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sldIdLst>
    <p:sldId id="263" r:id="rId3"/>
    <p:sldId id="257" r:id="rId4"/>
    <p:sldId id="268" r:id="rId5"/>
    <p:sldId id="266" r:id="rId6"/>
    <p:sldId id="267" r:id="rId7"/>
    <p:sldId id="264" r:id="rId8"/>
    <p:sldId id="296" r:id="rId9"/>
    <p:sldId id="297" r:id="rId10"/>
    <p:sldId id="298" r:id="rId11"/>
    <p:sldId id="299" r:id="rId12"/>
    <p:sldId id="273" r:id="rId13"/>
    <p:sldId id="274" r:id="rId14"/>
    <p:sldId id="275" r:id="rId15"/>
    <p:sldId id="303" r:id="rId16"/>
    <p:sldId id="304" r:id="rId17"/>
    <p:sldId id="300" r:id="rId18"/>
    <p:sldId id="301" r:id="rId19"/>
    <p:sldId id="276" r:id="rId20"/>
    <p:sldId id="278" r:id="rId21"/>
    <p:sldId id="280" r:id="rId22"/>
    <p:sldId id="279" r:id="rId23"/>
    <p:sldId id="277" r:id="rId24"/>
    <p:sldId id="272" r:id="rId25"/>
    <p:sldId id="281" r:id="rId26"/>
    <p:sldId id="302" r:id="rId27"/>
    <p:sldId id="305" r:id="rId28"/>
    <p:sldId id="306" r:id="rId29"/>
    <p:sldId id="282" r:id="rId30"/>
    <p:sldId id="283" r:id="rId31"/>
    <p:sldId id="285" r:id="rId32"/>
    <p:sldId id="307" r:id="rId33"/>
    <p:sldId id="284" r:id="rId34"/>
    <p:sldId id="286" r:id="rId35"/>
    <p:sldId id="287" r:id="rId36"/>
    <p:sldId id="288" r:id="rId37"/>
    <p:sldId id="289" r:id="rId38"/>
    <p:sldId id="310" r:id="rId39"/>
    <p:sldId id="308" r:id="rId40"/>
    <p:sldId id="309" r:id="rId41"/>
    <p:sldId id="291" r:id="rId42"/>
    <p:sldId id="292" r:id="rId43"/>
    <p:sldId id="293" r:id="rId44"/>
    <p:sldId id="294" r:id="rId45"/>
    <p:sldId id="295" r:id="rId46"/>
    <p:sldId id="314" r:id="rId47"/>
    <p:sldId id="315" r:id="rId48"/>
    <p:sldId id="311" r:id="rId49"/>
    <p:sldId id="312" r:id="rId50"/>
    <p:sldId id="316" r:id="rId51"/>
    <p:sldId id="313" r:id="rId52"/>
    <p:sldId id="265" r:id="rId53"/>
    <p:sldId id="317" r:id="rId5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  <a:srgbClr val="CC6600"/>
    <a:srgbClr val="CC3300"/>
    <a:srgbClr val="FFCC00"/>
    <a:srgbClr val="990033"/>
    <a:srgbClr val="24486C"/>
    <a:srgbClr val="292929"/>
    <a:srgbClr val="4D4D4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85" autoAdjust="0"/>
    <p:restoredTop sz="94660"/>
  </p:normalViewPr>
  <p:slideViewPr>
    <p:cSldViewPr>
      <p:cViewPr varScale="1">
        <p:scale>
          <a:sx n="103" d="100"/>
          <a:sy n="103" d="100"/>
        </p:scale>
        <p:origin x="-2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4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24200" y="2667000"/>
            <a:ext cx="6019800" cy="609600"/>
          </a:xfrm>
        </p:spPr>
        <p:txBody>
          <a:bodyPr/>
          <a:lstStyle>
            <a:lvl1pPr>
              <a:defRPr sz="4800">
                <a:solidFill>
                  <a:srgbClr val="292929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24200" y="3276600"/>
            <a:ext cx="4572000" cy="304800"/>
          </a:xfrm>
        </p:spPr>
        <p:txBody>
          <a:bodyPr/>
          <a:lstStyle>
            <a:lvl1pPr marL="0" indent="0">
              <a:defRPr sz="18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689725"/>
            <a:ext cx="2133600" cy="168275"/>
          </a:xfrm>
        </p:spPr>
        <p:txBody>
          <a:bodyPr/>
          <a:lstStyle>
            <a:lvl1pPr>
              <a:defRPr b="0">
                <a:latin typeface="Arial Black" pitchFamily="34" charset="0"/>
              </a:defRPr>
            </a:lvl1pPr>
          </a:lstStyle>
          <a:p>
            <a:endParaRPr lang="en-US" altLang="ko-KR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b="0">
                <a:latin typeface="Arial Black" pitchFamily="34" charset="0"/>
              </a:defRPr>
            </a:lvl1pPr>
          </a:lstStyle>
          <a:p>
            <a:endParaRPr lang="en-US" altLang="ko-KR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689725"/>
            <a:ext cx="2133600" cy="168275"/>
          </a:xfrm>
        </p:spPr>
        <p:txBody>
          <a:bodyPr/>
          <a:lstStyle>
            <a:lvl1pPr>
              <a:defRPr b="0">
                <a:latin typeface="Arial Black" pitchFamily="34" charset="0"/>
              </a:defRPr>
            </a:lvl1pPr>
          </a:lstStyle>
          <a:p>
            <a:fld id="{ED5DEED6-BCAA-4E82-BDF9-15AC107231C6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839E5D-735C-48CE-9A8E-4B32C23BD6A2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76200"/>
            <a:ext cx="2286000" cy="6019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0" y="76200"/>
            <a:ext cx="6705600" cy="6019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3FD725-A7F4-4690-AECD-16539F6DDED0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09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0" y="685800"/>
            <a:ext cx="4495800" cy="5410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685800"/>
            <a:ext cx="4495800" cy="5410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661150"/>
            <a:ext cx="2133600" cy="1968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689725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10400" y="6689725"/>
            <a:ext cx="2133600" cy="136525"/>
          </a:xfrm>
        </p:spPr>
        <p:txBody>
          <a:bodyPr/>
          <a:lstStyle>
            <a:lvl1pPr>
              <a:defRPr/>
            </a:lvl1pPr>
          </a:lstStyle>
          <a:p>
            <a:fld id="{933E983F-57EB-46C2-BB12-69B8DD3A84EE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24200" y="2667000"/>
            <a:ext cx="6019800" cy="609600"/>
          </a:xfrm>
        </p:spPr>
        <p:txBody>
          <a:bodyPr/>
          <a:lstStyle>
            <a:lvl1pPr>
              <a:defRPr sz="4800">
                <a:solidFill>
                  <a:srgbClr val="292929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24200" y="3276600"/>
            <a:ext cx="4572000" cy="304800"/>
          </a:xfrm>
        </p:spPr>
        <p:txBody>
          <a:bodyPr/>
          <a:lstStyle>
            <a:lvl1pPr marL="0" indent="0">
              <a:defRPr sz="18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689725"/>
            <a:ext cx="2133600" cy="168275"/>
          </a:xfrm>
        </p:spPr>
        <p:txBody>
          <a:bodyPr/>
          <a:lstStyle>
            <a:lvl1pPr>
              <a:defRPr b="0">
                <a:latin typeface="Arial Black" pitchFamily="34" charset="0"/>
              </a:defRPr>
            </a:lvl1pPr>
          </a:lstStyle>
          <a:p>
            <a:endParaRPr lang="en-US" altLang="ko-KR"/>
          </a:p>
        </p:txBody>
      </p:sp>
      <p:sp>
        <p:nvSpPr>
          <p:cNvPr id="10342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b="0">
                <a:latin typeface="Arial Black" pitchFamily="34" charset="0"/>
              </a:defRPr>
            </a:lvl1pPr>
          </a:lstStyle>
          <a:p>
            <a:endParaRPr lang="en-US" altLang="ko-KR"/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689725"/>
            <a:ext cx="2133600" cy="168275"/>
          </a:xfrm>
        </p:spPr>
        <p:txBody>
          <a:bodyPr/>
          <a:lstStyle>
            <a:lvl1pPr>
              <a:defRPr b="0">
                <a:latin typeface="Arial Black" pitchFamily="34" charset="0"/>
              </a:defRPr>
            </a:lvl1pPr>
          </a:lstStyle>
          <a:p>
            <a:fld id="{A883616F-6C94-4CF0-B4DA-476CF20F0074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BC71A0-859E-4BF1-8D48-783DD0B76314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F834F5-D21E-4306-94FA-F6446AFE1429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0" y="685800"/>
            <a:ext cx="44958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685800"/>
            <a:ext cx="44958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256DD6-0E2C-40E6-B41A-EB0B33895E41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FB74C8-7857-4E1A-8CEC-6D0B1B5925B2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1BBBA7-D3B5-4A4F-87AA-0D9718B2F5DB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20002F-AB12-4344-A454-4D2E60174C49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C1860E-8416-4EB0-8CE3-4A34284E3DB4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31929E-0CF7-4FEB-8186-16DB32F303B6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6F89DB-1929-4A1B-85E8-2C51AC1D89CE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331DC4-E3F0-4A7A-9EFF-05A29549F334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76200"/>
            <a:ext cx="2286000" cy="6019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0" y="76200"/>
            <a:ext cx="6705600" cy="6019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D4906E-CA87-426F-B18C-33A3C89FCDFF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09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0" y="685800"/>
            <a:ext cx="4495800" cy="5410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685800"/>
            <a:ext cx="4495800" cy="5410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661150"/>
            <a:ext cx="2133600" cy="1968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689725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10400" y="6689725"/>
            <a:ext cx="2133600" cy="136525"/>
          </a:xfrm>
        </p:spPr>
        <p:txBody>
          <a:bodyPr/>
          <a:lstStyle>
            <a:lvl1pPr>
              <a:defRPr/>
            </a:lvl1pPr>
          </a:lstStyle>
          <a:p>
            <a:fld id="{A775A314-30FD-4292-B263-468437FE9FD0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823220-190A-409F-9D01-BC5043E9648F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0" y="685800"/>
            <a:ext cx="44958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685800"/>
            <a:ext cx="44958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2D87D6-4757-4165-8FAF-E6C6D036299B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4563E2-AF21-4C44-AA1C-B9B7091F784F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83E197-84EF-42A9-948C-F7BFAC2BECBD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F864A4-33A3-4CFD-82BA-883A4E00BCE7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B3A47A-1464-49CE-81B4-FA2D4F48B3F3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D02394-EC03-4297-A473-E0B0FB20B0D6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6200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685800"/>
            <a:ext cx="9144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61150"/>
            <a:ext cx="21336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+mn-lt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89725"/>
            <a:ext cx="289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latin typeface="+mn-lt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89725"/>
            <a:ext cx="21336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+mn-lt"/>
                <a:ea typeface="굴림" pitchFamily="50" charset="-127"/>
              </a:defRPr>
            </a:lvl1pPr>
          </a:lstStyle>
          <a:p>
            <a:fld id="{1E5F7D8C-61E0-4A4F-B21D-2DC52CAB7D0C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72" r:id="rId12"/>
  </p:sldLayoutIdLst>
  <p:transition spd="med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200000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SzPct val="200000"/>
        <a:defRPr b="1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200000"/>
        <a:defRPr sz="1600" b="1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SzPct val="200000"/>
        <a:defRPr sz="1400" b="1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SzPct val="200000"/>
        <a:defRPr sz="14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200000"/>
        <a:defRPr sz="14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200000"/>
        <a:defRPr sz="14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200000"/>
        <a:defRPr sz="14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200000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6200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685800"/>
            <a:ext cx="9144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61150"/>
            <a:ext cx="21336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Tahoma" pitchFamily="34" charset="0"/>
                <a:ea typeface="+mn-ea"/>
              </a:defRPr>
            </a:lvl1pPr>
          </a:lstStyle>
          <a:p>
            <a:endParaRPr lang="en-US" altLang="ko-KR"/>
          </a:p>
        </p:txBody>
      </p:sp>
      <p:sp>
        <p:nvSpPr>
          <p:cNvPr id="1024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89725"/>
            <a:ext cx="289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latin typeface="Tahoma" pitchFamily="34" charset="0"/>
                <a:ea typeface="+mn-ea"/>
              </a:defRPr>
            </a:lvl1pPr>
          </a:lstStyle>
          <a:p>
            <a:endParaRPr lang="en-US" altLang="ko-KR"/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89725"/>
            <a:ext cx="21336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Tahoma" pitchFamily="34" charset="0"/>
                <a:ea typeface="+mn-ea"/>
              </a:defRPr>
            </a:lvl1pPr>
          </a:lstStyle>
          <a:p>
            <a:fld id="{08BB83C3-428F-49FB-9068-C2F4894C0E6A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ransition spd="med"/>
  <p:txStyles>
    <p:titleStyle>
      <a:lvl1pPr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SzPct val="200000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SzPct val="200000"/>
        <a:defRPr kumimoji="1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SzPct val="200000"/>
        <a:defRPr kumimoji="1" sz="1600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SzPct val="200000"/>
        <a:defRPr kumimoji="1" sz="1400" b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SzPct val="200000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SzPct val="200000"/>
        <a:defRPr kumimoji="1" sz="1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SzPct val="200000"/>
        <a:defRPr kumimoji="1" sz="1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SzPct val="200000"/>
        <a:defRPr kumimoji="1" sz="1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SzPct val="200000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132138" y="3284538"/>
            <a:ext cx="4572000" cy="30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ko-KR" altLang="en-US" sz="1600">
                <a:ea typeface="굴림" pitchFamily="50" charset="-127"/>
              </a:rPr>
              <a:t>서울</a:t>
            </a:r>
            <a:r>
              <a:rPr lang="en-US" altLang="ko-KR" sz="1600">
                <a:ea typeface="굴림" pitchFamily="50" charset="-127"/>
              </a:rPr>
              <a:t>IT11</a:t>
            </a:r>
            <a:r>
              <a:rPr lang="ko-KR" altLang="en-US" sz="1600">
                <a:ea typeface="굴림" pitchFamily="50" charset="-127"/>
              </a:rPr>
              <a:t>기 </a:t>
            </a:r>
            <a:r>
              <a:rPr lang="en-US" altLang="ko-KR" sz="1600">
                <a:ea typeface="굴림" pitchFamily="50" charset="-127"/>
              </a:rPr>
              <a:t>YHYH</a:t>
            </a:r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987675" y="2667000"/>
            <a:ext cx="6156325" cy="609600"/>
          </a:xfrm>
        </p:spPr>
        <p:txBody>
          <a:bodyPr/>
          <a:lstStyle/>
          <a:p>
            <a:r>
              <a:rPr lang="en-US" altLang="ko-KR">
                <a:ea typeface="굴림" pitchFamily="50" charset="-127"/>
              </a:rPr>
              <a:t>Java Media FrameWork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	 PLYAER</a:t>
            </a:r>
            <a:endParaRPr lang="ko-KR" altLang="en-US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685800"/>
            <a:ext cx="9144000" cy="5410200"/>
          </a:xfrm>
        </p:spPr>
        <p:txBody>
          <a:bodyPr/>
          <a:lstStyle/>
          <a:p>
            <a:pPr marL="0" indent="0"/>
            <a:r>
              <a:rPr lang="en-US" altLang="ko-KR" sz="1800"/>
              <a:t>     PLYAER </a:t>
            </a:r>
            <a:r>
              <a:rPr lang="ko-KR" altLang="en-US" sz="1800"/>
              <a:t>예제 </a:t>
            </a:r>
            <a:r>
              <a:rPr lang="en-US" altLang="ko-KR" sz="1800"/>
              <a:t>SWING</a:t>
            </a:r>
            <a:r>
              <a:rPr lang="ko-KR" altLang="en-US" sz="1800"/>
              <a:t>의 </a:t>
            </a:r>
            <a:r>
              <a:rPr lang="en-US" altLang="ko-KR" sz="1800"/>
              <a:t>JCHOOSER </a:t>
            </a:r>
            <a:r>
              <a:rPr lang="ko-KR" altLang="en-US" sz="1800"/>
              <a:t>와 결합된 </a:t>
            </a:r>
            <a:r>
              <a:rPr lang="en-US" altLang="ko-KR" sz="1800"/>
              <a:t>PLYAER</a:t>
            </a:r>
          </a:p>
        </p:txBody>
      </p:sp>
      <p:pic>
        <p:nvPicPr>
          <p:cNvPr id="15872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0" y="1052513"/>
            <a:ext cx="7343775" cy="465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	 PLYAER</a:t>
            </a:r>
            <a:endParaRPr lang="ko-KR" alt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685800"/>
            <a:ext cx="9144000" cy="5410200"/>
          </a:xfrm>
        </p:spPr>
        <p:txBody>
          <a:bodyPr/>
          <a:lstStyle/>
          <a:p>
            <a:pPr marL="0" indent="0"/>
            <a:r>
              <a:rPr lang="en-US" altLang="ko-KR" sz="1800"/>
              <a:t>     PLYAER </a:t>
            </a:r>
            <a:r>
              <a:rPr lang="ko-KR" altLang="en-US" sz="1800"/>
              <a:t>기본그림</a:t>
            </a:r>
          </a:p>
        </p:txBody>
      </p:sp>
      <p:pic>
        <p:nvPicPr>
          <p:cNvPr id="10650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0113" y="1773238"/>
            <a:ext cx="653415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6503" name="Text Box 7"/>
          <p:cNvSpPr txBox="1">
            <a:spLocks noChangeArrowheads="1"/>
          </p:cNvSpPr>
          <p:nvPr/>
        </p:nvSpPr>
        <p:spPr bwMode="auto">
          <a:xfrm>
            <a:off x="250825" y="4149725"/>
            <a:ext cx="868045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ea typeface="굴림" pitchFamily="50" charset="-127"/>
              </a:rPr>
              <a:t>DataSource</a:t>
            </a:r>
            <a:r>
              <a:rPr lang="ko-KR" altLang="en-US">
                <a:ea typeface="굴림" pitchFamily="50" charset="-127"/>
              </a:rPr>
              <a:t>를 </a:t>
            </a:r>
            <a:r>
              <a:rPr lang="en-US" altLang="ko-KR">
                <a:ea typeface="굴림" pitchFamily="50" charset="-127"/>
              </a:rPr>
              <a:t>Player</a:t>
            </a:r>
            <a:r>
              <a:rPr lang="ko-KR" altLang="en-US">
                <a:ea typeface="굴림" pitchFamily="50" charset="-127"/>
              </a:rPr>
              <a:t>에 넣기만 하면 영상과 음향 관련 컴포넌트를 얻을 수 있습니다</a:t>
            </a:r>
            <a:r>
              <a:rPr lang="en-US" altLang="ko-KR">
                <a:ea typeface="굴림" pitchFamily="50" charset="-127"/>
              </a:rPr>
              <a:t>.</a:t>
            </a:r>
          </a:p>
          <a:p>
            <a:r>
              <a:rPr lang="en-US" altLang="ko-KR">
                <a:ea typeface="굴림" pitchFamily="50" charset="-127"/>
              </a:rPr>
              <a:t>Ex) Player p = player = Manager.</a:t>
            </a:r>
            <a:r>
              <a:rPr lang="en-US" altLang="ko-KR" i="1">
                <a:ea typeface="굴림" pitchFamily="50" charset="-127"/>
              </a:rPr>
              <a:t>createPlayer</a:t>
            </a:r>
            <a:r>
              <a:rPr lang="en-US" altLang="ko-KR">
                <a:ea typeface="굴림" pitchFamily="50" charset="-127"/>
              </a:rPr>
              <a:t>(go.mp3);</a:t>
            </a:r>
          </a:p>
          <a:p>
            <a:r>
              <a:rPr lang="en-US" altLang="ko-KR">
                <a:ea typeface="굴림" pitchFamily="50" charset="-127"/>
              </a:rPr>
              <a:t>                  p.start();           -&gt;mp3</a:t>
            </a:r>
            <a:r>
              <a:rPr lang="ko-KR" altLang="en-US">
                <a:ea typeface="굴림" pitchFamily="50" charset="-127"/>
              </a:rPr>
              <a:t>파일 출력</a:t>
            </a:r>
          </a:p>
          <a:p>
            <a:r>
              <a:rPr lang="en-US" altLang="ko-KR">
                <a:ea typeface="굴림" pitchFamily="50" charset="-127"/>
              </a:rPr>
              <a:t>Ex2) Player p2 = Manager.createPlayer(rtp://192.168.1.200/video) </a:t>
            </a:r>
          </a:p>
          <a:p>
            <a:r>
              <a:rPr lang="en-US" altLang="ko-KR">
                <a:ea typeface="굴림" pitchFamily="50" charset="-127"/>
              </a:rPr>
              <a:t>	     p2.start();            -&gt; </a:t>
            </a:r>
            <a:r>
              <a:rPr lang="ko-KR" altLang="en-US">
                <a:ea typeface="굴림" pitchFamily="50" charset="-127"/>
              </a:rPr>
              <a:t>네크워크로 부터 영상을 잡아서 출력</a:t>
            </a:r>
          </a:p>
          <a:p>
            <a:r>
              <a:rPr lang="en-US" altLang="ko-KR">
                <a:ea typeface="굴림" pitchFamily="50" charset="-127"/>
              </a:rPr>
              <a:t>-&gt;</a:t>
            </a:r>
            <a:r>
              <a:rPr lang="ko-KR" altLang="en-US">
                <a:ea typeface="굴림" pitchFamily="50" charset="-127"/>
              </a:rPr>
              <a:t>사실 이렇게</a:t>
            </a:r>
            <a:r>
              <a:rPr lang="en-US" altLang="ko-KR">
                <a:ea typeface="굴림" pitchFamily="50" charset="-127"/>
              </a:rPr>
              <a:t> </a:t>
            </a:r>
            <a:r>
              <a:rPr lang="ko-KR" altLang="en-US">
                <a:ea typeface="굴림" pitchFamily="50" charset="-127"/>
              </a:rPr>
              <a:t>단순하게 실행되면 좋겠지만</a:t>
            </a:r>
            <a:r>
              <a:rPr lang="en-US" altLang="ko-KR">
                <a:ea typeface="굴림" pitchFamily="50" charset="-127"/>
              </a:rPr>
              <a:t>… </a:t>
            </a:r>
            <a:r>
              <a:rPr lang="ko-KR" altLang="en-US">
                <a:ea typeface="굴림" pitchFamily="50" charset="-127"/>
              </a:rPr>
              <a:t>중간에 작업을 좀 해야 합니다</a:t>
            </a:r>
            <a:r>
              <a:rPr lang="en-US" altLang="ko-KR">
                <a:ea typeface="굴림" pitchFamily="50" charset="-127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	JMF </a:t>
            </a:r>
            <a:r>
              <a:rPr lang="ko-KR" altLang="en-US"/>
              <a:t>구성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685800"/>
            <a:ext cx="9144000" cy="5410200"/>
          </a:xfrm>
        </p:spPr>
        <p:txBody>
          <a:bodyPr/>
          <a:lstStyle/>
          <a:p>
            <a:pPr marL="0" indent="0"/>
            <a:r>
              <a:rPr lang="en-US" altLang="ko-KR" sz="1800"/>
              <a:t>     PLYAER </a:t>
            </a:r>
            <a:r>
              <a:rPr lang="ko-KR" altLang="en-US" sz="1800"/>
              <a:t>생성 상태 순서</a:t>
            </a:r>
          </a:p>
        </p:txBody>
      </p:sp>
      <p:pic>
        <p:nvPicPr>
          <p:cNvPr id="10854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0113" y="1052513"/>
            <a:ext cx="7429500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250825" y="4652963"/>
            <a:ext cx="6592888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1400">
                <a:ea typeface="굴림" pitchFamily="50" charset="-127"/>
              </a:rPr>
              <a:t>플레이어는 아쉽게도 한번에 생성되지 않습니다</a:t>
            </a:r>
            <a:r>
              <a:rPr lang="en-US" altLang="ko-KR" sz="1400">
                <a:ea typeface="굴림" pitchFamily="50" charset="-127"/>
              </a:rPr>
              <a:t>. </a:t>
            </a:r>
            <a:r>
              <a:rPr lang="ko-KR" altLang="en-US" sz="1400">
                <a:ea typeface="굴림" pitchFamily="50" charset="-127"/>
              </a:rPr>
              <a:t>모든 단계를 거쳐야 생성 됩니다</a:t>
            </a:r>
            <a:r>
              <a:rPr lang="en-US" altLang="ko-KR" sz="1400">
                <a:ea typeface="굴림" pitchFamily="50" charset="-127"/>
              </a:rPr>
              <a:t>.</a:t>
            </a:r>
          </a:p>
          <a:p>
            <a:r>
              <a:rPr lang="ko-KR" altLang="en-US" sz="1400">
                <a:ea typeface="굴림" pitchFamily="50" charset="-127"/>
              </a:rPr>
              <a:t>실제 플레이어를 만들고 소스파일을 메모리에 올리고</a:t>
            </a:r>
          </a:p>
          <a:p>
            <a:r>
              <a:rPr lang="ko-KR" altLang="en-US" sz="1400">
                <a:ea typeface="굴림" pitchFamily="50" charset="-127"/>
              </a:rPr>
              <a:t>소스파일이 어떤 형식이지 확인하고 준비하는 과정이 이어집니다</a:t>
            </a:r>
            <a:r>
              <a:rPr lang="en-US" altLang="ko-KR" sz="1400">
                <a:ea typeface="굴림" pitchFamily="50" charset="-127"/>
              </a:rPr>
              <a:t>.</a:t>
            </a:r>
          </a:p>
          <a:p>
            <a:r>
              <a:rPr lang="ko-KR" altLang="en-US" sz="1400">
                <a:ea typeface="굴림" pitchFamily="50" charset="-127"/>
              </a:rPr>
              <a:t>모든 준비과정이 끝나면 </a:t>
            </a:r>
            <a:r>
              <a:rPr lang="en-US" altLang="ko-KR" sz="1400">
                <a:ea typeface="굴림" pitchFamily="50" charset="-127"/>
              </a:rPr>
              <a:t>PrefetchCompleteEvent</a:t>
            </a:r>
            <a:r>
              <a:rPr lang="ko-KR" altLang="en-US" sz="1400">
                <a:ea typeface="굴림" pitchFamily="50" charset="-127"/>
              </a:rPr>
              <a:t>를 보내줍니다</a:t>
            </a:r>
            <a:r>
              <a:rPr lang="en-US" altLang="ko-KR" sz="1400">
                <a:ea typeface="굴림" pitchFamily="50" charset="-127"/>
              </a:rPr>
              <a:t>.</a:t>
            </a:r>
          </a:p>
          <a:p>
            <a:r>
              <a:rPr lang="ko-KR" altLang="en-US" sz="1400">
                <a:ea typeface="굴림" pitchFamily="50" charset="-127"/>
              </a:rPr>
              <a:t>우리는 이때까지 지루하게</a:t>
            </a:r>
            <a:r>
              <a:rPr lang="en-US" altLang="ko-KR" sz="1400">
                <a:ea typeface="굴림" pitchFamily="50" charset="-127"/>
              </a:rPr>
              <a:t>? </a:t>
            </a:r>
            <a:r>
              <a:rPr lang="ko-KR" altLang="en-US" sz="1400">
                <a:ea typeface="굴림" pitchFamily="50" charset="-127"/>
              </a:rPr>
              <a:t>기다려야 합니다</a:t>
            </a:r>
            <a:r>
              <a:rPr lang="en-US" altLang="ko-KR" sz="1400">
                <a:ea typeface="굴림" pitchFamily="50" charset="-127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	JMF </a:t>
            </a:r>
            <a:r>
              <a:rPr lang="ko-KR" altLang="en-US"/>
              <a:t>구성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685800"/>
            <a:ext cx="9144000" cy="5410200"/>
          </a:xfrm>
        </p:spPr>
        <p:txBody>
          <a:bodyPr/>
          <a:lstStyle/>
          <a:p>
            <a:pPr marL="0" indent="0"/>
            <a:r>
              <a:rPr lang="en-US" altLang="ko-KR" sz="1800"/>
              <a:t>     PLYAER</a:t>
            </a:r>
            <a:r>
              <a:rPr lang="ko-KR" altLang="en-US" sz="1800"/>
              <a:t>관련 클래스 다이어그램</a:t>
            </a:r>
          </a:p>
        </p:txBody>
      </p:sp>
      <p:pic>
        <p:nvPicPr>
          <p:cNvPr id="1105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1550" y="1196975"/>
            <a:ext cx="6985000" cy="457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5435600" y="1773238"/>
            <a:ext cx="3092450" cy="173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200">
                <a:ea typeface="굴림" pitchFamily="50" charset="-127"/>
              </a:rPr>
              <a:t>Controller</a:t>
            </a:r>
            <a:r>
              <a:rPr lang="ko-KR" altLang="en-US" sz="1200">
                <a:ea typeface="굴림" pitchFamily="50" charset="-127"/>
              </a:rPr>
              <a:t>로 </a:t>
            </a:r>
            <a:r>
              <a:rPr lang="en-US" altLang="ko-KR" sz="1200">
                <a:ea typeface="굴림" pitchFamily="50" charset="-127"/>
              </a:rPr>
              <a:t>Player</a:t>
            </a:r>
            <a:r>
              <a:rPr lang="ko-KR" altLang="en-US" sz="1200">
                <a:ea typeface="굴림" pitchFamily="50" charset="-127"/>
              </a:rPr>
              <a:t>의 상태를 제어 합니다</a:t>
            </a:r>
            <a:r>
              <a:rPr lang="en-US" altLang="ko-KR" sz="1200">
                <a:ea typeface="굴림" pitchFamily="50" charset="-127"/>
              </a:rPr>
              <a:t>.</a:t>
            </a:r>
          </a:p>
          <a:p>
            <a:r>
              <a:rPr lang="en-US" altLang="ko-KR" sz="1200">
                <a:ea typeface="굴림" pitchFamily="50" charset="-127"/>
              </a:rPr>
              <a:t>Player</a:t>
            </a:r>
            <a:r>
              <a:rPr lang="ko-KR" altLang="en-US" sz="1200">
                <a:ea typeface="굴림" pitchFamily="50" charset="-127"/>
              </a:rPr>
              <a:t>는 시간을 기초로 움직이기 때문에</a:t>
            </a:r>
          </a:p>
          <a:p>
            <a:r>
              <a:rPr lang="en-US" altLang="ko-KR" sz="1200">
                <a:ea typeface="굴림" pitchFamily="50" charset="-127"/>
              </a:rPr>
              <a:t>Clock</a:t>
            </a:r>
            <a:r>
              <a:rPr lang="ko-KR" altLang="en-US" sz="1200">
                <a:ea typeface="굴림" pitchFamily="50" charset="-127"/>
              </a:rPr>
              <a:t>클래스를 상속받습니다</a:t>
            </a:r>
            <a:r>
              <a:rPr lang="en-US" altLang="ko-KR" sz="1200">
                <a:ea typeface="굴림" pitchFamily="50" charset="-127"/>
              </a:rPr>
              <a:t>.</a:t>
            </a:r>
          </a:p>
          <a:p>
            <a:endParaRPr lang="en-US" altLang="ko-KR" sz="1200">
              <a:ea typeface="굴림" pitchFamily="50" charset="-127"/>
            </a:endParaRPr>
          </a:p>
          <a:p>
            <a:r>
              <a:rPr lang="en-US" altLang="ko-KR" sz="1200">
                <a:ea typeface="굴림" pitchFamily="50" charset="-127"/>
              </a:rPr>
              <a:t>Player</a:t>
            </a:r>
            <a:r>
              <a:rPr lang="ko-KR" altLang="en-US" sz="1200">
                <a:ea typeface="굴림" pitchFamily="50" charset="-127"/>
              </a:rPr>
              <a:t>와 </a:t>
            </a:r>
            <a:r>
              <a:rPr lang="en-US" altLang="ko-KR" sz="1200">
                <a:ea typeface="굴림" pitchFamily="50" charset="-127"/>
              </a:rPr>
              <a:t>DataSource</a:t>
            </a:r>
            <a:r>
              <a:rPr lang="ko-KR" altLang="en-US" sz="1200">
                <a:ea typeface="굴림" pitchFamily="50" charset="-127"/>
              </a:rPr>
              <a:t>가 </a:t>
            </a:r>
            <a:r>
              <a:rPr lang="en-US" altLang="ko-KR" sz="1200">
                <a:ea typeface="굴림" pitchFamily="50" charset="-127"/>
              </a:rPr>
              <a:t>has a </a:t>
            </a:r>
            <a:r>
              <a:rPr lang="ko-KR" altLang="en-US" sz="1200">
                <a:ea typeface="굴림" pitchFamily="50" charset="-127"/>
              </a:rPr>
              <a:t>관계인 것은</a:t>
            </a:r>
          </a:p>
          <a:p>
            <a:r>
              <a:rPr lang="ko-KR" altLang="en-US" sz="1200">
                <a:ea typeface="굴림" pitchFamily="50" charset="-127"/>
              </a:rPr>
              <a:t>당연합니다</a:t>
            </a:r>
            <a:r>
              <a:rPr lang="en-US" altLang="ko-KR" sz="1200">
                <a:ea typeface="굴림" pitchFamily="50" charset="-127"/>
              </a:rPr>
              <a:t>.</a:t>
            </a:r>
          </a:p>
          <a:p>
            <a:endParaRPr lang="en-US" altLang="ko-KR" sz="1200">
              <a:ea typeface="굴림" pitchFamily="50" charset="-127"/>
            </a:endParaRPr>
          </a:p>
          <a:p>
            <a:r>
              <a:rPr lang="ko-KR" altLang="en-US" sz="1200">
                <a:ea typeface="굴림" pitchFamily="50" charset="-127"/>
              </a:rPr>
              <a:t>사실 </a:t>
            </a:r>
            <a:r>
              <a:rPr lang="en-US" altLang="ko-KR" sz="1200">
                <a:ea typeface="굴림" pitchFamily="50" charset="-127"/>
              </a:rPr>
              <a:t>Controller, Player, DataSource </a:t>
            </a:r>
            <a:r>
              <a:rPr lang="ko-KR" altLang="en-US" sz="1200">
                <a:ea typeface="굴림" pitchFamily="50" charset="-127"/>
              </a:rPr>
              <a:t>정도만</a:t>
            </a:r>
          </a:p>
          <a:p>
            <a:r>
              <a:rPr lang="ko-KR" altLang="en-US" sz="1200">
                <a:ea typeface="굴림" pitchFamily="50" charset="-127"/>
              </a:rPr>
              <a:t>아시면 충분하다고 생각됩니다</a:t>
            </a:r>
            <a:r>
              <a:rPr lang="en-US" altLang="ko-KR" sz="1200">
                <a:ea typeface="굴림" pitchFamily="50" charset="-127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t>	 PLYAER </a:t>
            </a:r>
            <a:r>
              <a:rPr lang="ko-KR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초간단 소스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755650"/>
            <a:ext cx="8748712" cy="5410200"/>
          </a:xfrm>
        </p:spPr>
        <p:txBody>
          <a:bodyPr/>
          <a:lstStyle/>
          <a:p>
            <a:pPr marL="0" indent="0">
              <a:lnSpc>
                <a:spcPct val="80000"/>
              </a:lnSpc>
            </a:pPr>
            <a:r>
              <a:rPr lang="en-US" altLang="ko-KR" sz="1600"/>
              <a:t>	Player p = Manager.</a:t>
            </a:r>
            <a:r>
              <a:rPr lang="en-US" altLang="ko-KR" sz="1600" i="1"/>
              <a:t>createPlayer</a:t>
            </a:r>
            <a:r>
              <a:rPr lang="en-US" altLang="ko-KR" sz="1600"/>
              <a:t>(</a:t>
            </a:r>
            <a:r>
              <a:rPr lang="en-US" altLang="ko-KR" sz="1600">
                <a:latin typeface="Tahoma"/>
              </a:rPr>
              <a:t>“</a:t>
            </a:r>
            <a:r>
              <a:rPr lang="en-US" altLang="ko-KR" sz="1600"/>
              <a:t>file:/c:/test/go.mp3</a:t>
            </a:r>
            <a:r>
              <a:rPr lang="en-US" altLang="ko-KR" sz="1600">
                <a:latin typeface="Tahoma"/>
              </a:rPr>
              <a:t>”</a:t>
            </a:r>
            <a:r>
              <a:rPr lang="en-US" altLang="ko-KR" sz="1600"/>
              <a:t>);</a:t>
            </a:r>
          </a:p>
          <a:p>
            <a:pPr marL="0" indent="0">
              <a:lnSpc>
                <a:spcPct val="80000"/>
              </a:lnSpc>
            </a:pPr>
            <a:r>
              <a:rPr lang="en-US" altLang="ko-KR" sz="1600" b="0"/>
              <a:t>// player</a:t>
            </a:r>
            <a:r>
              <a:rPr lang="ko-KR" altLang="en-US" sz="1600" b="0"/>
              <a:t>의 생성이 성공했다면 </a:t>
            </a:r>
            <a:r>
              <a:rPr lang="en-US" altLang="ko-KR" sz="1600" b="0"/>
              <a:t>player</a:t>
            </a:r>
            <a:r>
              <a:rPr lang="ko-KR" altLang="en-US" sz="1600" b="0"/>
              <a:t>에 대한 이벤트 처리를 등록하여야 합니다</a:t>
            </a:r>
            <a:r>
              <a:rPr lang="en-US" altLang="ko-KR" sz="1600" b="0"/>
              <a:t>.</a:t>
            </a:r>
          </a:p>
          <a:p>
            <a:pPr marL="0" indent="0">
              <a:lnSpc>
                <a:spcPct val="80000"/>
              </a:lnSpc>
            </a:pPr>
            <a:r>
              <a:rPr lang="en-US" altLang="ko-KR" sz="1600"/>
              <a:t>	p.addControllerListener(this);</a:t>
            </a:r>
          </a:p>
          <a:p>
            <a:pPr marL="0" indent="0">
              <a:lnSpc>
                <a:spcPct val="80000"/>
              </a:lnSpc>
            </a:pPr>
            <a:r>
              <a:rPr lang="en-US" altLang="ko-KR" sz="1600"/>
              <a:t>	p.prefetch();</a:t>
            </a:r>
          </a:p>
          <a:p>
            <a:pPr marL="0" indent="0">
              <a:lnSpc>
                <a:spcPct val="80000"/>
              </a:lnSpc>
            </a:pPr>
            <a:r>
              <a:rPr lang="en-US" altLang="ko-KR" sz="1600" b="0"/>
              <a:t>// player</a:t>
            </a:r>
            <a:r>
              <a:rPr lang="ko-KR" altLang="en-US" sz="1600" b="0"/>
              <a:t>의 </a:t>
            </a:r>
            <a:r>
              <a:rPr lang="en-US" altLang="ko-KR" sz="1600" b="0"/>
              <a:t>prefetch</a:t>
            </a:r>
            <a:r>
              <a:rPr lang="ko-KR" altLang="en-US" sz="1600" b="0"/>
              <a:t>를 호출함으로서 </a:t>
            </a:r>
            <a:r>
              <a:rPr lang="en-US" altLang="ko-KR" sz="1600" b="0"/>
              <a:t>player</a:t>
            </a:r>
            <a:r>
              <a:rPr lang="ko-KR" altLang="en-US" sz="1600" b="0"/>
              <a:t>에게 </a:t>
            </a:r>
            <a:r>
              <a:rPr lang="en-US" altLang="ko-KR" sz="1600" b="0"/>
              <a:t>prefetched </a:t>
            </a:r>
            <a:r>
              <a:rPr lang="ko-KR" altLang="en-US" sz="1600" b="0"/>
              <a:t>상태로 이동하도록 명령합니다</a:t>
            </a:r>
            <a:r>
              <a:rPr lang="en-US" altLang="ko-KR" sz="1600" b="0"/>
              <a:t>.</a:t>
            </a:r>
          </a:p>
          <a:p>
            <a:pPr marL="0" indent="0">
              <a:lnSpc>
                <a:spcPct val="80000"/>
              </a:lnSpc>
            </a:pPr>
            <a:endParaRPr lang="en-US" altLang="ko-KR" sz="1600" b="0"/>
          </a:p>
          <a:p>
            <a:pPr marL="0" indent="0">
              <a:lnSpc>
                <a:spcPct val="80000"/>
              </a:lnSpc>
            </a:pPr>
            <a:r>
              <a:rPr lang="en-US" altLang="ko-KR" sz="1600" b="0"/>
              <a:t>// player</a:t>
            </a:r>
            <a:r>
              <a:rPr lang="ko-KR" altLang="en-US" sz="1600" b="0"/>
              <a:t>가 원하는 상태에 도달되도록 기다립니다</a:t>
            </a:r>
            <a:r>
              <a:rPr lang="en-US" altLang="ko-KR" sz="1600" b="0"/>
              <a:t>.</a:t>
            </a:r>
          </a:p>
          <a:p>
            <a:pPr marL="0" indent="0">
              <a:lnSpc>
                <a:spcPct val="80000"/>
              </a:lnSpc>
            </a:pPr>
            <a:r>
              <a:rPr lang="en-US" altLang="ko-KR" sz="1600"/>
              <a:t>	waitForState(p.</a:t>
            </a:r>
            <a:r>
              <a:rPr lang="en-US" altLang="ko-KR" sz="1600" i="1"/>
              <a:t>Prefetched</a:t>
            </a:r>
            <a:r>
              <a:rPr lang="en-US" altLang="ko-KR" sz="1600"/>
              <a:t>)</a:t>
            </a:r>
          </a:p>
          <a:p>
            <a:pPr marL="0" indent="0">
              <a:lnSpc>
                <a:spcPct val="80000"/>
              </a:lnSpc>
            </a:pPr>
            <a:r>
              <a:rPr lang="en-US" altLang="ko-KR" sz="1600"/>
              <a:t>	setLayout(new BorderLayout());</a:t>
            </a:r>
          </a:p>
          <a:p>
            <a:pPr marL="0" indent="0">
              <a:lnSpc>
                <a:spcPct val="80000"/>
              </a:lnSpc>
            </a:pPr>
            <a:endParaRPr lang="en-US" altLang="ko-KR" sz="1600"/>
          </a:p>
          <a:p>
            <a:pPr marL="0" indent="0">
              <a:lnSpc>
                <a:spcPct val="80000"/>
              </a:lnSpc>
            </a:pPr>
            <a:r>
              <a:rPr lang="en-US" altLang="ko-KR" sz="1600"/>
              <a:t>	Component cc;</a:t>
            </a:r>
          </a:p>
          <a:p>
            <a:pPr marL="0" indent="0">
              <a:lnSpc>
                <a:spcPct val="80000"/>
              </a:lnSpc>
            </a:pPr>
            <a:r>
              <a:rPr lang="en-US" altLang="ko-KR" sz="1600"/>
              <a:t>	Component vc;</a:t>
            </a:r>
          </a:p>
          <a:p>
            <a:pPr marL="0" indent="0">
              <a:lnSpc>
                <a:spcPct val="80000"/>
              </a:lnSpc>
            </a:pPr>
            <a:r>
              <a:rPr lang="en-US" altLang="ko-KR" sz="1600" b="0"/>
              <a:t>// controlPanelComponent</a:t>
            </a:r>
            <a:r>
              <a:rPr lang="ko-KR" altLang="en-US" sz="1600" b="0"/>
              <a:t>를 얻기 위해서 선언했습니다</a:t>
            </a:r>
            <a:r>
              <a:rPr lang="en-US" altLang="ko-KR" sz="1600" b="0"/>
              <a:t>. </a:t>
            </a:r>
          </a:p>
          <a:p>
            <a:pPr marL="0" indent="0">
              <a:lnSpc>
                <a:spcPct val="80000"/>
              </a:lnSpc>
            </a:pPr>
            <a:r>
              <a:rPr lang="en-US" altLang="ko-KR" sz="1600"/>
              <a:t>	if ((vc = p.getVisualComponent()) != null) {</a:t>
            </a:r>
          </a:p>
          <a:p>
            <a:pPr marL="0" indent="0">
              <a:lnSpc>
                <a:spcPct val="80000"/>
              </a:lnSpc>
            </a:pPr>
            <a:r>
              <a:rPr lang="en-US" altLang="ko-KR" sz="1600"/>
              <a:t>		add("Center", vc);</a:t>
            </a:r>
          </a:p>
          <a:p>
            <a:pPr marL="0" indent="0">
              <a:lnSpc>
                <a:spcPct val="80000"/>
              </a:lnSpc>
            </a:pPr>
            <a:r>
              <a:rPr lang="en-US" altLang="ko-KR" sz="1600"/>
              <a:t>	}</a:t>
            </a:r>
          </a:p>
          <a:p>
            <a:pPr marL="0" indent="0">
              <a:lnSpc>
                <a:spcPct val="80000"/>
              </a:lnSpc>
            </a:pPr>
            <a:r>
              <a:rPr lang="en-US" altLang="ko-KR" sz="1600"/>
              <a:t>	if ((cc = p.getControlPanelComponent()) != null) {</a:t>
            </a:r>
          </a:p>
          <a:p>
            <a:pPr marL="0" indent="0">
              <a:lnSpc>
                <a:spcPct val="80000"/>
              </a:lnSpc>
            </a:pPr>
            <a:r>
              <a:rPr lang="en-US" altLang="ko-KR" sz="1600"/>
              <a:t>		add("South", cc);</a:t>
            </a:r>
          </a:p>
          <a:p>
            <a:pPr marL="0" indent="0">
              <a:lnSpc>
                <a:spcPct val="80000"/>
              </a:lnSpc>
            </a:pPr>
            <a:r>
              <a:rPr lang="en-US" altLang="ko-KR" sz="1600"/>
              <a:t>	}</a:t>
            </a:r>
          </a:p>
          <a:p>
            <a:pPr marL="0" indent="0">
              <a:lnSpc>
                <a:spcPct val="80000"/>
              </a:lnSpc>
            </a:pPr>
            <a:r>
              <a:rPr lang="en-US" altLang="ko-KR" sz="1600"/>
              <a:t>	p.start();</a:t>
            </a:r>
          </a:p>
          <a:p>
            <a:pPr marL="0" indent="0">
              <a:lnSpc>
                <a:spcPct val="80000"/>
              </a:lnSpc>
            </a:pPr>
            <a:r>
              <a:rPr lang="en-US" altLang="ko-KR" sz="1600"/>
              <a:t>//</a:t>
            </a:r>
            <a:r>
              <a:rPr lang="ko-KR" altLang="en-US" sz="1600"/>
              <a:t>음악이 나와요</a:t>
            </a:r>
            <a:r>
              <a:rPr lang="en-US" altLang="ko-KR" sz="1600"/>
              <a:t>~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t>	 PLYAER </a:t>
            </a:r>
            <a:r>
              <a:rPr lang="ko-KR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초간단 소스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755650"/>
            <a:ext cx="8748712" cy="5410200"/>
          </a:xfrm>
        </p:spPr>
        <p:txBody>
          <a:bodyPr/>
          <a:lstStyle/>
          <a:p>
            <a:pPr marL="0" indent="0">
              <a:lnSpc>
                <a:spcPct val="80000"/>
              </a:lnSpc>
            </a:pPr>
            <a:r>
              <a:rPr lang="en-US" altLang="ko-KR" sz="1600"/>
              <a:t>	Player p = Manager.</a:t>
            </a:r>
            <a:r>
              <a:rPr lang="en-US" altLang="ko-KR" sz="1600" i="1"/>
              <a:t>createPlayer</a:t>
            </a:r>
            <a:r>
              <a:rPr lang="en-US" altLang="ko-KR" sz="1600"/>
              <a:t>(</a:t>
            </a:r>
            <a:r>
              <a:rPr lang="en-US" altLang="ko-KR" sz="1600">
                <a:latin typeface="Tahoma"/>
              </a:rPr>
              <a:t>“</a:t>
            </a:r>
            <a:r>
              <a:rPr lang="en-US" altLang="ko-KR" sz="1600"/>
              <a:t>vfw://0</a:t>
            </a:r>
            <a:r>
              <a:rPr lang="en-US" altLang="ko-KR" sz="1600">
                <a:latin typeface="Tahoma"/>
              </a:rPr>
              <a:t>”</a:t>
            </a:r>
            <a:r>
              <a:rPr lang="en-US" altLang="ko-KR" sz="1600"/>
              <a:t>); -&gt; </a:t>
            </a:r>
            <a:r>
              <a:rPr lang="ko-KR" altLang="en-US" sz="1600"/>
              <a:t>나의 켐 주소</a:t>
            </a:r>
          </a:p>
          <a:p>
            <a:pPr marL="0" indent="0">
              <a:lnSpc>
                <a:spcPct val="80000"/>
              </a:lnSpc>
            </a:pPr>
            <a:r>
              <a:rPr lang="en-US" altLang="ko-KR" sz="1600" b="0"/>
              <a:t>// player</a:t>
            </a:r>
            <a:r>
              <a:rPr lang="ko-KR" altLang="en-US" sz="1600" b="0"/>
              <a:t>의 생성이 성공했다면 </a:t>
            </a:r>
            <a:r>
              <a:rPr lang="en-US" altLang="ko-KR" sz="1600" b="0"/>
              <a:t>player</a:t>
            </a:r>
            <a:r>
              <a:rPr lang="ko-KR" altLang="en-US" sz="1600" b="0"/>
              <a:t>에 대한 이벤트 처리를 등록하여야 합니다</a:t>
            </a:r>
            <a:r>
              <a:rPr lang="en-US" altLang="ko-KR" sz="1600" b="0"/>
              <a:t>.</a:t>
            </a:r>
          </a:p>
          <a:p>
            <a:pPr marL="0" indent="0">
              <a:lnSpc>
                <a:spcPct val="80000"/>
              </a:lnSpc>
            </a:pPr>
            <a:r>
              <a:rPr lang="en-US" altLang="ko-KR" sz="1600"/>
              <a:t>	p.addControllerListener(this);</a:t>
            </a:r>
          </a:p>
          <a:p>
            <a:pPr marL="0" indent="0">
              <a:lnSpc>
                <a:spcPct val="80000"/>
              </a:lnSpc>
            </a:pPr>
            <a:r>
              <a:rPr lang="en-US" altLang="ko-KR" sz="1600"/>
              <a:t>	p.prefetch();</a:t>
            </a:r>
          </a:p>
          <a:p>
            <a:pPr marL="0" indent="0">
              <a:lnSpc>
                <a:spcPct val="80000"/>
              </a:lnSpc>
            </a:pPr>
            <a:r>
              <a:rPr lang="en-US" altLang="ko-KR" sz="1600" b="0"/>
              <a:t>// player</a:t>
            </a:r>
            <a:r>
              <a:rPr lang="ko-KR" altLang="en-US" sz="1600" b="0"/>
              <a:t>의 </a:t>
            </a:r>
            <a:r>
              <a:rPr lang="en-US" altLang="ko-KR" sz="1600" b="0"/>
              <a:t>prefetch</a:t>
            </a:r>
            <a:r>
              <a:rPr lang="ko-KR" altLang="en-US" sz="1600" b="0"/>
              <a:t>를 호출함으로서 </a:t>
            </a:r>
            <a:r>
              <a:rPr lang="en-US" altLang="ko-KR" sz="1600" b="0"/>
              <a:t>player</a:t>
            </a:r>
            <a:r>
              <a:rPr lang="ko-KR" altLang="en-US" sz="1600" b="0"/>
              <a:t>에게 </a:t>
            </a:r>
            <a:r>
              <a:rPr lang="en-US" altLang="ko-KR" sz="1600" b="0"/>
              <a:t>prefetched </a:t>
            </a:r>
            <a:r>
              <a:rPr lang="ko-KR" altLang="en-US" sz="1600" b="0"/>
              <a:t>상태로 이동하도록 명령합니다</a:t>
            </a:r>
            <a:r>
              <a:rPr lang="en-US" altLang="ko-KR" sz="1600" b="0"/>
              <a:t>.</a:t>
            </a:r>
          </a:p>
          <a:p>
            <a:pPr marL="0" indent="0">
              <a:lnSpc>
                <a:spcPct val="80000"/>
              </a:lnSpc>
            </a:pPr>
            <a:endParaRPr lang="en-US" altLang="ko-KR" sz="1600" b="0"/>
          </a:p>
          <a:p>
            <a:pPr marL="0" indent="0">
              <a:lnSpc>
                <a:spcPct val="80000"/>
              </a:lnSpc>
            </a:pPr>
            <a:r>
              <a:rPr lang="en-US" altLang="ko-KR" sz="1600" b="0"/>
              <a:t>// player</a:t>
            </a:r>
            <a:r>
              <a:rPr lang="ko-KR" altLang="en-US" sz="1600" b="0"/>
              <a:t>가 원하는 상태에 도달되도록 기다립니다</a:t>
            </a:r>
            <a:r>
              <a:rPr lang="en-US" altLang="ko-KR" sz="1600" b="0"/>
              <a:t>.</a:t>
            </a:r>
          </a:p>
          <a:p>
            <a:pPr marL="0" indent="0">
              <a:lnSpc>
                <a:spcPct val="80000"/>
              </a:lnSpc>
            </a:pPr>
            <a:r>
              <a:rPr lang="en-US" altLang="ko-KR" sz="1600"/>
              <a:t>	waitForState(p.</a:t>
            </a:r>
            <a:r>
              <a:rPr lang="en-US" altLang="ko-KR" sz="1600" i="1"/>
              <a:t>Prefetched</a:t>
            </a:r>
            <a:r>
              <a:rPr lang="en-US" altLang="ko-KR" sz="1600"/>
              <a:t>)</a:t>
            </a:r>
          </a:p>
          <a:p>
            <a:pPr marL="0" indent="0">
              <a:lnSpc>
                <a:spcPct val="80000"/>
              </a:lnSpc>
            </a:pPr>
            <a:r>
              <a:rPr lang="en-US" altLang="ko-KR" sz="1600"/>
              <a:t>	setLayout(new BorderLayout());</a:t>
            </a:r>
          </a:p>
          <a:p>
            <a:pPr marL="0" indent="0">
              <a:lnSpc>
                <a:spcPct val="80000"/>
              </a:lnSpc>
            </a:pPr>
            <a:endParaRPr lang="en-US" altLang="ko-KR" sz="1600"/>
          </a:p>
          <a:p>
            <a:pPr marL="0" indent="0">
              <a:lnSpc>
                <a:spcPct val="80000"/>
              </a:lnSpc>
            </a:pPr>
            <a:r>
              <a:rPr lang="en-US" altLang="ko-KR" sz="1600"/>
              <a:t>	Component cc;</a:t>
            </a:r>
          </a:p>
          <a:p>
            <a:pPr marL="0" indent="0">
              <a:lnSpc>
                <a:spcPct val="80000"/>
              </a:lnSpc>
            </a:pPr>
            <a:r>
              <a:rPr lang="en-US" altLang="ko-KR" sz="1600"/>
              <a:t>	Component vc;</a:t>
            </a:r>
          </a:p>
          <a:p>
            <a:pPr marL="0" indent="0">
              <a:lnSpc>
                <a:spcPct val="80000"/>
              </a:lnSpc>
            </a:pPr>
            <a:r>
              <a:rPr lang="en-US" altLang="ko-KR" sz="1600" b="0"/>
              <a:t>// controlPanelComponent</a:t>
            </a:r>
            <a:r>
              <a:rPr lang="ko-KR" altLang="en-US" sz="1600" b="0"/>
              <a:t>를 얻기 위해서 선언했습니다</a:t>
            </a:r>
            <a:r>
              <a:rPr lang="en-US" altLang="ko-KR" sz="1600" b="0"/>
              <a:t>. </a:t>
            </a:r>
          </a:p>
          <a:p>
            <a:pPr marL="0" indent="0">
              <a:lnSpc>
                <a:spcPct val="80000"/>
              </a:lnSpc>
            </a:pPr>
            <a:r>
              <a:rPr lang="en-US" altLang="ko-KR" sz="1600"/>
              <a:t>	if ((vc = p.getVisualComponent()) != null) {</a:t>
            </a:r>
          </a:p>
          <a:p>
            <a:pPr marL="0" indent="0">
              <a:lnSpc>
                <a:spcPct val="80000"/>
              </a:lnSpc>
            </a:pPr>
            <a:r>
              <a:rPr lang="en-US" altLang="ko-KR" sz="1600"/>
              <a:t>		add("Center", vc);</a:t>
            </a:r>
          </a:p>
          <a:p>
            <a:pPr marL="0" indent="0">
              <a:lnSpc>
                <a:spcPct val="80000"/>
              </a:lnSpc>
            </a:pPr>
            <a:r>
              <a:rPr lang="en-US" altLang="ko-KR" sz="1600"/>
              <a:t>	}</a:t>
            </a:r>
          </a:p>
          <a:p>
            <a:pPr marL="0" indent="0">
              <a:lnSpc>
                <a:spcPct val="80000"/>
              </a:lnSpc>
            </a:pPr>
            <a:r>
              <a:rPr lang="en-US" altLang="ko-KR" sz="1600"/>
              <a:t>	if ((cc = p.getControlPanelComponent()) != null) {</a:t>
            </a:r>
          </a:p>
          <a:p>
            <a:pPr marL="0" indent="0">
              <a:lnSpc>
                <a:spcPct val="80000"/>
              </a:lnSpc>
            </a:pPr>
            <a:r>
              <a:rPr lang="en-US" altLang="ko-KR" sz="1600"/>
              <a:t>		add("South", cc);</a:t>
            </a:r>
          </a:p>
          <a:p>
            <a:pPr marL="0" indent="0">
              <a:lnSpc>
                <a:spcPct val="80000"/>
              </a:lnSpc>
            </a:pPr>
            <a:r>
              <a:rPr lang="en-US" altLang="ko-KR" sz="1600"/>
              <a:t>	}</a:t>
            </a:r>
          </a:p>
          <a:p>
            <a:pPr marL="0" indent="0">
              <a:lnSpc>
                <a:spcPct val="80000"/>
              </a:lnSpc>
            </a:pPr>
            <a:r>
              <a:rPr lang="en-US" altLang="ko-KR" sz="1600"/>
              <a:t>	p.start();</a:t>
            </a:r>
          </a:p>
          <a:p>
            <a:pPr marL="0" indent="0">
              <a:lnSpc>
                <a:spcPct val="80000"/>
              </a:lnSpc>
            </a:pPr>
            <a:r>
              <a:rPr lang="en-US" altLang="ko-KR" sz="1600"/>
              <a:t>//</a:t>
            </a:r>
            <a:r>
              <a:rPr lang="ko-KR" altLang="en-US" sz="1600"/>
              <a:t>화면이 나와요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24200" y="2708275"/>
            <a:ext cx="6019800" cy="609600"/>
          </a:xfrm>
        </p:spPr>
        <p:txBody>
          <a:bodyPr/>
          <a:lstStyle/>
          <a:p>
            <a:r>
              <a:rPr lang="en-US" altLang="ko-KR" sz="4400" b="1"/>
              <a:t>PLAYER</a:t>
            </a:r>
            <a:r>
              <a:rPr lang="ko-KR" altLang="en-US" sz="4400" b="1"/>
              <a:t>의 업그래이드</a:t>
            </a:r>
            <a:br>
              <a:rPr lang="ko-KR" altLang="en-US" sz="4400" b="1"/>
            </a:br>
            <a:r>
              <a:rPr lang="en-US" altLang="ko-KR" sz="4400" b="1"/>
              <a:t>Processor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t>	 Processor</a:t>
            </a:r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755650"/>
            <a:ext cx="8748712" cy="5410200"/>
          </a:xfrm>
        </p:spPr>
        <p:txBody>
          <a:bodyPr/>
          <a:lstStyle/>
          <a:p>
            <a:pPr marL="0" indent="0">
              <a:lnSpc>
                <a:spcPct val="90000"/>
              </a:lnSpc>
            </a:pPr>
            <a:r>
              <a:rPr lang="en-US" altLang="ko-KR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Java Media FrameWork</a:t>
            </a:r>
          </a:p>
          <a:p>
            <a:pPr marL="0" indent="0">
              <a:lnSpc>
                <a:spcPct val="90000"/>
              </a:lnSpc>
            </a:pPr>
            <a:endParaRPr lang="en-US" altLang="ko-KR" sz="32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>
              <a:lnSpc>
                <a:spcPct val="90000"/>
              </a:lnSpc>
            </a:pPr>
            <a:r>
              <a:rPr lang="en-US" altLang="ko-KR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Player</a:t>
            </a:r>
            <a:r>
              <a:rPr lang="ko-KR" alt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로는 단순히 화면에 영상을 띄어 주는 것이 한계</a:t>
            </a:r>
          </a:p>
          <a:p>
            <a:pPr marL="0" indent="0">
              <a:lnSpc>
                <a:spcPct val="90000"/>
              </a:lnSpc>
            </a:pPr>
            <a:r>
              <a:rPr lang="en-US" altLang="ko-KR" sz="3600" u="sng">
                <a:effectLst>
                  <a:outerShdw blurRad="38100" dist="38100" dir="2700000" algn="tl">
                    <a:srgbClr val="C0C0C0"/>
                  </a:outerShdw>
                </a:effectLst>
              </a:rPr>
              <a:t>Processor</a:t>
            </a:r>
            <a:endParaRPr lang="ko-KR" altLang="en-US" sz="3600" u="sng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>
              <a:lnSpc>
                <a:spcPct val="90000"/>
              </a:lnSpc>
            </a:pPr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Player</a:t>
            </a:r>
            <a:r>
              <a:rPr lang="ko-KR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의 기능 </a:t>
            </a:r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+ DataSource</a:t>
            </a:r>
            <a:r>
              <a:rPr lang="ko-KR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를</a:t>
            </a:r>
          </a:p>
          <a:p>
            <a:pPr marL="0" indent="0">
              <a:lnSpc>
                <a:spcPct val="90000"/>
              </a:lnSpc>
            </a:pPr>
            <a:r>
              <a:rPr lang="ko-KR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다른 포멧의 </a:t>
            </a:r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DataSource</a:t>
            </a:r>
            <a:r>
              <a:rPr lang="ko-KR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로 변경가능</a:t>
            </a:r>
          </a:p>
          <a:p>
            <a:pPr marL="0" indent="0">
              <a:lnSpc>
                <a:spcPct val="90000"/>
              </a:lnSpc>
            </a:pPr>
            <a:r>
              <a:rPr lang="ko-KR" alt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일반 동영상 파일을 네크워크로 압축해 보내기 위해서는 필수적</a:t>
            </a:r>
            <a:r>
              <a:rPr lang="en-US" altLang="ko-KR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!</a:t>
            </a:r>
          </a:p>
          <a:p>
            <a:pPr marL="0" indent="0">
              <a:lnSpc>
                <a:spcPct val="90000"/>
              </a:lnSpc>
            </a:pPr>
            <a:r>
              <a:rPr lang="en-US" altLang="ko-KR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Ex) BMP</a:t>
            </a:r>
            <a:r>
              <a:rPr lang="ko-KR" alt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파일을 </a:t>
            </a:r>
            <a:r>
              <a:rPr lang="en-US" altLang="ko-KR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JPEG</a:t>
            </a:r>
            <a:r>
              <a:rPr lang="ko-KR" alt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파일로 변경하는 것 같은 느낌</a:t>
            </a:r>
            <a:r>
              <a:rPr lang="en-US" altLang="ko-KR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	 </a:t>
            </a:r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t>Processor</a:t>
            </a:r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685800"/>
            <a:ext cx="9144000" cy="5410200"/>
          </a:xfrm>
        </p:spPr>
        <p:txBody>
          <a:bodyPr/>
          <a:lstStyle/>
          <a:p>
            <a:pPr marL="0" indent="0"/>
            <a:r>
              <a:rPr lang="en-US" altLang="ko-KR" sz="1800"/>
              <a:t> </a:t>
            </a:r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Processor</a:t>
            </a:r>
            <a:r>
              <a:rPr lang="ko-KR" altLang="en-US" sz="1800"/>
              <a:t>의 기반이 되는 그림</a:t>
            </a:r>
          </a:p>
        </p:txBody>
      </p:sp>
      <p:pic>
        <p:nvPicPr>
          <p:cNvPr id="1136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313" y="1412875"/>
            <a:ext cx="819150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3669" name="Text Box 5"/>
          <p:cNvSpPr txBox="1">
            <a:spLocks noChangeArrowheads="1"/>
          </p:cNvSpPr>
          <p:nvPr/>
        </p:nvSpPr>
        <p:spPr bwMode="auto">
          <a:xfrm>
            <a:off x="755650" y="4149725"/>
            <a:ext cx="65722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>
                <a:ea typeface="굴림" pitchFamily="50" charset="-127"/>
              </a:rPr>
              <a:t>동영상 파일을 네트워크 전송을 위한 </a:t>
            </a:r>
            <a:r>
              <a:rPr lang="en-US" altLang="ko-KR">
                <a:ea typeface="굴림" pitchFamily="50" charset="-127"/>
              </a:rPr>
              <a:t>DataSource</a:t>
            </a:r>
            <a:r>
              <a:rPr lang="ko-KR" altLang="en-US">
                <a:ea typeface="굴림" pitchFamily="50" charset="-127"/>
              </a:rPr>
              <a:t>로 변경가능</a:t>
            </a:r>
          </a:p>
          <a:p>
            <a:r>
              <a:rPr lang="en-US" altLang="ko-KR">
                <a:ea typeface="굴림" pitchFamily="50" charset="-127"/>
              </a:rPr>
              <a:t>Player</a:t>
            </a:r>
            <a:r>
              <a:rPr lang="ko-KR" altLang="en-US">
                <a:ea typeface="굴림" pitchFamily="50" charset="-127"/>
              </a:rPr>
              <a:t>를 상속 받아서 </a:t>
            </a:r>
            <a:r>
              <a:rPr lang="en-US" altLang="ko-KR">
                <a:ea typeface="굴림" pitchFamily="50" charset="-127"/>
              </a:rPr>
              <a:t>Player</a:t>
            </a:r>
            <a:r>
              <a:rPr lang="ko-KR" altLang="en-US">
                <a:ea typeface="굴림" pitchFamily="50" charset="-127"/>
              </a:rPr>
              <a:t>의 모든 기능 구현</a:t>
            </a:r>
          </a:p>
          <a:p>
            <a:r>
              <a:rPr lang="ko-KR" altLang="en-US">
                <a:ea typeface="굴림" pitchFamily="50" charset="-127"/>
              </a:rPr>
              <a:t>일반 화상켐의 화면을 영상으로 보내기 위해서는 </a:t>
            </a:r>
            <a:r>
              <a:rPr lang="en-US" altLang="ko-KR">
                <a:ea typeface="굴림" pitchFamily="50" charset="-127"/>
              </a:rPr>
              <a:t>DataFormat</a:t>
            </a:r>
            <a:r>
              <a:rPr lang="ko-KR" altLang="en-US">
                <a:ea typeface="굴림" pitchFamily="50" charset="-127"/>
              </a:rPr>
              <a:t>의</a:t>
            </a:r>
          </a:p>
          <a:p>
            <a:r>
              <a:rPr lang="ko-KR" altLang="en-US">
                <a:ea typeface="굴림" pitchFamily="50" charset="-127"/>
              </a:rPr>
              <a:t>변경이 꼭 필요합니다</a:t>
            </a:r>
            <a:r>
              <a:rPr lang="en-US" altLang="ko-KR">
                <a:ea typeface="굴림" pitchFamily="50" charset="-127"/>
              </a:rPr>
              <a:t>. </a:t>
            </a:r>
            <a:r>
              <a:rPr lang="ko-KR" altLang="en-US">
                <a:ea typeface="굴림" pitchFamily="50" charset="-127"/>
              </a:rPr>
              <a:t>주로 이때 </a:t>
            </a:r>
            <a:r>
              <a:rPr lang="en-US" altLang="ko-KR">
                <a:ea typeface="굴림" pitchFamily="50" charset="-127"/>
              </a:rPr>
              <a:t>Processor</a:t>
            </a:r>
            <a:r>
              <a:rPr lang="ko-KR" altLang="en-US">
                <a:ea typeface="굴림" pitchFamily="50" charset="-127"/>
              </a:rPr>
              <a:t>를 사용합니다</a:t>
            </a:r>
            <a:r>
              <a:rPr lang="en-US" altLang="ko-KR">
                <a:ea typeface="굴림" pitchFamily="50" charset="-127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t>	Processor</a:t>
            </a:r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685800"/>
            <a:ext cx="9144000" cy="5410200"/>
          </a:xfrm>
        </p:spPr>
        <p:txBody>
          <a:bodyPr/>
          <a:lstStyle/>
          <a:p>
            <a:pPr marL="0" indent="0"/>
            <a:r>
              <a:rPr lang="en-US" altLang="ko-KR" sz="1800"/>
              <a:t> </a:t>
            </a:r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Processor</a:t>
            </a:r>
            <a:r>
              <a:rPr lang="en-US" altLang="ko-KR" sz="1800"/>
              <a:t> </a:t>
            </a:r>
            <a:r>
              <a:rPr lang="ko-KR" altLang="en-US" sz="1800"/>
              <a:t>의 클래스 다이어그램</a:t>
            </a:r>
          </a:p>
        </p:txBody>
      </p:sp>
      <p:pic>
        <p:nvPicPr>
          <p:cNvPr id="11674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8888" y="1196975"/>
            <a:ext cx="523875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1095375" y="3952875"/>
            <a:ext cx="7181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>
                <a:ea typeface="굴림" pitchFamily="50" charset="-127"/>
              </a:rPr>
              <a:t>상속 구조로 되어 있습니다</a:t>
            </a:r>
            <a:r>
              <a:rPr lang="en-US" altLang="ko-KR">
                <a:ea typeface="굴림" pitchFamily="50" charset="-127"/>
              </a:rPr>
              <a:t>. </a:t>
            </a:r>
            <a:r>
              <a:rPr lang="ko-KR" altLang="en-US">
                <a:ea typeface="굴림" pitchFamily="50" charset="-127"/>
              </a:rPr>
              <a:t>당연히 </a:t>
            </a:r>
            <a:r>
              <a:rPr lang="en-US" altLang="ko-KR">
                <a:ea typeface="굴림" pitchFamily="50" charset="-127"/>
              </a:rPr>
              <a:t>Player</a:t>
            </a:r>
            <a:r>
              <a:rPr lang="ko-KR" altLang="en-US">
                <a:ea typeface="굴림" pitchFamily="50" charset="-127"/>
              </a:rPr>
              <a:t>의 기능을 모두 구현합니다</a:t>
            </a:r>
            <a:r>
              <a:rPr lang="en-US" altLang="ko-KR">
                <a:ea typeface="굴림" pitchFamily="50" charset="-127"/>
              </a:rPr>
              <a:t>.</a:t>
            </a:r>
          </a:p>
          <a:p>
            <a:r>
              <a:rPr lang="ko-KR" altLang="en-US">
                <a:ea typeface="굴림" pitchFamily="50" charset="-127"/>
              </a:rPr>
              <a:t>조금 틀린것은 </a:t>
            </a:r>
            <a:r>
              <a:rPr lang="en-US" altLang="ko-KR">
                <a:ea typeface="굴림" pitchFamily="50" charset="-127"/>
              </a:rPr>
              <a:t>DataSource</a:t>
            </a:r>
            <a:r>
              <a:rPr lang="ko-KR" altLang="en-US">
                <a:ea typeface="굴림" pitchFamily="50" charset="-127"/>
              </a:rPr>
              <a:t>를 만들어 내는 기능힙니다</a:t>
            </a:r>
            <a:r>
              <a:rPr lang="en-US" altLang="ko-KR">
                <a:ea typeface="굴림" pitchFamily="50" charset="-127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	 JMF</a:t>
            </a:r>
            <a:r>
              <a:rPr lang="ko-KR" altLang="en-US">
                <a:ea typeface="굴림" pitchFamily="50" charset="-127"/>
              </a:rPr>
              <a:t>란</a:t>
            </a:r>
            <a:r>
              <a:rPr lang="en-US" altLang="ko-KR">
                <a:ea typeface="굴림" pitchFamily="50" charset="-127"/>
              </a:rPr>
              <a:t>?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755650"/>
            <a:ext cx="8964612" cy="5410200"/>
          </a:xfrm>
        </p:spPr>
        <p:txBody>
          <a:bodyPr/>
          <a:lstStyle/>
          <a:p>
            <a:pPr marL="0" indent="0"/>
            <a:r>
              <a:rPr lang="en-US" altLang="ko-KR" sz="2400">
                <a:ea typeface="굴림" pitchFamily="50" charset="-127"/>
              </a:rPr>
              <a:t>Java Media FrameWork</a:t>
            </a:r>
          </a:p>
          <a:p>
            <a:pPr marL="0" indent="0"/>
            <a:endParaRPr lang="en-US" altLang="ko-KR" sz="2400">
              <a:ea typeface="굴림" pitchFamily="50" charset="-127"/>
            </a:endParaRPr>
          </a:p>
          <a:p>
            <a:pPr marL="0" indent="0"/>
            <a:r>
              <a:rPr lang="en-US" altLang="ko-KR" sz="2400">
                <a:ea typeface="굴림" pitchFamily="50" charset="-127"/>
              </a:rPr>
              <a:t>JAVA</a:t>
            </a:r>
            <a:r>
              <a:rPr lang="ko-KR" altLang="en-US" sz="2400">
                <a:ea typeface="굴림" pitchFamily="50" charset="-127"/>
              </a:rPr>
              <a:t>를 이용해서 멀티미디어를 구현 및 전송하는 기술</a:t>
            </a:r>
          </a:p>
          <a:p>
            <a:pPr marL="0" indent="0"/>
            <a:endParaRPr lang="ko-KR" altLang="en-US" sz="2400">
              <a:ea typeface="굴림" pitchFamily="50" charset="-127"/>
            </a:endParaRPr>
          </a:p>
          <a:p>
            <a:pPr marL="0" indent="0"/>
            <a:r>
              <a:rPr lang="en-US" altLang="ko-KR" sz="2400">
                <a:ea typeface="굴림" pitchFamily="50" charset="-127"/>
              </a:rPr>
              <a:t>JMF</a:t>
            </a:r>
            <a:r>
              <a:rPr lang="ko-KR" altLang="en-US" sz="2400">
                <a:ea typeface="굴림" pitchFamily="50" charset="-127"/>
              </a:rPr>
              <a:t>는 자바 미디어 프레임워크의 약자로서</a:t>
            </a:r>
            <a:r>
              <a:rPr lang="en-US" altLang="ko-KR" sz="2400">
                <a:ea typeface="굴림" pitchFamily="50" charset="-127"/>
              </a:rPr>
              <a:t>, SUN</a:t>
            </a:r>
            <a:r>
              <a:rPr lang="ko-KR" altLang="en-US" sz="2400">
                <a:ea typeface="굴림" pitchFamily="50" charset="-127"/>
              </a:rPr>
              <a:t>과 </a:t>
            </a:r>
            <a:r>
              <a:rPr lang="en-US" altLang="ko-KR" sz="2400">
                <a:ea typeface="굴림" pitchFamily="50" charset="-127"/>
              </a:rPr>
              <a:t>IBM</a:t>
            </a:r>
            <a:r>
              <a:rPr lang="ko-KR" altLang="en-US" sz="2400">
                <a:ea typeface="굴림" pitchFamily="50" charset="-127"/>
              </a:rPr>
              <a:t>의 공동연구에 의해 만들어진 자바기반 멀티미디어 프로그래밍을 위한 </a:t>
            </a:r>
            <a:r>
              <a:rPr lang="en-US" altLang="ko-KR" sz="2400">
                <a:ea typeface="굴림" pitchFamily="50" charset="-127"/>
              </a:rPr>
              <a:t>API </a:t>
            </a:r>
            <a:r>
              <a:rPr lang="ko-KR" altLang="en-US" sz="2400">
                <a:ea typeface="굴림" pitchFamily="50" charset="-127"/>
              </a:rPr>
              <a:t>입니다</a:t>
            </a:r>
            <a:r>
              <a:rPr lang="en-US" altLang="ko-KR" sz="2400">
                <a:ea typeface="굴림" pitchFamily="50" charset="-127"/>
              </a:rPr>
              <a:t>.</a:t>
            </a:r>
          </a:p>
          <a:p>
            <a:pPr marL="0" indent="0"/>
            <a:endParaRPr lang="en-US" altLang="ko-KR" sz="2400">
              <a:ea typeface="굴림" pitchFamily="50" charset="-127"/>
            </a:endParaRPr>
          </a:p>
          <a:p>
            <a:pPr marL="0" indent="0"/>
            <a:r>
              <a:rPr lang="ko-KR" altLang="en-US" sz="2400">
                <a:ea typeface="굴림" pitchFamily="50" charset="-127"/>
              </a:rPr>
              <a:t>쉽게 생각하자면</a:t>
            </a:r>
            <a:r>
              <a:rPr lang="en-US" altLang="ko-KR" sz="2400">
                <a:ea typeface="굴림" pitchFamily="50" charset="-127"/>
              </a:rPr>
              <a:t>, </a:t>
            </a:r>
            <a:r>
              <a:rPr lang="ko-KR" altLang="en-US" sz="2400">
                <a:ea typeface="굴림" pitchFamily="50" charset="-127"/>
              </a:rPr>
              <a:t>마이크로소프트사의 </a:t>
            </a:r>
            <a:r>
              <a:rPr lang="en-US" altLang="ko-KR" sz="2400">
                <a:ea typeface="굴림" pitchFamily="50" charset="-127"/>
              </a:rPr>
              <a:t>Video for windows, </a:t>
            </a:r>
            <a:r>
              <a:rPr lang="ko-KR" altLang="en-US" sz="2400">
                <a:ea typeface="굴림" pitchFamily="50" charset="-127"/>
              </a:rPr>
              <a:t>또는 </a:t>
            </a:r>
            <a:r>
              <a:rPr lang="en-US" altLang="ko-KR" sz="2400">
                <a:ea typeface="굴림" pitchFamily="50" charset="-127"/>
              </a:rPr>
              <a:t>DirectX</a:t>
            </a:r>
            <a:r>
              <a:rPr lang="ko-KR" altLang="en-US" sz="2400">
                <a:ea typeface="굴림" pitchFamily="50" charset="-127"/>
              </a:rPr>
              <a:t>와 같은 멀티미디어 </a:t>
            </a:r>
            <a:r>
              <a:rPr lang="ko-KR" altLang="en-US" sz="2800" u="sng">
                <a:ea typeface="굴림" pitchFamily="50" charset="-127"/>
              </a:rPr>
              <a:t>재생</a:t>
            </a:r>
            <a:r>
              <a:rPr lang="en-US" altLang="ko-KR" sz="2800" u="sng">
                <a:ea typeface="굴림" pitchFamily="50" charset="-127"/>
              </a:rPr>
              <a:t>, </a:t>
            </a:r>
            <a:r>
              <a:rPr lang="ko-KR" altLang="en-US" sz="2800" u="sng">
                <a:ea typeface="굴림" pitchFamily="50" charset="-127"/>
              </a:rPr>
              <a:t>녹화</a:t>
            </a:r>
            <a:r>
              <a:rPr lang="en-US" altLang="ko-KR" sz="2800" u="sng">
                <a:ea typeface="굴림" pitchFamily="50" charset="-127"/>
              </a:rPr>
              <a:t>, </a:t>
            </a:r>
            <a:r>
              <a:rPr lang="ko-KR" altLang="en-US" sz="2800" u="sng">
                <a:ea typeface="굴림" pitchFamily="50" charset="-127"/>
              </a:rPr>
              <a:t>검색</a:t>
            </a:r>
            <a:r>
              <a:rPr lang="en-US" altLang="ko-KR" sz="2800" u="sng">
                <a:ea typeface="굴림" pitchFamily="50" charset="-127"/>
              </a:rPr>
              <a:t>, </a:t>
            </a:r>
            <a:r>
              <a:rPr lang="ko-KR" altLang="en-US" sz="2800" u="sng">
                <a:ea typeface="굴림" pitchFamily="50" charset="-127"/>
              </a:rPr>
              <a:t>전송</a:t>
            </a:r>
            <a:r>
              <a:rPr lang="ko-KR" altLang="en-US" sz="2400">
                <a:ea typeface="굴림" pitchFamily="50" charset="-127"/>
              </a:rPr>
              <a:t> 등의 기술을 자바기반으로 만들어 이용하기 위한 도구인 것입니다</a:t>
            </a:r>
            <a:r>
              <a:rPr lang="en-US" altLang="ko-KR" sz="2400">
                <a:ea typeface="굴림" pitchFamily="50" charset="-127"/>
              </a:rPr>
              <a:t>. </a:t>
            </a:r>
            <a:endParaRPr lang="ko-KR" altLang="en-US" sz="2400">
              <a:ea typeface="굴림" pitchFamily="50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t>	Processor</a:t>
            </a:r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685800"/>
            <a:ext cx="9144000" cy="5410200"/>
          </a:xfrm>
        </p:spPr>
        <p:txBody>
          <a:bodyPr/>
          <a:lstStyle/>
          <a:p>
            <a:pPr marL="0" indent="0"/>
            <a:r>
              <a:rPr lang="en-US" altLang="ko-KR" sz="1800"/>
              <a:t> </a:t>
            </a:r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Processor</a:t>
            </a:r>
            <a:r>
              <a:rPr lang="ko-KR" altLang="en-US" sz="1800"/>
              <a:t>의 상태</a:t>
            </a:r>
          </a:p>
        </p:txBody>
      </p:sp>
      <p:pic>
        <p:nvPicPr>
          <p:cNvPr id="12186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981075"/>
            <a:ext cx="9005888" cy="354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1863" name="Text Box 7"/>
          <p:cNvSpPr txBox="1">
            <a:spLocks noChangeArrowheads="1"/>
          </p:cNvSpPr>
          <p:nvPr/>
        </p:nvSpPr>
        <p:spPr bwMode="auto">
          <a:xfrm>
            <a:off x="539750" y="4005263"/>
            <a:ext cx="5619750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ea typeface="굴림" pitchFamily="50" charset="-127"/>
              </a:rPr>
              <a:t>Player</a:t>
            </a:r>
            <a:r>
              <a:rPr lang="ko-KR" altLang="en-US">
                <a:ea typeface="굴림" pitchFamily="50" charset="-127"/>
              </a:rPr>
              <a:t>와 거의 차이가 없지만 </a:t>
            </a:r>
            <a:r>
              <a:rPr lang="en-US" altLang="ko-KR">
                <a:ea typeface="굴림" pitchFamily="50" charset="-127"/>
              </a:rPr>
              <a:t>Configuring, Configured</a:t>
            </a:r>
          </a:p>
          <a:p>
            <a:r>
              <a:rPr lang="ko-KR" altLang="en-US">
                <a:ea typeface="굴림" pitchFamily="50" charset="-127"/>
              </a:rPr>
              <a:t>상태가 추가 되었습니다</a:t>
            </a:r>
            <a:r>
              <a:rPr lang="en-US" altLang="ko-KR">
                <a:ea typeface="굴림" pitchFamily="50" charset="-127"/>
              </a:rPr>
              <a:t>.</a:t>
            </a:r>
          </a:p>
          <a:p>
            <a:r>
              <a:rPr lang="ko-KR" altLang="en-US">
                <a:ea typeface="굴림" pitchFamily="50" charset="-127"/>
              </a:rPr>
              <a:t>각 상태마다 호출 할 수 있는 메서드와 호출 할 수 없는</a:t>
            </a:r>
          </a:p>
          <a:p>
            <a:r>
              <a:rPr lang="ko-KR" altLang="en-US">
                <a:ea typeface="굴림" pitchFamily="50" charset="-127"/>
              </a:rPr>
              <a:t>메서드가 존재합니다</a:t>
            </a:r>
            <a:r>
              <a:rPr lang="en-US" altLang="ko-KR">
                <a:ea typeface="굴림" pitchFamily="50" charset="-127"/>
              </a:rPr>
              <a:t>.</a:t>
            </a:r>
          </a:p>
          <a:p>
            <a:r>
              <a:rPr lang="en-US" altLang="ko-KR">
                <a:ea typeface="굴림" pitchFamily="50" charset="-127"/>
              </a:rPr>
              <a:t>Ex)Configured</a:t>
            </a:r>
            <a:r>
              <a:rPr lang="ko-KR" altLang="en-US">
                <a:ea typeface="굴림" pitchFamily="50" charset="-127"/>
              </a:rPr>
              <a:t>가 되고나면 </a:t>
            </a:r>
            <a:r>
              <a:rPr lang="en-US" altLang="ko-KR">
                <a:ea typeface="굴림" pitchFamily="50" charset="-127"/>
              </a:rPr>
              <a:t>DataSource</a:t>
            </a:r>
            <a:r>
              <a:rPr lang="ko-KR" altLang="en-US">
                <a:ea typeface="굴림" pitchFamily="50" charset="-127"/>
              </a:rPr>
              <a:t>포멧 변경</a:t>
            </a:r>
            <a:r>
              <a:rPr lang="en-US" altLang="ko-KR">
                <a:ea typeface="굴림" pitchFamily="50" charset="-127"/>
              </a:rPr>
              <a:t>,</a:t>
            </a:r>
          </a:p>
          <a:p>
            <a:r>
              <a:rPr lang="en-US" altLang="ko-KR">
                <a:ea typeface="굴림" pitchFamily="50" charset="-127"/>
              </a:rPr>
              <a:t>Realized </a:t>
            </a:r>
            <a:r>
              <a:rPr lang="ko-KR" altLang="en-US">
                <a:ea typeface="굴림" pitchFamily="50" charset="-127"/>
              </a:rPr>
              <a:t>되면 변경된 </a:t>
            </a:r>
            <a:r>
              <a:rPr lang="en-US" altLang="ko-KR">
                <a:ea typeface="굴림" pitchFamily="50" charset="-127"/>
              </a:rPr>
              <a:t>DataSource </a:t>
            </a:r>
            <a:r>
              <a:rPr lang="ko-KR" altLang="en-US">
                <a:ea typeface="굴림" pitchFamily="50" charset="-127"/>
              </a:rPr>
              <a:t>받기</a:t>
            </a:r>
          </a:p>
          <a:p>
            <a:r>
              <a:rPr lang="ko-KR" altLang="en-US">
                <a:ea typeface="굴림" pitchFamily="50" charset="-127"/>
              </a:rPr>
              <a:t>자세한 것은 자료를 참고해 주세요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t>	Processor</a:t>
            </a:r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685800"/>
            <a:ext cx="9144000" cy="5410200"/>
          </a:xfrm>
        </p:spPr>
        <p:txBody>
          <a:bodyPr/>
          <a:lstStyle/>
          <a:p>
            <a:pPr marL="0" indent="0"/>
            <a:r>
              <a:rPr lang="en-US" altLang="ko-KR" sz="1800"/>
              <a:t>     JMF</a:t>
            </a:r>
            <a:r>
              <a:rPr lang="ko-KR" altLang="en-US" sz="1800"/>
              <a:t>의 기반이 되는 그림</a:t>
            </a:r>
          </a:p>
        </p:txBody>
      </p:sp>
      <p:pic>
        <p:nvPicPr>
          <p:cNvPr id="11878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1550" y="1962150"/>
            <a:ext cx="720090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8789" name="Text Box 5"/>
          <p:cNvSpPr txBox="1">
            <a:spLocks noChangeArrowheads="1"/>
          </p:cNvSpPr>
          <p:nvPr/>
        </p:nvSpPr>
        <p:spPr bwMode="auto">
          <a:xfrm>
            <a:off x="447675" y="4889500"/>
            <a:ext cx="8108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>
                <a:ea typeface="굴림" pitchFamily="50" charset="-127"/>
              </a:rPr>
              <a:t>코덱 플러그인을 이용해서 </a:t>
            </a:r>
            <a:r>
              <a:rPr lang="en-US" altLang="ko-KR">
                <a:ea typeface="굴림" pitchFamily="50" charset="-127"/>
              </a:rPr>
              <a:t>DataSource</a:t>
            </a:r>
            <a:r>
              <a:rPr lang="ko-KR" altLang="en-US">
                <a:ea typeface="굴림" pitchFamily="50" charset="-127"/>
              </a:rPr>
              <a:t>의 </a:t>
            </a:r>
            <a:r>
              <a:rPr lang="en-US" altLang="ko-KR">
                <a:ea typeface="굴림" pitchFamily="50" charset="-127"/>
              </a:rPr>
              <a:t>Format</a:t>
            </a:r>
            <a:r>
              <a:rPr lang="ko-KR" altLang="en-US">
                <a:ea typeface="굴림" pitchFamily="50" charset="-127"/>
              </a:rPr>
              <a:t>을 변경하는 것도 가능합니다</a:t>
            </a:r>
            <a:r>
              <a:rPr lang="en-US" altLang="ko-KR">
                <a:ea typeface="굴림" pitchFamily="50" charset="-127"/>
              </a:rPr>
              <a:t>.</a:t>
            </a:r>
          </a:p>
          <a:p>
            <a:r>
              <a:rPr lang="ko-KR" altLang="en-US">
                <a:ea typeface="굴림" pitchFamily="50" charset="-127"/>
              </a:rPr>
              <a:t>아직 시도해본 적은 없습니다</a:t>
            </a:r>
            <a:r>
              <a:rPr lang="en-US" altLang="ko-KR">
                <a:ea typeface="굴림" pitchFamily="50" charset="-127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	JMF </a:t>
            </a:r>
            <a:r>
              <a:rPr lang="ko-KR" altLang="en-US"/>
              <a:t>구성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685800"/>
            <a:ext cx="9144000" cy="5410200"/>
          </a:xfrm>
        </p:spPr>
        <p:txBody>
          <a:bodyPr/>
          <a:lstStyle/>
          <a:p>
            <a:pPr marL="457200" lvl="1" indent="0"/>
            <a:r>
              <a:rPr lang="en-US" altLang="ko-KR" sz="1600"/>
              <a:t>Controller</a:t>
            </a:r>
            <a:r>
              <a:rPr lang="ko-KR" altLang="en-US" sz="1600"/>
              <a:t>에서</a:t>
            </a:r>
          </a:p>
          <a:p>
            <a:pPr marL="457200" lvl="1" indent="0"/>
            <a:r>
              <a:rPr lang="ko-KR" altLang="en-US" sz="1600"/>
              <a:t>넘어오는 </a:t>
            </a:r>
            <a:r>
              <a:rPr lang="en-US" altLang="ko-KR" sz="1600"/>
              <a:t>Event</a:t>
            </a:r>
            <a:r>
              <a:rPr lang="ko-KR" altLang="en-US" sz="1600"/>
              <a:t>들</a:t>
            </a:r>
          </a:p>
          <a:p>
            <a:pPr marL="457200" lvl="1" indent="0"/>
            <a:endParaRPr lang="ko-KR" altLang="en-US" sz="1600"/>
          </a:p>
          <a:p>
            <a:pPr marL="457200" lvl="1" indent="0"/>
            <a:r>
              <a:rPr lang="en-US" altLang="ko-KR" sz="1600"/>
              <a:t>Ex)</a:t>
            </a:r>
            <a:r>
              <a:rPr lang="ko-KR" altLang="en-US" sz="1600"/>
              <a:t>화면 크기가 바뀌면</a:t>
            </a:r>
          </a:p>
          <a:p>
            <a:pPr marL="457200" lvl="1" indent="0"/>
            <a:r>
              <a:rPr lang="en-US" altLang="ko-KR" sz="1600">
                <a:latin typeface="Tahoma"/>
              </a:rPr>
              <a:t>…</a:t>
            </a:r>
            <a:endParaRPr lang="en-US" altLang="ko-KR" sz="1600"/>
          </a:p>
          <a:p>
            <a:pPr marL="457200" lvl="1" indent="0"/>
            <a:r>
              <a:rPr lang="en-US" altLang="ko-KR" sz="1600"/>
              <a:t>ex)</a:t>
            </a:r>
            <a:r>
              <a:rPr lang="ko-KR" altLang="en-US" sz="1600"/>
              <a:t>영상이 종료되면</a:t>
            </a:r>
          </a:p>
          <a:p>
            <a:pPr marL="457200" lvl="1" indent="0"/>
            <a:r>
              <a:rPr lang="en-US" altLang="ko-KR" sz="1600">
                <a:latin typeface="Tahoma"/>
              </a:rPr>
              <a:t>…</a:t>
            </a:r>
            <a:endParaRPr lang="en-US" altLang="ko-KR" sz="1600"/>
          </a:p>
        </p:txBody>
      </p:sp>
      <p:pic>
        <p:nvPicPr>
          <p:cNvPr id="11469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59113" y="188913"/>
            <a:ext cx="443865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	JMF </a:t>
            </a:r>
            <a:r>
              <a:rPr lang="ko-KR" altLang="en-US"/>
              <a:t>구성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685800"/>
            <a:ext cx="9144000" cy="5410200"/>
          </a:xfrm>
        </p:spPr>
        <p:txBody>
          <a:bodyPr/>
          <a:lstStyle/>
          <a:p>
            <a:pPr marL="0" indent="0"/>
            <a:r>
              <a:rPr lang="en-US" altLang="ko-KR" sz="1800"/>
              <a:t>     JMF</a:t>
            </a:r>
            <a:r>
              <a:rPr lang="ko-KR" altLang="en-US" sz="1800"/>
              <a:t>의 기반이 되는 그림</a:t>
            </a:r>
          </a:p>
        </p:txBody>
      </p:sp>
      <p:pic>
        <p:nvPicPr>
          <p:cNvPr id="1044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8888" y="1484313"/>
            <a:ext cx="65913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	JMF </a:t>
            </a:r>
            <a:r>
              <a:rPr lang="ko-KR" altLang="en-US"/>
              <a:t>구성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685800"/>
            <a:ext cx="9144000" cy="5410200"/>
          </a:xfrm>
        </p:spPr>
        <p:txBody>
          <a:bodyPr/>
          <a:lstStyle/>
          <a:p>
            <a:pPr marL="0" indent="0"/>
            <a:r>
              <a:rPr lang="en-US" altLang="ko-KR" sz="1800"/>
              <a:t>     JMF </a:t>
            </a:r>
            <a:r>
              <a:rPr lang="ko-KR" altLang="en-US" sz="1800"/>
              <a:t>통합 겍체 생성 관리자 </a:t>
            </a:r>
            <a:r>
              <a:rPr lang="en-US" altLang="ko-KR" sz="1800"/>
              <a:t>Manager </a:t>
            </a:r>
            <a:r>
              <a:rPr lang="ko-KR" altLang="en-US" sz="1800"/>
              <a:t>클래스</a:t>
            </a:r>
          </a:p>
        </p:txBody>
      </p:sp>
      <p:pic>
        <p:nvPicPr>
          <p:cNvPr id="12288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213" y="1052513"/>
            <a:ext cx="6267450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2887" name="Text Box 7"/>
          <p:cNvSpPr txBox="1">
            <a:spLocks noChangeArrowheads="1"/>
          </p:cNvSpPr>
          <p:nvPr/>
        </p:nvSpPr>
        <p:spPr bwMode="auto">
          <a:xfrm>
            <a:off x="6084888" y="981075"/>
            <a:ext cx="29908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ea typeface="굴림" pitchFamily="50" charset="-127"/>
              </a:rPr>
              <a:t>JMF</a:t>
            </a:r>
            <a:r>
              <a:rPr lang="ko-KR" altLang="en-US">
                <a:ea typeface="굴림" pitchFamily="50" charset="-127"/>
              </a:rPr>
              <a:t>의 핵심 클래스는</a:t>
            </a:r>
          </a:p>
          <a:p>
            <a:r>
              <a:rPr lang="en-US" altLang="ko-KR">
                <a:ea typeface="굴림" pitchFamily="50" charset="-127"/>
              </a:rPr>
              <a:t>Manager</a:t>
            </a:r>
            <a:r>
              <a:rPr lang="ko-KR" altLang="en-US">
                <a:ea typeface="굴림" pitchFamily="50" charset="-127"/>
              </a:rPr>
              <a:t>라는 것을</a:t>
            </a:r>
          </a:p>
          <a:p>
            <a:r>
              <a:rPr lang="ko-KR" altLang="en-US">
                <a:ea typeface="굴림" pitchFamily="50" charset="-127"/>
              </a:rPr>
              <a:t>이용해서 생성합니다</a:t>
            </a:r>
            <a:r>
              <a:rPr lang="en-US" altLang="ko-KR">
                <a:ea typeface="굴림" pitchFamily="50" charset="-127"/>
              </a:rPr>
              <a:t>.</a:t>
            </a:r>
          </a:p>
          <a:p>
            <a:r>
              <a:rPr lang="en-US" altLang="ko-KR">
                <a:ea typeface="굴림" pitchFamily="50" charset="-127"/>
              </a:rPr>
              <a:t>Ex)Manager.createPlayer();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t>	 PLYAER </a:t>
            </a:r>
            <a:r>
              <a:rPr lang="ko-KR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초간단 소스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755650"/>
            <a:ext cx="8748712" cy="5410200"/>
          </a:xfrm>
        </p:spPr>
        <p:txBody>
          <a:bodyPr/>
          <a:lstStyle/>
          <a:p>
            <a:pPr marL="0" indent="0">
              <a:lnSpc>
                <a:spcPct val="90000"/>
              </a:lnSpc>
            </a:pPr>
            <a:r>
              <a:rPr lang="en-US" altLang="ko-KR" sz="1400"/>
              <a:t>	Player p = Manager.</a:t>
            </a:r>
            <a:r>
              <a:rPr lang="en-US" altLang="ko-KR" sz="1400" i="1"/>
              <a:t>createPlayer</a:t>
            </a:r>
            <a:r>
              <a:rPr lang="en-US" altLang="ko-KR" sz="1400"/>
              <a:t>(</a:t>
            </a:r>
            <a:r>
              <a:rPr lang="en-US" altLang="ko-KR" sz="1400">
                <a:latin typeface="Tahoma"/>
              </a:rPr>
              <a:t>“</a:t>
            </a:r>
            <a:r>
              <a:rPr lang="en-US" altLang="ko-KR" sz="1400"/>
              <a:t>rtp://192.168.1.50:5000/video</a:t>
            </a:r>
            <a:r>
              <a:rPr lang="en-US" altLang="ko-KR" sz="1400">
                <a:latin typeface="Tahoma"/>
              </a:rPr>
              <a:t>”</a:t>
            </a:r>
            <a:r>
              <a:rPr lang="en-US" altLang="ko-KR" sz="1400"/>
              <a:t>);</a:t>
            </a:r>
          </a:p>
          <a:p>
            <a:pPr marL="0" indent="0">
              <a:lnSpc>
                <a:spcPct val="90000"/>
              </a:lnSpc>
            </a:pPr>
            <a:r>
              <a:rPr lang="en-US" altLang="ko-KR" sz="1400"/>
              <a:t>//                         -&gt; </a:t>
            </a:r>
            <a:r>
              <a:rPr lang="ko-KR" altLang="en-US" sz="1400"/>
              <a:t>상대편이 나에게 보내는 영상 데이터 주소</a:t>
            </a:r>
          </a:p>
          <a:p>
            <a:pPr marL="0" indent="0">
              <a:lnSpc>
                <a:spcPct val="90000"/>
              </a:lnSpc>
            </a:pPr>
            <a:r>
              <a:rPr lang="en-US" altLang="ko-KR" sz="1400" b="0"/>
              <a:t>// player</a:t>
            </a:r>
            <a:r>
              <a:rPr lang="ko-KR" altLang="en-US" sz="1400" b="0"/>
              <a:t>의 생성이 성공했다면 </a:t>
            </a:r>
            <a:r>
              <a:rPr lang="en-US" altLang="ko-KR" sz="1400" b="0"/>
              <a:t>player</a:t>
            </a:r>
            <a:r>
              <a:rPr lang="ko-KR" altLang="en-US" sz="1400" b="0"/>
              <a:t>에 대한 이벤트 처리를 등록하여야 합니다</a:t>
            </a:r>
            <a:r>
              <a:rPr lang="en-US" altLang="ko-KR" sz="1400" b="0"/>
              <a:t>.</a:t>
            </a:r>
          </a:p>
          <a:p>
            <a:pPr marL="0" indent="0">
              <a:lnSpc>
                <a:spcPct val="90000"/>
              </a:lnSpc>
            </a:pPr>
            <a:r>
              <a:rPr lang="en-US" altLang="ko-KR" sz="1400"/>
              <a:t>	p.addControllerListener(this);</a:t>
            </a:r>
          </a:p>
          <a:p>
            <a:pPr marL="0" indent="0">
              <a:lnSpc>
                <a:spcPct val="90000"/>
              </a:lnSpc>
            </a:pPr>
            <a:r>
              <a:rPr lang="en-US" altLang="ko-KR" sz="1400"/>
              <a:t>	p.prefetch();</a:t>
            </a:r>
          </a:p>
          <a:p>
            <a:pPr marL="0" indent="0">
              <a:lnSpc>
                <a:spcPct val="90000"/>
              </a:lnSpc>
            </a:pPr>
            <a:r>
              <a:rPr lang="en-US" altLang="ko-KR" sz="1400" b="0"/>
              <a:t>// player</a:t>
            </a:r>
            <a:r>
              <a:rPr lang="ko-KR" altLang="en-US" sz="1400" b="0"/>
              <a:t>의 </a:t>
            </a:r>
            <a:r>
              <a:rPr lang="en-US" altLang="ko-KR" sz="1400" b="0"/>
              <a:t>prefetch</a:t>
            </a:r>
            <a:r>
              <a:rPr lang="ko-KR" altLang="en-US" sz="1400" b="0"/>
              <a:t>를 호출함으로서 </a:t>
            </a:r>
            <a:r>
              <a:rPr lang="en-US" altLang="ko-KR" sz="1400" b="0"/>
              <a:t>player</a:t>
            </a:r>
            <a:r>
              <a:rPr lang="ko-KR" altLang="en-US" sz="1400" b="0"/>
              <a:t>에게 </a:t>
            </a:r>
            <a:r>
              <a:rPr lang="en-US" altLang="ko-KR" sz="1400" b="0"/>
              <a:t>prefetched </a:t>
            </a:r>
            <a:r>
              <a:rPr lang="ko-KR" altLang="en-US" sz="1400" b="0"/>
              <a:t>상태로 이동하도록 명령합니다</a:t>
            </a:r>
            <a:r>
              <a:rPr lang="en-US" altLang="ko-KR" sz="1400" b="0"/>
              <a:t>.</a:t>
            </a:r>
          </a:p>
          <a:p>
            <a:pPr marL="0" indent="0">
              <a:lnSpc>
                <a:spcPct val="90000"/>
              </a:lnSpc>
            </a:pPr>
            <a:endParaRPr lang="en-US" altLang="ko-KR" sz="1400" b="0"/>
          </a:p>
          <a:p>
            <a:pPr marL="0" indent="0">
              <a:lnSpc>
                <a:spcPct val="90000"/>
              </a:lnSpc>
            </a:pPr>
            <a:r>
              <a:rPr lang="en-US" altLang="ko-KR" sz="1400" b="0"/>
              <a:t>// player</a:t>
            </a:r>
            <a:r>
              <a:rPr lang="ko-KR" altLang="en-US" sz="1400" b="0"/>
              <a:t>가 원하는 상태에 도달되도록 기다립니다</a:t>
            </a:r>
            <a:r>
              <a:rPr lang="en-US" altLang="ko-KR" sz="1400" b="0"/>
              <a:t>.</a:t>
            </a:r>
          </a:p>
          <a:p>
            <a:pPr marL="0" indent="0">
              <a:lnSpc>
                <a:spcPct val="90000"/>
              </a:lnSpc>
            </a:pPr>
            <a:r>
              <a:rPr lang="en-US" altLang="ko-KR" sz="1400"/>
              <a:t>	waitForState(p.</a:t>
            </a:r>
            <a:r>
              <a:rPr lang="en-US" altLang="ko-KR" sz="1400" i="1"/>
              <a:t>Prefetched</a:t>
            </a:r>
            <a:r>
              <a:rPr lang="en-US" altLang="ko-KR" sz="1400"/>
              <a:t>)</a:t>
            </a:r>
          </a:p>
          <a:p>
            <a:pPr marL="0" indent="0">
              <a:lnSpc>
                <a:spcPct val="90000"/>
              </a:lnSpc>
            </a:pPr>
            <a:r>
              <a:rPr lang="en-US" altLang="ko-KR" sz="1400"/>
              <a:t>	setLayout(new BorderLayout());</a:t>
            </a:r>
          </a:p>
          <a:p>
            <a:pPr marL="0" indent="0">
              <a:lnSpc>
                <a:spcPct val="90000"/>
              </a:lnSpc>
            </a:pPr>
            <a:endParaRPr lang="en-US" altLang="ko-KR" sz="1400"/>
          </a:p>
          <a:p>
            <a:pPr marL="0" indent="0">
              <a:lnSpc>
                <a:spcPct val="90000"/>
              </a:lnSpc>
            </a:pPr>
            <a:r>
              <a:rPr lang="en-US" altLang="ko-KR" sz="1400"/>
              <a:t>	Component cc;</a:t>
            </a:r>
          </a:p>
          <a:p>
            <a:pPr marL="0" indent="0">
              <a:lnSpc>
                <a:spcPct val="90000"/>
              </a:lnSpc>
            </a:pPr>
            <a:r>
              <a:rPr lang="en-US" altLang="ko-KR" sz="1400"/>
              <a:t>	Component vc;</a:t>
            </a:r>
          </a:p>
          <a:p>
            <a:pPr marL="0" indent="0">
              <a:lnSpc>
                <a:spcPct val="90000"/>
              </a:lnSpc>
            </a:pPr>
            <a:r>
              <a:rPr lang="en-US" altLang="ko-KR" sz="1400" b="0"/>
              <a:t>// controlPanelComponent</a:t>
            </a:r>
            <a:r>
              <a:rPr lang="ko-KR" altLang="en-US" sz="1400" b="0"/>
              <a:t>를 얻기 위해서 선언했습니다</a:t>
            </a:r>
            <a:r>
              <a:rPr lang="en-US" altLang="ko-KR" sz="1400" b="0"/>
              <a:t>. </a:t>
            </a:r>
          </a:p>
          <a:p>
            <a:pPr marL="0" indent="0">
              <a:lnSpc>
                <a:spcPct val="90000"/>
              </a:lnSpc>
            </a:pPr>
            <a:r>
              <a:rPr lang="en-US" altLang="ko-KR" sz="1400"/>
              <a:t>	if ((vc = p.getVisualComponent()) != null) {</a:t>
            </a:r>
          </a:p>
          <a:p>
            <a:pPr marL="0" indent="0">
              <a:lnSpc>
                <a:spcPct val="90000"/>
              </a:lnSpc>
            </a:pPr>
            <a:r>
              <a:rPr lang="en-US" altLang="ko-KR" sz="1400"/>
              <a:t>		add("Center", vc);</a:t>
            </a:r>
          </a:p>
          <a:p>
            <a:pPr marL="0" indent="0">
              <a:lnSpc>
                <a:spcPct val="90000"/>
              </a:lnSpc>
            </a:pPr>
            <a:r>
              <a:rPr lang="en-US" altLang="ko-KR" sz="1400"/>
              <a:t>	}</a:t>
            </a:r>
          </a:p>
          <a:p>
            <a:pPr marL="0" indent="0">
              <a:lnSpc>
                <a:spcPct val="90000"/>
              </a:lnSpc>
            </a:pPr>
            <a:r>
              <a:rPr lang="en-US" altLang="ko-KR" sz="1400"/>
              <a:t>	if ((cc = p.getControlPanelComponent()) != null) {</a:t>
            </a:r>
          </a:p>
          <a:p>
            <a:pPr marL="0" indent="0">
              <a:lnSpc>
                <a:spcPct val="90000"/>
              </a:lnSpc>
            </a:pPr>
            <a:r>
              <a:rPr lang="en-US" altLang="ko-KR" sz="1400"/>
              <a:t>		add("South", cc);</a:t>
            </a:r>
          </a:p>
          <a:p>
            <a:pPr marL="0" indent="0">
              <a:lnSpc>
                <a:spcPct val="90000"/>
              </a:lnSpc>
            </a:pPr>
            <a:r>
              <a:rPr lang="en-US" altLang="ko-KR" sz="1400"/>
              <a:t>	}</a:t>
            </a:r>
          </a:p>
          <a:p>
            <a:pPr marL="0" indent="0">
              <a:lnSpc>
                <a:spcPct val="90000"/>
              </a:lnSpc>
            </a:pPr>
            <a:r>
              <a:rPr lang="en-US" altLang="ko-KR" sz="1400"/>
              <a:t>	p.start();</a:t>
            </a:r>
          </a:p>
          <a:p>
            <a:pPr marL="0" indent="0">
              <a:lnSpc>
                <a:spcPct val="90000"/>
              </a:lnSpc>
            </a:pPr>
            <a:r>
              <a:rPr lang="en-US" altLang="ko-KR" sz="1400"/>
              <a:t>//</a:t>
            </a:r>
            <a:r>
              <a:rPr lang="ko-KR" altLang="en-US" sz="1400"/>
              <a:t>상대편이 전송한 화면이 나와요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24200" y="2708275"/>
            <a:ext cx="6019800" cy="609600"/>
          </a:xfrm>
        </p:spPr>
        <p:txBody>
          <a:bodyPr/>
          <a:lstStyle/>
          <a:p>
            <a:r>
              <a:rPr lang="en-US" altLang="ko-KR" sz="4400">
                <a:effectLst>
                  <a:outerShdw blurRad="38100" dist="38100" dir="2700000" algn="tl">
                    <a:srgbClr val="C0C0C0"/>
                  </a:outerShdw>
                </a:effectLst>
              </a:rPr>
              <a:t>JMF</a:t>
            </a:r>
            <a:r>
              <a:rPr lang="ko-KR" altLang="en-US" sz="4400">
                <a:effectLst>
                  <a:outerShdw blurRad="38100" dist="38100" dir="2700000" algn="tl">
                    <a:srgbClr val="C0C0C0"/>
                  </a:outerShdw>
                </a:effectLst>
              </a:rPr>
              <a:t>의 중급</a:t>
            </a:r>
            <a:r>
              <a:rPr lang="en-US" altLang="ko-KR" sz="4400">
                <a:effectLst>
                  <a:outerShdw blurRad="38100" dist="38100" dir="2700000" algn="tl">
                    <a:srgbClr val="C0C0C0"/>
                  </a:outerShdw>
                </a:effectLst>
              </a:rPr>
              <a:t> RTP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	 </a:t>
            </a:r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t>RTP</a:t>
            </a:r>
            <a:r>
              <a:rPr lang="ko-KR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란</a:t>
            </a:r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t>?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755650"/>
            <a:ext cx="8748712" cy="5410200"/>
          </a:xfrm>
        </p:spPr>
        <p:txBody>
          <a:bodyPr/>
          <a:lstStyle/>
          <a:p>
            <a:pPr marL="0" indent="0">
              <a:lnSpc>
                <a:spcPct val="90000"/>
              </a:lnSpc>
            </a:pPr>
            <a:r>
              <a:rPr lang="en-US" altLang="ko-KR" sz="1600"/>
              <a:t>Java Media FrameWork</a:t>
            </a:r>
          </a:p>
          <a:p>
            <a:pPr marL="0" indent="0">
              <a:lnSpc>
                <a:spcPct val="90000"/>
              </a:lnSpc>
            </a:pPr>
            <a:r>
              <a:rPr lang="en-US" altLang="ko-KR" sz="2800">
                <a:latin typeface="궁서체" pitchFamily="17" charset="-127"/>
                <a:ea typeface="궁서체" pitchFamily="17" charset="-127"/>
              </a:rPr>
              <a:t>Realtime Transport Protocol</a:t>
            </a:r>
          </a:p>
          <a:p>
            <a:pPr marL="0" indent="0">
              <a:lnSpc>
                <a:spcPct val="90000"/>
              </a:lnSpc>
            </a:pPr>
            <a:r>
              <a:rPr lang="en-US" altLang="ko-KR" sz="2800">
                <a:latin typeface="궁서체" pitchFamily="17" charset="-127"/>
                <a:ea typeface="궁서체" pitchFamily="17" charset="-127"/>
              </a:rPr>
              <a:t>RTP</a:t>
            </a:r>
            <a:r>
              <a:rPr lang="ko-KR" altLang="en-US" sz="2800">
                <a:latin typeface="궁서체" pitchFamily="17" charset="-127"/>
                <a:ea typeface="궁서체" pitchFamily="17" charset="-127"/>
              </a:rPr>
              <a:t>는 </a:t>
            </a:r>
            <a:r>
              <a:rPr lang="en-US" altLang="ko-KR" sz="2800">
                <a:latin typeface="궁서체" pitchFamily="17" charset="-127"/>
                <a:ea typeface="궁서체" pitchFamily="17" charset="-127"/>
              </a:rPr>
              <a:t>UDP</a:t>
            </a:r>
            <a:r>
              <a:rPr lang="ko-KR" altLang="en-US" sz="2800">
                <a:latin typeface="궁서체" pitchFamily="17" charset="-127"/>
                <a:ea typeface="궁서체" pitchFamily="17" charset="-127"/>
              </a:rPr>
              <a:t>기반의 </a:t>
            </a:r>
            <a:r>
              <a:rPr lang="en-US" altLang="ko-KR" sz="2800">
                <a:latin typeface="궁서체" pitchFamily="17" charset="-127"/>
                <a:ea typeface="궁서체" pitchFamily="17" charset="-127"/>
              </a:rPr>
              <a:t>Media </a:t>
            </a:r>
            <a:r>
              <a:rPr lang="ko-KR" altLang="en-US" sz="2800">
                <a:latin typeface="궁서체" pitchFamily="17" charset="-127"/>
                <a:ea typeface="궁서체" pitchFamily="17" charset="-127"/>
              </a:rPr>
              <a:t>전송방식</a:t>
            </a:r>
          </a:p>
          <a:p>
            <a:pPr marL="0" indent="0">
              <a:lnSpc>
                <a:spcPct val="90000"/>
              </a:lnSpc>
            </a:pPr>
            <a:endParaRPr lang="ko-KR" altLang="en-US" sz="2800">
              <a:latin typeface="궁서체" pitchFamily="17" charset="-127"/>
              <a:ea typeface="궁서체" pitchFamily="17" charset="-127"/>
            </a:endParaRPr>
          </a:p>
          <a:p>
            <a:pPr marL="0" indent="0">
              <a:lnSpc>
                <a:spcPct val="90000"/>
              </a:lnSpc>
            </a:pPr>
            <a:r>
              <a:rPr lang="en-US" altLang="ko-KR" sz="2400"/>
              <a:t>TCP</a:t>
            </a:r>
            <a:r>
              <a:rPr lang="ko-KR" altLang="en-US" sz="2400"/>
              <a:t>란</a:t>
            </a:r>
            <a:r>
              <a:rPr lang="en-US" altLang="ko-KR" sz="2400"/>
              <a:t>? </a:t>
            </a:r>
            <a:r>
              <a:rPr lang="ko-KR" altLang="en-US" sz="2400"/>
              <a:t>목적지에 도착하는 자료의 완전한 전송을 보장</a:t>
            </a:r>
          </a:p>
          <a:p>
            <a:pPr marL="0" indent="0">
              <a:lnSpc>
                <a:spcPct val="90000"/>
              </a:lnSpc>
            </a:pPr>
            <a:r>
              <a:rPr lang="ko-KR" altLang="en-US" sz="2400"/>
              <a:t>양쪽이 연결 되어 있어야 자료전송 가능</a:t>
            </a:r>
            <a:r>
              <a:rPr lang="en-US" altLang="ko-KR" sz="2400"/>
              <a:t>(ex </a:t>
            </a:r>
            <a:r>
              <a:rPr lang="ko-KR" altLang="en-US" sz="2400"/>
              <a:t>전화기</a:t>
            </a:r>
            <a:r>
              <a:rPr lang="en-US" altLang="ko-KR" sz="2400"/>
              <a:t>)</a:t>
            </a:r>
          </a:p>
          <a:p>
            <a:pPr marL="0" indent="0">
              <a:lnSpc>
                <a:spcPct val="90000"/>
              </a:lnSpc>
            </a:pPr>
            <a:r>
              <a:rPr lang="ko-KR" altLang="en-US" sz="2400"/>
              <a:t>자료가 제대로 전송되는지 체크하기 위해 많은 데이터 낭비</a:t>
            </a:r>
          </a:p>
          <a:p>
            <a:pPr marL="0" indent="0">
              <a:lnSpc>
                <a:spcPct val="90000"/>
              </a:lnSpc>
            </a:pPr>
            <a:r>
              <a:rPr lang="en-US" altLang="ko-KR" sz="2400"/>
              <a:t>TCP = </a:t>
            </a:r>
            <a:r>
              <a:rPr lang="ko-KR" altLang="en-US" sz="2400"/>
              <a:t>장점 </a:t>
            </a:r>
            <a:r>
              <a:rPr lang="en-US" altLang="ko-KR" sz="2400"/>
              <a:t>: </a:t>
            </a:r>
            <a:r>
              <a:rPr lang="ko-KR" altLang="en-US" sz="2400"/>
              <a:t>안전성</a:t>
            </a:r>
            <a:r>
              <a:rPr lang="en-US" altLang="ko-KR" sz="2400"/>
              <a:t>, </a:t>
            </a:r>
            <a:r>
              <a:rPr lang="ko-KR" altLang="en-US" sz="2400"/>
              <a:t>신뢰성</a:t>
            </a:r>
          </a:p>
          <a:p>
            <a:pPr marL="0" indent="0">
              <a:lnSpc>
                <a:spcPct val="90000"/>
              </a:lnSpc>
            </a:pPr>
            <a:r>
              <a:rPr lang="ko-KR" altLang="en-US" sz="2400"/>
              <a:t>	  단점 </a:t>
            </a:r>
            <a:r>
              <a:rPr lang="en-US" altLang="ko-KR" sz="2400"/>
              <a:t>: Processing overhead, </a:t>
            </a:r>
            <a:r>
              <a:rPr lang="ko-KR" altLang="en-US" sz="2400"/>
              <a:t>느린 속도</a:t>
            </a:r>
          </a:p>
          <a:p>
            <a:pPr marL="0" indent="0">
              <a:lnSpc>
                <a:spcPct val="90000"/>
              </a:lnSpc>
            </a:pPr>
            <a:r>
              <a:rPr lang="en-US" altLang="ko-KR" sz="2400"/>
              <a:t>UDP</a:t>
            </a:r>
            <a:r>
              <a:rPr lang="ko-KR" altLang="en-US" sz="2400"/>
              <a:t>란</a:t>
            </a:r>
            <a:r>
              <a:rPr lang="en-US" altLang="ko-KR" sz="2400"/>
              <a:t>? </a:t>
            </a:r>
            <a:r>
              <a:rPr lang="ko-KR" altLang="en-US" sz="2400"/>
              <a:t>양쪽이 연결 되어 있지 않고 일방적으로 전송</a:t>
            </a:r>
          </a:p>
          <a:p>
            <a:pPr marL="0" indent="0">
              <a:lnSpc>
                <a:spcPct val="90000"/>
              </a:lnSpc>
            </a:pPr>
            <a:r>
              <a:rPr lang="en-US" altLang="ko-KR" sz="2400"/>
              <a:t>(ex </a:t>
            </a:r>
            <a:r>
              <a:rPr lang="ko-KR" altLang="en-US" sz="2400"/>
              <a:t>편지</a:t>
            </a:r>
            <a:r>
              <a:rPr lang="en-US" altLang="ko-KR" sz="2400"/>
              <a:t>)</a:t>
            </a:r>
          </a:p>
          <a:p>
            <a:pPr marL="0" indent="0">
              <a:lnSpc>
                <a:spcPct val="90000"/>
              </a:lnSpc>
            </a:pPr>
            <a:r>
              <a:rPr lang="en-US" altLang="ko-KR" sz="2400"/>
              <a:t>UDP = </a:t>
            </a:r>
            <a:r>
              <a:rPr lang="ko-KR" altLang="en-US" sz="2400"/>
              <a:t>장점 </a:t>
            </a:r>
            <a:r>
              <a:rPr lang="en-US" altLang="ko-KR" sz="2400"/>
              <a:t>: low Processing overhead </a:t>
            </a:r>
            <a:r>
              <a:rPr lang="ko-KR" altLang="en-US" sz="2400"/>
              <a:t>빠른 속도</a:t>
            </a:r>
          </a:p>
          <a:p>
            <a:pPr marL="0" indent="0">
              <a:lnSpc>
                <a:spcPct val="90000"/>
              </a:lnSpc>
            </a:pPr>
            <a:r>
              <a:rPr lang="ko-KR" altLang="en-US" sz="2400"/>
              <a:t>	  단점 </a:t>
            </a:r>
            <a:r>
              <a:rPr lang="en-US" altLang="ko-KR" sz="2400"/>
              <a:t>: </a:t>
            </a:r>
            <a:r>
              <a:rPr lang="ko-KR" altLang="en-US" sz="2400"/>
              <a:t>안전성</a:t>
            </a:r>
            <a:r>
              <a:rPr lang="en-US" altLang="ko-KR" sz="2400"/>
              <a:t>, </a:t>
            </a:r>
            <a:r>
              <a:rPr lang="ko-KR" altLang="en-US" sz="2400"/>
              <a:t>신뢰성 낮음</a:t>
            </a:r>
            <a:r>
              <a:rPr lang="en-US" altLang="ko-KR" sz="2400"/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	 </a:t>
            </a:r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t>RTP</a:t>
            </a:r>
            <a:r>
              <a:rPr lang="en-US" altLang="ko-KR"/>
              <a:t> </a:t>
            </a:r>
            <a:r>
              <a:rPr lang="ko-KR" altLang="en-US"/>
              <a:t>구성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685800"/>
            <a:ext cx="9144000" cy="5410200"/>
          </a:xfrm>
        </p:spPr>
        <p:txBody>
          <a:bodyPr/>
          <a:lstStyle/>
          <a:p>
            <a:pPr marL="0" indent="0"/>
            <a:r>
              <a:rPr lang="en-US" altLang="ko-KR" sz="1800"/>
              <a:t> </a:t>
            </a:r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RTP</a:t>
            </a:r>
            <a:r>
              <a:rPr lang="en-US" altLang="ko-KR" sz="1800"/>
              <a:t> </a:t>
            </a:r>
            <a:r>
              <a:rPr lang="ko-KR" altLang="en-US" sz="1800"/>
              <a:t>의 기반이 되는 그림</a:t>
            </a:r>
          </a:p>
        </p:txBody>
      </p:sp>
      <p:pic>
        <p:nvPicPr>
          <p:cNvPr id="12698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24075" y="1844675"/>
            <a:ext cx="48387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6983" name="Text Box 7"/>
          <p:cNvSpPr txBox="1">
            <a:spLocks noChangeArrowheads="1"/>
          </p:cNvSpPr>
          <p:nvPr/>
        </p:nvSpPr>
        <p:spPr bwMode="auto">
          <a:xfrm>
            <a:off x="1187450" y="4724400"/>
            <a:ext cx="6635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ea typeface="굴림" pitchFamily="50" charset="-127"/>
              </a:rPr>
              <a:t>RTP</a:t>
            </a:r>
            <a:r>
              <a:rPr lang="ko-KR" altLang="en-US">
                <a:ea typeface="굴림" pitchFamily="50" charset="-127"/>
              </a:rPr>
              <a:t>구조 일반 </a:t>
            </a:r>
            <a:r>
              <a:rPr lang="en-US" altLang="ko-KR">
                <a:ea typeface="굴림" pitchFamily="50" charset="-127"/>
              </a:rPr>
              <a:t>RTP</a:t>
            </a:r>
            <a:r>
              <a:rPr lang="ko-KR" altLang="en-US">
                <a:ea typeface="굴림" pitchFamily="50" charset="-127"/>
              </a:rPr>
              <a:t>와 </a:t>
            </a:r>
            <a:r>
              <a:rPr lang="en-US" altLang="ko-KR">
                <a:ea typeface="굴림" pitchFamily="50" charset="-127"/>
              </a:rPr>
              <a:t>TCP</a:t>
            </a:r>
            <a:r>
              <a:rPr lang="ko-KR" altLang="en-US">
                <a:ea typeface="굴림" pitchFamily="50" charset="-127"/>
              </a:rPr>
              <a:t>와 결합되어 있는 </a:t>
            </a:r>
            <a:r>
              <a:rPr lang="en-US" altLang="ko-KR">
                <a:ea typeface="굴림" pitchFamily="50" charset="-127"/>
              </a:rPr>
              <a:t>RTCP </a:t>
            </a:r>
            <a:r>
              <a:rPr lang="ko-KR" altLang="en-US">
                <a:ea typeface="굴림" pitchFamily="50" charset="-127"/>
              </a:rPr>
              <a:t>가 함께 존재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	 </a:t>
            </a:r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t>RTP</a:t>
            </a:r>
            <a:r>
              <a:rPr lang="en-US" altLang="ko-KR"/>
              <a:t> </a:t>
            </a:r>
            <a:r>
              <a:rPr lang="ko-KR" altLang="en-US"/>
              <a:t>구성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692150"/>
            <a:ext cx="9144000" cy="5410200"/>
          </a:xfrm>
        </p:spPr>
        <p:txBody>
          <a:bodyPr/>
          <a:lstStyle/>
          <a:p>
            <a:pPr marL="0" indent="0"/>
            <a:r>
              <a:rPr lang="en-US" altLang="ko-KR" sz="1800"/>
              <a:t> </a:t>
            </a:r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RTP </a:t>
            </a:r>
            <a:r>
              <a:rPr lang="ko-KR" altLang="en-US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패킷 정보</a:t>
            </a:r>
            <a:endParaRPr lang="ko-KR" altLang="en-US" sz="1800"/>
          </a:p>
        </p:txBody>
      </p:sp>
      <p:pic>
        <p:nvPicPr>
          <p:cNvPr id="12800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35150" y="1557338"/>
            <a:ext cx="527685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	 JMF</a:t>
            </a:r>
            <a:r>
              <a:rPr lang="ko-KR" altLang="en-US">
                <a:ea typeface="굴림" pitchFamily="50" charset="-127"/>
              </a:rPr>
              <a:t>란</a:t>
            </a:r>
            <a:r>
              <a:rPr lang="en-US" altLang="ko-KR">
                <a:ea typeface="굴림" pitchFamily="50" charset="-127"/>
              </a:rPr>
              <a:t>?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755650"/>
            <a:ext cx="8964612" cy="5410200"/>
          </a:xfrm>
        </p:spPr>
        <p:txBody>
          <a:bodyPr/>
          <a:lstStyle/>
          <a:p>
            <a:pPr marL="0" indent="0"/>
            <a:r>
              <a:rPr lang="en-US" altLang="ko-KR" sz="1800">
                <a:ea typeface="굴림" pitchFamily="50" charset="-127"/>
              </a:rPr>
              <a:t>Java Media FrameWork</a:t>
            </a:r>
          </a:p>
          <a:p>
            <a:pPr marL="0" indent="0"/>
            <a:endParaRPr lang="ko-KR" altLang="en-US" sz="1800">
              <a:ea typeface="굴림" pitchFamily="50" charset="-127"/>
            </a:endParaRPr>
          </a:p>
          <a:p>
            <a:pPr marL="0" indent="0"/>
            <a:r>
              <a:rPr lang="en-US" altLang="ko-KR" sz="4000">
                <a:ea typeface="굴림" pitchFamily="50" charset="-127"/>
              </a:rPr>
              <a:t>JMF</a:t>
            </a:r>
            <a:r>
              <a:rPr lang="ko-KR" altLang="en-US" sz="4000">
                <a:ea typeface="굴림" pitchFamily="50" charset="-127"/>
              </a:rPr>
              <a:t>를 이용해서 제작 할 수 있는 것들</a:t>
            </a:r>
          </a:p>
          <a:p>
            <a:pPr marL="0" indent="0"/>
            <a:endParaRPr lang="en-US" altLang="ko-KR" sz="4000">
              <a:ea typeface="굴림" pitchFamily="50" charset="-127"/>
            </a:endParaRPr>
          </a:p>
          <a:p>
            <a:pPr marL="0" indent="0"/>
            <a:r>
              <a:rPr lang="ko-KR" altLang="en-US" sz="4000">
                <a:ea typeface="굴림" pitchFamily="50" charset="-127"/>
              </a:rPr>
              <a:t>동영상 플레이어</a:t>
            </a:r>
            <a:r>
              <a:rPr lang="en-US" altLang="ko-KR" sz="4000">
                <a:ea typeface="굴림" pitchFamily="50" charset="-127"/>
              </a:rPr>
              <a:t>, </a:t>
            </a:r>
            <a:r>
              <a:rPr lang="ko-KR" altLang="en-US" sz="4000">
                <a:ea typeface="굴림" pitchFamily="50" charset="-127"/>
              </a:rPr>
              <a:t>화상채팅</a:t>
            </a:r>
            <a:r>
              <a:rPr lang="en-US" altLang="ko-KR" sz="4000">
                <a:ea typeface="굴림" pitchFamily="50" charset="-127"/>
              </a:rPr>
              <a:t>, </a:t>
            </a:r>
            <a:r>
              <a:rPr lang="ko-KR" altLang="en-US" sz="4000">
                <a:ea typeface="굴림" pitchFamily="50" charset="-127"/>
              </a:rPr>
              <a:t>인터넷방송</a:t>
            </a:r>
            <a:r>
              <a:rPr lang="en-US" altLang="ko-KR" sz="4000">
                <a:ea typeface="굴림" pitchFamily="50" charset="-127"/>
              </a:rPr>
              <a:t>, </a:t>
            </a:r>
            <a:r>
              <a:rPr lang="ko-KR" altLang="en-US" sz="4000">
                <a:ea typeface="굴림" pitchFamily="50" charset="-127"/>
              </a:rPr>
              <a:t>실시간 브로드케스드 방송 등등</a:t>
            </a:r>
            <a:r>
              <a:rPr lang="en-US" altLang="ko-KR" sz="4000">
                <a:ea typeface="굴림" pitchFamily="50" charset="-127"/>
              </a:rPr>
              <a:t>..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	</a:t>
            </a:r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t>RTP</a:t>
            </a:r>
            <a:r>
              <a:rPr lang="en-US" altLang="ko-KR"/>
              <a:t> </a:t>
            </a:r>
            <a:r>
              <a:rPr lang="ko-KR" altLang="en-US"/>
              <a:t>구성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685800"/>
            <a:ext cx="9144000" cy="5410200"/>
          </a:xfrm>
        </p:spPr>
        <p:txBody>
          <a:bodyPr/>
          <a:lstStyle/>
          <a:p>
            <a:pPr marL="0" indent="0"/>
            <a:r>
              <a:rPr lang="en-US" altLang="ko-KR" sz="1800"/>
              <a:t>     RTP</a:t>
            </a:r>
            <a:r>
              <a:rPr lang="ko-KR" altLang="en-US" sz="1800"/>
              <a:t>를 이용한 미디어 전송</a:t>
            </a:r>
          </a:p>
        </p:txBody>
      </p:sp>
      <p:pic>
        <p:nvPicPr>
          <p:cNvPr id="131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650" y="1412875"/>
            <a:ext cx="7772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1077" name="Text Box 5"/>
          <p:cNvSpPr txBox="1">
            <a:spLocks noChangeArrowheads="1"/>
          </p:cNvSpPr>
          <p:nvPr/>
        </p:nvSpPr>
        <p:spPr bwMode="auto">
          <a:xfrm>
            <a:off x="250825" y="3933825"/>
            <a:ext cx="8782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>
                <a:ea typeface="굴림" pitchFamily="50" charset="-127"/>
              </a:rPr>
              <a:t>RTP</a:t>
            </a:r>
            <a:r>
              <a:rPr lang="ko-KR" altLang="en-US">
                <a:ea typeface="굴림" pitchFamily="50" charset="-127"/>
              </a:rPr>
              <a:t>전송을 위한 자료전송방법</a:t>
            </a:r>
          </a:p>
          <a:p>
            <a:pPr marL="342900" indent="-342900">
              <a:buFontTx/>
              <a:buAutoNum type="arabicPeriod"/>
            </a:pPr>
            <a:r>
              <a:rPr lang="en-US" altLang="ko-KR">
                <a:ea typeface="굴림" pitchFamily="50" charset="-127"/>
              </a:rPr>
              <a:t>DataSource</a:t>
            </a:r>
            <a:r>
              <a:rPr lang="ko-KR" altLang="en-US">
                <a:ea typeface="굴림" pitchFamily="50" charset="-127"/>
              </a:rPr>
              <a:t>를 얻어서 </a:t>
            </a:r>
            <a:r>
              <a:rPr lang="en-US" altLang="ko-KR">
                <a:ea typeface="굴림" pitchFamily="50" charset="-127"/>
              </a:rPr>
              <a:t>Processor</a:t>
            </a:r>
            <a:r>
              <a:rPr lang="ko-KR" altLang="en-US">
                <a:ea typeface="굴림" pitchFamily="50" charset="-127"/>
              </a:rPr>
              <a:t>에 집어넣음</a:t>
            </a:r>
          </a:p>
          <a:p>
            <a:pPr marL="342900" indent="-342900">
              <a:buFontTx/>
              <a:buAutoNum type="arabicPeriod"/>
            </a:pPr>
            <a:r>
              <a:rPr lang="en-US" altLang="ko-KR">
                <a:ea typeface="굴림" pitchFamily="50" charset="-127"/>
              </a:rPr>
              <a:t>Processor</a:t>
            </a:r>
            <a:r>
              <a:rPr lang="ko-KR" altLang="en-US">
                <a:ea typeface="굴림" pitchFamily="50" charset="-127"/>
              </a:rPr>
              <a:t>을 이용해서 </a:t>
            </a:r>
            <a:r>
              <a:rPr lang="en-US" altLang="ko-KR">
                <a:ea typeface="굴림" pitchFamily="50" charset="-127"/>
              </a:rPr>
              <a:t>DataSource</a:t>
            </a:r>
            <a:r>
              <a:rPr lang="ko-KR" altLang="en-US">
                <a:ea typeface="굴림" pitchFamily="50" charset="-127"/>
              </a:rPr>
              <a:t>의 </a:t>
            </a:r>
            <a:r>
              <a:rPr lang="en-US" altLang="ko-KR">
                <a:ea typeface="굴림" pitchFamily="50" charset="-127"/>
              </a:rPr>
              <a:t>Format</a:t>
            </a:r>
            <a:r>
              <a:rPr lang="ko-KR" altLang="en-US">
                <a:ea typeface="굴림" pitchFamily="50" charset="-127"/>
              </a:rPr>
              <a:t>을 네트워크로 전송하기 좋게 변경</a:t>
            </a:r>
          </a:p>
          <a:p>
            <a:pPr marL="342900" indent="-342900">
              <a:buFontTx/>
              <a:buAutoNum type="arabicPeriod"/>
            </a:pPr>
            <a:r>
              <a:rPr lang="ko-KR" altLang="en-US">
                <a:ea typeface="굴림" pitchFamily="50" charset="-127"/>
              </a:rPr>
              <a:t>용량을 줄이고</a:t>
            </a:r>
            <a:r>
              <a:rPr lang="en-US" altLang="ko-KR">
                <a:ea typeface="굴림" pitchFamily="50" charset="-127"/>
              </a:rPr>
              <a:t>(</a:t>
            </a:r>
            <a:r>
              <a:rPr lang="ko-KR" altLang="en-US">
                <a:ea typeface="굴림" pitchFamily="50" charset="-127"/>
              </a:rPr>
              <a:t>상황에 따라 틀리지만 </a:t>
            </a:r>
            <a:r>
              <a:rPr lang="en-US" altLang="ko-KR">
                <a:ea typeface="굴림" pitchFamily="50" charset="-127"/>
              </a:rPr>
              <a:t>1/10</a:t>
            </a:r>
            <a:r>
              <a:rPr lang="ko-KR" altLang="en-US">
                <a:ea typeface="굴림" pitchFamily="50" charset="-127"/>
              </a:rPr>
              <a:t>정도</a:t>
            </a:r>
            <a:r>
              <a:rPr lang="en-US" altLang="ko-KR">
                <a:ea typeface="굴림" pitchFamily="50" charset="-127"/>
              </a:rPr>
              <a:t>) </a:t>
            </a:r>
            <a:r>
              <a:rPr lang="ko-KR" altLang="en-US">
                <a:ea typeface="굴림" pitchFamily="50" charset="-127"/>
              </a:rPr>
              <a:t>상대가 알아들을 수 있는 포멧으로</a:t>
            </a:r>
            <a:endParaRPr lang="en-US" altLang="ko-KR">
              <a:ea typeface="굴림" pitchFamily="50" charset="-127"/>
            </a:endParaRPr>
          </a:p>
          <a:p>
            <a:pPr marL="342900" indent="-342900">
              <a:buFontTx/>
              <a:buAutoNum type="arabicPeriod"/>
            </a:pPr>
            <a:r>
              <a:rPr lang="en-US" altLang="ko-KR">
                <a:ea typeface="굴림" pitchFamily="50" charset="-127"/>
              </a:rPr>
              <a:t>DataSink or Session Manager</a:t>
            </a:r>
            <a:r>
              <a:rPr lang="ko-KR" altLang="en-US">
                <a:ea typeface="굴림" pitchFamily="50" charset="-127"/>
              </a:rPr>
              <a:t>을 이용해서 변경된 </a:t>
            </a:r>
            <a:r>
              <a:rPr lang="en-US" altLang="ko-KR">
                <a:ea typeface="굴림" pitchFamily="50" charset="-127"/>
              </a:rPr>
              <a:t>Data Source</a:t>
            </a:r>
            <a:r>
              <a:rPr lang="ko-KR" altLang="en-US">
                <a:ea typeface="굴림" pitchFamily="50" charset="-127"/>
              </a:rPr>
              <a:t>를 전송</a:t>
            </a:r>
            <a:endParaRPr lang="en-US" altLang="ko-KR">
              <a:ea typeface="굴림" pitchFamily="50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/>
              <a:t>	 </a:t>
            </a:r>
            <a:r>
              <a:rPr lang="en-US" altLang="ko-KR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RTP</a:t>
            </a:r>
            <a:r>
              <a:rPr lang="ko-KR" alt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를 이용한 미디어 전송 예제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755650"/>
            <a:ext cx="8748712" cy="5410200"/>
          </a:xfrm>
        </p:spPr>
        <p:txBody>
          <a:bodyPr/>
          <a:lstStyle/>
          <a:p>
            <a:r>
              <a:rPr lang="ko-KR" altLang="en-US" sz="1800"/>
              <a:t>너무 길어서 생략합니다</a:t>
            </a:r>
            <a:r>
              <a:rPr lang="en-US" altLang="ko-KR" sz="1800"/>
              <a:t>. VideoTransmit </a:t>
            </a:r>
            <a:r>
              <a:rPr lang="ko-KR" altLang="en-US" sz="1800"/>
              <a:t>클래스를 참고해 주세요</a:t>
            </a:r>
          </a:p>
          <a:p>
            <a:endParaRPr lang="ko-KR" altLang="en-US" sz="1800"/>
          </a:p>
          <a:p>
            <a:r>
              <a:rPr lang="ko-KR" altLang="en-US" sz="1800"/>
              <a:t>간략한 순서</a:t>
            </a:r>
          </a:p>
          <a:p>
            <a:r>
              <a:rPr lang="en-US" altLang="ko-KR" sz="1800"/>
              <a:t>1. </a:t>
            </a:r>
            <a:r>
              <a:rPr lang="ko-KR" altLang="en-US" sz="1800"/>
              <a:t>객체생성</a:t>
            </a:r>
          </a:p>
          <a:p>
            <a:r>
              <a:rPr lang="en-US" altLang="ko-KR" sz="1800"/>
              <a:t>2. Processor</a:t>
            </a:r>
            <a:r>
              <a:rPr lang="ko-KR" altLang="en-US" sz="1800"/>
              <a:t>생성</a:t>
            </a:r>
          </a:p>
          <a:p>
            <a:r>
              <a:rPr lang="en-US" altLang="ko-KR" sz="1800"/>
              <a:t>3. DataSource</a:t>
            </a:r>
            <a:r>
              <a:rPr lang="ko-KR" altLang="en-US" sz="1800"/>
              <a:t>를 </a:t>
            </a:r>
            <a:r>
              <a:rPr lang="en-US" altLang="ko-KR" sz="1800"/>
              <a:t>Processor</a:t>
            </a:r>
            <a:r>
              <a:rPr lang="ko-KR" altLang="en-US" sz="1800"/>
              <a:t>에 넣기</a:t>
            </a:r>
          </a:p>
          <a:p>
            <a:r>
              <a:rPr lang="en-US" altLang="ko-KR" sz="1800"/>
              <a:t>4. DataSoruce</a:t>
            </a:r>
            <a:r>
              <a:rPr lang="ko-KR" altLang="en-US" sz="1800"/>
              <a:t>의 </a:t>
            </a:r>
            <a:r>
              <a:rPr lang="en-US" altLang="ko-KR" sz="1800"/>
              <a:t>Format </a:t>
            </a:r>
            <a:r>
              <a:rPr lang="ko-KR" altLang="en-US" sz="1800"/>
              <a:t>변경</a:t>
            </a:r>
          </a:p>
          <a:p>
            <a:r>
              <a:rPr lang="en-US" altLang="ko-KR" sz="1800"/>
              <a:t>5. rtptransmitter = Manager.</a:t>
            </a:r>
            <a:r>
              <a:rPr lang="en-US" altLang="ko-KR" sz="1800" i="1"/>
              <a:t>createDataSink</a:t>
            </a:r>
            <a:r>
              <a:rPr lang="en-US" altLang="ko-KR" sz="1800"/>
              <a:t>(dataOutput, outputLocator);</a:t>
            </a:r>
          </a:p>
          <a:p>
            <a:r>
              <a:rPr lang="en-US" altLang="ko-KR" sz="1800"/>
              <a:t>5. DataSink or SessionManager</a:t>
            </a:r>
            <a:r>
              <a:rPr lang="ko-KR" altLang="en-US" sz="1800"/>
              <a:t>를 이용해서 전송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	 </a:t>
            </a:r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t>RTP</a:t>
            </a:r>
            <a:r>
              <a:rPr lang="en-US" altLang="ko-KR"/>
              <a:t> </a:t>
            </a:r>
            <a:r>
              <a:rPr lang="ko-KR" altLang="en-US"/>
              <a:t>구성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685800"/>
            <a:ext cx="9144000" cy="5410200"/>
          </a:xfrm>
        </p:spPr>
        <p:txBody>
          <a:bodyPr/>
          <a:lstStyle/>
          <a:p>
            <a:pPr marL="0" indent="0"/>
            <a:r>
              <a:rPr lang="en-US" altLang="ko-KR" sz="1800"/>
              <a:t>   </a:t>
            </a:r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RTP</a:t>
            </a:r>
            <a:r>
              <a:rPr lang="ko-KR" altLang="en-US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를 이용해서 데이터 받기</a:t>
            </a:r>
            <a:endParaRPr lang="ko-KR" altLang="en-US" sz="1800"/>
          </a:p>
        </p:txBody>
      </p:sp>
      <p:pic>
        <p:nvPicPr>
          <p:cNvPr id="129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188" y="1484313"/>
            <a:ext cx="769620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9029" name="Text Box 5"/>
          <p:cNvSpPr txBox="1">
            <a:spLocks noChangeArrowheads="1"/>
          </p:cNvSpPr>
          <p:nvPr/>
        </p:nvSpPr>
        <p:spPr bwMode="auto">
          <a:xfrm>
            <a:off x="468313" y="3860800"/>
            <a:ext cx="72771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ea typeface="굴림" pitchFamily="50" charset="-127"/>
              </a:rPr>
              <a:t>RTP</a:t>
            </a:r>
            <a:r>
              <a:rPr lang="ko-KR" altLang="en-US">
                <a:ea typeface="굴림" pitchFamily="50" charset="-127"/>
              </a:rPr>
              <a:t>를 이용해서 자료를 받는 방법입니다</a:t>
            </a:r>
            <a:r>
              <a:rPr lang="en-US" altLang="ko-KR">
                <a:ea typeface="굴림" pitchFamily="50" charset="-127"/>
              </a:rPr>
              <a:t>.</a:t>
            </a:r>
          </a:p>
          <a:p>
            <a:r>
              <a:rPr lang="ko-KR" altLang="en-US">
                <a:ea typeface="굴림" pitchFamily="50" charset="-127"/>
              </a:rPr>
              <a:t>화면에 나오는 대로 </a:t>
            </a:r>
            <a:r>
              <a:rPr lang="en-US" altLang="ko-KR">
                <a:ea typeface="굴림" pitchFamily="50" charset="-127"/>
              </a:rPr>
              <a:t>SessionManager</a:t>
            </a:r>
            <a:r>
              <a:rPr lang="ko-KR" altLang="en-US">
                <a:ea typeface="굴림" pitchFamily="50" charset="-127"/>
              </a:rPr>
              <a:t>를 이용하거나</a:t>
            </a:r>
          </a:p>
          <a:p>
            <a:r>
              <a:rPr lang="ko-KR" altLang="en-US">
                <a:ea typeface="굴림" pitchFamily="50" charset="-127"/>
              </a:rPr>
              <a:t>간단하게 </a:t>
            </a:r>
            <a:r>
              <a:rPr lang="en-US" altLang="ko-KR">
                <a:ea typeface="굴림" pitchFamily="50" charset="-127"/>
              </a:rPr>
              <a:t>RTP</a:t>
            </a:r>
            <a:r>
              <a:rPr lang="ko-KR" altLang="en-US">
                <a:ea typeface="굴림" pitchFamily="50" charset="-127"/>
              </a:rPr>
              <a:t>주소를 이용해서 바로 </a:t>
            </a:r>
            <a:r>
              <a:rPr lang="en-US" altLang="ko-KR">
                <a:ea typeface="굴림" pitchFamily="50" charset="-127"/>
              </a:rPr>
              <a:t>Player</a:t>
            </a:r>
            <a:r>
              <a:rPr lang="ko-KR" altLang="en-US">
                <a:ea typeface="굴림" pitchFamily="50" charset="-127"/>
              </a:rPr>
              <a:t>를 생성 할 수도 있습니다</a:t>
            </a:r>
            <a:r>
              <a:rPr lang="en-US" altLang="ko-KR">
                <a:ea typeface="굴림" pitchFamily="50" charset="-127"/>
              </a:rPr>
              <a:t>.</a:t>
            </a:r>
          </a:p>
          <a:p>
            <a:r>
              <a:rPr lang="en-US" altLang="ko-KR">
                <a:ea typeface="굴림" pitchFamily="50" charset="-127"/>
              </a:rPr>
              <a:t>Ex) Player p = Manager.createPlayer(“rtp://192.168.1.50:5000/video”);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	 </a:t>
            </a:r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t>RTP</a:t>
            </a:r>
            <a:r>
              <a:rPr lang="en-US" altLang="ko-KR"/>
              <a:t> </a:t>
            </a:r>
            <a:r>
              <a:rPr lang="ko-KR" altLang="en-US"/>
              <a:t>구성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685800"/>
            <a:ext cx="9144000" cy="5410200"/>
          </a:xfrm>
        </p:spPr>
        <p:txBody>
          <a:bodyPr/>
          <a:lstStyle/>
          <a:p>
            <a:pPr marL="0" indent="0"/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    RTP</a:t>
            </a:r>
            <a:r>
              <a:rPr lang="en-US" altLang="ko-KR" sz="1800"/>
              <a:t> </a:t>
            </a:r>
            <a:r>
              <a:rPr lang="ko-KR" altLang="en-US" sz="1800"/>
              <a:t>의 기반이 되는 그림</a:t>
            </a:r>
          </a:p>
        </p:txBody>
      </p:sp>
      <p:pic>
        <p:nvPicPr>
          <p:cNvPr id="134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04925" y="1400175"/>
            <a:ext cx="6534150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4149" name="Text Box 5"/>
          <p:cNvSpPr txBox="1">
            <a:spLocks noChangeArrowheads="1"/>
          </p:cNvSpPr>
          <p:nvPr/>
        </p:nvSpPr>
        <p:spPr bwMode="auto">
          <a:xfrm>
            <a:off x="4048125" y="5465763"/>
            <a:ext cx="2584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ea typeface="굴림" pitchFamily="50" charset="-127"/>
              </a:rPr>
              <a:t>HIGH-LEVEL RTP </a:t>
            </a:r>
            <a:r>
              <a:rPr lang="ko-KR" altLang="en-US">
                <a:ea typeface="굴림" pitchFamily="50" charset="-127"/>
              </a:rPr>
              <a:t>구조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	 </a:t>
            </a:r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t>RTP</a:t>
            </a:r>
            <a:r>
              <a:rPr lang="en-US" altLang="ko-KR"/>
              <a:t> </a:t>
            </a:r>
            <a:r>
              <a:rPr lang="ko-KR" altLang="en-US"/>
              <a:t>구성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685800"/>
            <a:ext cx="9144000" cy="5410200"/>
          </a:xfrm>
        </p:spPr>
        <p:txBody>
          <a:bodyPr/>
          <a:lstStyle/>
          <a:p>
            <a:pPr marL="0" indent="0"/>
            <a:r>
              <a:rPr lang="en-US" altLang="ko-KR" sz="1800"/>
              <a:t>    </a:t>
            </a:r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RTP</a:t>
            </a:r>
            <a:r>
              <a:rPr lang="en-US" altLang="ko-KR" sz="1800"/>
              <a:t> </a:t>
            </a:r>
            <a:r>
              <a:rPr lang="ko-KR" altLang="en-US" sz="1800"/>
              <a:t>연결시 이벤트</a:t>
            </a:r>
          </a:p>
        </p:txBody>
      </p:sp>
      <p:pic>
        <p:nvPicPr>
          <p:cNvPr id="135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28950" y="704850"/>
            <a:ext cx="3086100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	 </a:t>
            </a:r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t>RTP</a:t>
            </a:r>
            <a:r>
              <a:rPr lang="en-US" altLang="ko-KR"/>
              <a:t> </a:t>
            </a:r>
            <a:r>
              <a:rPr lang="ko-KR" altLang="en-US"/>
              <a:t>구성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685800"/>
            <a:ext cx="9144000" cy="5410200"/>
          </a:xfrm>
        </p:spPr>
        <p:txBody>
          <a:bodyPr/>
          <a:lstStyle/>
          <a:p>
            <a:pPr marL="0" indent="0"/>
            <a:r>
              <a:rPr lang="en-US" altLang="ko-KR" sz="1800"/>
              <a:t>    </a:t>
            </a:r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RTP</a:t>
            </a:r>
            <a:r>
              <a:rPr lang="ko-KR" altLang="en-US" sz="1800"/>
              <a:t>중 </a:t>
            </a:r>
            <a:r>
              <a:rPr lang="en-US" altLang="ko-KR" sz="1800"/>
              <a:t>Session Manager</a:t>
            </a:r>
            <a:r>
              <a:rPr lang="ko-KR" altLang="en-US" sz="1800"/>
              <a:t>를 이용</a:t>
            </a:r>
          </a:p>
          <a:p>
            <a:pPr marL="0" indent="0"/>
            <a:endParaRPr lang="ko-KR" altLang="en-US" sz="1800"/>
          </a:p>
          <a:p>
            <a:pPr marL="0" indent="0"/>
            <a:r>
              <a:rPr lang="ko-KR" altLang="en-US" sz="1800"/>
              <a:t>    한 세션에 하나면 전달 가능 </a:t>
            </a:r>
            <a:r>
              <a:rPr lang="en-US" altLang="ko-KR" sz="1800"/>
              <a:t>ex) </a:t>
            </a:r>
            <a:r>
              <a:rPr lang="ko-KR" altLang="en-US" sz="1800"/>
              <a:t>소리</a:t>
            </a:r>
            <a:r>
              <a:rPr lang="en-US" altLang="ko-KR" sz="1800"/>
              <a:t>, </a:t>
            </a:r>
            <a:r>
              <a:rPr lang="ko-KR" altLang="en-US" sz="1800"/>
              <a:t>영상은 무조껀 다른 세션으로 보내야합니다</a:t>
            </a:r>
            <a:r>
              <a:rPr lang="en-US" altLang="ko-KR" sz="1800"/>
              <a:t>.</a:t>
            </a:r>
          </a:p>
          <a:p>
            <a:pPr marL="0" indent="0"/>
            <a:r>
              <a:rPr lang="ko-KR" altLang="en-US" sz="1800"/>
              <a:t>    여기서 세션은 나와 상대방이 연결되어 있는 </a:t>
            </a:r>
            <a:r>
              <a:rPr lang="en-US" altLang="ko-KR" sz="1800"/>
              <a:t>Port</a:t>
            </a:r>
            <a:r>
              <a:rPr lang="ko-KR" altLang="en-US" sz="1800"/>
              <a:t>라고 생각하세요</a:t>
            </a:r>
            <a:r>
              <a:rPr lang="en-US" altLang="ko-KR" sz="1800"/>
              <a:t>.</a:t>
            </a:r>
          </a:p>
          <a:p>
            <a:pPr marL="0" indent="0"/>
            <a:r>
              <a:rPr lang="ko-KR" altLang="en-US" sz="1800"/>
              <a:t>    </a:t>
            </a:r>
          </a:p>
        </p:txBody>
      </p:sp>
      <p:pic>
        <p:nvPicPr>
          <p:cNvPr id="14029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0175" y="2752725"/>
            <a:ext cx="634365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	 </a:t>
            </a:r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t>RTP</a:t>
            </a:r>
            <a:r>
              <a:rPr lang="en-US" altLang="ko-KR"/>
              <a:t> </a:t>
            </a:r>
            <a:r>
              <a:rPr lang="ko-KR" altLang="en-US"/>
              <a:t>구성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685800"/>
            <a:ext cx="9144000" cy="5410200"/>
          </a:xfrm>
        </p:spPr>
        <p:txBody>
          <a:bodyPr/>
          <a:lstStyle/>
          <a:p>
            <a:pPr marL="0" indent="0"/>
            <a:r>
              <a:rPr lang="en-US" altLang="ko-KR" sz="1600"/>
              <a:t>     RTP</a:t>
            </a:r>
            <a:r>
              <a:rPr lang="ko-KR" altLang="en-US" sz="1600"/>
              <a:t>를 이용하는 방법은 크게 </a:t>
            </a:r>
            <a:r>
              <a:rPr lang="en-US" altLang="ko-KR" sz="1600"/>
              <a:t>2</a:t>
            </a:r>
            <a:r>
              <a:rPr lang="ko-KR" altLang="en-US" sz="1600"/>
              <a:t>가지 입니다</a:t>
            </a:r>
            <a:r>
              <a:rPr lang="en-US" altLang="ko-KR" sz="1600"/>
              <a:t>.</a:t>
            </a:r>
          </a:p>
          <a:p>
            <a:pPr marL="0" indent="0"/>
            <a:endParaRPr lang="en-US" altLang="ko-KR" sz="1600"/>
          </a:p>
          <a:p>
            <a:pPr marL="0" indent="0"/>
            <a:r>
              <a:rPr lang="ko-KR" altLang="en-US" sz="1600"/>
              <a:t>  송신방법</a:t>
            </a:r>
          </a:p>
          <a:p>
            <a:pPr marL="0" indent="0"/>
            <a:r>
              <a:rPr lang="en-US" altLang="ko-KR" sz="1600"/>
              <a:t>  1. DataSink</a:t>
            </a:r>
            <a:r>
              <a:rPr lang="ko-KR" altLang="en-US" sz="1600"/>
              <a:t>를 이용하는 방법</a:t>
            </a:r>
          </a:p>
          <a:p>
            <a:pPr marL="0" indent="0"/>
            <a:r>
              <a:rPr lang="en-US" altLang="ko-KR" sz="1600"/>
              <a:t>  2. Session Manager</a:t>
            </a:r>
            <a:r>
              <a:rPr lang="ko-KR" altLang="en-US" sz="1600"/>
              <a:t>를 이용하는 방법</a:t>
            </a:r>
          </a:p>
          <a:p>
            <a:pPr marL="0" indent="0"/>
            <a:endParaRPr lang="ko-KR" altLang="en-US" sz="1600"/>
          </a:p>
          <a:p>
            <a:pPr marL="0" indent="0"/>
            <a:r>
              <a:rPr lang="ko-KR" altLang="en-US" sz="1600"/>
              <a:t>  수신방법</a:t>
            </a:r>
          </a:p>
          <a:p>
            <a:pPr marL="0" indent="0"/>
            <a:r>
              <a:rPr lang="en-US" altLang="ko-KR" sz="1600"/>
              <a:t>  1. DataSink</a:t>
            </a:r>
            <a:r>
              <a:rPr lang="ko-KR" altLang="en-US" sz="1600"/>
              <a:t>를 이용하는 방법</a:t>
            </a:r>
          </a:p>
          <a:p>
            <a:pPr marL="0" indent="0"/>
            <a:r>
              <a:rPr lang="en-US" altLang="ko-KR" sz="1600"/>
              <a:t>  2. rtp </a:t>
            </a:r>
            <a:r>
              <a:rPr lang="ko-KR" altLang="en-US" sz="1600"/>
              <a:t>주소값으로 </a:t>
            </a:r>
            <a:r>
              <a:rPr lang="en-US" altLang="ko-KR" sz="1600"/>
              <a:t>Player</a:t>
            </a:r>
            <a:r>
              <a:rPr lang="ko-KR" altLang="en-US" sz="1600"/>
              <a:t>를 바로 만드는 방법</a:t>
            </a:r>
          </a:p>
          <a:p>
            <a:pPr marL="0" indent="0"/>
            <a:r>
              <a:rPr lang="en-US" altLang="ko-KR" sz="1600"/>
              <a:t>  3. Session Manager</a:t>
            </a:r>
            <a:r>
              <a:rPr lang="ko-KR" altLang="en-US" sz="1600"/>
              <a:t>를 이용하는 방법</a:t>
            </a:r>
          </a:p>
          <a:p>
            <a:pPr marL="0" indent="0"/>
            <a:endParaRPr lang="ko-KR" altLang="en-US" sz="1600"/>
          </a:p>
          <a:p>
            <a:pPr marL="0" indent="0"/>
            <a:r>
              <a:rPr lang="en-US" altLang="ko-KR" sz="1600"/>
              <a:t>  DataSink </a:t>
            </a:r>
            <a:r>
              <a:rPr lang="ko-KR" altLang="en-US" sz="1600"/>
              <a:t>나 </a:t>
            </a:r>
            <a:r>
              <a:rPr lang="en-US" altLang="ko-KR" sz="1600"/>
              <a:t>Player</a:t>
            </a:r>
            <a:r>
              <a:rPr lang="ko-KR" altLang="en-US" sz="1600"/>
              <a:t>를 바로 생성해서 이용하는 방법</a:t>
            </a:r>
          </a:p>
          <a:p>
            <a:pPr marL="0" indent="0"/>
            <a:r>
              <a:rPr lang="en-US" altLang="ko-KR" sz="1600"/>
              <a:t>  Session Manager</a:t>
            </a:r>
            <a:r>
              <a:rPr lang="ko-KR" altLang="en-US" sz="1600"/>
              <a:t>를 이용하는 방법에 비해서 훨씬 간단합니다</a:t>
            </a:r>
            <a:r>
              <a:rPr lang="en-US" altLang="ko-KR" sz="1600"/>
              <a:t>.</a:t>
            </a:r>
          </a:p>
          <a:p>
            <a:pPr marL="0" indent="0"/>
            <a:r>
              <a:rPr lang="ko-KR" altLang="en-US" sz="1600"/>
              <a:t>  또한 어느정도의 기능은 자동 처리합니다</a:t>
            </a:r>
            <a:r>
              <a:rPr lang="en-US" altLang="ko-KR" sz="1600"/>
              <a:t>. </a:t>
            </a:r>
            <a:r>
              <a:rPr lang="ko-KR" altLang="en-US" sz="1600"/>
              <a:t>단점은 한 세션으로 부터 한 화면만 받아 올 수 있습니다</a:t>
            </a:r>
            <a:r>
              <a:rPr lang="en-US" altLang="ko-KR" sz="1600"/>
              <a:t>.</a:t>
            </a:r>
          </a:p>
          <a:p>
            <a:pPr marL="0" indent="0"/>
            <a:r>
              <a:rPr lang="en-US" altLang="ko-KR" sz="1600"/>
              <a:t>  Session Manager</a:t>
            </a:r>
            <a:r>
              <a:rPr lang="ko-KR" altLang="en-US" sz="1600"/>
              <a:t>는 더욱 다양한 많은 방법</a:t>
            </a:r>
          </a:p>
          <a:p>
            <a:pPr marL="0" indent="0"/>
            <a:r>
              <a:rPr lang="ko-KR" altLang="en-US" sz="1600"/>
              <a:t>  한 세션으로 부터 여러 화면 받아오기등 정말 다양한 많은 제공하지만 대부분의</a:t>
            </a:r>
          </a:p>
          <a:p>
            <a:pPr marL="0" indent="0"/>
            <a:r>
              <a:rPr lang="ko-KR" altLang="en-US" sz="1600"/>
              <a:t>  상황을 프로그래머가 처리해 주어야 합니다</a:t>
            </a:r>
            <a:r>
              <a:rPr lang="en-US" altLang="ko-KR" sz="1600"/>
              <a:t>.</a:t>
            </a:r>
            <a:endParaRPr lang="ko-KR" altLang="en-US" sz="1600"/>
          </a:p>
          <a:p>
            <a:pPr marL="0" indent="0"/>
            <a:r>
              <a:rPr lang="ko-KR" altLang="en-US" sz="1600"/>
              <a:t>  양쪽 모두 예제 파일이 있으니 참조해 주세요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	 Clone </a:t>
            </a:r>
            <a:r>
              <a:rPr lang="ko-KR" altLang="en-US"/>
              <a:t>에 관해서</a:t>
            </a:r>
            <a:endParaRPr lang="en-US" altLang="ko-KR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685800"/>
            <a:ext cx="9144000" cy="5410200"/>
          </a:xfrm>
        </p:spPr>
        <p:txBody>
          <a:bodyPr/>
          <a:lstStyle/>
          <a:p>
            <a:pPr marL="0" indent="0"/>
            <a:r>
              <a:rPr lang="en-US" altLang="ko-KR" sz="1800"/>
              <a:t>     </a:t>
            </a:r>
            <a:endParaRPr lang="ko-KR" altLang="en-US" sz="1800"/>
          </a:p>
        </p:txBody>
      </p:sp>
      <p:pic>
        <p:nvPicPr>
          <p:cNvPr id="17408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7450" y="981075"/>
            <a:ext cx="641985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4085" name="Text Box 5"/>
          <p:cNvSpPr txBox="1">
            <a:spLocks noChangeArrowheads="1"/>
          </p:cNvSpPr>
          <p:nvPr/>
        </p:nvSpPr>
        <p:spPr bwMode="auto">
          <a:xfrm>
            <a:off x="179388" y="5300663"/>
            <a:ext cx="8756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ea typeface="굴림" pitchFamily="50" charset="-127"/>
              </a:rPr>
              <a:t>DataSource(ex</a:t>
            </a:r>
            <a:r>
              <a:rPr lang="ko-KR" altLang="en-US">
                <a:ea typeface="굴림" pitchFamily="50" charset="-127"/>
              </a:rPr>
              <a:t>캠화면</a:t>
            </a:r>
            <a:r>
              <a:rPr lang="en-US" altLang="ko-KR">
                <a:ea typeface="굴림" pitchFamily="50" charset="-127"/>
              </a:rPr>
              <a:t>, </a:t>
            </a:r>
            <a:r>
              <a:rPr lang="ko-KR" altLang="en-US">
                <a:ea typeface="굴림" pitchFamily="50" charset="-127"/>
              </a:rPr>
              <a:t>마이크소리</a:t>
            </a:r>
            <a:r>
              <a:rPr lang="en-US" altLang="ko-KR">
                <a:ea typeface="굴림" pitchFamily="50" charset="-127"/>
              </a:rPr>
              <a:t>) </a:t>
            </a:r>
            <a:r>
              <a:rPr lang="ko-KR" altLang="en-US">
                <a:ea typeface="굴림" pitchFamily="50" charset="-127"/>
              </a:rPr>
              <a:t>하나는 나에게 뿌리고 하나는 상대방에게 보낼 때</a:t>
            </a:r>
          </a:p>
          <a:p>
            <a:r>
              <a:rPr lang="ko-KR" altLang="en-US">
                <a:ea typeface="굴림" pitchFamily="50" charset="-127"/>
              </a:rPr>
              <a:t>같은 </a:t>
            </a:r>
            <a:r>
              <a:rPr lang="en-US" altLang="ko-KR">
                <a:ea typeface="굴림" pitchFamily="50" charset="-127"/>
              </a:rPr>
              <a:t>DataSource</a:t>
            </a:r>
            <a:r>
              <a:rPr lang="ko-KR" altLang="en-US">
                <a:ea typeface="굴림" pitchFamily="50" charset="-127"/>
              </a:rPr>
              <a:t>를 </a:t>
            </a:r>
            <a:r>
              <a:rPr lang="en-US" altLang="ko-KR">
                <a:ea typeface="굴림" pitchFamily="50" charset="-127"/>
              </a:rPr>
              <a:t>2</a:t>
            </a:r>
            <a:r>
              <a:rPr lang="ko-KR" altLang="en-US">
                <a:ea typeface="굴림" pitchFamily="50" charset="-127"/>
              </a:rPr>
              <a:t>개 이상 이용하기 위해서는 </a:t>
            </a:r>
            <a:r>
              <a:rPr lang="en-US" altLang="ko-KR">
                <a:ea typeface="굴림" pitchFamily="50" charset="-127"/>
              </a:rPr>
              <a:t>Clone</a:t>
            </a:r>
            <a:r>
              <a:rPr lang="ko-KR" altLang="en-US">
                <a:ea typeface="굴림" pitchFamily="50" charset="-127"/>
              </a:rPr>
              <a:t>를 사용해야합니다</a:t>
            </a:r>
            <a:r>
              <a:rPr lang="en-US" altLang="ko-KR">
                <a:ea typeface="굴림" pitchFamily="50" charset="-127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24200" y="2708275"/>
            <a:ext cx="6019800" cy="609600"/>
          </a:xfrm>
        </p:spPr>
        <p:txBody>
          <a:bodyPr/>
          <a:lstStyle/>
          <a:p>
            <a:r>
              <a:rPr lang="en-US" altLang="ko-KR" sz="4400"/>
              <a:t>JMF </a:t>
            </a:r>
            <a:r>
              <a:rPr lang="ko-KR" altLang="en-US" sz="4400"/>
              <a:t>실전 이용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24200" y="3276600"/>
            <a:ext cx="4903788" cy="304800"/>
          </a:xfrm>
        </p:spPr>
        <p:txBody>
          <a:bodyPr/>
          <a:lstStyle/>
          <a:p>
            <a:r>
              <a:rPr lang="en-US" altLang="ko-KR"/>
              <a:t>YHYH </a:t>
            </a:r>
            <a:r>
              <a:rPr lang="ko-KR" altLang="en-US"/>
              <a:t>가 자체 제작한 </a:t>
            </a:r>
            <a:r>
              <a:rPr lang="en-US" altLang="ko-KR"/>
              <a:t>API + JMF </a:t>
            </a:r>
            <a:r>
              <a:rPr lang="ko-KR" altLang="en-US"/>
              <a:t>클래스</a:t>
            </a:r>
            <a:endParaRPr lang="en-US" altLang="ko-K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t>	JMF </a:t>
            </a:r>
            <a:r>
              <a:rPr lang="ko-KR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실전 이용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755650"/>
            <a:ext cx="8964612" cy="5410200"/>
          </a:xfrm>
        </p:spPr>
        <p:txBody>
          <a:bodyPr/>
          <a:lstStyle/>
          <a:p>
            <a:pPr marL="0" indent="0"/>
            <a:r>
              <a:rPr lang="ko-KR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이번 장에서는 실제 </a:t>
            </a:r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JMF</a:t>
            </a:r>
            <a:r>
              <a:rPr lang="ko-KR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를 이용해 제작한 화상채팅을</a:t>
            </a:r>
          </a:p>
          <a:p>
            <a:pPr marL="0" indent="0"/>
            <a:r>
              <a:rPr lang="ko-KR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분석하는 것과 </a:t>
            </a:r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JMF</a:t>
            </a:r>
            <a:r>
              <a:rPr lang="ko-KR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를 공부하기 위해서는</a:t>
            </a:r>
          </a:p>
          <a:p>
            <a:pPr marL="0" indent="0"/>
            <a:r>
              <a:rPr lang="ko-KR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어떻게 해야 하는지 알아 보겠습니다</a:t>
            </a:r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pPr marL="0" indent="0"/>
            <a:endParaRPr lang="en-US" altLang="ko-KR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/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JMSTUDO</a:t>
            </a:r>
            <a:r>
              <a:rPr lang="ko-KR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를 직접 설치해보고</a:t>
            </a:r>
          </a:p>
          <a:p>
            <a:pPr marL="0" indent="0"/>
            <a:r>
              <a:rPr lang="en-US" altLang="ko-KR" sz="1800"/>
              <a:t>224.0.0.1,  JMSTUDO</a:t>
            </a:r>
            <a:r>
              <a:rPr lang="ko-KR" altLang="en-US" sz="1800"/>
              <a:t>를 이용해서 실행해 봅니다</a:t>
            </a:r>
            <a:r>
              <a:rPr lang="en-US" altLang="ko-KR" sz="1800"/>
              <a:t>.</a:t>
            </a:r>
          </a:p>
          <a:p>
            <a:pPr marL="0" indent="0"/>
            <a:r>
              <a:rPr lang="ko-KR" altLang="en-US" sz="1800"/>
              <a:t>제작한 프로그램을 다시 시연합니다</a:t>
            </a:r>
            <a:r>
              <a:rPr lang="en-US" altLang="ko-KR" sz="1800"/>
              <a:t>.</a:t>
            </a:r>
          </a:p>
          <a:p>
            <a:pPr marL="0" indent="0"/>
            <a:endParaRPr lang="en-US" altLang="ko-KR" sz="1800"/>
          </a:p>
          <a:p>
            <a:pPr marL="0" indent="0"/>
            <a:r>
              <a:rPr lang="ko-KR" altLang="en-US" sz="1800">
                <a:solidFill>
                  <a:srgbClr val="000000"/>
                </a:solidFill>
              </a:rPr>
              <a:t>모듈 </a:t>
            </a:r>
            <a:r>
              <a:rPr lang="en-US" altLang="ko-KR" sz="1800">
                <a:solidFill>
                  <a:srgbClr val="000000"/>
                </a:solidFill>
              </a:rPr>
              <a:t>《</a:t>
            </a:r>
            <a:r>
              <a:rPr lang="ko-KR" altLang="en-US" sz="1800">
                <a:solidFill>
                  <a:srgbClr val="000000"/>
                </a:solidFill>
              </a:rPr>
              <a:t>독자적 기능을 가진 교환 가능한 구성 요소</a:t>
            </a:r>
            <a:r>
              <a:rPr lang="en-US" altLang="ko-KR" sz="1800">
                <a:solidFill>
                  <a:srgbClr val="000000"/>
                </a:solidFill>
              </a:rPr>
              <a:t>》</a:t>
            </a:r>
            <a:r>
              <a:rPr lang="en-US" altLang="ko-KR" sz="1800"/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	 JMF</a:t>
            </a:r>
            <a:r>
              <a:rPr lang="ko-KR" altLang="en-US">
                <a:ea typeface="굴림" pitchFamily="50" charset="-127"/>
              </a:rPr>
              <a:t>란</a:t>
            </a:r>
            <a:r>
              <a:rPr lang="en-US" altLang="ko-KR">
                <a:ea typeface="굴림" pitchFamily="50" charset="-127"/>
              </a:rPr>
              <a:t>?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950" y="755650"/>
            <a:ext cx="9036050" cy="5410200"/>
          </a:xfrm>
        </p:spPr>
        <p:txBody>
          <a:bodyPr/>
          <a:lstStyle/>
          <a:p>
            <a:pPr marL="0" indent="0"/>
            <a:r>
              <a:rPr lang="en-US" altLang="ko-KR">
                <a:ea typeface="굴림" pitchFamily="50" charset="-127"/>
              </a:rPr>
              <a:t>Java Media FrameWork</a:t>
            </a:r>
          </a:p>
          <a:p>
            <a:pPr marL="0" indent="0"/>
            <a:r>
              <a:rPr lang="ko-KR" altLang="en-US">
                <a:ea typeface="굴림" pitchFamily="50" charset="-127"/>
              </a:rPr>
              <a:t>역사</a:t>
            </a:r>
          </a:p>
          <a:p>
            <a:pPr marL="0" indent="0"/>
            <a:r>
              <a:rPr lang="en-US" altLang="ko-KR" b="0">
                <a:ea typeface="굴림" pitchFamily="50" charset="-127"/>
              </a:rPr>
              <a:t>JMF</a:t>
            </a:r>
            <a:r>
              <a:rPr lang="ko-KR" altLang="en-US" b="0">
                <a:ea typeface="굴림" pitchFamily="50" charset="-127"/>
              </a:rPr>
              <a:t>는 </a:t>
            </a:r>
            <a:r>
              <a:rPr lang="en-US" altLang="ko-KR" b="0">
                <a:ea typeface="굴림" pitchFamily="50" charset="-127"/>
              </a:rPr>
              <a:t>1998</a:t>
            </a:r>
            <a:r>
              <a:rPr lang="ko-KR" altLang="en-US" b="0">
                <a:ea typeface="굴림" pitchFamily="50" charset="-127"/>
              </a:rPr>
              <a:t>년 중반 썬과 </a:t>
            </a:r>
            <a:r>
              <a:rPr lang="en-US" altLang="ko-KR" b="0">
                <a:ea typeface="굴림" pitchFamily="50" charset="-127"/>
              </a:rPr>
              <a:t>SGI(Sillicon Graphics) </a:t>
            </a:r>
            <a:r>
              <a:rPr lang="ko-KR" altLang="en-US" b="0">
                <a:ea typeface="굴림" pitchFamily="50" charset="-127"/>
              </a:rPr>
              <a:t>그리고 인텔사가 같이 </a:t>
            </a:r>
            <a:r>
              <a:rPr lang="en-US" altLang="ko-KR" b="0">
                <a:ea typeface="굴림" pitchFamily="50" charset="-127"/>
              </a:rPr>
              <a:t>1.0</a:t>
            </a:r>
            <a:r>
              <a:rPr lang="ko-KR" altLang="en-US" b="0">
                <a:ea typeface="굴림" pitchFamily="50" charset="-127"/>
              </a:rPr>
              <a:t>버젼의 스펙을</a:t>
            </a:r>
          </a:p>
          <a:p>
            <a:pPr marL="0" indent="0"/>
            <a:r>
              <a:rPr lang="ko-KR" altLang="en-US" b="0">
                <a:ea typeface="굴림" pitchFamily="50" charset="-127"/>
              </a:rPr>
              <a:t>디자인 이후 </a:t>
            </a:r>
            <a:r>
              <a:rPr lang="en-US" altLang="ko-KR" b="0">
                <a:ea typeface="굴림" pitchFamily="50" charset="-127"/>
              </a:rPr>
              <a:t>SUN</a:t>
            </a:r>
            <a:r>
              <a:rPr lang="ko-KR" altLang="en-US" b="0">
                <a:ea typeface="굴림" pitchFamily="50" charset="-127"/>
              </a:rPr>
              <a:t>에서 독자적 계발</a:t>
            </a:r>
            <a:r>
              <a:rPr lang="en-US" altLang="ko-KR" b="0">
                <a:ea typeface="굴림" pitchFamily="50" charset="-127"/>
              </a:rPr>
              <a:t>(SUN</a:t>
            </a:r>
            <a:r>
              <a:rPr lang="ko-KR" altLang="en-US" b="0">
                <a:ea typeface="굴림" pitchFamily="50" charset="-127"/>
              </a:rPr>
              <a:t>은 </a:t>
            </a:r>
            <a:r>
              <a:rPr lang="en-US" altLang="ko-KR" b="0">
                <a:ea typeface="굴림" pitchFamily="50" charset="-127"/>
              </a:rPr>
              <a:t>MEDIA </a:t>
            </a:r>
            <a:r>
              <a:rPr lang="ko-KR" altLang="en-US" b="0">
                <a:ea typeface="굴림" pitchFamily="50" charset="-127"/>
              </a:rPr>
              <a:t>계발 기술이 전무했습니다</a:t>
            </a:r>
            <a:r>
              <a:rPr lang="en-US" altLang="ko-KR" b="0">
                <a:ea typeface="굴림" pitchFamily="50" charset="-127"/>
              </a:rPr>
              <a:t>.)</a:t>
            </a:r>
          </a:p>
          <a:p>
            <a:pPr marL="0" indent="0"/>
            <a:endParaRPr lang="en-US" altLang="ko-KR" b="0">
              <a:ea typeface="굴림" pitchFamily="50" charset="-127"/>
            </a:endParaRPr>
          </a:p>
          <a:p>
            <a:pPr marL="0" indent="0"/>
            <a:r>
              <a:rPr lang="en-US" altLang="ko-KR" b="0">
                <a:ea typeface="굴림" pitchFamily="50" charset="-127"/>
              </a:rPr>
              <a:t>1998</a:t>
            </a:r>
            <a:r>
              <a:rPr lang="ko-KR" altLang="en-US" b="0">
                <a:ea typeface="굴림" pitchFamily="50" charset="-127"/>
              </a:rPr>
              <a:t>년 말경에 </a:t>
            </a:r>
            <a:r>
              <a:rPr lang="en-US" altLang="ko-KR" b="0">
                <a:ea typeface="굴림" pitchFamily="50" charset="-127"/>
              </a:rPr>
              <a:t>IBM</a:t>
            </a:r>
            <a:r>
              <a:rPr lang="ko-KR" altLang="en-US" b="0">
                <a:ea typeface="굴림" pitchFamily="50" charset="-127"/>
              </a:rPr>
              <a:t>이 </a:t>
            </a:r>
            <a:r>
              <a:rPr lang="en-US" altLang="ko-KR" b="0">
                <a:ea typeface="굴림" pitchFamily="50" charset="-127"/>
              </a:rPr>
              <a:t>JMF</a:t>
            </a:r>
            <a:r>
              <a:rPr lang="ko-KR" altLang="en-US" b="0">
                <a:ea typeface="굴림" pitchFamily="50" charset="-127"/>
              </a:rPr>
              <a:t>에 흥미를 갖고 개발에 참여</a:t>
            </a:r>
            <a:endParaRPr lang="en-US" altLang="ko-KR" b="0">
              <a:ea typeface="굴림" pitchFamily="50" charset="-127"/>
            </a:endParaRPr>
          </a:p>
          <a:p>
            <a:pPr marL="0" indent="0"/>
            <a:endParaRPr lang="ko-KR" altLang="en-US" b="0">
              <a:ea typeface="굴림" pitchFamily="50" charset="-127"/>
            </a:endParaRPr>
          </a:p>
          <a:p>
            <a:pPr marL="0" indent="0"/>
            <a:r>
              <a:rPr lang="ko-KR" altLang="en-US" b="0">
                <a:ea typeface="굴림" pitchFamily="50" charset="-127"/>
              </a:rPr>
              <a:t>초기버전에서는 단순히 동영상 플레이어만 제공</a:t>
            </a:r>
          </a:p>
          <a:p>
            <a:pPr marL="0" indent="0"/>
            <a:r>
              <a:rPr lang="en-US" altLang="ko-KR" b="0">
                <a:ea typeface="굴림" pitchFamily="50" charset="-127"/>
              </a:rPr>
              <a:t> JMF2.0</a:t>
            </a:r>
            <a:r>
              <a:rPr lang="ko-KR" altLang="en-US" b="0">
                <a:ea typeface="굴림" pitchFamily="50" charset="-127"/>
              </a:rPr>
              <a:t>버전에서는 아래와 같은 기능이 추가</a:t>
            </a:r>
            <a:endParaRPr lang="en-US" altLang="ko-KR" b="0">
              <a:ea typeface="굴림" pitchFamily="50" charset="-127"/>
            </a:endParaRPr>
          </a:p>
          <a:p>
            <a:pPr marL="0" indent="0"/>
            <a:r>
              <a:rPr lang="en-US" altLang="ko-KR" b="0">
                <a:ea typeface="굴림" pitchFamily="50" charset="-127"/>
              </a:rPr>
              <a:t>- </a:t>
            </a:r>
            <a:r>
              <a:rPr lang="ko-KR" altLang="en-US" b="0">
                <a:ea typeface="굴림" pitchFamily="50" charset="-127"/>
              </a:rPr>
              <a:t>오디오</a:t>
            </a:r>
            <a:r>
              <a:rPr lang="en-US" altLang="ko-KR" b="0">
                <a:ea typeface="굴림" pitchFamily="50" charset="-127"/>
              </a:rPr>
              <a:t>&amp;</a:t>
            </a:r>
            <a:r>
              <a:rPr lang="ko-KR" altLang="en-US" b="0">
                <a:ea typeface="굴림" pitchFamily="50" charset="-127"/>
              </a:rPr>
              <a:t>비디오 캡춰</a:t>
            </a:r>
          </a:p>
          <a:p>
            <a:pPr marL="0" indent="0"/>
            <a:r>
              <a:rPr lang="en-US" altLang="ko-KR" b="0">
                <a:ea typeface="굴림" pitchFamily="50" charset="-127"/>
              </a:rPr>
              <a:t>- </a:t>
            </a:r>
            <a:r>
              <a:rPr lang="ko-KR" altLang="en-US" b="0">
                <a:ea typeface="굴림" pitchFamily="50" charset="-127"/>
              </a:rPr>
              <a:t>오디오와 비디오를 스트림 형태로 관리</a:t>
            </a:r>
            <a:r>
              <a:rPr lang="en-US" altLang="ko-KR" b="0">
                <a:ea typeface="굴림" pitchFamily="50" charset="-127"/>
              </a:rPr>
              <a:t>(</a:t>
            </a:r>
            <a:r>
              <a:rPr lang="ko-KR" altLang="en-US" b="0">
                <a:ea typeface="굴림" pitchFamily="50" charset="-127"/>
              </a:rPr>
              <a:t>따라서 스트림을 이용한 모든 서버클</a:t>
            </a:r>
          </a:p>
          <a:p>
            <a:pPr marL="0" indent="0"/>
            <a:r>
              <a:rPr lang="ko-KR" altLang="en-US" b="0">
                <a:ea typeface="굴림" pitchFamily="50" charset="-127"/>
              </a:rPr>
              <a:t>라이언트 모델에 추가할 수 있게 됐다</a:t>
            </a:r>
            <a:r>
              <a:rPr lang="en-US" altLang="ko-KR" b="0">
                <a:ea typeface="굴림" pitchFamily="50" charset="-127"/>
              </a:rPr>
              <a:t>)</a:t>
            </a:r>
          </a:p>
          <a:p>
            <a:pPr marL="0" indent="0"/>
            <a:r>
              <a:rPr lang="en-US" altLang="ko-KR" b="0">
                <a:ea typeface="굴림" pitchFamily="50" charset="-127"/>
              </a:rPr>
              <a:t>- Player</a:t>
            </a:r>
            <a:r>
              <a:rPr lang="ko-KR" altLang="en-US" b="0">
                <a:ea typeface="굴림" pitchFamily="50" charset="-127"/>
              </a:rPr>
              <a:t>에서의 </a:t>
            </a:r>
            <a:r>
              <a:rPr lang="en-US" altLang="ko-KR" b="0">
                <a:ea typeface="굴림" pitchFamily="50" charset="-127"/>
              </a:rPr>
              <a:t>Pluggable Codec </a:t>
            </a:r>
            <a:r>
              <a:rPr lang="ko-KR" altLang="en-US" b="0">
                <a:ea typeface="굴림" pitchFamily="50" charset="-127"/>
              </a:rPr>
              <a:t>지원</a:t>
            </a:r>
            <a:endParaRPr lang="en-US" altLang="ko-KR">
              <a:ea typeface="굴림" pitchFamily="50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	JMF </a:t>
            </a:r>
            <a:r>
              <a:rPr lang="ko-KR" altLang="en-US"/>
              <a:t>구성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685800"/>
            <a:ext cx="9144000" cy="5410200"/>
          </a:xfrm>
        </p:spPr>
        <p:txBody>
          <a:bodyPr/>
          <a:lstStyle/>
          <a:p>
            <a:pPr marL="0" indent="0"/>
            <a:r>
              <a:rPr lang="en-US" altLang="ko-KR" sz="1800"/>
              <a:t>     JMF</a:t>
            </a:r>
            <a:r>
              <a:rPr lang="ko-KR" altLang="en-US" sz="1800"/>
              <a:t>의 기반이 되는 그림</a:t>
            </a:r>
          </a:p>
        </p:txBody>
      </p:sp>
      <p:pic>
        <p:nvPicPr>
          <p:cNvPr id="143367" name="Picture 7" descr="jmfclassdi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401175" cy="6659563"/>
          </a:xfrm>
          <a:prstGeom prst="rect">
            <a:avLst/>
          </a:prstGeom>
          <a:noFill/>
        </p:spPr>
      </p:pic>
      <p:sp>
        <p:nvSpPr>
          <p:cNvPr id="143368" name="Text Box 8"/>
          <p:cNvSpPr txBox="1">
            <a:spLocks noChangeArrowheads="1"/>
          </p:cNvSpPr>
          <p:nvPr/>
        </p:nvSpPr>
        <p:spPr bwMode="auto">
          <a:xfrm>
            <a:off x="179388" y="551656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43369" name="Text Box 9"/>
          <p:cNvSpPr txBox="1">
            <a:spLocks noChangeArrowheads="1"/>
          </p:cNvSpPr>
          <p:nvPr/>
        </p:nvSpPr>
        <p:spPr bwMode="auto">
          <a:xfrm>
            <a:off x="6588125" y="6165850"/>
            <a:ext cx="2305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>
                <a:ea typeface="굴림" pitchFamily="50" charset="-127"/>
              </a:rPr>
              <a:t>이클립스로 열어보기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	 </a:t>
            </a:r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t>JMF </a:t>
            </a:r>
            <a:r>
              <a:rPr lang="ko-KR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실전 이용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685800"/>
            <a:ext cx="9144000" cy="5410200"/>
          </a:xfrm>
        </p:spPr>
        <p:txBody>
          <a:bodyPr/>
          <a:lstStyle/>
          <a:p>
            <a:pPr marL="0" indent="0"/>
            <a:r>
              <a:rPr lang="ko-KR" altLang="en-US" sz="1800"/>
              <a:t>  </a:t>
            </a:r>
            <a:r>
              <a:rPr lang="en-US" altLang="ko-KR" sz="1800"/>
              <a:t>ezVideoManager, ezAudioManager </a:t>
            </a:r>
            <a:r>
              <a:rPr lang="ko-KR" altLang="en-US" sz="1800"/>
              <a:t>클래스소개</a:t>
            </a:r>
          </a:p>
          <a:p>
            <a:pPr marL="0" indent="0"/>
            <a:endParaRPr lang="ko-KR" altLang="en-US" sz="1800"/>
          </a:p>
          <a:p>
            <a:pPr marL="0" indent="0"/>
            <a:r>
              <a:rPr lang="en-US" altLang="ko-KR" sz="1800"/>
              <a:t> JMF</a:t>
            </a:r>
            <a:r>
              <a:rPr lang="ko-KR" altLang="en-US" sz="1800"/>
              <a:t>를 전혀 몰라도 화상채팅을 구현 할 수 있도록 자체 제작한 클래스라이브러리입니다</a:t>
            </a:r>
            <a:r>
              <a:rPr lang="en-US" altLang="ko-KR" sz="1800"/>
              <a:t>.</a:t>
            </a:r>
          </a:p>
          <a:p>
            <a:pPr marL="0" indent="0"/>
            <a:r>
              <a:rPr lang="ko-KR" altLang="en-US" sz="1800"/>
              <a:t> </a:t>
            </a:r>
            <a:r>
              <a:rPr lang="en-US" altLang="ko-KR" sz="1800"/>
              <a:t>JMF </a:t>
            </a:r>
            <a:r>
              <a:rPr lang="ko-KR" altLang="en-US" sz="1800"/>
              <a:t>관련 클래스들을 완전히 캡슐화 했습니다</a:t>
            </a:r>
            <a:r>
              <a:rPr lang="en-US" altLang="ko-KR" sz="1800"/>
              <a:t>.</a:t>
            </a:r>
          </a:p>
          <a:p>
            <a:pPr marL="0" indent="0"/>
            <a:r>
              <a:rPr lang="ko-KR" altLang="en-US" sz="1800"/>
              <a:t> 이것은 전자래인지의 내부를 전혀 손대지 않고 시작 버튼만 누르면 전자래인지가</a:t>
            </a:r>
          </a:p>
          <a:p>
            <a:pPr marL="0" indent="0"/>
            <a:r>
              <a:rPr lang="ko-KR" altLang="en-US" sz="1800"/>
              <a:t> 작동되는</a:t>
            </a:r>
            <a:r>
              <a:rPr lang="en-US" altLang="ko-KR" sz="1800"/>
              <a:t> </a:t>
            </a:r>
            <a:r>
              <a:rPr lang="ko-KR" altLang="en-US" sz="1800"/>
              <a:t>것과 같은 원리 입니다</a:t>
            </a:r>
            <a:r>
              <a:rPr lang="en-US" altLang="ko-KR" sz="1800"/>
              <a:t>.</a:t>
            </a:r>
          </a:p>
          <a:p>
            <a:pPr marL="0" indent="0"/>
            <a:r>
              <a:rPr lang="ko-KR" altLang="en-US" sz="1800"/>
              <a:t> 누구나 </a:t>
            </a:r>
            <a:r>
              <a:rPr lang="en-US" altLang="ko-KR" sz="1800"/>
              <a:t>JMF</a:t>
            </a:r>
            <a:r>
              <a:rPr lang="ko-KR" altLang="en-US" sz="1800"/>
              <a:t>를 몰라도 최소 </a:t>
            </a:r>
            <a:r>
              <a:rPr lang="en-US" altLang="ko-KR" sz="1800"/>
              <a:t>3</a:t>
            </a:r>
            <a:r>
              <a:rPr lang="ko-KR" altLang="en-US" sz="1800"/>
              <a:t>개의 메서드만 이용하면 화상채팅을 구현 할 수 있습니다</a:t>
            </a:r>
          </a:p>
          <a:p>
            <a:pPr marL="0" indent="0"/>
            <a:endParaRPr lang="en-US" altLang="ko-KR" sz="1800"/>
          </a:p>
          <a:p>
            <a:pPr marL="0" indent="0"/>
            <a:r>
              <a:rPr lang="en-US" altLang="ko-KR" sz="1800"/>
              <a:t>  JMF</a:t>
            </a:r>
            <a:r>
              <a:rPr lang="ko-KR" altLang="en-US" sz="1800"/>
              <a:t>를 전혀 손대지 않고 버튼만 눌러서 </a:t>
            </a:r>
            <a:r>
              <a:rPr lang="en-US" altLang="ko-KR" sz="1800"/>
              <a:t>JMF</a:t>
            </a:r>
            <a:r>
              <a:rPr lang="ko-KR" altLang="en-US" sz="1800"/>
              <a:t>를 이용하는 것과 같은 원리입니다</a:t>
            </a:r>
            <a:r>
              <a:rPr lang="en-US" altLang="ko-KR" sz="1800"/>
              <a:t>.</a:t>
            </a:r>
          </a:p>
          <a:p>
            <a:pPr marL="0" indent="0"/>
            <a:r>
              <a:rPr lang="ko-KR" altLang="en-US" sz="1800"/>
              <a:t>  </a:t>
            </a:r>
          </a:p>
          <a:p>
            <a:pPr marL="0" indent="0"/>
            <a:r>
              <a:rPr lang="ko-KR" altLang="en-US" sz="1800"/>
              <a:t>  </a:t>
            </a:r>
            <a:r>
              <a:rPr lang="en-US" altLang="ko-KR" sz="1800"/>
              <a:t>ezVideoManager</a:t>
            </a:r>
          </a:p>
          <a:p>
            <a:pPr marL="0" indent="0"/>
            <a:r>
              <a:rPr lang="en-US" altLang="ko-KR" sz="1800"/>
              <a:t>  ezAudioManager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	 </a:t>
            </a:r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t>JMF </a:t>
            </a:r>
            <a:r>
              <a:rPr lang="ko-KR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실전 이용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685800"/>
            <a:ext cx="9144000" cy="5410200"/>
          </a:xfrm>
        </p:spPr>
        <p:txBody>
          <a:bodyPr/>
          <a:lstStyle/>
          <a:p>
            <a:pPr marL="0" indent="0"/>
            <a:r>
              <a:rPr lang="en-US" altLang="ko-KR" sz="1800"/>
              <a:t>  ezVideoManager </a:t>
            </a:r>
            <a:r>
              <a:rPr lang="ko-KR" altLang="en-US" sz="1800"/>
              <a:t>소개</a:t>
            </a:r>
          </a:p>
          <a:p>
            <a:pPr marL="0" indent="0"/>
            <a:endParaRPr lang="ko-KR" altLang="en-US" sz="1800"/>
          </a:p>
          <a:p>
            <a:pPr marL="0" indent="0"/>
            <a:r>
              <a:rPr lang="ko-KR" altLang="en-US" sz="1800"/>
              <a:t> 목적</a:t>
            </a:r>
          </a:p>
          <a:p>
            <a:pPr marL="0" indent="0"/>
            <a:r>
              <a:rPr lang="en-US" altLang="ko-KR" sz="1800"/>
              <a:t>1:1 </a:t>
            </a:r>
            <a:r>
              <a:rPr lang="ko-KR" altLang="en-US" sz="1800"/>
              <a:t>영상채팅</a:t>
            </a:r>
            <a:r>
              <a:rPr lang="en-US" altLang="ko-KR" sz="1800"/>
              <a:t>, </a:t>
            </a:r>
            <a:r>
              <a:rPr lang="ko-KR" altLang="en-US" sz="1800"/>
              <a:t>다수의 사람과 영상채팅</a:t>
            </a:r>
            <a:r>
              <a:rPr lang="en-US" altLang="ko-KR" sz="1800"/>
              <a:t>,</a:t>
            </a:r>
          </a:p>
          <a:p>
            <a:pPr marL="0" indent="0"/>
            <a:r>
              <a:rPr lang="en-US" altLang="ko-KR" sz="1800"/>
              <a:t>JMF</a:t>
            </a:r>
            <a:r>
              <a:rPr lang="ko-KR" altLang="en-US" sz="1800"/>
              <a:t>클래스를 캡슐화하고 영상채팅을 누구나 쉽게 이용 할 수 있도록 합니다</a:t>
            </a:r>
            <a:r>
              <a:rPr lang="en-US" altLang="ko-KR" sz="1800"/>
              <a:t>.</a:t>
            </a:r>
          </a:p>
          <a:p>
            <a:pPr marL="0" indent="0"/>
            <a:r>
              <a:rPr lang="ko-KR" altLang="en-US" sz="1800"/>
              <a:t>다른 클래스에 의존적이지 않고 완전 독립적인 모듈로 재작해 재 사용성을 높입니다</a:t>
            </a:r>
            <a:r>
              <a:rPr lang="en-US" altLang="ko-KR" sz="1800"/>
              <a:t>.</a:t>
            </a:r>
          </a:p>
          <a:p>
            <a:pPr marL="0" indent="0"/>
            <a:endParaRPr lang="ko-KR" altLang="en-US" sz="1800"/>
          </a:p>
          <a:p>
            <a:pPr marL="0" indent="0"/>
            <a:r>
              <a:rPr lang="ko-KR" altLang="en-US" sz="1800"/>
              <a:t>기능</a:t>
            </a:r>
            <a:r>
              <a:rPr lang="en-US" altLang="ko-KR" sz="1800"/>
              <a:t> </a:t>
            </a:r>
          </a:p>
          <a:p>
            <a:pPr marL="0" indent="0"/>
            <a:r>
              <a:rPr lang="en-US" altLang="ko-KR" sz="1800"/>
              <a:t>1. </a:t>
            </a:r>
            <a:r>
              <a:rPr lang="ko-KR" altLang="en-US" sz="1800"/>
              <a:t>자신의 캠을 찾아서 영상 </a:t>
            </a:r>
            <a:r>
              <a:rPr lang="en-US" altLang="ko-KR" sz="1800"/>
              <a:t>Component</a:t>
            </a:r>
            <a:r>
              <a:rPr lang="ko-KR" altLang="en-US" sz="1800"/>
              <a:t>를 만들어 주기 </a:t>
            </a:r>
            <a:r>
              <a:rPr lang="en-US" altLang="ko-KR" sz="1600"/>
              <a:t>createMyVideo()</a:t>
            </a:r>
          </a:p>
          <a:p>
            <a:pPr marL="0" indent="0"/>
            <a:r>
              <a:rPr lang="en-US" altLang="ko-KR" sz="1800"/>
              <a:t>2. </a:t>
            </a:r>
            <a:r>
              <a:rPr lang="ko-KR" altLang="en-US" sz="1800"/>
              <a:t>자신의 캠을 찾아서 영상을 네트워크로 전송하기 </a:t>
            </a:r>
            <a:r>
              <a:rPr lang="en-US" altLang="ko-KR" sz="1600"/>
              <a:t>transferVideo(</a:t>
            </a:r>
            <a:r>
              <a:rPr lang="ko-KR" altLang="en-US" sz="1600"/>
              <a:t>주소</a:t>
            </a:r>
            <a:r>
              <a:rPr lang="en-US" altLang="ko-KR" sz="1600"/>
              <a:t>)</a:t>
            </a:r>
          </a:p>
          <a:p>
            <a:pPr marL="0" indent="0"/>
            <a:r>
              <a:rPr lang="en-US" altLang="ko-KR" sz="1800"/>
              <a:t>3. </a:t>
            </a:r>
            <a:r>
              <a:rPr lang="ko-KR" altLang="en-US" sz="1800"/>
              <a:t>상대방의 영상을 받아서 영상 </a:t>
            </a:r>
            <a:r>
              <a:rPr lang="en-US" altLang="ko-KR" sz="1800"/>
              <a:t>Component</a:t>
            </a:r>
            <a:r>
              <a:rPr lang="ko-KR" altLang="en-US" sz="1800"/>
              <a:t>로 만들어 주기 </a:t>
            </a:r>
            <a:r>
              <a:rPr lang="en-US" altLang="ko-KR" sz="1400"/>
              <a:t>createVideoFromAddress(</a:t>
            </a:r>
            <a:r>
              <a:rPr lang="ko-KR" altLang="en-US" sz="1400"/>
              <a:t>주소</a:t>
            </a:r>
            <a:r>
              <a:rPr lang="en-US" altLang="ko-KR" sz="1400"/>
              <a:t>)</a:t>
            </a:r>
          </a:p>
          <a:p>
            <a:pPr marL="0" indent="0"/>
            <a:r>
              <a:rPr lang="en-US" altLang="ko-KR" sz="1800"/>
              <a:t>4. </a:t>
            </a:r>
            <a:r>
              <a:rPr lang="ko-KR" altLang="en-US" sz="1800"/>
              <a:t>다수의 상대방과 영상 채팅 가능 </a:t>
            </a:r>
            <a:r>
              <a:rPr lang="en-US" altLang="ko-KR" sz="1800"/>
              <a:t>(</a:t>
            </a:r>
            <a:r>
              <a:rPr lang="ko-KR" altLang="en-US" sz="1800"/>
              <a:t>내부적으로 </a:t>
            </a:r>
            <a:r>
              <a:rPr lang="en-US" altLang="ko-KR" sz="1800"/>
              <a:t>Clone</a:t>
            </a:r>
            <a:r>
              <a:rPr lang="ko-KR" altLang="en-US" sz="1800"/>
              <a:t>를 자동사용</a:t>
            </a:r>
            <a:r>
              <a:rPr lang="en-US" altLang="ko-KR" sz="1800"/>
              <a:t>)</a:t>
            </a:r>
          </a:p>
          <a:p>
            <a:pPr marL="0" indent="0"/>
            <a:r>
              <a:rPr lang="en-US" altLang="ko-KR" sz="1800"/>
              <a:t>5. </a:t>
            </a:r>
            <a:r>
              <a:rPr lang="ko-KR" altLang="en-US" sz="1800"/>
              <a:t>상대방이 접속 해제시 리소스 해제 </a:t>
            </a:r>
            <a:r>
              <a:rPr lang="en-US" altLang="ko-KR" sz="1800"/>
              <a:t>closeSelectedUserVideo(</a:t>
            </a:r>
            <a:r>
              <a:rPr lang="ko-KR" altLang="en-US" sz="1800"/>
              <a:t>해제할상대방</a:t>
            </a:r>
            <a:r>
              <a:rPr lang="en-US" altLang="ko-KR" sz="1800"/>
              <a:t>)</a:t>
            </a:r>
          </a:p>
          <a:p>
            <a:pPr marL="0" indent="0"/>
            <a:r>
              <a:rPr lang="en-US" altLang="ko-KR" sz="1800"/>
              <a:t>6. </a:t>
            </a:r>
            <a:r>
              <a:rPr lang="ko-KR" altLang="en-US" sz="1800"/>
              <a:t>내가 영상채팅 접속 해제시 리소스 해제 </a:t>
            </a:r>
            <a:r>
              <a:rPr lang="en-US" altLang="ko-KR" sz="1800"/>
              <a:t>closeAllVideo();</a:t>
            </a:r>
          </a:p>
          <a:p>
            <a:pPr marL="0" indent="0"/>
            <a:r>
              <a:rPr lang="en-US" altLang="ko-KR" sz="1800"/>
              <a:t>7. </a:t>
            </a:r>
            <a:r>
              <a:rPr lang="ko-KR" altLang="en-US" sz="1800"/>
              <a:t>식별자 </a:t>
            </a:r>
            <a:r>
              <a:rPr lang="en-US" altLang="ko-KR" sz="1800"/>
              <a:t>(</a:t>
            </a:r>
            <a:r>
              <a:rPr lang="ko-KR" altLang="en-US" sz="1800"/>
              <a:t>유일무이한</a:t>
            </a:r>
            <a:r>
              <a:rPr lang="en-US" altLang="ko-KR" sz="1800"/>
              <a:t>id)</a:t>
            </a:r>
            <a:r>
              <a:rPr lang="ko-KR" altLang="en-US" sz="1800"/>
              <a:t>를 이용해서 자원을 손쉽게 관리합니다</a:t>
            </a:r>
            <a:r>
              <a:rPr lang="en-US" altLang="ko-KR" sz="1800"/>
              <a:t>.</a:t>
            </a:r>
          </a:p>
          <a:p>
            <a:pPr marL="0" indent="0"/>
            <a:r>
              <a:rPr lang="ko-KR" altLang="en-US" sz="1800"/>
              <a:t>      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	 </a:t>
            </a:r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t>JMF </a:t>
            </a:r>
            <a:r>
              <a:rPr lang="ko-KR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실전 이용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685800"/>
            <a:ext cx="9144000" cy="5410200"/>
          </a:xfrm>
        </p:spPr>
        <p:txBody>
          <a:bodyPr/>
          <a:lstStyle/>
          <a:p>
            <a:pPr marL="0" indent="0"/>
            <a:r>
              <a:rPr lang="en-US" altLang="ko-KR" sz="1800"/>
              <a:t> ezAudioManager </a:t>
            </a:r>
            <a:r>
              <a:rPr lang="ko-KR" altLang="en-US" sz="1800"/>
              <a:t>소개 </a:t>
            </a:r>
            <a:r>
              <a:rPr lang="en-US" altLang="ko-KR" sz="1800"/>
              <a:t>(ezVideoManager</a:t>
            </a:r>
            <a:r>
              <a:rPr lang="ko-KR" altLang="en-US" sz="1800"/>
              <a:t>의 이용방법과 거의 동일 합니다</a:t>
            </a:r>
            <a:r>
              <a:rPr lang="en-US" altLang="ko-KR" sz="1800"/>
              <a:t>.)</a:t>
            </a:r>
          </a:p>
          <a:p>
            <a:pPr marL="0" indent="0"/>
            <a:endParaRPr lang="ko-KR" altLang="en-US" sz="1800"/>
          </a:p>
          <a:p>
            <a:pPr marL="0" indent="0"/>
            <a:r>
              <a:rPr lang="ko-KR" altLang="en-US" sz="1800"/>
              <a:t> 목적</a:t>
            </a:r>
          </a:p>
          <a:p>
            <a:pPr marL="0" indent="0"/>
            <a:r>
              <a:rPr lang="en-US" altLang="ko-KR" sz="1800"/>
              <a:t>1:1 </a:t>
            </a:r>
            <a:r>
              <a:rPr lang="ko-KR" altLang="en-US" sz="1800"/>
              <a:t>음성채팅</a:t>
            </a:r>
            <a:r>
              <a:rPr lang="en-US" altLang="ko-KR" sz="1800"/>
              <a:t>, </a:t>
            </a:r>
            <a:r>
              <a:rPr lang="ko-KR" altLang="en-US" sz="1800"/>
              <a:t>다수의 사람과 음성채팅</a:t>
            </a:r>
            <a:r>
              <a:rPr lang="en-US" altLang="ko-KR" sz="1800"/>
              <a:t>,</a:t>
            </a:r>
          </a:p>
          <a:p>
            <a:pPr marL="0" indent="0"/>
            <a:r>
              <a:rPr lang="en-US" altLang="ko-KR" sz="1800"/>
              <a:t>JMF</a:t>
            </a:r>
            <a:r>
              <a:rPr lang="ko-KR" altLang="en-US" sz="1800"/>
              <a:t>클래스를 캡슐화하고 음성채팅을 누구나 쉽게 이용 할 수 있도록 합니다</a:t>
            </a:r>
            <a:r>
              <a:rPr lang="en-US" altLang="ko-KR" sz="1800"/>
              <a:t>.</a:t>
            </a:r>
          </a:p>
          <a:p>
            <a:pPr marL="0" indent="0"/>
            <a:r>
              <a:rPr lang="ko-KR" altLang="en-US" sz="1800"/>
              <a:t>다른 클래스에 의존적이지 않고 완전 독립적인 모듈로 재작해 재 사용성을 높입니다</a:t>
            </a:r>
            <a:r>
              <a:rPr lang="en-US" altLang="ko-KR" sz="1800"/>
              <a:t>.</a:t>
            </a:r>
          </a:p>
          <a:p>
            <a:pPr marL="0" indent="0"/>
            <a:endParaRPr lang="ko-KR" altLang="en-US" sz="1800"/>
          </a:p>
          <a:p>
            <a:pPr marL="0" indent="0"/>
            <a:r>
              <a:rPr lang="ko-KR" altLang="en-US" sz="1800"/>
              <a:t>기능</a:t>
            </a:r>
            <a:r>
              <a:rPr lang="en-US" altLang="ko-KR" sz="1800"/>
              <a:t> </a:t>
            </a:r>
          </a:p>
          <a:p>
            <a:pPr marL="0" indent="0"/>
            <a:r>
              <a:rPr lang="en-US" altLang="ko-KR" sz="1800"/>
              <a:t>1. </a:t>
            </a:r>
            <a:r>
              <a:rPr lang="ko-KR" altLang="en-US" sz="1800"/>
              <a:t>자신의 오디오장치를 찾아서 오디오 </a:t>
            </a:r>
            <a:r>
              <a:rPr lang="en-US" altLang="ko-KR" sz="1800"/>
              <a:t>Component</a:t>
            </a:r>
            <a:r>
              <a:rPr lang="ko-KR" altLang="en-US" sz="1800"/>
              <a:t>를 만들어 주기 </a:t>
            </a:r>
            <a:r>
              <a:rPr lang="en-US" altLang="ko-KR" sz="1600"/>
              <a:t>createMyAudio()</a:t>
            </a:r>
          </a:p>
          <a:p>
            <a:pPr marL="0" indent="0"/>
            <a:r>
              <a:rPr lang="en-US" altLang="ko-KR" sz="1800"/>
              <a:t>2. </a:t>
            </a:r>
            <a:r>
              <a:rPr lang="ko-KR" altLang="en-US" sz="1800"/>
              <a:t>자신의 오디오장치를 찾아서 영상을 네트워크로 전송하기 </a:t>
            </a:r>
            <a:r>
              <a:rPr lang="en-US" altLang="ko-KR" sz="1600"/>
              <a:t>transferAudio (</a:t>
            </a:r>
            <a:r>
              <a:rPr lang="ko-KR" altLang="en-US" sz="1600"/>
              <a:t>주소</a:t>
            </a:r>
            <a:r>
              <a:rPr lang="en-US" altLang="ko-KR" sz="1600"/>
              <a:t>)</a:t>
            </a:r>
          </a:p>
          <a:p>
            <a:pPr marL="0" indent="0"/>
            <a:r>
              <a:rPr lang="en-US" altLang="ko-KR" sz="1800"/>
              <a:t>3. </a:t>
            </a:r>
            <a:r>
              <a:rPr lang="ko-KR" altLang="en-US" sz="1800"/>
              <a:t>상대방의 소리를 받아서 오디오 </a:t>
            </a:r>
            <a:r>
              <a:rPr lang="en-US" altLang="ko-KR" sz="1800"/>
              <a:t>Component</a:t>
            </a:r>
            <a:r>
              <a:rPr lang="ko-KR" altLang="en-US" sz="1800"/>
              <a:t>로 만들어 주기 </a:t>
            </a:r>
            <a:r>
              <a:rPr lang="en-US" altLang="ko-KR" sz="1400"/>
              <a:t>create</a:t>
            </a:r>
            <a:r>
              <a:rPr lang="en-US" altLang="ko-KR" sz="1600"/>
              <a:t>Audio</a:t>
            </a:r>
            <a:r>
              <a:rPr lang="en-US" altLang="ko-KR" sz="1400"/>
              <a:t>FromAddress(</a:t>
            </a:r>
            <a:r>
              <a:rPr lang="ko-KR" altLang="en-US" sz="1400"/>
              <a:t>주소</a:t>
            </a:r>
            <a:r>
              <a:rPr lang="en-US" altLang="ko-KR" sz="1400"/>
              <a:t>)</a:t>
            </a:r>
          </a:p>
          <a:p>
            <a:pPr marL="0" indent="0"/>
            <a:r>
              <a:rPr lang="en-US" altLang="ko-KR" sz="1800"/>
              <a:t>4. </a:t>
            </a:r>
            <a:r>
              <a:rPr lang="ko-KR" altLang="en-US" sz="1800"/>
              <a:t>다수의 상대방과 음성 채팅 가능 </a:t>
            </a:r>
            <a:r>
              <a:rPr lang="en-US" altLang="ko-KR" sz="1800"/>
              <a:t>(</a:t>
            </a:r>
            <a:r>
              <a:rPr lang="ko-KR" altLang="en-US" sz="1800"/>
              <a:t>내부적으로 </a:t>
            </a:r>
            <a:r>
              <a:rPr lang="en-US" altLang="ko-KR" sz="1800"/>
              <a:t>Clone</a:t>
            </a:r>
            <a:r>
              <a:rPr lang="ko-KR" altLang="en-US" sz="1800"/>
              <a:t>를 자동사용</a:t>
            </a:r>
            <a:r>
              <a:rPr lang="en-US" altLang="ko-KR" sz="1800"/>
              <a:t>)</a:t>
            </a:r>
          </a:p>
          <a:p>
            <a:pPr marL="0" indent="0"/>
            <a:r>
              <a:rPr lang="en-US" altLang="ko-KR" sz="1800"/>
              <a:t>5. </a:t>
            </a:r>
            <a:r>
              <a:rPr lang="ko-KR" altLang="en-US" sz="1800"/>
              <a:t>상대방이 접속 해제시 리소스 해제 </a:t>
            </a:r>
            <a:r>
              <a:rPr lang="en-US" altLang="ko-KR" sz="1800"/>
              <a:t>closeSelectedUserAudio (</a:t>
            </a:r>
            <a:r>
              <a:rPr lang="ko-KR" altLang="en-US" sz="1800"/>
              <a:t>해제할상대방</a:t>
            </a:r>
            <a:r>
              <a:rPr lang="en-US" altLang="ko-KR" sz="1800"/>
              <a:t>)</a:t>
            </a:r>
          </a:p>
          <a:p>
            <a:pPr marL="0" indent="0"/>
            <a:r>
              <a:rPr lang="en-US" altLang="ko-KR" sz="1800"/>
              <a:t>6. </a:t>
            </a:r>
            <a:r>
              <a:rPr lang="ko-KR" altLang="en-US" sz="1800"/>
              <a:t>내가 음성채팅 접속 해제시 리소스 해제 </a:t>
            </a:r>
            <a:r>
              <a:rPr lang="en-US" altLang="ko-KR" sz="1800"/>
              <a:t>closeAllAudio();</a:t>
            </a:r>
          </a:p>
          <a:p>
            <a:pPr marL="0" indent="0"/>
            <a:r>
              <a:rPr lang="en-US" altLang="ko-KR" sz="1800"/>
              <a:t>7. </a:t>
            </a:r>
            <a:r>
              <a:rPr lang="ko-KR" altLang="en-US" sz="1800"/>
              <a:t>식별자 </a:t>
            </a:r>
            <a:r>
              <a:rPr lang="en-US" altLang="ko-KR" sz="1800"/>
              <a:t>(</a:t>
            </a:r>
            <a:r>
              <a:rPr lang="ko-KR" altLang="en-US" sz="1800"/>
              <a:t>유일무이한</a:t>
            </a:r>
            <a:r>
              <a:rPr lang="en-US" altLang="ko-KR" sz="1800"/>
              <a:t>id)</a:t>
            </a:r>
            <a:r>
              <a:rPr lang="ko-KR" altLang="en-US" sz="1800"/>
              <a:t>를 이용해서 자원을 손쉽게 관리합니다</a:t>
            </a:r>
            <a:r>
              <a:rPr lang="en-US" altLang="ko-KR" sz="1800"/>
              <a:t>.</a:t>
            </a:r>
          </a:p>
          <a:p>
            <a:pPr marL="0" indent="0"/>
            <a:endParaRPr lang="en-US" altLang="ko-KR" sz="1800"/>
          </a:p>
          <a:p>
            <a:pPr marL="0" indent="0"/>
            <a:r>
              <a:rPr lang="ko-KR" altLang="en-US" sz="1800"/>
              <a:t>      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/>
          <a:lstStyle/>
          <a:p>
            <a:r>
              <a:rPr lang="en-US" altLang="ko-KR"/>
              <a:t>	 </a:t>
            </a:r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t>ezVideoManager </a:t>
            </a:r>
            <a:r>
              <a:rPr lang="ko-KR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예제소스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549275"/>
            <a:ext cx="9144000" cy="5410200"/>
          </a:xfrm>
        </p:spPr>
        <p:txBody>
          <a:bodyPr/>
          <a:lstStyle/>
          <a:p>
            <a:pPr marL="0" indent="0"/>
            <a:r>
              <a:rPr lang="en-US" altLang="ko-KR" sz="1200">
                <a:latin typeface="새굴림" pitchFamily="18" charset="-127"/>
                <a:ea typeface="새굴림" pitchFamily="18" charset="-127"/>
              </a:rPr>
              <a:t>//</a:t>
            </a:r>
            <a:r>
              <a:rPr lang="ko-KR" altLang="en-US" sz="1200">
                <a:latin typeface="새굴림" pitchFamily="18" charset="-127"/>
                <a:ea typeface="새굴림" pitchFamily="18" charset="-127"/>
              </a:rPr>
              <a:t>나 </a:t>
            </a:r>
            <a:r>
              <a:rPr lang="en-US" altLang="ko-KR" sz="1200">
                <a:latin typeface="새굴림" pitchFamily="18" charset="-127"/>
                <a:ea typeface="새굴림" pitchFamily="18" charset="-127"/>
              </a:rPr>
              <a:t>: 192.168.1.50</a:t>
            </a:r>
            <a:r>
              <a:rPr lang="ko-KR" altLang="en-US" sz="1200">
                <a:latin typeface="새굴림" pitchFamily="18" charset="-127"/>
                <a:ea typeface="새굴림" pitchFamily="18" charset="-127"/>
              </a:rPr>
              <a:t>번 사용</a:t>
            </a:r>
            <a:endParaRPr lang="en-US" altLang="ko-KR" sz="1200">
              <a:latin typeface="새굴림" pitchFamily="18" charset="-127"/>
              <a:ea typeface="새굴림" pitchFamily="18" charset="-127"/>
            </a:endParaRPr>
          </a:p>
          <a:p>
            <a:pPr marL="0" indent="0"/>
            <a:r>
              <a:rPr lang="en-US" altLang="en-US" sz="1200">
                <a:latin typeface="새굴림" pitchFamily="18" charset="-127"/>
                <a:ea typeface="새굴림" pitchFamily="18" charset="-127"/>
              </a:rPr>
              <a:t>ezVideoManager vc = ezVideoManager.</a:t>
            </a:r>
            <a:r>
              <a:rPr lang="en-US" altLang="en-US" sz="1200" i="1">
                <a:latin typeface="새굴림" pitchFamily="18" charset="-127"/>
                <a:ea typeface="새굴림" pitchFamily="18" charset="-127"/>
              </a:rPr>
              <a:t>getInstance</a:t>
            </a:r>
            <a:r>
              <a:rPr lang="en-US" altLang="en-US" sz="1200">
                <a:latin typeface="새굴림" pitchFamily="18" charset="-127"/>
                <a:ea typeface="새굴림" pitchFamily="18" charset="-127"/>
              </a:rPr>
              <a:t>();</a:t>
            </a:r>
            <a:r>
              <a:rPr lang="en-US" altLang="ko-KR" sz="1200">
                <a:latin typeface="새굴림" pitchFamily="18" charset="-127"/>
                <a:ea typeface="새굴림" pitchFamily="18" charset="-127"/>
              </a:rPr>
              <a:t> </a:t>
            </a:r>
            <a:r>
              <a:rPr lang="en-US" altLang="en-US" sz="1200">
                <a:latin typeface="새굴림" pitchFamily="18" charset="-127"/>
                <a:ea typeface="새굴림" pitchFamily="18" charset="-127"/>
              </a:rPr>
              <a:t>//1. 객체생성</a:t>
            </a:r>
            <a:r>
              <a:rPr lang="en-US" altLang="ko-KR" sz="1200">
                <a:latin typeface="새굴림" pitchFamily="18" charset="-127"/>
                <a:ea typeface="새굴림" pitchFamily="18" charset="-127"/>
              </a:rPr>
              <a:t>(</a:t>
            </a:r>
            <a:r>
              <a:rPr lang="ko-KR" altLang="en-US" sz="1200">
                <a:latin typeface="새굴림" pitchFamily="18" charset="-127"/>
                <a:ea typeface="새굴림" pitchFamily="18" charset="-127"/>
              </a:rPr>
              <a:t>싱글톤 페턴이므로 </a:t>
            </a:r>
            <a:r>
              <a:rPr lang="en-US" altLang="ko-KR" sz="1200">
                <a:latin typeface="새굴림" pitchFamily="18" charset="-127"/>
                <a:ea typeface="새굴림" pitchFamily="18" charset="-127"/>
              </a:rPr>
              <a:t>getInstance</a:t>
            </a:r>
            <a:r>
              <a:rPr lang="ko-KR" altLang="en-US" sz="1200">
                <a:latin typeface="새굴림" pitchFamily="18" charset="-127"/>
                <a:ea typeface="새굴림" pitchFamily="18" charset="-127"/>
              </a:rPr>
              <a:t>를 사용합니다</a:t>
            </a:r>
            <a:r>
              <a:rPr lang="en-US" altLang="ko-KR" sz="1200">
                <a:latin typeface="새굴림" pitchFamily="18" charset="-127"/>
                <a:ea typeface="새굴림" pitchFamily="18" charset="-127"/>
              </a:rPr>
              <a:t>.)</a:t>
            </a:r>
            <a:endParaRPr lang="en-US" altLang="en-US" sz="1200">
              <a:latin typeface="새굴림" pitchFamily="18" charset="-127"/>
              <a:ea typeface="새굴림" pitchFamily="18" charset="-127"/>
            </a:endParaRPr>
          </a:p>
          <a:p>
            <a:pPr marL="0" indent="0"/>
            <a:endParaRPr lang="en-US" altLang="ko-KR" sz="1200">
              <a:latin typeface="새굴림" pitchFamily="18" charset="-127"/>
              <a:ea typeface="새굴림" pitchFamily="18" charset="-127"/>
            </a:endParaRPr>
          </a:p>
          <a:p>
            <a:pPr marL="0" indent="0"/>
            <a:r>
              <a:rPr lang="en-US" altLang="en-US" sz="1200">
                <a:latin typeface="새굴림" pitchFamily="18" charset="-127"/>
                <a:ea typeface="새굴림" pitchFamily="18" charset="-127"/>
              </a:rPr>
              <a:t>Component myVideo = vc.createMyVideo("0"); //2. 나의 화면 얻기</a:t>
            </a:r>
            <a:r>
              <a:rPr lang="en-US" altLang="ko-KR" sz="1200">
                <a:latin typeface="새굴림" pitchFamily="18" charset="-127"/>
                <a:ea typeface="새굴림" pitchFamily="18" charset="-127"/>
              </a:rPr>
              <a:t> </a:t>
            </a:r>
            <a:r>
              <a:rPr lang="ko-KR" altLang="en-US" sz="1200">
                <a:latin typeface="새굴림" pitchFamily="18" charset="-127"/>
                <a:ea typeface="새굴림" pitchFamily="18" charset="-127"/>
              </a:rPr>
              <a:t>여기서 </a:t>
            </a:r>
            <a:r>
              <a:rPr lang="en-US" altLang="ko-KR" sz="1200">
                <a:latin typeface="새굴림" pitchFamily="18" charset="-127"/>
                <a:ea typeface="새굴림" pitchFamily="18" charset="-127"/>
              </a:rPr>
              <a:t>“0”</a:t>
            </a:r>
            <a:r>
              <a:rPr lang="ko-KR" altLang="en-US" sz="1200">
                <a:latin typeface="새굴림" pitchFamily="18" charset="-127"/>
                <a:ea typeface="새굴림" pitchFamily="18" charset="-127"/>
              </a:rPr>
              <a:t>은 식별자 입니다</a:t>
            </a:r>
            <a:r>
              <a:rPr lang="en-US" altLang="ko-KR" sz="1200">
                <a:latin typeface="새굴림" pitchFamily="18" charset="-127"/>
                <a:ea typeface="새굴림" pitchFamily="18" charset="-127"/>
              </a:rPr>
              <a:t>. </a:t>
            </a:r>
            <a:r>
              <a:rPr lang="ko-KR" altLang="en-US" sz="1200">
                <a:latin typeface="새굴림" pitchFamily="18" charset="-127"/>
                <a:ea typeface="새굴림" pitchFamily="18" charset="-127"/>
              </a:rPr>
              <a:t>일명 </a:t>
            </a:r>
            <a:r>
              <a:rPr lang="en-US" altLang="ko-KR" sz="1200">
                <a:latin typeface="새굴림" pitchFamily="18" charset="-127"/>
                <a:ea typeface="새굴림" pitchFamily="18" charset="-127"/>
              </a:rPr>
              <a:t>ID</a:t>
            </a:r>
            <a:r>
              <a:rPr lang="ko-KR" altLang="en-US" sz="1200">
                <a:latin typeface="새굴림" pitchFamily="18" charset="-127"/>
                <a:ea typeface="새굴림" pitchFamily="18" charset="-127"/>
              </a:rPr>
              <a:t>라는 뜻입니다</a:t>
            </a:r>
            <a:r>
              <a:rPr lang="en-US" altLang="ko-KR" sz="1200">
                <a:latin typeface="새굴림" pitchFamily="18" charset="-127"/>
                <a:ea typeface="새굴림" pitchFamily="18" charset="-127"/>
              </a:rPr>
              <a:t>.</a:t>
            </a:r>
            <a:endParaRPr lang="en-US" altLang="en-US" sz="1200">
              <a:latin typeface="새굴림" pitchFamily="18" charset="-127"/>
              <a:ea typeface="새굴림" pitchFamily="18" charset="-127"/>
            </a:endParaRPr>
          </a:p>
          <a:p>
            <a:pPr marL="0" indent="0"/>
            <a:r>
              <a:rPr lang="en-US" altLang="en-US" sz="1200">
                <a:latin typeface="새굴림" pitchFamily="18" charset="-127"/>
                <a:ea typeface="새굴림" pitchFamily="18" charset="-127"/>
              </a:rPr>
              <a:t>vc.transferVideo("1", "192.168.1.30", "8000");</a:t>
            </a:r>
            <a:r>
              <a:rPr lang="en-US" altLang="ko-KR" sz="1200">
                <a:latin typeface="새굴림" pitchFamily="18" charset="-127"/>
                <a:ea typeface="새굴림" pitchFamily="18" charset="-127"/>
              </a:rPr>
              <a:t> </a:t>
            </a:r>
            <a:r>
              <a:rPr lang="en-US" altLang="en-US" sz="1200">
                <a:latin typeface="새굴림" pitchFamily="18" charset="-127"/>
                <a:ea typeface="새굴림" pitchFamily="18" charset="-127"/>
              </a:rPr>
              <a:t>//3-1. 첫번째 상대방에게 내 영상 전송하기</a:t>
            </a:r>
            <a:r>
              <a:rPr lang="en-US" altLang="ko-KR" sz="1200">
                <a:latin typeface="새굴림" pitchFamily="18" charset="-127"/>
                <a:ea typeface="새굴림" pitchFamily="18" charset="-127"/>
              </a:rPr>
              <a:t> (</a:t>
            </a:r>
            <a:r>
              <a:rPr lang="ko-KR" altLang="en-US" sz="1200">
                <a:latin typeface="새굴림" pitchFamily="18" charset="-127"/>
                <a:ea typeface="새굴림" pitchFamily="18" charset="-127"/>
              </a:rPr>
              <a:t>식별자</a:t>
            </a:r>
            <a:r>
              <a:rPr lang="en-US" altLang="ko-KR" sz="1200">
                <a:latin typeface="새굴림" pitchFamily="18" charset="-127"/>
                <a:ea typeface="새굴림" pitchFamily="18" charset="-127"/>
              </a:rPr>
              <a:t>, ip, port)</a:t>
            </a:r>
            <a:endParaRPr lang="en-US" altLang="en-US" sz="1200">
              <a:latin typeface="새굴림" pitchFamily="18" charset="-127"/>
              <a:ea typeface="새굴림" pitchFamily="18" charset="-127"/>
            </a:endParaRPr>
          </a:p>
          <a:p>
            <a:pPr marL="0" indent="0"/>
            <a:r>
              <a:rPr lang="en-US" altLang="en-US" sz="1200">
                <a:latin typeface="새굴림" pitchFamily="18" charset="-127"/>
                <a:ea typeface="새굴림" pitchFamily="18" charset="-127"/>
              </a:rPr>
              <a:t>Component yourVideo = vc.createVideoFromAddress("1",“</a:t>
            </a:r>
            <a:r>
              <a:rPr lang="en-US" altLang="ko-KR" sz="1200">
                <a:latin typeface="새굴림" pitchFamily="18" charset="-127"/>
                <a:ea typeface="새굴림" pitchFamily="18" charset="-127"/>
              </a:rPr>
              <a:t>192</a:t>
            </a:r>
            <a:r>
              <a:rPr lang="en-US" altLang="en-US" sz="1200">
                <a:latin typeface="새굴림" pitchFamily="18" charset="-127"/>
                <a:ea typeface="새굴림" pitchFamily="18" charset="-127"/>
              </a:rPr>
              <a:t>.</a:t>
            </a:r>
            <a:r>
              <a:rPr lang="en-US" altLang="ko-KR" sz="1200">
                <a:latin typeface="새굴림" pitchFamily="18" charset="-127"/>
                <a:ea typeface="새굴림" pitchFamily="18" charset="-127"/>
              </a:rPr>
              <a:t>168</a:t>
            </a:r>
            <a:r>
              <a:rPr lang="en-US" altLang="en-US" sz="1200">
                <a:latin typeface="새굴림" pitchFamily="18" charset="-127"/>
                <a:ea typeface="새굴림" pitchFamily="18" charset="-127"/>
              </a:rPr>
              <a:t>.</a:t>
            </a:r>
            <a:r>
              <a:rPr lang="en-US" altLang="ko-KR" sz="1200">
                <a:latin typeface="새굴림" pitchFamily="18" charset="-127"/>
                <a:ea typeface="새굴림" pitchFamily="18" charset="-127"/>
              </a:rPr>
              <a:t>1</a:t>
            </a:r>
            <a:r>
              <a:rPr lang="en-US" altLang="en-US" sz="1200">
                <a:latin typeface="새굴림" pitchFamily="18" charset="-127"/>
                <a:ea typeface="새굴림" pitchFamily="18" charset="-127"/>
              </a:rPr>
              <a:t>.</a:t>
            </a:r>
            <a:r>
              <a:rPr lang="en-US" altLang="ko-KR" sz="1200">
                <a:latin typeface="새굴림" pitchFamily="18" charset="-127"/>
                <a:ea typeface="새굴림" pitchFamily="18" charset="-127"/>
              </a:rPr>
              <a:t>50</a:t>
            </a:r>
            <a:r>
              <a:rPr lang="en-US" altLang="en-US" sz="1200">
                <a:latin typeface="새굴림" pitchFamily="18" charset="-127"/>
                <a:ea typeface="새굴림" pitchFamily="18" charset="-127"/>
              </a:rPr>
              <a:t>","8002");</a:t>
            </a:r>
            <a:r>
              <a:rPr lang="en-US" altLang="ko-KR" sz="1200">
                <a:latin typeface="새굴림" pitchFamily="18" charset="-127"/>
                <a:ea typeface="새굴림" pitchFamily="18" charset="-127"/>
              </a:rPr>
              <a:t> // </a:t>
            </a:r>
            <a:r>
              <a:rPr lang="ko-KR" altLang="en-US" sz="1200">
                <a:latin typeface="새굴림" pitchFamily="18" charset="-127"/>
                <a:ea typeface="새굴림" pitchFamily="18" charset="-127"/>
              </a:rPr>
              <a:t>나에게 날라오는 영상 받기</a:t>
            </a:r>
          </a:p>
          <a:p>
            <a:pPr marL="0" indent="0"/>
            <a:r>
              <a:rPr lang="en-US" altLang="en-US" sz="1200">
                <a:latin typeface="새굴림" pitchFamily="18" charset="-127"/>
                <a:ea typeface="새굴림" pitchFamily="18" charset="-127"/>
              </a:rPr>
              <a:t>//3-2. 첫번재 상대방으로부터 화면얻기</a:t>
            </a:r>
            <a:r>
              <a:rPr lang="en-US" altLang="ko-KR" sz="1200">
                <a:latin typeface="새굴림" pitchFamily="18" charset="-127"/>
                <a:ea typeface="새굴림" pitchFamily="18" charset="-127"/>
              </a:rPr>
              <a:t> (</a:t>
            </a:r>
            <a:r>
              <a:rPr lang="ko-KR" altLang="en-US" sz="1200">
                <a:latin typeface="새굴림" pitchFamily="18" charset="-127"/>
                <a:ea typeface="새굴림" pitchFamily="18" charset="-127"/>
              </a:rPr>
              <a:t>식별자</a:t>
            </a:r>
            <a:r>
              <a:rPr lang="en-US" altLang="ko-KR" sz="1200">
                <a:latin typeface="새굴림" pitchFamily="18" charset="-127"/>
                <a:ea typeface="새굴림" pitchFamily="18" charset="-127"/>
              </a:rPr>
              <a:t>,ip, port)</a:t>
            </a:r>
            <a:endParaRPr lang="en-US" altLang="en-US" sz="1200">
              <a:latin typeface="새굴림" pitchFamily="18" charset="-127"/>
              <a:ea typeface="새굴림" pitchFamily="18" charset="-127"/>
            </a:endParaRPr>
          </a:p>
          <a:p>
            <a:pPr marL="0" indent="0"/>
            <a:endParaRPr lang="en-US" altLang="en-US" sz="1200">
              <a:latin typeface="새굴림" pitchFamily="18" charset="-127"/>
              <a:ea typeface="새굴림" pitchFamily="18" charset="-127"/>
            </a:endParaRPr>
          </a:p>
          <a:p>
            <a:pPr marL="0" indent="0"/>
            <a:r>
              <a:rPr lang="en-US" altLang="en-US" sz="1200">
                <a:latin typeface="새굴림" pitchFamily="18" charset="-127"/>
                <a:ea typeface="새굴림" pitchFamily="18" charset="-127"/>
              </a:rPr>
              <a:t>vc.transferVideo("1", "192.168.1.</a:t>
            </a:r>
            <a:r>
              <a:rPr lang="en-US" altLang="ko-KR" sz="1200">
                <a:latin typeface="새굴림" pitchFamily="18" charset="-127"/>
                <a:ea typeface="새굴림" pitchFamily="18" charset="-127"/>
              </a:rPr>
              <a:t>40</a:t>
            </a:r>
            <a:r>
              <a:rPr lang="en-US" altLang="en-US" sz="1200">
                <a:latin typeface="새굴림" pitchFamily="18" charset="-127"/>
                <a:ea typeface="새굴림" pitchFamily="18" charset="-127"/>
              </a:rPr>
              <a:t>", "9000");</a:t>
            </a:r>
            <a:r>
              <a:rPr lang="en-US" altLang="ko-KR" sz="1200">
                <a:latin typeface="새굴림" pitchFamily="18" charset="-127"/>
                <a:ea typeface="새굴림" pitchFamily="18" charset="-127"/>
              </a:rPr>
              <a:t> </a:t>
            </a:r>
            <a:r>
              <a:rPr lang="en-US" altLang="en-US" sz="1200">
                <a:latin typeface="새굴림" pitchFamily="18" charset="-127"/>
                <a:ea typeface="새굴림" pitchFamily="18" charset="-127"/>
              </a:rPr>
              <a:t>//3-1. 두번째 상대방에게 내 영상 전송하기</a:t>
            </a:r>
          </a:p>
          <a:p>
            <a:pPr marL="0" indent="0"/>
            <a:r>
              <a:rPr lang="en-US" altLang="en-US" sz="1200">
                <a:latin typeface="새굴림" pitchFamily="18" charset="-127"/>
                <a:ea typeface="새굴림" pitchFamily="18" charset="-127"/>
              </a:rPr>
              <a:t>Component your2Video = vc.createVideoFromAddress("2",“</a:t>
            </a:r>
            <a:r>
              <a:rPr lang="en-US" altLang="ko-KR" sz="1200">
                <a:latin typeface="새굴림" pitchFamily="18" charset="-127"/>
                <a:ea typeface="새굴림" pitchFamily="18" charset="-127"/>
              </a:rPr>
              <a:t>192.168.1.50</a:t>
            </a:r>
            <a:r>
              <a:rPr lang="en-US" altLang="en-US" sz="1200">
                <a:latin typeface="새굴림" pitchFamily="18" charset="-127"/>
                <a:ea typeface="새굴림" pitchFamily="18" charset="-127"/>
              </a:rPr>
              <a:t>","9002");</a:t>
            </a:r>
            <a:r>
              <a:rPr lang="en-US" altLang="ko-KR" sz="1200">
                <a:latin typeface="새굴림" pitchFamily="18" charset="-127"/>
                <a:ea typeface="새굴림" pitchFamily="18" charset="-127"/>
              </a:rPr>
              <a:t> </a:t>
            </a:r>
            <a:r>
              <a:rPr lang="en-US" altLang="en-US" sz="1200">
                <a:latin typeface="새굴림" pitchFamily="18" charset="-127"/>
                <a:ea typeface="새굴림" pitchFamily="18" charset="-127"/>
              </a:rPr>
              <a:t>//3-2. 두번째 상대방으로부터 화면얻기</a:t>
            </a:r>
            <a:endParaRPr lang="en-US" altLang="ko-KR" sz="1200">
              <a:latin typeface="새굴림" pitchFamily="18" charset="-127"/>
              <a:ea typeface="새굴림" pitchFamily="18" charset="-127"/>
            </a:endParaRPr>
          </a:p>
          <a:p>
            <a:pPr marL="0" indent="0"/>
            <a:endParaRPr lang="en-US" altLang="en-US" sz="1200">
              <a:latin typeface="새굴림" pitchFamily="18" charset="-127"/>
              <a:ea typeface="새굴림" pitchFamily="18" charset="-127"/>
            </a:endParaRPr>
          </a:p>
          <a:p>
            <a:pPr marL="0" indent="0"/>
            <a:r>
              <a:rPr lang="en-US" altLang="en-US" sz="1200">
                <a:latin typeface="새굴림" pitchFamily="18" charset="-127"/>
                <a:ea typeface="새굴림" pitchFamily="18" charset="-127"/>
              </a:rPr>
              <a:t>JFrame frame = new JFrame("방가방가");</a:t>
            </a:r>
          </a:p>
          <a:p>
            <a:pPr marL="0" indent="0"/>
            <a:r>
              <a:rPr lang="en-US" altLang="en-US" sz="1200">
                <a:latin typeface="새굴림" pitchFamily="18" charset="-127"/>
                <a:ea typeface="새굴림" pitchFamily="18" charset="-127"/>
              </a:rPr>
              <a:t>frame.setLayout(new GridLayout(1,4));</a:t>
            </a:r>
          </a:p>
          <a:p>
            <a:pPr marL="0" indent="0"/>
            <a:endParaRPr lang="en-US" altLang="en-US" sz="1200">
              <a:latin typeface="새굴림" pitchFamily="18" charset="-127"/>
              <a:ea typeface="새굴림" pitchFamily="18" charset="-127"/>
            </a:endParaRPr>
          </a:p>
          <a:p>
            <a:pPr marL="0" indent="0"/>
            <a:r>
              <a:rPr lang="en-US" altLang="en-US" sz="1200">
                <a:latin typeface="새굴림" pitchFamily="18" charset="-127"/>
                <a:ea typeface="새굴림" pitchFamily="18" charset="-127"/>
              </a:rPr>
              <a:t>//프레임에 얻어온 화면 붙이기</a:t>
            </a:r>
          </a:p>
          <a:p>
            <a:pPr marL="0" indent="0"/>
            <a:r>
              <a:rPr lang="en-US" altLang="en-US" sz="1200">
                <a:latin typeface="새굴림" pitchFamily="18" charset="-127"/>
                <a:ea typeface="새굴림" pitchFamily="18" charset="-127"/>
              </a:rPr>
              <a:t>frame.add(myVideo);</a:t>
            </a:r>
          </a:p>
          <a:p>
            <a:pPr marL="0" indent="0"/>
            <a:r>
              <a:rPr lang="en-US" altLang="en-US" sz="1200">
                <a:latin typeface="새굴림" pitchFamily="18" charset="-127"/>
                <a:ea typeface="새굴림" pitchFamily="18" charset="-127"/>
              </a:rPr>
              <a:t>frame.add(yourVideo);</a:t>
            </a:r>
          </a:p>
          <a:p>
            <a:pPr marL="0" indent="0"/>
            <a:r>
              <a:rPr lang="en-US" altLang="en-US" sz="1200">
                <a:latin typeface="새굴림" pitchFamily="18" charset="-127"/>
                <a:ea typeface="새굴림" pitchFamily="18" charset="-127"/>
              </a:rPr>
              <a:t>frame.add(your2Video);</a:t>
            </a:r>
          </a:p>
          <a:p>
            <a:pPr marL="0" indent="0"/>
            <a:endParaRPr lang="en-US" altLang="en-US" sz="1200">
              <a:latin typeface="새굴림" pitchFamily="18" charset="-127"/>
              <a:ea typeface="새굴림" pitchFamily="18" charset="-127"/>
            </a:endParaRPr>
          </a:p>
          <a:p>
            <a:pPr marL="0" indent="0"/>
            <a:r>
              <a:rPr lang="en-US" altLang="en-US" sz="1200">
                <a:latin typeface="새굴림" pitchFamily="18" charset="-127"/>
                <a:ea typeface="새굴림" pitchFamily="18" charset="-127"/>
              </a:rPr>
              <a:t>frame.pack();</a:t>
            </a:r>
          </a:p>
          <a:p>
            <a:pPr marL="0" indent="0"/>
            <a:r>
              <a:rPr lang="en-US" altLang="en-US" sz="1200">
                <a:latin typeface="새굴림" pitchFamily="18" charset="-127"/>
                <a:ea typeface="새굴림" pitchFamily="18" charset="-127"/>
              </a:rPr>
              <a:t>frame.setVisible(true);</a:t>
            </a:r>
          </a:p>
          <a:p>
            <a:pPr marL="0" indent="0"/>
            <a:endParaRPr lang="en-US" altLang="en-US" sz="1200">
              <a:latin typeface="새굴림" pitchFamily="18" charset="-127"/>
              <a:ea typeface="새굴림" pitchFamily="18" charset="-127"/>
            </a:endParaRPr>
          </a:p>
          <a:p>
            <a:pPr marL="0" indent="0"/>
            <a:r>
              <a:rPr lang="en-US" altLang="en-US" sz="1200">
                <a:latin typeface="새굴림" pitchFamily="18" charset="-127"/>
                <a:ea typeface="새굴림" pitchFamily="18" charset="-127"/>
              </a:rPr>
              <a:t>Thread.</a:t>
            </a:r>
            <a:r>
              <a:rPr lang="en-US" altLang="en-US" sz="1200" i="1">
                <a:latin typeface="새굴림" pitchFamily="18" charset="-127"/>
                <a:ea typeface="새굴림" pitchFamily="18" charset="-127"/>
              </a:rPr>
              <a:t>sleep</a:t>
            </a:r>
            <a:r>
              <a:rPr lang="en-US" altLang="en-US" sz="1200">
                <a:latin typeface="새굴림" pitchFamily="18" charset="-127"/>
                <a:ea typeface="새굴림" pitchFamily="18" charset="-127"/>
              </a:rPr>
              <a:t>(30000); //30초 후에 자동종료</a:t>
            </a:r>
          </a:p>
          <a:p>
            <a:pPr marL="0" indent="0"/>
            <a:endParaRPr lang="en-US" altLang="en-US" sz="1200">
              <a:latin typeface="새굴림" pitchFamily="18" charset="-127"/>
              <a:ea typeface="새굴림" pitchFamily="18" charset="-127"/>
            </a:endParaRPr>
          </a:p>
          <a:p>
            <a:pPr marL="0" indent="0"/>
            <a:r>
              <a:rPr lang="en-US" altLang="en-US" sz="1200">
                <a:latin typeface="새굴림" pitchFamily="18" charset="-127"/>
                <a:ea typeface="새굴림" pitchFamily="18" charset="-127"/>
              </a:rPr>
              <a:t>//30초후에 1,2번 유저가 접속을 종료했다고 가정하고 리소스해제하기</a:t>
            </a:r>
          </a:p>
          <a:p>
            <a:pPr marL="0" indent="0"/>
            <a:r>
              <a:rPr lang="en-US" altLang="en-US" sz="1200">
                <a:latin typeface="새굴림" pitchFamily="18" charset="-127"/>
                <a:ea typeface="새굴림" pitchFamily="18" charset="-127"/>
              </a:rPr>
              <a:t>vc.closeSelectedUserVideo("1");</a:t>
            </a:r>
          </a:p>
          <a:p>
            <a:pPr marL="0" indent="0"/>
            <a:r>
              <a:rPr lang="en-US" altLang="en-US" sz="1200">
                <a:latin typeface="새굴림" pitchFamily="18" charset="-127"/>
                <a:ea typeface="새굴림" pitchFamily="18" charset="-127"/>
              </a:rPr>
              <a:t>vc.closeSelectedUserVideo("2");</a:t>
            </a:r>
            <a:endParaRPr lang="en-US" altLang="ko-KR" sz="1200">
              <a:latin typeface="새굴림" pitchFamily="18" charset="-127"/>
              <a:ea typeface="새굴림" pitchFamily="18" charset="-127"/>
            </a:endParaRPr>
          </a:p>
          <a:p>
            <a:pPr marL="0" indent="0"/>
            <a:r>
              <a:rPr lang="en-US" altLang="ko-KR" sz="1200">
                <a:latin typeface="새굴림" pitchFamily="18" charset="-127"/>
                <a:ea typeface="새굴림" pitchFamily="18" charset="-127"/>
              </a:rPr>
              <a:t>vc.closeAllVideo(); //</a:t>
            </a:r>
            <a:r>
              <a:rPr lang="ko-KR" altLang="en-US" sz="1200">
                <a:latin typeface="새굴림" pitchFamily="18" charset="-127"/>
                <a:ea typeface="새굴림" pitchFamily="18" charset="-127"/>
              </a:rPr>
              <a:t>내가 종료했다고 가정하고 모든 리소스 해제</a:t>
            </a:r>
            <a:r>
              <a:rPr lang="en-US" altLang="ko-KR" sz="1200">
                <a:latin typeface="새굴림" pitchFamily="18" charset="-127"/>
                <a:ea typeface="새굴림" pitchFamily="18" charset="-127"/>
              </a:rPr>
              <a:t>(</a:t>
            </a:r>
            <a:r>
              <a:rPr lang="ko-KR" altLang="en-US" sz="1200">
                <a:latin typeface="새굴림" pitchFamily="18" charset="-127"/>
                <a:ea typeface="새굴림" pitchFamily="18" charset="-127"/>
              </a:rPr>
              <a:t>참고로 이때 </a:t>
            </a:r>
            <a:r>
              <a:rPr lang="en-US" altLang="ko-KR" sz="1200">
                <a:latin typeface="새굴림" pitchFamily="18" charset="-127"/>
                <a:ea typeface="새굴림" pitchFamily="18" charset="-127"/>
              </a:rPr>
              <a:t>ezVideoManager</a:t>
            </a:r>
            <a:r>
              <a:rPr lang="ko-KR" altLang="en-US" sz="1200">
                <a:latin typeface="새굴림" pitchFamily="18" charset="-127"/>
                <a:ea typeface="새굴림" pitchFamily="18" charset="-127"/>
              </a:rPr>
              <a:t>의 싱글톤은 깨집니다</a:t>
            </a:r>
            <a:r>
              <a:rPr lang="en-US" altLang="ko-KR" sz="1200">
                <a:latin typeface="새굴림" pitchFamily="18" charset="-127"/>
                <a:ea typeface="새굴림" pitchFamily="18" charset="-127"/>
              </a:rPr>
              <a:t>. </a:t>
            </a:r>
            <a:r>
              <a:rPr lang="ko-KR" altLang="en-US" sz="1200">
                <a:latin typeface="새굴림" pitchFamily="18" charset="-127"/>
                <a:ea typeface="새굴림" pitchFamily="18" charset="-127"/>
              </a:rPr>
              <a:t>이후 다시 	</a:t>
            </a:r>
            <a:r>
              <a:rPr lang="en-US" altLang="ko-KR" sz="1200">
                <a:latin typeface="새굴림" pitchFamily="18" charset="-127"/>
                <a:ea typeface="새굴림" pitchFamily="18" charset="-127"/>
              </a:rPr>
              <a:t>//getInstance()</a:t>
            </a:r>
            <a:r>
              <a:rPr lang="ko-KR" altLang="en-US" sz="1200">
                <a:latin typeface="새굴림" pitchFamily="18" charset="-127"/>
                <a:ea typeface="새굴림" pitchFamily="18" charset="-127"/>
              </a:rPr>
              <a:t>를 호출하면 내부적으로 새로 객체를 생성합니다</a:t>
            </a:r>
            <a:r>
              <a:rPr lang="en-US" altLang="ko-KR" sz="1200">
                <a:latin typeface="새굴림" pitchFamily="18" charset="-127"/>
                <a:ea typeface="새굴림" pitchFamily="18" charset="-127"/>
              </a:rPr>
              <a:t>. </a:t>
            </a:r>
            <a:r>
              <a:rPr lang="ko-KR" altLang="en-US" sz="1200">
                <a:latin typeface="새굴림" pitchFamily="18" charset="-127"/>
                <a:ea typeface="새굴림" pitchFamily="18" charset="-127"/>
              </a:rPr>
              <a:t>한마디로 처음부터 다시 시작 할 수 있습니다</a:t>
            </a:r>
            <a:r>
              <a:rPr lang="en-US" altLang="ko-KR" sz="1200">
                <a:latin typeface="새굴림" pitchFamily="18" charset="-127"/>
                <a:ea typeface="새굴림" pitchFamily="18" charset="-127"/>
              </a:rPr>
              <a:t>.)</a:t>
            </a:r>
          </a:p>
          <a:p>
            <a:pPr marL="0" indent="0"/>
            <a:endParaRPr lang="en-US" altLang="ko-KR" sz="1200">
              <a:latin typeface="새굴림" pitchFamily="18" charset="-127"/>
              <a:ea typeface="새굴림" pitchFamily="18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/>
          <a:lstStyle/>
          <a:p>
            <a:r>
              <a:rPr lang="en-US" altLang="ko-KR"/>
              <a:t>	 </a:t>
            </a:r>
            <a:r>
              <a:rPr lang="ko-KR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식별자란</a:t>
            </a:r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t>?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549275"/>
            <a:ext cx="9144000" cy="5410200"/>
          </a:xfrm>
        </p:spPr>
        <p:txBody>
          <a:bodyPr/>
          <a:lstStyle/>
          <a:p>
            <a:pPr marL="0" indent="0"/>
            <a:endParaRPr lang="en-US" altLang="ko-KR" sz="1600">
              <a:latin typeface="새굴림" pitchFamily="18" charset="-127"/>
              <a:ea typeface="새굴림" pitchFamily="18" charset="-127"/>
            </a:endParaRPr>
          </a:p>
          <a:p>
            <a:pPr marL="0" indent="0"/>
            <a:r>
              <a:rPr lang="en-US" altLang="ko-KR" sz="1600">
                <a:latin typeface="새굴림" pitchFamily="18" charset="-127"/>
                <a:ea typeface="새굴림" pitchFamily="18" charset="-127"/>
              </a:rPr>
              <a:t>ezVideoManager</a:t>
            </a:r>
            <a:r>
              <a:rPr lang="ko-KR" altLang="en-US" sz="1600">
                <a:latin typeface="새굴림" pitchFamily="18" charset="-127"/>
                <a:ea typeface="새굴림" pitchFamily="18" charset="-127"/>
              </a:rPr>
              <a:t>를 이용해서 화면을 만들거나</a:t>
            </a:r>
          </a:p>
          <a:p>
            <a:pPr marL="0" indent="0"/>
            <a:r>
              <a:rPr lang="ko-KR" altLang="en-US" sz="1600">
                <a:latin typeface="새굴림" pitchFamily="18" charset="-127"/>
                <a:ea typeface="새굴림" pitchFamily="18" charset="-127"/>
              </a:rPr>
              <a:t>전송을 하려면 식별자라는 것이 필요합니다</a:t>
            </a:r>
            <a:r>
              <a:rPr lang="en-US" altLang="ko-KR" sz="1600">
                <a:latin typeface="새굴림" pitchFamily="18" charset="-127"/>
                <a:ea typeface="새굴림" pitchFamily="18" charset="-127"/>
              </a:rPr>
              <a:t>. </a:t>
            </a:r>
            <a:r>
              <a:rPr lang="ko-KR" altLang="en-US" sz="1600">
                <a:latin typeface="새굴림" pitchFamily="18" charset="-127"/>
                <a:ea typeface="새굴림" pitchFamily="18" charset="-127"/>
              </a:rPr>
              <a:t>사실 </a:t>
            </a:r>
            <a:r>
              <a:rPr lang="en-US" altLang="ko-KR" sz="1600">
                <a:latin typeface="새굴림" pitchFamily="18" charset="-127"/>
                <a:ea typeface="새굴림" pitchFamily="18" charset="-127"/>
              </a:rPr>
              <a:t>1:1 </a:t>
            </a:r>
            <a:r>
              <a:rPr lang="ko-KR" altLang="en-US" sz="1600">
                <a:latin typeface="새굴림" pitchFamily="18" charset="-127"/>
                <a:ea typeface="새굴림" pitchFamily="18" charset="-127"/>
              </a:rPr>
              <a:t>채팅만 가능하다면</a:t>
            </a:r>
          </a:p>
          <a:p>
            <a:pPr marL="0" indent="0"/>
            <a:r>
              <a:rPr lang="ko-KR" altLang="en-US" sz="1600">
                <a:latin typeface="새굴림" pitchFamily="18" charset="-127"/>
                <a:ea typeface="새굴림" pitchFamily="18" charset="-127"/>
              </a:rPr>
              <a:t>식별자가 필요 없다고 생각 할 수 있습니다</a:t>
            </a:r>
            <a:r>
              <a:rPr lang="en-US" altLang="ko-KR" sz="1600">
                <a:latin typeface="새굴림" pitchFamily="18" charset="-127"/>
                <a:ea typeface="새굴림" pitchFamily="18" charset="-127"/>
              </a:rPr>
              <a:t>.</a:t>
            </a:r>
          </a:p>
          <a:p>
            <a:pPr marL="0" indent="0"/>
            <a:r>
              <a:rPr lang="ko-KR" altLang="en-US" sz="1600">
                <a:latin typeface="새굴림" pitchFamily="18" charset="-127"/>
                <a:ea typeface="새굴림" pitchFamily="18" charset="-127"/>
              </a:rPr>
              <a:t>하지만 </a:t>
            </a:r>
            <a:r>
              <a:rPr lang="en-US" altLang="ko-KR" sz="1600">
                <a:latin typeface="새굴림" pitchFamily="18" charset="-127"/>
                <a:ea typeface="새굴림" pitchFamily="18" charset="-127"/>
              </a:rPr>
              <a:t>ezVideoManager</a:t>
            </a:r>
            <a:r>
              <a:rPr lang="ko-KR" altLang="en-US" sz="1600">
                <a:latin typeface="새굴림" pitchFamily="18" charset="-127"/>
                <a:ea typeface="새굴림" pitchFamily="18" charset="-127"/>
              </a:rPr>
              <a:t>는 여러명과 채팅을 할 수도 있습니다</a:t>
            </a:r>
            <a:r>
              <a:rPr lang="en-US" altLang="ko-KR" sz="1600">
                <a:latin typeface="새굴림" pitchFamily="18" charset="-127"/>
                <a:ea typeface="새굴림" pitchFamily="18" charset="-127"/>
              </a:rPr>
              <a:t>. </a:t>
            </a:r>
            <a:r>
              <a:rPr lang="ko-KR" altLang="en-US" sz="1600">
                <a:latin typeface="새굴림" pitchFamily="18" charset="-127"/>
                <a:ea typeface="새굴림" pitchFamily="18" charset="-127"/>
              </a:rPr>
              <a:t>여러명과 채팅을 하는 상황이라고 가정해보세요</a:t>
            </a:r>
            <a:r>
              <a:rPr lang="en-US" altLang="ko-KR" sz="1600">
                <a:latin typeface="새굴림" pitchFamily="18" charset="-127"/>
                <a:ea typeface="새굴림" pitchFamily="18" charset="-127"/>
              </a:rPr>
              <a:t>.</a:t>
            </a:r>
          </a:p>
          <a:p>
            <a:pPr marL="0" indent="0"/>
            <a:endParaRPr lang="en-US" altLang="ko-KR" sz="1600">
              <a:latin typeface="새굴림" pitchFamily="18" charset="-127"/>
              <a:ea typeface="새굴림" pitchFamily="18" charset="-127"/>
            </a:endParaRPr>
          </a:p>
          <a:p>
            <a:pPr marL="0" indent="0"/>
            <a:r>
              <a:rPr lang="ko-KR" altLang="en-US" sz="1600">
                <a:latin typeface="새굴림" pitchFamily="18" charset="-127"/>
                <a:ea typeface="새굴림" pitchFamily="18" charset="-127"/>
              </a:rPr>
              <a:t>식별자를 사용하는 목적 </a:t>
            </a:r>
            <a:r>
              <a:rPr lang="en-US" altLang="ko-KR" sz="1600">
                <a:latin typeface="새굴림" pitchFamily="18" charset="-127"/>
                <a:ea typeface="새굴림" pitchFamily="18" charset="-127"/>
              </a:rPr>
              <a:t>:</a:t>
            </a:r>
          </a:p>
          <a:p>
            <a:pPr marL="0" indent="0"/>
            <a:r>
              <a:rPr lang="ko-KR" altLang="en-US" sz="1600">
                <a:latin typeface="새굴림" pitchFamily="18" charset="-127"/>
                <a:ea typeface="새굴림" pitchFamily="18" charset="-127"/>
              </a:rPr>
              <a:t>상대방에게 나의 화면을 보내고</a:t>
            </a:r>
          </a:p>
          <a:p>
            <a:pPr marL="0" indent="0"/>
            <a:r>
              <a:rPr lang="ko-KR" altLang="en-US" sz="1600">
                <a:latin typeface="새굴림" pitchFamily="18" charset="-127"/>
                <a:ea typeface="새굴림" pitchFamily="18" charset="-127"/>
              </a:rPr>
              <a:t>내가 특정 상대방의 화면을 받아오고 있는 상황인데</a:t>
            </a:r>
          </a:p>
          <a:p>
            <a:pPr marL="0" indent="0"/>
            <a:r>
              <a:rPr lang="ko-KR" altLang="en-US" sz="1600">
                <a:latin typeface="새굴림" pitchFamily="18" charset="-127"/>
                <a:ea typeface="새굴림" pitchFamily="18" charset="-127"/>
              </a:rPr>
              <a:t>그 특정 상대방이 접속을 종료하게 되면</a:t>
            </a:r>
          </a:p>
          <a:p>
            <a:pPr marL="0" indent="0"/>
            <a:r>
              <a:rPr lang="ko-KR" altLang="en-US" sz="1600">
                <a:latin typeface="새굴림" pitchFamily="18" charset="-127"/>
                <a:ea typeface="새굴림" pitchFamily="18" charset="-127"/>
              </a:rPr>
              <a:t>식별자를 이용해서 그 특정 상대방과 관련된 모든 리소스를 해제하기 위함입니다</a:t>
            </a:r>
            <a:r>
              <a:rPr lang="en-US" altLang="ko-KR" sz="1600">
                <a:latin typeface="새굴림" pitchFamily="18" charset="-127"/>
                <a:ea typeface="새굴림" pitchFamily="18" charset="-127"/>
              </a:rPr>
              <a:t>.</a:t>
            </a:r>
          </a:p>
          <a:p>
            <a:pPr marL="0" indent="0"/>
            <a:endParaRPr lang="en-US" altLang="ko-KR" sz="1600">
              <a:latin typeface="새굴림" pitchFamily="18" charset="-127"/>
              <a:ea typeface="새굴림" pitchFamily="18" charset="-127"/>
            </a:endParaRPr>
          </a:p>
          <a:p>
            <a:pPr marL="0" indent="0"/>
            <a:r>
              <a:rPr lang="en-US" altLang="ko-KR" sz="1600">
                <a:latin typeface="새굴림" pitchFamily="18" charset="-127"/>
                <a:ea typeface="새굴림" pitchFamily="18" charset="-127"/>
              </a:rPr>
              <a:t>closeSelectedUserVideo(</a:t>
            </a:r>
            <a:r>
              <a:rPr lang="ko-KR" altLang="en-US" sz="1600">
                <a:latin typeface="새굴림" pitchFamily="18" charset="-127"/>
                <a:ea typeface="새굴림" pitchFamily="18" charset="-127"/>
              </a:rPr>
              <a:t>식별자</a:t>
            </a:r>
            <a:r>
              <a:rPr lang="en-US" altLang="ko-KR" sz="1600">
                <a:latin typeface="새굴림" pitchFamily="18" charset="-127"/>
                <a:ea typeface="새굴림" pitchFamily="18" charset="-127"/>
              </a:rPr>
              <a:t>)</a:t>
            </a:r>
            <a:r>
              <a:rPr lang="ko-KR" altLang="en-US" sz="1600">
                <a:latin typeface="새굴림" pitchFamily="18" charset="-127"/>
                <a:ea typeface="새굴림" pitchFamily="18" charset="-127"/>
              </a:rPr>
              <a:t>를 호출했을때</a:t>
            </a:r>
          </a:p>
          <a:p>
            <a:pPr marL="0" indent="0"/>
            <a:r>
              <a:rPr lang="en-US" altLang="ko-KR" sz="1600">
                <a:latin typeface="새굴림" pitchFamily="18" charset="-127"/>
                <a:ea typeface="새굴림" pitchFamily="18" charset="-127"/>
              </a:rPr>
              <a:t>1. </a:t>
            </a:r>
            <a:r>
              <a:rPr lang="ko-KR" altLang="en-US" sz="1600">
                <a:latin typeface="새굴림" pitchFamily="18" charset="-127"/>
                <a:ea typeface="새굴림" pitchFamily="18" charset="-127"/>
              </a:rPr>
              <a:t>특정 상대방에게 전송중인 영상의 전송중지</a:t>
            </a:r>
          </a:p>
          <a:p>
            <a:pPr marL="0" indent="0"/>
            <a:r>
              <a:rPr lang="en-US" altLang="ko-KR" sz="1600">
                <a:latin typeface="새굴림" pitchFamily="18" charset="-127"/>
                <a:ea typeface="새굴림" pitchFamily="18" charset="-127"/>
              </a:rPr>
              <a:t>2. </a:t>
            </a:r>
            <a:r>
              <a:rPr lang="ko-KR" altLang="en-US" sz="1600">
                <a:latin typeface="새굴림" pitchFamily="18" charset="-127"/>
                <a:ea typeface="새굴림" pitchFamily="18" charset="-127"/>
              </a:rPr>
              <a:t>그 특정 상대방으로 부터 받아오는 화면 자원해제</a:t>
            </a:r>
          </a:p>
          <a:p>
            <a:pPr marL="0" indent="0"/>
            <a:endParaRPr lang="en-US" altLang="ko-KR" sz="1600">
              <a:latin typeface="새굴림" pitchFamily="18" charset="-127"/>
              <a:ea typeface="새굴림" pitchFamily="18" charset="-127"/>
            </a:endParaRPr>
          </a:p>
          <a:p>
            <a:pPr marL="0" indent="0"/>
            <a:r>
              <a:rPr lang="ko-KR" altLang="en-US" sz="1600">
                <a:latin typeface="새굴림" pitchFamily="18" charset="-127"/>
                <a:ea typeface="새굴림" pitchFamily="18" charset="-127"/>
              </a:rPr>
              <a:t>*식별자는 특별히 상대방 </a:t>
            </a:r>
            <a:r>
              <a:rPr lang="en-US" altLang="ko-KR" sz="1600">
                <a:latin typeface="새굴림" pitchFamily="18" charset="-127"/>
                <a:ea typeface="새굴림" pitchFamily="18" charset="-127"/>
              </a:rPr>
              <a:t>ip </a:t>
            </a:r>
            <a:r>
              <a:rPr lang="ko-KR" altLang="en-US" sz="1600">
                <a:latin typeface="새굴림" pitchFamily="18" charset="-127"/>
                <a:ea typeface="새굴림" pitchFamily="18" charset="-127"/>
              </a:rPr>
              <a:t>또는 상대방의</a:t>
            </a:r>
            <a:r>
              <a:rPr lang="en-US" altLang="ko-KR" sz="1600">
                <a:latin typeface="새굴림" pitchFamily="18" charset="-127"/>
                <a:ea typeface="새굴림" pitchFamily="18" charset="-127"/>
              </a:rPr>
              <a:t>ID</a:t>
            </a:r>
          </a:p>
          <a:p>
            <a:pPr marL="0" indent="0"/>
            <a:r>
              <a:rPr lang="en-US" altLang="ko-KR" sz="1600">
                <a:latin typeface="새굴림" pitchFamily="18" charset="-127"/>
                <a:ea typeface="새굴림" pitchFamily="18" charset="-127"/>
              </a:rPr>
              <a:t>(</a:t>
            </a:r>
            <a:r>
              <a:rPr lang="ko-KR" altLang="en-US" sz="1600">
                <a:latin typeface="새굴림" pitchFamily="18" charset="-127"/>
                <a:ea typeface="새굴림" pitchFamily="18" charset="-127"/>
              </a:rPr>
              <a:t>단 중복되는 </a:t>
            </a:r>
            <a:r>
              <a:rPr lang="en-US" altLang="ko-KR" sz="1600">
                <a:latin typeface="새굴림" pitchFamily="18" charset="-127"/>
                <a:ea typeface="새굴림" pitchFamily="18" charset="-127"/>
              </a:rPr>
              <a:t>ID</a:t>
            </a:r>
            <a:r>
              <a:rPr lang="ko-KR" altLang="en-US" sz="1600">
                <a:latin typeface="새굴림" pitchFamily="18" charset="-127"/>
                <a:ea typeface="새굴림" pitchFamily="18" charset="-127"/>
              </a:rPr>
              <a:t>가 허용되는 채팅에서 상대방의 </a:t>
            </a:r>
            <a:r>
              <a:rPr lang="en-US" altLang="ko-KR" sz="1600">
                <a:latin typeface="새굴림" pitchFamily="18" charset="-127"/>
                <a:ea typeface="새굴림" pitchFamily="18" charset="-127"/>
              </a:rPr>
              <a:t>ip</a:t>
            </a:r>
            <a:r>
              <a:rPr lang="ko-KR" altLang="en-US" sz="1600">
                <a:latin typeface="새굴림" pitchFamily="18" charset="-127"/>
                <a:ea typeface="새굴림" pitchFamily="18" charset="-127"/>
              </a:rPr>
              <a:t>만 이용해주세요</a:t>
            </a:r>
            <a:r>
              <a:rPr lang="en-US" altLang="ko-KR" sz="1600">
                <a:latin typeface="새굴림" pitchFamily="18" charset="-127"/>
                <a:ea typeface="새굴림" pitchFamily="18" charset="-127"/>
              </a:rPr>
              <a:t>) </a:t>
            </a:r>
            <a:r>
              <a:rPr lang="ko-KR" altLang="en-US" sz="1600">
                <a:latin typeface="새굴림" pitchFamily="18" charset="-127"/>
                <a:ea typeface="새굴림" pitchFamily="18" charset="-127"/>
              </a:rPr>
              <a:t>를 추천합니다</a:t>
            </a:r>
            <a:r>
              <a:rPr lang="en-US" altLang="ko-KR" sz="1600">
                <a:latin typeface="새굴림" pitchFamily="18" charset="-127"/>
                <a:ea typeface="새굴림" pitchFamily="18" charset="-127"/>
              </a:rPr>
              <a:t>.</a:t>
            </a:r>
          </a:p>
          <a:p>
            <a:pPr marL="0" indent="0"/>
            <a:r>
              <a:rPr lang="ko-KR" altLang="en-US" sz="1600">
                <a:latin typeface="새굴림" pitchFamily="18" charset="-127"/>
                <a:ea typeface="새굴림" pitchFamily="18" charset="-127"/>
              </a:rPr>
              <a:t>적어주세요</a:t>
            </a:r>
            <a:r>
              <a:rPr lang="en-US" altLang="ko-KR" sz="1600">
                <a:latin typeface="새굴림" pitchFamily="18" charset="-127"/>
                <a:ea typeface="새굴림" pitchFamily="18" charset="-127"/>
              </a:rPr>
              <a:t>.</a:t>
            </a:r>
          </a:p>
          <a:p>
            <a:pPr marL="0" indent="0"/>
            <a:r>
              <a:rPr lang="ko-KR" altLang="en-US" sz="1600">
                <a:latin typeface="새굴림" pitchFamily="18" charset="-127"/>
                <a:ea typeface="새굴림" pitchFamily="18" charset="-127"/>
              </a:rPr>
              <a:t>결론 </a:t>
            </a:r>
            <a:r>
              <a:rPr lang="en-US" altLang="ko-KR" sz="1600">
                <a:latin typeface="새굴림" pitchFamily="18" charset="-127"/>
                <a:ea typeface="새굴림" pitchFamily="18" charset="-127"/>
              </a:rPr>
              <a:t>: </a:t>
            </a:r>
            <a:r>
              <a:rPr lang="ko-KR" altLang="en-US" sz="1600">
                <a:latin typeface="새굴림" pitchFamily="18" charset="-127"/>
                <a:ea typeface="새굴림" pitchFamily="18" charset="-127"/>
              </a:rPr>
              <a:t>식별자는 자원 해제를 원활하게 하기 위해 필요합니다</a:t>
            </a:r>
            <a:r>
              <a:rPr lang="en-US" altLang="ko-KR" sz="1600">
                <a:latin typeface="새굴림" pitchFamily="18" charset="-127"/>
                <a:ea typeface="새굴림" pitchFamily="18" charset="-127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/>
          <a:lstStyle/>
          <a:p>
            <a:r>
              <a:rPr lang="en-US" altLang="ko-KR"/>
              <a:t>	 </a:t>
            </a:r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t>ezAudioManager </a:t>
            </a:r>
            <a:r>
              <a:rPr lang="ko-KR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예제소스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549275"/>
            <a:ext cx="9144000" cy="5410200"/>
          </a:xfrm>
        </p:spPr>
        <p:txBody>
          <a:bodyPr/>
          <a:lstStyle/>
          <a:p>
            <a:pPr marL="0" indent="0"/>
            <a:endParaRPr lang="en-US" altLang="ko-KR" sz="1800">
              <a:latin typeface="새굴림" pitchFamily="18" charset="-127"/>
              <a:ea typeface="새굴림" pitchFamily="18" charset="-127"/>
            </a:endParaRPr>
          </a:p>
          <a:p>
            <a:pPr marL="0" indent="0"/>
            <a:endParaRPr lang="en-US" altLang="ko-KR" sz="1800">
              <a:latin typeface="새굴림" pitchFamily="18" charset="-127"/>
              <a:ea typeface="새굴림" pitchFamily="18" charset="-127"/>
            </a:endParaRPr>
          </a:p>
          <a:p>
            <a:pPr marL="0" indent="0"/>
            <a:r>
              <a:rPr lang="en-US" altLang="ko-KR" sz="1800">
                <a:latin typeface="새굴림" pitchFamily="18" charset="-127"/>
                <a:ea typeface="새굴림" pitchFamily="18" charset="-127"/>
              </a:rPr>
              <a:t>ezVideoManager </a:t>
            </a:r>
            <a:r>
              <a:rPr lang="ko-KR" altLang="en-US" sz="1800">
                <a:latin typeface="새굴림" pitchFamily="18" charset="-127"/>
                <a:ea typeface="새굴림" pitchFamily="18" charset="-127"/>
              </a:rPr>
              <a:t>와 완전 동일하시고 생각하시면 됩니다</a:t>
            </a:r>
            <a:r>
              <a:rPr lang="en-US" altLang="ko-KR" sz="1800">
                <a:latin typeface="새굴림" pitchFamily="18" charset="-127"/>
                <a:ea typeface="새굴림" pitchFamily="18" charset="-127"/>
              </a:rPr>
              <a:t>.</a:t>
            </a:r>
          </a:p>
          <a:p>
            <a:pPr marL="0" indent="0"/>
            <a:r>
              <a:rPr lang="ko-KR" altLang="en-US" sz="1800">
                <a:latin typeface="새굴림" pitchFamily="18" charset="-127"/>
                <a:ea typeface="새굴림" pitchFamily="18" charset="-127"/>
              </a:rPr>
              <a:t>차이가 있다면 </a:t>
            </a:r>
            <a:r>
              <a:rPr lang="en-US" altLang="ko-KR" sz="1800">
                <a:latin typeface="새굴림" pitchFamily="18" charset="-127"/>
                <a:ea typeface="새굴림" pitchFamily="18" charset="-127"/>
              </a:rPr>
              <a:t>Video</a:t>
            </a:r>
            <a:r>
              <a:rPr lang="ko-KR" altLang="en-US" sz="1800">
                <a:latin typeface="새굴림" pitchFamily="18" charset="-127"/>
                <a:ea typeface="새굴림" pitchFamily="18" charset="-127"/>
              </a:rPr>
              <a:t>라는 단어가 </a:t>
            </a:r>
            <a:r>
              <a:rPr lang="en-US" altLang="ko-KR" sz="1800">
                <a:latin typeface="새굴림" pitchFamily="18" charset="-127"/>
                <a:ea typeface="새굴림" pitchFamily="18" charset="-127"/>
              </a:rPr>
              <a:t>Audio</a:t>
            </a:r>
            <a:r>
              <a:rPr lang="ko-KR" altLang="en-US" sz="1800">
                <a:latin typeface="새굴림" pitchFamily="18" charset="-127"/>
                <a:ea typeface="새굴림" pitchFamily="18" charset="-127"/>
              </a:rPr>
              <a:t>라는 단어로 교체된것 뿐입니다</a:t>
            </a:r>
            <a:r>
              <a:rPr lang="en-US" altLang="ko-KR" sz="1800">
                <a:latin typeface="새굴림" pitchFamily="18" charset="-127"/>
                <a:ea typeface="새굴림" pitchFamily="18" charset="-127"/>
              </a:rPr>
              <a:t>.</a:t>
            </a:r>
          </a:p>
          <a:p>
            <a:pPr marL="0" indent="0"/>
            <a:r>
              <a:rPr lang="ko-KR" altLang="en-US" sz="1800">
                <a:latin typeface="새굴림" pitchFamily="18" charset="-127"/>
                <a:ea typeface="새굴림" pitchFamily="18" charset="-127"/>
              </a:rPr>
              <a:t>만약 자원 관리를 편하게 하시려면 식별자</a:t>
            </a:r>
            <a:r>
              <a:rPr lang="en-US" altLang="ko-KR" sz="1800">
                <a:latin typeface="새굴림" pitchFamily="18" charset="-127"/>
                <a:ea typeface="새굴림" pitchFamily="18" charset="-127"/>
              </a:rPr>
              <a:t>(id)</a:t>
            </a:r>
            <a:r>
              <a:rPr lang="ko-KR" altLang="en-US" sz="1800">
                <a:latin typeface="새굴림" pitchFamily="18" charset="-127"/>
                <a:ea typeface="새굴림" pitchFamily="18" charset="-127"/>
              </a:rPr>
              <a:t>를</a:t>
            </a:r>
          </a:p>
          <a:p>
            <a:pPr marL="0" indent="0"/>
            <a:r>
              <a:rPr lang="en-US" altLang="ko-KR" sz="1800">
                <a:latin typeface="새굴림" pitchFamily="18" charset="-127"/>
                <a:ea typeface="새굴림" pitchFamily="18" charset="-127"/>
              </a:rPr>
              <a:t>ezVideoManager</a:t>
            </a:r>
            <a:r>
              <a:rPr lang="ko-KR" altLang="en-US" sz="1800">
                <a:latin typeface="새굴림" pitchFamily="18" charset="-127"/>
                <a:ea typeface="새굴림" pitchFamily="18" charset="-127"/>
              </a:rPr>
              <a:t>와 동일하게 사용해주세요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	</a:t>
            </a:r>
            <a:r>
              <a:rPr lang="ko-KR" altLang="en-US"/>
              <a:t>영상 </a:t>
            </a:r>
            <a:r>
              <a:rPr lang="en-US" altLang="ko-KR"/>
              <a:t>+ </a:t>
            </a:r>
            <a:r>
              <a:rPr lang="ko-KR" altLang="en-US"/>
              <a:t>음성채팅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685800"/>
            <a:ext cx="9144000" cy="5410200"/>
          </a:xfrm>
        </p:spPr>
        <p:txBody>
          <a:bodyPr/>
          <a:lstStyle/>
          <a:p>
            <a:pPr marL="0" indent="0">
              <a:lnSpc>
                <a:spcPct val="80000"/>
              </a:lnSpc>
            </a:pPr>
            <a:r>
              <a:rPr lang="ko-KR" altLang="en-US" sz="1600"/>
              <a:t> </a:t>
            </a:r>
            <a:r>
              <a:rPr lang="en-US" altLang="ko-KR" sz="1600"/>
              <a:t>ezVideoManager, ezAudioManager</a:t>
            </a:r>
            <a:r>
              <a:rPr lang="ko-KR" altLang="en-US" sz="1600"/>
              <a:t>를 함께 사용하시면 됩니다</a:t>
            </a:r>
            <a:r>
              <a:rPr lang="en-US" altLang="ko-KR" sz="1600"/>
              <a:t>.</a:t>
            </a:r>
          </a:p>
          <a:p>
            <a:pPr marL="0" indent="0">
              <a:lnSpc>
                <a:spcPct val="80000"/>
              </a:lnSpc>
            </a:pPr>
            <a:r>
              <a:rPr lang="en-US" altLang="ko-KR" sz="1000">
                <a:latin typeface="새굴림" pitchFamily="18" charset="-127"/>
                <a:ea typeface="새굴림" pitchFamily="18" charset="-127"/>
              </a:rPr>
              <a:t>//</a:t>
            </a:r>
            <a:r>
              <a:rPr lang="ko-KR" altLang="en-US" sz="1000">
                <a:latin typeface="새굴림" pitchFamily="18" charset="-127"/>
                <a:ea typeface="새굴림" pitchFamily="18" charset="-127"/>
              </a:rPr>
              <a:t>나 </a:t>
            </a:r>
            <a:r>
              <a:rPr lang="en-US" altLang="ko-KR" sz="1000">
                <a:latin typeface="새굴림" pitchFamily="18" charset="-127"/>
                <a:ea typeface="새굴림" pitchFamily="18" charset="-127"/>
              </a:rPr>
              <a:t>: 192.168.1.50</a:t>
            </a:r>
            <a:r>
              <a:rPr lang="ko-KR" altLang="en-US" sz="1000">
                <a:latin typeface="새굴림" pitchFamily="18" charset="-127"/>
                <a:ea typeface="새굴림" pitchFamily="18" charset="-127"/>
              </a:rPr>
              <a:t>번 사용</a:t>
            </a:r>
            <a:endParaRPr lang="en-US" altLang="ko-KR" sz="1000">
              <a:latin typeface="새굴림" pitchFamily="18" charset="-127"/>
              <a:ea typeface="새굴림" pitchFamily="18" charset="-127"/>
            </a:endParaRPr>
          </a:p>
          <a:p>
            <a:pPr marL="0" indent="0">
              <a:lnSpc>
                <a:spcPct val="80000"/>
              </a:lnSpc>
            </a:pPr>
            <a:r>
              <a:rPr lang="en-US" altLang="en-US" sz="1000">
                <a:latin typeface="새굴림" pitchFamily="18" charset="-127"/>
                <a:ea typeface="새굴림" pitchFamily="18" charset="-127"/>
              </a:rPr>
              <a:t>ezVideoManager vc = ezVideoManager.</a:t>
            </a:r>
            <a:r>
              <a:rPr lang="en-US" altLang="en-US" sz="1000" i="1">
                <a:latin typeface="새굴림" pitchFamily="18" charset="-127"/>
                <a:ea typeface="새굴림" pitchFamily="18" charset="-127"/>
              </a:rPr>
              <a:t>getInstance</a:t>
            </a:r>
            <a:r>
              <a:rPr lang="en-US" altLang="en-US" sz="1000">
                <a:latin typeface="새굴림" pitchFamily="18" charset="-127"/>
                <a:ea typeface="새굴림" pitchFamily="18" charset="-127"/>
              </a:rPr>
              <a:t>();</a:t>
            </a:r>
            <a:r>
              <a:rPr lang="en-US" altLang="ko-KR" sz="1000">
                <a:latin typeface="새굴림" pitchFamily="18" charset="-127"/>
                <a:ea typeface="새굴림" pitchFamily="18" charset="-127"/>
              </a:rPr>
              <a:t> </a:t>
            </a:r>
            <a:r>
              <a:rPr lang="en-US" altLang="en-US" sz="1000">
                <a:latin typeface="새굴림" pitchFamily="18" charset="-127"/>
                <a:ea typeface="새굴림" pitchFamily="18" charset="-127"/>
              </a:rPr>
              <a:t>//1. 객체생성</a:t>
            </a:r>
            <a:r>
              <a:rPr lang="en-US" altLang="ko-KR" sz="1000">
                <a:latin typeface="새굴림" pitchFamily="18" charset="-127"/>
                <a:ea typeface="새굴림" pitchFamily="18" charset="-127"/>
              </a:rPr>
              <a:t>(</a:t>
            </a:r>
            <a:r>
              <a:rPr lang="ko-KR" altLang="en-US" sz="1000">
                <a:latin typeface="새굴림" pitchFamily="18" charset="-127"/>
                <a:ea typeface="새굴림" pitchFamily="18" charset="-127"/>
              </a:rPr>
              <a:t>싱글톤 페턴이므로 </a:t>
            </a:r>
            <a:r>
              <a:rPr lang="en-US" altLang="ko-KR" sz="1000">
                <a:latin typeface="새굴림" pitchFamily="18" charset="-127"/>
                <a:ea typeface="새굴림" pitchFamily="18" charset="-127"/>
              </a:rPr>
              <a:t>getInstance</a:t>
            </a:r>
            <a:r>
              <a:rPr lang="ko-KR" altLang="en-US" sz="1000">
                <a:latin typeface="새굴림" pitchFamily="18" charset="-127"/>
                <a:ea typeface="새굴림" pitchFamily="18" charset="-127"/>
              </a:rPr>
              <a:t>를 사용합니다</a:t>
            </a:r>
            <a:r>
              <a:rPr lang="en-US" altLang="ko-KR" sz="1000">
                <a:latin typeface="새굴림" pitchFamily="18" charset="-127"/>
                <a:ea typeface="새굴림" pitchFamily="18" charset="-127"/>
              </a:rPr>
              <a:t>.)</a:t>
            </a:r>
          </a:p>
          <a:p>
            <a:pPr marL="0" indent="0">
              <a:lnSpc>
                <a:spcPct val="80000"/>
              </a:lnSpc>
            </a:pPr>
            <a:r>
              <a:rPr lang="en-US" altLang="ko-KR" sz="1000">
                <a:latin typeface="새굴림" pitchFamily="18" charset="-127"/>
                <a:ea typeface="새굴림" pitchFamily="18" charset="-127"/>
              </a:rPr>
              <a:t>ezAudio</a:t>
            </a:r>
            <a:r>
              <a:rPr lang="en-US" altLang="en-US" sz="1000">
                <a:latin typeface="새굴림" pitchFamily="18" charset="-127"/>
                <a:ea typeface="새굴림" pitchFamily="18" charset="-127"/>
              </a:rPr>
              <a:t>Manager </a:t>
            </a:r>
            <a:r>
              <a:rPr lang="en-US" altLang="ko-KR" sz="1000">
                <a:latin typeface="새굴림" pitchFamily="18" charset="-127"/>
                <a:ea typeface="새굴림" pitchFamily="18" charset="-127"/>
              </a:rPr>
              <a:t>a</a:t>
            </a:r>
            <a:r>
              <a:rPr lang="en-US" altLang="en-US" sz="1000">
                <a:latin typeface="새굴림" pitchFamily="18" charset="-127"/>
                <a:ea typeface="새굴림" pitchFamily="18" charset="-127"/>
              </a:rPr>
              <a:t>c = ez</a:t>
            </a:r>
            <a:r>
              <a:rPr lang="en-US" altLang="ko-KR" sz="1000">
                <a:latin typeface="새굴림" pitchFamily="18" charset="-127"/>
                <a:ea typeface="새굴림" pitchFamily="18" charset="-127"/>
              </a:rPr>
              <a:t>Audio</a:t>
            </a:r>
            <a:r>
              <a:rPr lang="en-US" altLang="en-US" sz="1000">
                <a:latin typeface="새굴림" pitchFamily="18" charset="-127"/>
                <a:ea typeface="새굴림" pitchFamily="18" charset="-127"/>
              </a:rPr>
              <a:t>Manager.</a:t>
            </a:r>
            <a:r>
              <a:rPr lang="en-US" altLang="en-US" sz="1000" i="1">
                <a:latin typeface="새굴림" pitchFamily="18" charset="-127"/>
                <a:ea typeface="새굴림" pitchFamily="18" charset="-127"/>
              </a:rPr>
              <a:t>getInstance</a:t>
            </a:r>
            <a:r>
              <a:rPr lang="en-US" altLang="en-US" sz="1000">
                <a:latin typeface="새굴림" pitchFamily="18" charset="-127"/>
                <a:ea typeface="새굴림" pitchFamily="18" charset="-127"/>
              </a:rPr>
              <a:t>();</a:t>
            </a:r>
            <a:r>
              <a:rPr lang="en-US" altLang="ko-KR" sz="1000">
                <a:latin typeface="새굴림" pitchFamily="18" charset="-127"/>
                <a:ea typeface="새굴림" pitchFamily="18" charset="-127"/>
              </a:rPr>
              <a:t> </a:t>
            </a:r>
            <a:r>
              <a:rPr lang="en-US" altLang="en-US" sz="1000">
                <a:latin typeface="새굴림" pitchFamily="18" charset="-127"/>
                <a:ea typeface="새굴림" pitchFamily="18" charset="-127"/>
              </a:rPr>
              <a:t>//1. 객체생성</a:t>
            </a:r>
            <a:r>
              <a:rPr lang="en-US" altLang="ko-KR" sz="1000">
                <a:latin typeface="새굴림" pitchFamily="18" charset="-127"/>
                <a:ea typeface="새굴림" pitchFamily="18" charset="-127"/>
              </a:rPr>
              <a:t>(</a:t>
            </a:r>
            <a:r>
              <a:rPr lang="ko-KR" altLang="en-US" sz="1000">
                <a:latin typeface="새굴림" pitchFamily="18" charset="-127"/>
                <a:ea typeface="새굴림" pitchFamily="18" charset="-127"/>
              </a:rPr>
              <a:t>싱글톤 페턴이므로 </a:t>
            </a:r>
            <a:r>
              <a:rPr lang="en-US" altLang="ko-KR" sz="1000">
                <a:latin typeface="새굴림" pitchFamily="18" charset="-127"/>
                <a:ea typeface="새굴림" pitchFamily="18" charset="-127"/>
              </a:rPr>
              <a:t>getInstance</a:t>
            </a:r>
            <a:r>
              <a:rPr lang="ko-KR" altLang="en-US" sz="1000">
                <a:latin typeface="새굴림" pitchFamily="18" charset="-127"/>
                <a:ea typeface="새굴림" pitchFamily="18" charset="-127"/>
              </a:rPr>
              <a:t>를 사용합니다</a:t>
            </a:r>
            <a:r>
              <a:rPr lang="en-US" altLang="ko-KR" sz="1000">
                <a:latin typeface="새굴림" pitchFamily="18" charset="-127"/>
                <a:ea typeface="새굴림" pitchFamily="18" charset="-127"/>
              </a:rPr>
              <a:t>.)</a:t>
            </a:r>
            <a:endParaRPr lang="en-US" altLang="en-US" sz="1000">
              <a:latin typeface="새굴림" pitchFamily="18" charset="-127"/>
              <a:ea typeface="새굴림" pitchFamily="18" charset="-127"/>
            </a:endParaRPr>
          </a:p>
          <a:p>
            <a:pPr marL="0" indent="0">
              <a:lnSpc>
                <a:spcPct val="80000"/>
              </a:lnSpc>
            </a:pPr>
            <a:endParaRPr lang="en-US" altLang="ko-KR" sz="1000">
              <a:latin typeface="새굴림" pitchFamily="18" charset="-127"/>
              <a:ea typeface="새굴림" pitchFamily="18" charset="-127"/>
            </a:endParaRPr>
          </a:p>
          <a:p>
            <a:pPr marL="0" indent="0">
              <a:lnSpc>
                <a:spcPct val="80000"/>
              </a:lnSpc>
            </a:pPr>
            <a:r>
              <a:rPr lang="en-US" altLang="en-US" sz="1000">
                <a:latin typeface="새굴림" pitchFamily="18" charset="-127"/>
                <a:ea typeface="새굴림" pitchFamily="18" charset="-127"/>
              </a:rPr>
              <a:t>Component myVideo = vc.createMyVideo("0"); //2. 나의 화면 얻기</a:t>
            </a:r>
            <a:r>
              <a:rPr lang="en-US" altLang="ko-KR" sz="1000">
                <a:latin typeface="새굴림" pitchFamily="18" charset="-127"/>
                <a:ea typeface="새굴림" pitchFamily="18" charset="-127"/>
              </a:rPr>
              <a:t> </a:t>
            </a:r>
            <a:r>
              <a:rPr lang="ko-KR" altLang="en-US" sz="1000">
                <a:latin typeface="새굴림" pitchFamily="18" charset="-127"/>
                <a:ea typeface="새굴림" pitchFamily="18" charset="-127"/>
              </a:rPr>
              <a:t>여기서 </a:t>
            </a:r>
            <a:r>
              <a:rPr lang="en-US" altLang="ko-KR" sz="1000">
                <a:latin typeface="새굴림" pitchFamily="18" charset="-127"/>
                <a:ea typeface="새굴림" pitchFamily="18" charset="-127"/>
              </a:rPr>
              <a:t>“0”</a:t>
            </a:r>
            <a:r>
              <a:rPr lang="ko-KR" altLang="en-US" sz="1000">
                <a:latin typeface="새굴림" pitchFamily="18" charset="-127"/>
                <a:ea typeface="새굴림" pitchFamily="18" charset="-127"/>
              </a:rPr>
              <a:t>은 식별자 입니다</a:t>
            </a:r>
            <a:r>
              <a:rPr lang="en-US" altLang="ko-KR" sz="1000">
                <a:latin typeface="새굴림" pitchFamily="18" charset="-127"/>
                <a:ea typeface="새굴림" pitchFamily="18" charset="-127"/>
              </a:rPr>
              <a:t>. </a:t>
            </a:r>
            <a:r>
              <a:rPr lang="ko-KR" altLang="en-US" sz="1000">
                <a:latin typeface="새굴림" pitchFamily="18" charset="-127"/>
                <a:ea typeface="새굴림" pitchFamily="18" charset="-127"/>
              </a:rPr>
              <a:t>일명 </a:t>
            </a:r>
            <a:r>
              <a:rPr lang="en-US" altLang="ko-KR" sz="1000">
                <a:latin typeface="새굴림" pitchFamily="18" charset="-127"/>
                <a:ea typeface="새굴림" pitchFamily="18" charset="-127"/>
              </a:rPr>
              <a:t>ID</a:t>
            </a:r>
            <a:r>
              <a:rPr lang="ko-KR" altLang="en-US" sz="1000">
                <a:latin typeface="새굴림" pitchFamily="18" charset="-127"/>
                <a:ea typeface="새굴림" pitchFamily="18" charset="-127"/>
              </a:rPr>
              <a:t>라는 뜻입니다</a:t>
            </a:r>
            <a:r>
              <a:rPr lang="en-US" altLang="ko-KR" sz="1000">
                <a:latin typeface="새굴림" pitchFamily="18" charset="-127"/>
                <a:ea typeface="새굴림" pitchFamily="18" charset="-127"/>
              </a:rPr>
              <a:t>.</a:t>
            </a:r>
          </a:p>
          <a:p>
            <a:pPr marL="0" indent="0">
              <a:lnSpc>
                <a:spcPct val="80000"/>
              </a:lnSpc>
            </a:pPr>
            <a:r>
              <a:rPr lang="en-US" altLang="en-US" sz="1000">
                <a:latin typeface="새굴림" pitchFamily="18" charset="-127"/>
                <a:ea typeface="새굴림" pitchFamily="18" charset="-127"/>
              </a:rPr>
              <a:t>Component my</a:t>
            </a:r>
            <a:r>
              <a:rPr lang="en-US" altLang="ko-KR" sz="1000">
                <a:latin typeface="새굴림" pitchFamily="18" charset="-127"/>
                <a:ea typeface="새굴림" pitchFamily="18" charset="-127"/>
              </a:rPr>
              <a:t>Audio</a:t>
            </a:r>
            <a:r>
              <a:rPr lang="en-US" altLang="en-US" sz="1000">
                <a:latin typeface="새굴림" pitchFamily="18" charset="-127"/>
                <a:ea typeface="새굴림" pitchFamily="18" charset="-127"/>
              </a:rPr>
              <a:t> = </a:t>
            </a:r>
            <a:r>
              <a:rPr lang="en-US" altLang="ko-KR" sz="1000">
                <a:latin typeface="새굴림" pitchFamily="18" charset="-127"/>
                <a:ea typeface="새굴림" pitchFamily="18" charset="-127"/>
              </a:rPr>
              <a:t>a</a:t>
            </a:r>
            <a:r>
              <a:rPr lang="en-US" altLang="en-US" sz="1000">
                <a:latin typeface="새굴림" pitchFamily="18" charset="-127"/>
                <a:ea typeface="새굴림" pitchFamily="18" charset="-127"/>
              </a:rPr>
              <a:t>c.createMy</a:t>
            </a:r>
            <a:r>
              <a:rPr lang="en-US" altLang="ko-KR" sz="1000">
                <a:latin typeface="새굴림" pitchFamily="18" charset="-127"/>
                <a:ea typeface="새굴림" pitchFamily="18" charset="-127"/>
              </a:rPr>
              <a:t>Audio</a:t>
            </a:r>
            <a:r>
              <a:rPr lang="en-US" altLang="en-US" sz="1000">
                <a:latin typeface="새굴림" pitchFamily="18" charset="-127"/>
                <a:ea typeface="새굴림" pitchFamily="18" charset="-127"/>
              </a:rPr>
              <a:t>("0"); //2. 나의 화면 얻기</a:t>
            </a:r>
            <a:r>
              <a:rPr lang="en-US" altLang="ko-KR" sz="1000">
                <a:latin typeface="새굴림" pitchFamily="18" charset="-127"/>
                <a:ea typeface="새굴림" pitchFamily="18" charset="-127"/>
              </a:rPr>
              <a:t> </a:t>
            </a:r>
            <a:r>
              <a:rPr lang="ko-KR" altLang="en-US" sz="1000">
                <a:latin typeface="새굴림" pitchFamily="18" charset="-127"/>
                <a:ea typeface="새굴림" pitchFamily="18" charset="-127"/>
              </a:rPr>
              <a:t>여기서 </a:t>
            </a:r>
            <a:r>
              <a:rPr lang="en-US" altLang="ko-KR" sz="1000">
                <a:latin typeface="새굴림" pitchFamily="18" charset="-127"/>
                <a:ea typeface="새굴림" pitchFamily="18" charset="-127"/>
              </a:rPr>
              <a:t>“0”</a:t>
            </a:r>
            <a:r>
              <a:rPr lang="ko-KR" altLang="en-US" sz="1000">
                <a:latin typeface="새굴림" pitchFamily="18" charset="-127"/>
                <a:ea typeface="새굴림" pitchFamily="18" charset="-127"/>
              </a:rPr>
              <a:t>은 식별자 입니다</a:t>
            </a:r>
            <a:r>
              <a:rPr lang="en-US" altLang="ko-KR" sz="1000">
                <a:latin typeface="새굴림" pitchFamily="18" charset="-127"/>
                <a:ea typeface="새굴림" pitchFamily="18" charset="-127"/>
              </a:rPr>
              <a:t>. </a:t>
            </a:r>
            <a:r>
              <a:rPr lang="ko-KR" altLang="en-US" sz="1000">
                <a:latin typeface="새굴림" pitchFamily="18" charset="-127"/>
                <a:ea typeface="새굴림" pitchFamily="18" charset="-127"/>
              </a:rPr>
              <a:t>일명 </a:t>
            </a:r>
            <a:r>
              <a:rPr lang="en-US" altLang="ko-KR" sz="1000">
                <a:latin typeface="새굴림" pitchFamily="18" charset="-127"/>
                <a:ea typeface="새굴림" pitchFamily="18" charset="-127"/>
              </a:rPr>
              <a:t>ID</a:t>
            </a:r>
            <a:r>
              <a:rPr lang="ko-KR" altLang="en-US" sz="1000">
                <a:latin typeface="새굴림" pitchFamily="18" charset="-127"/>
                <a:ea typeface="새굴림" pitchFamily="18" charset="-127"/>
              </a:rPr>
              <a:t>라는 뜻입니다</a:t>
            </a:r>
            <a:r>
              <a:rPr lang="en-US" altLang="ko-KR" sz="1000">
                <a:latin typeface="새굴림" pitchFamily="18" charset="-127"/>
                <a:ea typeface="새굴림" pitchFamily="18" charset="-127"/>
              </a:rPr>
              <a:t>.</a:t>
            </a:r>
            <a:endParaRPr lang="en-US" altLang="en-US" sz="1000">
              <a:latin typeface="새굴림" pitchFamily="18" charset="-127"/>
              <a:ea typeface="새굴림" pitchFamily="18" charset="-127"/>
            </a:endParaRPr>
          </a:p>
          <a:p>
            <a:pPr marL="0" indent="0">
              <a:lnSpc>
                <a:spcPct val="80000"/>
              </a:lnSpc>
            </a:pPr>
            <a:endParaRPr lang="en-US" altLang="en-US" sz="1000">
              <a:latin typeface="새굴림" pitchFamily="18" charset="-127"/>
              <a:ea typeface="새굴림" pitchFamily="18" charset="-127"/>
            </a:endParaRPr>
          </a:p>
          <a:p>
            <a:pPr marL="0" indent="0">
              <a:lnSpc>
                <a:spcPct val="80000"/>
              </a:lnSpc>
            </a:pPr>
            <a:r>
              <a:rPr lang="en-US" altLang="en-US" sz="1000">
                <a:latin typeface="새굴림" pitchFamily="18" charset="-127"/>
                <a:ea typeface="새굴림" pitchFamily="18" charset="-127"/>
              </a:rPr>
              <a:t>vc.transferVideo("1", "192.168.1.30", "8000");</a:t>
            </a:r>
            <a:r>
              <a:rPr lang="en-US" altLang="ko-KR" sz="1000">
                <a:latin typeface="새굴림" pitchFamily="18" charset="-127"/>
                <a:ea typeface="새굴림" pitchFamily="18" charset="-127"/>
              </a:rPr>
              <a:t> </a:t>
            </a:r>
            <a:r>
              <a:rPr lang="en-US" altLang="en-US" sz="1000">
                <a:latin typeface="새굴림" pitchFamily="18" charset="-127"/>
                <a:ea typeface="새굴림" pitchFamily="18" charset="-127"/>
              </a:rPr>
              <a:t>//3-1. 첫번째 상대방에게 내 영상</a:t>
            </a:r>
            <a:r>
              <a:rPr lang="en-US" altLang="ko-KR" sz="1000">
                <a:latin typeface="새굴림" pitchFamily="18" charset="-127"/>
                <a:ea typeface="새굴림" pitchFamily="18" charset="-127"/>
              </a:rPr>
              <a:t>,</a:t>
            </a:r>
            <a:r>
              <a:rPr lang="ko-KR" altLang="en-US" sz="1000">
                <a:latin typeface="새굴림" pitchFamily="18" charset="-127"/>
                <a:ea typeface="새굴림" pitchFamily="18" charset="-127"/>
              </a:rPr>
              <a:t>음성</a:t>
            </a:r>
            <a:r>
              <a:rPr lang="en-US" altLang="en-US" sz="1000">
                <a:latin typeface="새굴림" pitchFamily="18" charset="-127"/>
                <a:ea typeface="새굴림" pitchFamily="18" charset="-127"/>
              </a:rPr>
              <a:t> 전송하기</a:t>
            </a:r>
            <a:r>
              <a:rPr lang="ko-KR" altLang="en-US" sz="1000">
                <a:latin typeface="새굴림" pitchFamily="18" charset="-127"/>
                <a:ea typeface="새굴림" pitchFamily="18" charset="-127"/>
              </a:rPr>
              <a:t> </a:t>
            </a:r>
            <a:r>
              <a:rPr lang="en-US" altLang="ko-KR" sz="1000">
                <a:latin typeface="새굴림" pitchFamily="18" charset="-127"/>
                <a:ea typeface="새굴림" pitchFamily="18" charset="-127"/>
              </a:rPr>
              <a:t>(</a:t>
            </a:r>
            <a:r>
              <a:rPr lang="ko-KR" altLang="en-US" sz="1000">
                <a:latin typeface="새굴림" pitchFamily="18" charset="-127"/>
                <a:ea typeface="새굴림" pitchFamily="18" charset="-127"/>
              </a:rPr>
              <a:t>식별자</a:t>
            </a:r>
            <a:r>
              <a:rPr lang="en-US" altLang="ko-KR" sz="1000">
                <a:latin typeface="새굴림" pitchFamily="18" charset="-127"/>
                <a:ea typeface="새굴림" pitchFamily="18" charset="-127"/>
              </a:rPr>
              <a:t>, ip, port)</a:t>
            </a:r>
          </a:p>
          <a:p>
            <a:pPr marL="0" indent="0">
              <a:lnSpc>
                <a:spcPct val="80000"/>
              </a:lnSpc>
            </a:pPr>
            <a:r>
              <a:rPr lang="en-US" altLang="ko-KR" sz="1000">
                <a:latin typeface="새굴림" pitchFamily="18" charset="-127"/>
                <a:ea typeface="새굴림" pitchFamily="18" charset="-127"/>
              </a:rPr>
              <a:t>a</a:t>
            </a:r>
            <a:r>
              <a:rPr lang="en-US" altLang="en-US" sz="1000">
                <a:latin typeface="새굴림" pitchFamily="18" charset="-127"/>
                <a:ea typeface="새굴림" pitchFamily="18" charset="-127"/>
              </a:rPr>
              <a:t>c.transfer</a:t>
            </a:r>
            <a:r>
              <a:rPr lang="en-US" altLang="ko-KR" sz="1000">
                <a:latin typeface="새굴림" pitchFamily="18" charset="-127"/>
                <a:ea typeface="새굴림" pitchFamily="18" charset="-127"/>
              </a:rPr>
              <a:t>Audio</a:t>
            </a:r>
            <a:r>
              <a:rPr lang="en-US" altLang="en-US" sz="1000">
                <a:latin typeface="새굴림" pitchFamily="18" charset="-127"/>
                <a:ea typeface="새굴림" pitchFamily="18" charset="-127"/>
              </a:rPr>
              <a:t>("1", "192.168.1.30", “</a:t>
            </a:r>
            <a:r>
              <a:rPr lang="en-US" altLang="ko-KR" sz="1000">
                <a:latin typeface="새굴림" pitchFamily="18" charset="-127"/>
                <a:ea typeface="새굴림" pitchFamily="18" charset="-127"/>
              </a:rPr>
              <a:t>18000</a:t>
            </a:r>
            <a:r>
              <a:rPr lang="en-US" altLang="en-US" sz="1000">
                <a:latin typeface="새굴림" pitchFamily="18" charset="-127"/>
                <a:ea typeface="새굴림" pitchFamily="18" charset="-127"/>
              </a:rPr>
              <a:t>");</a:t>
            </a:r>
            <a:r>
              <a:rPr lang="en-US" altLang="ko-KR" sz="1000">
                <a:latin typeface="새굴림" pitchFamily="18" charset="-127"/>
                <a:ea typeface="새굴림" pitchFamily="18" charset="-127"/>
              </a:rPr>
              <a:t> </a:t>
            </a:r>
          </a:p>
          <a:p>
            <a:pPr marL="0" indent="0">
              <a:lnSpc>
                <a:spcPct val="80000"/>
              </a:lnSpc>
            </a:pPr>
            <a:r>
              <a:rPr lang="en-US" altLang="en-US" sz="1000">
                <a:latin typeface="새굴림" pitchFamily="18" charset="-127"/>
                <a:ea typeface="새굴림" pitchFamily="18" charset="-127"/>
              </a:rPr>
              <a:t>//3-1. 첫번째 상대방에게 내 영상</a:t>
            </a:r>
            <a:r>
              <a:rPr lang="en-US" altLang="ko-KR" sz="1000">
                <a:latin typeface="새굴림" pitchFamily="18" charset="-127"/>
                <a:ea typeface="새굴림" pitchFamily="18" charset="-127"/>
              </a:rPr>
              <a:t>,</a:t>
            </a:r>
            <a:r>
              <a:rPr lang="ko-KR" altLang="en-US" sz="1000">
                <a:latin typeface="새굴림" pitchFamily="18" charset="-127"/>
                <a:ea typeface="새굴림" pitchFamily="18" charset="-127"/>
              </a:rPr>
              <a:t>음성</a:t>
            </a:r>
            <a:r>
              <a:rPr lang="en-US" altLang="en-US" sz="1000">
                <a:latin typeface="새굴림" pitchFamily="18" charset="-127"/>
                <a:ea typeface="새굴림" pitchFamily="18" charset="-127"/>
              </a:rPr>
              <a:t> 전송하기</a:t>
            </a:r>
            <a:r>
              <a:rPr lang="ko-KR" altLang="en-US" sz="1000">
                <a:latin typeface="새굴림" pitchFamily="18" charset="-127"/>
                <a:ea typeface="새굴림" pitchFamily="18" charset="-127"/>
              </a:rPr>
              <a:t> </a:t>
            </a:r>
            <a:r>
              <a:rPr lang="en-US" altLang="ko-KR" sz="1000">
                <a:latin typeface="새굴림" pitchFamily="18" charset="-127"/>
                <a:ea typeface="새굴림" pitchFamily="18" charset="-127"/>
              </a:rPr>
              <a:t>(</a:t>
            </a:r>
            <a:r>
              <a:rPr lang="ko-KR" altLang="en-US" sz="1000">
                <a:latin typeface="새굴림" pitchFamily="18" charset="-127"/>
                <a:ea typeface="새굴림" pitchFamily="18" charset="-127"/>
              </a:rPr>
              <a:t>식별자</a:t>
            </a:r>
            <a:r>
              <a:rPr lang="en-US" altLang="ko-KR" sz="1000">
                <a:latin typeface="새굴림" pitchFamily="18" charset="-127"/>
                <a:ea typeface="새굴림" pitchFamily="18" charset="-127"/>
              </a:rPr>
              <a:t>, ip, port) </a:t>
            </a:r>
            <a:r>
              <a:rPr lang="ko-KR" altLang="en-US" sz="1000">
                <a:latin typeface="새굴림" pitchFamily="18" charset="-127"/>
                <a:ea typeface="새굴림" pitchFamily="18" charset="-127"/>
              </a:rPr>
              <a:t>주의</a:t>
            </a:r>
            <a:r>
              <a:rPr lang="en-US" altLang="ko-KR" sz="1000">
                <a:latin typeface="새굴림" pitchFamily="18" charset="-127"/>
                <a:ea typeface="새굴림" pitchFamily="18" charset="-127"/>
              </a:rPr>
              <a:t>! </a:t>
            </a:r>
            <a:r>
              <a:rPr lang="ko-KR" altLang="en-US" sz="1000">
                <a:latin typeface="새굴림" pitchFamily="18" charset="-127"/>
                <a:ea typeface="새굴림" pitchFamily="18" charset="-127"/>
              </a:rPr>
              <a:t>세션이 열리므로 포트는 무조껀 다 달라야 합니다</a:t>
            </a:r>
            <a:r>
              <a:rPr lang="en-US" altLang="ko-KR" sz="1000">
                <a:latin typeface="새굴림" pitchFamily="18" charset="-127"/>
                <a:ea typeface="새굴림" pitchFamily="18" charset="-127"/>
              </a:rPr>
              <a:t>!!</a:t>
            </a:r>
            <a:endParaRPr lang="en-US" altLang="en-US" sz="1000">
              <a:latin typeface="새굴림" pitchFamily="18" charset="-127"/>
              <a:ea typeface="새굴림" pitchFamily="18" charset="-127"/>
            </a:endParaRPr>
          </a:p>
          <a:p>
            <a:pPr marL="0" indent="0">
              <a:lnSpc>
                <a:spcPct val="80000"/>
              </a:lnSpc>
            </a:pPr>
            <a:endParaRPr lang="en-US" altLang="en-US" sz="1000">
              <a:latin typeface="새굴림" pitchFamily="18" charset="-127"/>
              <a:ea typeface="새굴림" pitchFamily="18" charset="-127"/>
            </a:endParaRPr>
          </a:p>
          <a:p>
            <a:pPr marL="0" indent="0">
              <a:lnSpc>
                <a:spcPct val="80000"/>
              </a:lnSpc>
            </a:pPr>
            <a:r>
              <a:rPr lang="en-US" altLang="en-US" sz="1000">
                <a:latin typeface="새굴림" pitchFamily="18" charset="-127"/>
                <a:ea typeface="새굴림" pitchFamily="18" charset="-127"/>
              </a:rPr>
              <a:t>Component yourVideo = vc.createVideoFromAddress("1",“</a:t>
            </a:r>
            <a:r>
              <a:rPr lang="en-US" altLang="ko-KR" sz="1000">
                <a:latin typeface="새굴림" pitchFamily="18" charset="-127"/>
                <a:ea typeface="새굴림" pitchFamily="18" charset="-127"/>
              </a:rPr>
              <a:t>192</a:t>
            </a:r>
            <a:r>
              <a:rPr lang="en-US" altLang="en-US" sz="1000">
                <a:latin typeface="새굴림" pitchFamily="18" charset="-127"/>
                <a:ea typeface="새굴림" pitchFamily="18" charset="-127"/>
              </a:rPr>
              <a:t>.</a:t>
            </a:r>
            <a:r>
              <a:rPr lang="en-US" altLang="ko-KR" sz="1000">
                <a:latin typeface="새굴림" pitchFamily="18" charset="-127"/>
                <a:ea typeface="새굴림" pitchFamily="18" charset="-127"/>
              </a:rPr>
              <a:t>168</a:t>
            </a:r>
            <a:r>
              <a:rPr lang="en-US" altLang="en-US" sz="1000">
                <a:latin typeface="새굴림" pitchFamily="18" charset="-127"/>
                <a:ea typeface="새굴림" pitchFamily="18" charset="-127"/>
              </a:rPr>
              <a:t>.</a:t>
            </a:r>
            <a:r>
              <a:rPr lang="en-US" altLang="ko-KR" sz="1000">
                <a:latin typeface="새굴림" pitchFamily="18" charset="-127"/>
                <a:ea typeface="새굴림" pitchFamily="18" charset="-127"/>
              </a:rPr>
              <a:t>1</a:t>
            </a:r>
            <a:r>
              <a:rPr lang="en-US" altLang="en-US" sz="1000">
                <a:latin typeface="새굴림" pitchFamily="18" charset="-127"/>
                <a:ea typeface="새굴림" pitchFamily="18" charset="-127"/>
              </a:rPr>
              <a:t>.</a:t>
            </a:r>
            <a:r>
              <a:rPr lang="en-US" altLang="ko-KR" sz="1000">
                <a:latin typeface="새굴림" pitchFamily="18" charset="-127"/>
                <a:ea typeface="새굴림" pitchFamily="18" charset="-127"/>
              </a:rPr>
              <a:t>50</a:t>
            </a:r>
            <a:r>
              <a:rPr lang="en-US" altLang="en-US" sz="1000">
                <a:latin typeface="새굴림" pitchFamily="18" charset="-127"/>
                <a:ea typeface="새굴림" pitchFamily="18" charset="-127"/>
              </a:rPr>
              <a:t>","8002");</a:t>
            </a:r>
            <a:endParaRPr lang="en-US" altLang="ko-KR" sz="1000">
              <a:latin typeface="새굴림" pitchFamily="18" charset="-127"/>
              <a:ea typeface="새굴림" pitchFamily="18" charset="-127"/>
            </a:endParaRPr>
          </a:p>
          <a:p>
            <a:pPr marL="0" indent="0">
              <a:lnSpc>
                <a:spcPct val="80000"/>
              </a:lnSpc>
            </a:pPr>
            <a:r>
              <a:rPr lang="en-US" altLang="en-US" sz="1000">
                <a:latin typeface="새굴림" pitchFamily="18" charset="-127"/>
                <a:ea typeface="새굴림" pitchFamily="18" charset="-127"/>
              </a:rPr>
              <a:t>Component your</a:t>
            </a:r>
            <a:r>
              <a:rPr lang="en-US" altLang="ko-KR" sz="1000">
                <a:latin typeface="새굴림" pitchFamily="18" charset="-127"/>
                <a:ea typeface="새굴림" pitchFamily="18" charset="-127"/>
              </a:rPr>
              <a:t>Audio</a:t>
            </a:r>
            <a:r>
              <a:rPr lang="en-US" altLang="en-US" sz="1000">
                <a:latin typeface="새굴림" pitchFamily="18" charset="-127"/>
                <a:ea typeface="새굴림" pitchFamily="18" charset="-127"/>
              </a:rPr>
              <a:t> = vc.create</a:t>
            </a:r>
            <a:r>
              <a:rPr lang="en-US" altLang="ko-KR" sz="1000">
                <a:latin typeface="새굴림" pitchFamily="18" charset="-127"/>
                <a:ea typeface="새굴림" pitchFamily="18" charset="-127"/>
              </a:rPr>
              <a:t>Audio</a:t>
            </a:r>
            <a:r>
              <a:rPr lang="en-US" altLang="en-US" sz="1000">
                <a:latin typeface="새굴림" pitchFamily="18" charset="-127"/>
                <a:ea typeface="새굴림" pitchFamily="18" charset="-127"/>
              </a:rPr>
              <a:t>FromAddress("1",“</a:t>
            </a:r>
            <a:r>
              <a:rPr lang="en-US" altLang="ko-KR" sz="1000">
                <a:latin typeface="새굴림" pitchFamily="18" charset="-127"/>
                <a:ea typeface="새굴림" pitchFamily="18" charset="-127"/>
              </a:rPr>
              <a:t>192</a:t>
            </a:r>
            <a:r>
              <a:rPr lang="en-US" altLang="en-US" sz="1000">
                <a:latin typeface="새굴림" pitchFamily="18" charset="-127"/>
                <a:ea typeface="새굴림" pitchFamily="18" charset="-127"/>
              </a:rPr>
              <a:t>.</a:t>
            </a:r>
            <a:r>
              <a:rPr lang="en-US" altLang="ko-KR" sz="1000">
                <a:latin typeface="새굴림" pitchFamily="18" charset="-127"/>
                <a:ea typeface="새굴림" pitchFamily="18" charset="-127"/>
              </a:rPr>
              <a:t>168</a:t>
            </a:r>
            <a:r>
              <a:rPr lang="en-US" altLang="en-US" sz="1000">
                <a:latin typeface="새굴림" pitchFamily="18" charset="-127"/>
                <a:ea typeface="새굴림" pitchFamily="18" charset="-127"/>
              </a:rPr>
              <a:t>.</a:t>
            </a:r>
            <a:r>
              <a:rPr lang="en-US" altLang="ko-KR" sz="1000">
                <a:latin typeface="새굴림" pitchFamily="18" charset="-127"/>
                <a:ea typeface="새굴림" pitchFamily="18" charset="-127"/>
              </a:rPr>
              <a:t>1</a:t>
            </a:r>
            <a:r>
              <a:rPr lang="en-US" altLang="en-US" sz="1000">
                <a:latin typeface="새굴림" pitchFamily="18" charset="-127"/>
                <a:ea typeface="새굴림" pitchFamily="18" charset="-127"/>
              </a:rPr>
              <a:t>.</a:t>
            </a:r>
            <a:r>
              <a:rPr lang="en-US" altLang="ko-KR" sz="1000">
                <a:latin typeface="새굴림" pitchFamily="18" charset="-127"/>
                <a:ea typeface="새굴림" pitchFamily="18" charset="-127"/>
              </a:rPr>
              <a:t>50</a:t>
            </a:r>
            <a:r>
              <a:rPr lang="en-US" altLang="en-US" sz="1000">
                <a:latin typeface="새굴림" pitchFamily="18" charset="-127"/>
                <a:ea typeface="새굴림" pitchFamily="18" charset="-127"/>
              </a:rPr>
              <a:t>",“</a:t>
            </a:r>
            <a:r>
              <a:rPr lang="en-US" altLang="ko-KR" sz="1000">
                <a:latin typeface="새굴림" pitchFamily="18" charset="-127"/>
                <a:ea typeface="새굴림" pitchFamily="18" charset="-127"/>
              </a:rPr>
              <a:t>1</a:t>
            </a:r>
            <a:r>
              <a:rPr lang="en-US" altLang="en-US" sz="1000">
                <a:latin typeface="새굴림" pitchFamily="18" charset="-127"/>
                <a:ea typeface="새굴림" pitchFamily="18" charset="-127"/>
              </a:rPr>
              <a:t>8002");</a:t>
            </a:r>
            <a:endParaRPr lang="en-US" altLang="ko-KR" sz="1000">
              <a:latin typeface="새굴림" pitchFamily="18" charset="-127"/>
              <a:ea typeface="새굴림" pitchFamily="18" charset="-127"/>
            </a:endParaRPr>
          </a:p>
          <a:p>
            <a:pPr marL="0" indent="0">
              <a:lnSpc>
                <a:spcPct val="80000"/>
              </a:lnSpc>
            </a:pPr>
            <a:r>
              <a:rPr lang="en-US" altLang="en-US" sz="1000">
                <a:latin typeface="새굴림" pitchFamily="18" charset="-127"/>
                <a:ea typeface="새굴림" pitchFamily="18" charset="-127"/>
              </a:rPr>
              <a:t>//3-2. 첫번재 상대방으로부터 화면</a:t>
            </a:r>
            <a:r>
              <a:rPr lang="en-US" altLang="ko-KR" sz="1000">
                <a:latin typeface="새굴림" pitchFamily="18" charset="-127"/>
                <a:ea typeface="새굴림" pitchFamily="18" charset="-127"/>
              </a:rPr>
              <a:t>,</a:t>
            </a:r>
            <a:r>
              <a:rPr lang="ko-KR" altLang="en-US" sz="1000">
                <a:latin typeface="새굴림" pitchFamily="18" charset="-127"/>
                <a:ea typeface="새굴림" pitchFamily="18" charset="-127"/>
              </a:rPr>
              <a:t>음성</a:t>
            </a:r>
            <a:r>
              <a:rPr lang="en-US" altLang="en-US" sz="1000">
                <a:latin typeface="새굴림" pitchFamily="18" charset="-127"/>
                <a:ea typeface="새굴림" pitchFamily="18" charset="-127"/>
              </a:rPr>
              <a:t>얻기</a:t>
            </a:r>
            <a:r>
              <a:rPr lang="ko-KR" altLang="en-US" sz="1000">
                <a:latin typeface="새굴림" pitchFamily="18" charset="-127"/>
                <a:ea typeface="새굴림" pitchFamily="18" charset="-127"/>
              </a:rPr>
              <a:t> </a:t>
            </a:r>
            <a:r>
              <a:rPr lang="en-US" altLang="ko-KR" sz="1000">
                <a:latin typeface="새굴림" pitchFamily="18" charset="-127"/>
                <a:ea typeface="새굴림" pitchFamily="18" charset="-127"/>
              </a:rPr>
              <a:t>(</a:t>
            </a:r>
            <a:r>
              <a:rPr lang="ko-KR" altLang="en-US" sz="1000">
                <a:latin typeface="새굴림" pitchFamily="18" charset="-127"/>
                <a:ea typeface="새굴림" pitchFamily="18" charset="-127"/>
              </a:rPr>
              <a:t>식별자</a:t>
            </a:r>
            <a:r>
              <a:rPr lang="en-US" altLang="ko-KR" sz="1000">
                <a:latin typeface="새굴림" pitchFamily="18" charset="-127"/>
                <a:ea typeface="새굴림" pitchFamily="18" charset="-127"/>
              </a:rPr>
              <a:t>,ip, port)</a:t>
            </a:r>
            <a:endParaRPr lang="en-US" altLang="en-US" sz="1000">
              <a:latin typeface="새굴림" pitchFamily="18" charset="-127"/>
              <a:ea typeface="새굴림" pitchFamily="18" charset="-127"/>
            </a:endParaRPr>
          </a:p>
          <a:p>
            <a:pPr marL="0" indent="0">
              <a:lnSpc>
                <a:spcPct val="80000"/>
              </a:lnSpc>
            </a:pPr>
            <a:endParaRPr lang="en-US" altLang="en-US" sz="1000">
              <a:latin typeface="새굴림" pitchFamily="18" charset="-127"/>
              <a:ea typeface="새굴림" pitchFamily="18" charset="-127"/>
            </a:endParaRPr>
          </a:p>
          <a:p>
            <a:pPr marL="0" indent="0">
              <a:lnSpc>
                <a:spcPct val="80000"/>
              </a:lnSpc>
            </a:pPr>
            <a:r>
              <a:rPr lang="en-US" altLang="en-US" sz="1000">
                <a:latin typeface="새굴림" pitchFamily="18" charset="-127"/>
                <a:ea typeface="새굴림" pitchFamily="18" charset="-127"/>
              </a:rPr>
              <a:t>JFrame frame = new JFrame("방가방가");</a:t>
            </a:r>
          </a:p>
          <a:p>
            <a:pPr marL="0" indent="0">
              <a:lnSpc>
                <a:spcPct val="80000"/>
              </a:lnSpc>
            </a:pPr>
            <a:r>
              <a:rPr lang="en-US" altLang="en-US" sz="1000">
                <a:latin typeface="새굴림" pitchFamily="18" charset="-127"/>
                <a:ea typeface="새굴림" pitchFamily="18" charset="-127"/>
              </a:rPr>
              <a:t>frame.setLayout(new GridLayout(1,4));</a:t>
            </a:r>
          </a:p>
          <a:p>
            <a:pPr marL="0" indent="0">
              <a:lnSpc>
                <a:spcPct val="80000"/>
              </a:lnSpc>
            </a:pPr>
            <a:endParaRPr lang="en-US" altLang="en-US" sz="1000">
              <a:latin typeface="새굴림" pitchFamily="18" charset="-127"/>
              <a:ea typeface="새굴림" pitchFamily="18" charset="-127"/>
            </a:endParaRPr>
          </a:p>
          <a:p>
            <a:pPr marL="0" indent="0">
              <a:lnSpc>
                <a:spcPct val="80000"/>
              </a:lnSpc>
            </a:pPr>
            <a:r>
              <a:rPr lang="en-US" altLang="en-US" sz="1000">
                <a:latin typeface="새굴림" pitchFamily="18" charset="-127"/>
                <a:ea typeface="새굴림" pitchFamily="18" charset="-127"/>
              </a:rPr>
              <a:t>//프레임에 얻어온 화면 붙이기</a:t>
            </a:r>
          </a:p>
          <a:p>
            <a:pPr marL="0" indent="0">
              <a:lnSpc>
                <a:spcPct val="80000"/>
              </a:lnSpc>
            </a:pPr>
            <a:r>
              <a:rPr lang="en-US" altLang="en-US" sz="1000">
                <a:latin typeface="새굴림" pitchFamily="18" charset="-127"/>
                <a:ea typeface="새굴림" pitchFamily="18" charset="-127"/>
              </a:rPr>
              <a:t>frame.add(myVideo);</a:t>
            </a:r>
          </a:p>
          <a:p>
            <a:pPr marL="0" indent="0">
              <a:lnSpc>
                <a:spcPct val="80000"/>
              </a:lnSpc>
            </a:pPr>
            <a:r>
              <a:rPr lang="en-US" altLang="en-US" sz="1000">
                <a:latin typeface="새굴림" pitchFamily="18" charset="-127"/>
                <a:ea typeface="새굴림" pitchFamily="18" charset="-127"/>
              </a:rPr>
              <a:t>frame.add(yourVideo);</a:t>
            </a:r>
          </a:p>
          <a:p>
            <a:pPr marL="0" indent="0">
              <a:lnSpc>
                <a:spcPct val="80000"/>
              </a:lnSpc>
            </a:pPr>
            <a:endParaRPr lang="en-US" altLang="en-US" sz="1000">
              <a:latin typeface="새굴림" pitchFamily="18" charset="-127"/>
              <a:ea typeface="새굴림" pitchFamily="18" charset="-127"/>
            </a:endParaRPr>
          </a:p>
          <a:p>
            <a:pPr marL="0" indent="0">
              <a:lnSpc>
                <a:spcPct val="80000"/>
              </a:lnSpc>
            </a:pPr>
            <a:r>
              <a:rPr lang="en-US" altLang="en-US" sz="1000">
                <a:latin typeface="새굴림" pitchFamily="18" charset="-127"/>
                <a:ea typeface="새굴림" pitchFamily="18" charset="-127"/>
              </a:rPr>
              <a:t>frame.pack();</a:t>
            </a:r>
          </a:p>
          <a:p>
            <a:pPr marL="0" indent="0">
              <a:lnSpc>
                <a:spcPct val="80000"/>
              </a:lnSpc>
            </a:pPr>
            <a:r>
              <a:rPr lang="en-US" altLang="en-US" sz="1000">
                <a:latin typeface="새굴림" pitchFamily="18" charset="-127"/>
                <a:ea typeface="새굴림" pitchFamily="18" charset="-127"/>
              </a:rPr>
              <a:t>frame.setVisible(true);</a:t>
            </a:r>
          </a:p>
          <a:p>
            <a:pPr marL="0" indent="0">
              <a:lnSpc>
                <a:spcPct val="80000"/>
              </a:lnSpc>
            </a:pPr>
            <a:endParaRPr lang="en-US" altLang="en-US" sz="1000">
              <a:latin typeface="새굴림" pitchFamily="18" charset="-127"/>
              <a:ea typeface="새굴림" pitchFamily="18" charset="-127"/>
            </a:endParaRPr>
          </a:p>
          <a:p>
            <a:pPr marL="0" indent="0">
              <a:lnSpc>
                <a:spcPct val="80000"/>
              </a:lnSpc>
            </a:pPr>
            <a:r>
              <a:rPr lang="en-US" altLang="en-US" sz="1000">
                <a:latin typeface="새굴림" pitchFamily="18" charset="-127"/>
                <a:ea typeface="새굴림" pitchFamily="18" charset="-127"/>
              </a:rPr>
              <a:t>Thread.</a:t>
            </a:r>
            <a:r>
              <a:rPr lang="en-US" altLang="en-US" sz="1000" i="1">
                <a:latin typeface="새굴림" pitchFamily="18" charset="-127"/>
                <a:ea typeface="새굴림" pitchFamily="18" charset="-127"/>
              </a:rPr>
              <a:t>sleep</a:t>
            </a:r>
            <a:r>
              <a:rPr lang="en-US" altLang="en-US" sz="1000">
                <a:latin typeface="새굴림" pitchFamily="18" charset="-127"/>
                <a:ea typeface="새굴림" pitchFamily="18" charset="-127"/>
              </a:rPr>
              <a:t>(30000); //30초 후에 자동종료</a:t>
            </a:r>
          </a:p>
          <a:p>
            <a:pPr marL="0" indent="0">
              <a:lnSpc>
                <a:spcPct val="80000"/>
              </a:lnSpc>
            </a:pPr>
            <a:endParaRPr lang="en-US" altLang="en-US" sz="1000">
              <a:latin typeface="새굴림" pitchFamily="18" charset="-127"/>
              <a:ea typeface="새굴림" pitchFamily="18" charset="-127"/>
            </a:endParaRPr>
          </a:p>
          <a:p>
            <a:pPr marL="0" indent="0">
              <a:lnSpc>
                <a:spcPct val="80000"/>
              </a:lnSpc>
            </a:pPr>
            <a:r>
              <a:rPr lang="en-US" altLang="en-US" sz="1000">
                <a:latin typeface="새굴림" pitchFamily="18" charset="-127"/>
                <a:ea typeface="새굴림" pitchFamily="18" charset="-127"/>
              </a:rPr>
              <a:t>//30초후에 1번 유저가 접속을 종료했다고 가정하고 리소스해제하기</a:t>
            </a:r>
          </a:p>
          <a:p>
            <a:pPr marL="0" indent="0">
              <a:lnSpc>
                <a:spcPct val="80000"/>
              </a:lnSpc>
            </a:pPr>
            <a:r>
              <a:rPr lang="en-US" altLang="en-US" sz="1000">
                <a:latin typeface="새굴림" pitchFamily="18" charset="-127"/>
                <a:ea typeface="새굴림" pitchFamily="18" charset="-127"/>
              </a:rPr>
              <a:t>vc.closeSelectedUserVideo</a:t>
            </a:r>
            <a:r>
              <a:rPr lang="en-US" altLang="ko-KR" sz="1000">
                <a:latin typeface="새굴림" pitchFamily="18" charset="-127"/>
                <a:ea typeface="새굴림" pitchFamily="18" charset="-127"/>
              </a:rPr>
              <a:t>(</a:t>
            </a:r>
            <a:r>
              <a:rPr lang="en-US" altLang="en-US" sz="1000">
                <a:latin typeface="새굴림" pitchFamily="18" charset="-127"/>
                <a:ea typeface="새굴림" pitchFamily="18" charset="-127"/>
              </a:rPr>
              <a:t>"1“</a:t>
            </a:r>
            <a:r>
              <a:rPr lang="en-US" altLang="ko-KR" sz="1000">
                <a:latin typeface="새굴림" pitchFamily="18" charset="-127"/>
                <a:ea typeface="새굴림" pitchFamily="18" charset="-127"/>
              </a:rPr>
              <a:t>);</a:t>
            </a:r>
            <a:endParaRPr lang="en-US" altLang="en-US" sz="1000">
              <a:latin typeface="새굴림" pitchFamily="18" charset="-127"/>
              <a:ea typeface="새굴림" pitchFamily="18" charset="-127"/>
            </a:endParaRPr>
          </a:p>
          <a:p>
            <a:pPr marL="0" indent="0">
              <a:lnSpc>
                <a:spcPct val="80000"/>
              </a:lnSpc>
            </a:pPr>
            <a:r>
              <a:rPr lang="en-US" altLang="en-US" sz="1000">
                <a:latin typeface="새굴림" pitchFamily="18" charset="-127"/>
                <a:ea typeface="새굴림" pitchFamily="18" charset="-127"/>
              </a:rPr>
              <a:t>v</a:t>
            </a:r>
            <a:r>
              <a:rPr lang="en-US" altLang="ko-KR" sz="1000">
                <a:latin typeface="새굴림" pitchFamily="18" charset="-127"/>
                <a:ea typeface="새굴림" pitchFamily="18" charset="-127"/>
              </a:rPr>
              <a:t>a</a:t>
            </a:r>
            <a:r>
              <a:rPr lang="en-US" altLang="en-US" sz="1000">
                <a:latin typeface="새굴림" pitchFamily="18" charset="-127"/>
                <a:ea typeface="새굴림" pitchFamily="18" charset="-127"/>
              </a:rPr>
              <a:t>.closeSelectedUser</a:t>
            </a:r>
            <a:r>
              <a:rPr lang="en-US" altLang="ko-KR" sz="1000">
                <a:latin typeface="새굴림" pitchFamily="18" charset="-127"/>
                <a:ea typeface="새굴림" pitchFamily="18" charset="-127"/>
              </a:rPr>
              <a:t>Audio</a:t>
            </a:r>
            <a:r>
              <a:rPr lang="en-US" altLang="en-US" sz="1000">
                <a:latin typeface="새굴림" pitchFamily="18" charset="-127"/>
                <a:ea typeface="새굴림" pitchFamily="18" charset="-127"/>
              </a:rPr>
              <a:t>("1");</a:t>
            </a:r>
            <a:endParaRPr lang="en-US" altLang="ko-KR" sz="1000">
              <a:latin typeface="새굴림" pitchFamily="18" charset="-127"/>
              <a:ea typeface="새굴림" pitchFamily="18" charset="-127"/>
            </a:endParaRPr>
          </a:p>
          <a:p>
            <a:pPr marL="0" indent="0">
              <a:lnSpc>
                <a:spcPct val="80000"/>
              </a:lnSpc>
            </a:pPr>
            <a:r>
              <a:rPr lang="en-US" altLang="ko-KR" sz="1000">
                <a:latin typeface="새굴림" pitchFamily="18" charset="-127"/>
                <a:ea typeface="새굴림" pitchFamily="18" charset="-127"/>
              </a:rPr>
              <a:t>vc.closeAllVideo();</a:t>
            </a:r>
          </a:p>
          <a:p>
            <a:pPr marL="0" indent="0">
              <a:lnSpc>
                <a:spcPct val="80000"/>
              </a:lnSpc>
            </a:pPr>
            <a:r>
              <a:rPr lang="en-US" altLang="ko-KR" sz="1000">
                <a:latin typeface="새굴림" pitchFamily="18" charset="-127"/>
                <a:ea typeface="새굴림" pitchFamily="18" charset="-127"/>
              </a:rPr>
              <a:t>va.closeAllAudio(); //</a:t>
            </a:r>
            <a:r>
              <a:rPr lang="ko-KR" altLang="en-US" sz="1000">
                <a:latin typeface="새굴림" pitchFamily="18" charset="-127"/>
                <a:ea typeface="새굴림" pitchFamily="18" charset="-127"/>
              </a:rPr>
              <a:t>내가 종료했다고 가정하고 모든 리소스 해제</a:t>
            </a:r>
            <a:r>
              <a:rPr lang="en-US" altLang="ko-KR" sz="1000">
                <a:latin typeface="새굴림" pitchFamily="18" charset="-127"/>
                <a:ea typeface="새굴림" pitchFamily="18" charset="-127"/>
              </a:rPr>
              <a:t>(</a:t>
            </a:r>
            <a:r>
              <a:rPr lang="ko-KR" altLang="en-US" sz="1000">
                <a:latin typeface="새굴림" pitchFamily="18" charset="-127"/>
                <a:ea typeface="새굴림" pitchFamily="18" charset="-127"/>
              </a:rPr>
              <a:t>참고로 이때 </a:t>
            </a:r>
            <a:r>
              <a:rPr lang="en-US" altLang="ko-KR" sz="1000">
                <a:latin typeface="새굴림" pitchFamily="18" charset="-127"/>
                <a:ea typeface="새굴림" pitchFamily="18" charset="-127"/>
              </a:rPr>
              <a:t>ezVideoManager</a:t>
            </a:r>
            <a:r>
              <a:rPr lang="ko-KR" altLang="en-US" sz="1000">
                <a:latin typeface="새굴림" pitchFamily="18" charset="-127"/>
                <a:ea typeface="새굴림" pitchFamily="18" charset="-127"/>
              </a:rPr>
              <a:t>의 싱글톤은 깨집니다</a:t>
            </a:r>
            <a:r>
              <a:rPr lang="en-US" altLang="ko-KR" sz="1000">
                <a:latin typeface="새굴림" pitchFamily="18" charset="-127"/>
                <a:ea typeface="새굴림" pitchFamily="18" charset="-127"/>
              </a:rPr>
              <a:t>. </a:t>
            </a:r>
            <a:r>
              <a:rPr lang="ko-KR" altLang="en-US" sz="1000">
                <a:latin typeface="새굴림" pitchFamily="18" charset="-127"/>
                <a:ea typeface="새굴림" pitchFamily="18" charset="-127"/>
              </a:rPr>
              <a:t>이후 다시 	</a:t>
            </a:r>
            <a:r>
              <a:rPr lang="en-US" altLang="ko-KR" sz="1000">
                <a:latin typeface="새굴림" pitchFamily="18" charset="-127"/>
                <a:ea typeface="새굴림" pitchFamily="18" charset="-127"/>
              </a:rPr>
              <a:t>//getInstance()</a:t>
            </a:r>
            <a:r>
              <a:rPr lang="ko-KR" altLang="en-US" sz="1000">
                <a:latin typeface="새굴림" pitchFamily="18" charset="-127"/>
                <a:ea typeface="새굴림" pitchFamily="18" charset="-127"/>
              </a:rPr>
              <a:t>를 호출하면 내부적으로 새로 객체를 생성합니다</a:t>
            </a:r>
            <a:r>
              <a:rPr lang="en-US" altLang="ko-KR" sz="1000">
                <a:latin typeface="새굴림" pitchFamily="18" charset="-127"/>
                <a:ea typeface="새굴림" pitchFamily="18" charset="-127"/>
              </a:rPr>
              <a:t>. </a:t>
            </a:r>
            <a:r>
              <a:rPr lang="ko-KR" altLang="en-US" sz="1000">
                <a:latin typeface="새굴림" pitchFamily="18" charset="-127"/>
                <a:ea typeface="새굴림" pitchFamily="18" charset="-127"/>
              </a:rPr>
              <a:t>한마디로 처음부터 다시 시작 할 수 있습니다</a:t>
            </a:r>
            <a:r>
              <a:rPr lang="en-US" altLang="ko-KR" sz="1000">
                <a:latin typeface="새굴림" pitchFamily="18" charset="-127"/>
                <a:ea typeface="새굴림" pitchFamily="18" charset="-127"/>
              </a:rPr>
              <a:t>.)</a:t>
            </a:r>
          </a:p>
          <a:p>
            <a:pPr marL="0" indent="0">
              <a:lnSpc>
                <a:spcPct val="80000"/>
              </a:lnSpc>
            </a:pPr>
            <a:endParaRPr lang="en-US" altLang="ko-KR" sz="1000">
              <a:latin typeface="새굴림" pitchFamily="18" charset="-127"/>
              <a:ea typeface="새굴림" pitchFamily="18" charset="-127"/>
            </a:endParaRPr>
          </a:p>
          <a:p>
            <a:pPr marL="0" indent="0">
              <a:lnSpc>
                <a:spcPct val="80000"/>
              </a:lnSpc>
            </a:pPr>
            <a:endParaRPr lang="en-US" altLang="ko-KR" sz="16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t>	 ezVideoManager </a:t>
            </a:r>
            <a:r>
              <a:rPr lang="ko-KR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세부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685800"/>
            <a:ext cx="9144000" cy="5410200"/>
          </a:xfrm>
        </p:spPr>
        <p:txBody>
          <a:bodyPr/>
          <a:lstStyle/>
          <a:p>
            <a:pPr marL="0" indent="0"/>
            <a:r>
              <a:rPr lang="en-US" altLang="ko-KR" sz="1800"/>
              <a:t>ezVideoManager</a:t>
            </a:r>
            <a:r>
              <a:rPr lang="ko-KR" altLang="en-US" sz="1800"/>
              <a:t>는 자체 제작한 </a:t>
            </a:r>
            <a:r>
              <a:rPr lang="en-US" altLang="ko-KR" sz="1800"/>
              <a:t>2</a:t>
            </a:r>
            <a:r>
              <a:rPr lang="ko-KR" altLang="en-US" sz="1800"/>
              <a:t>개의 클래스를 가지고 있습니다</a:t>
            </a:r>
            <a:r>
              <a:rPr lang="en-US" altLang="ko-KR" sz="1800"/>
              <a:t>.</a:t>
            </a:r>
          </a:p>
          <a:p>
            <a:pPr marL="0" indent="0"/>
            <a:r>
              <a:rPr lang="en-US" altLang="ko-KR" sz="1800"/>
              <a:t>* </a:t>
            </a:r>
            <a:r>
              <a:rPr lang="ko-KR" altLang="en-US" sz="1800"/>
              <a:t>이두게 모두 독립적으로 작동이 가능 합니다</a:t>
            </a:r>
            <a:r>
              <a:rPr lang="en-US" altLang="ko-KR" sz="1800"/>
              <a:t>!</a:t>
            </a:r>
          </a:p>
          <a:p>
            <a:pPr marL="0" indent="0"/>
            <a:r>
              <a:rPr lang="en-US" altLang="ko-KR" sz="1400"/>
              <a:t>1. VideoCapture</a:t>
            </a:r>
          </a:p>
          <a:p>
            <a:pPr marL="0" indent="0"/>
            <a:r>
              <a:rPr lang="en-US" altLang="ko-KR" sz="1400"/>
              <a:t>2. transferVideo</a:t>
            </a:r>
          </a:p>
          <a:p>
            <a:pPr marL="0" indent="0"/>
            <a:endParaRPr lang="en-US" altLang="ko-KR" sz="1400"/>
          </a:p>
          <a:p>
            <a:pPr marL="0" indent="0"/>
            <a:r>
              <a:rPr lang="en-US" altLang="ko-KR" sz="1800"/>
              <a:t>1. VideoCaputre</a:t>
            </a:r>
          </a:p>
          <a:p>
            <a:pPr marL="0" indent="0"/>
            <a:r>
              <a:rPr lang="ko-KR" altLang="en-US" sz="1800"/>
              <a:t>기능 </a:t>
            </a:r>
            <a:r>
              <a:rPr lang="en-US" altLang="ko-KR" sz="1800"/>
              <a:t>: </a:t>
            </a:r>
            <a:r>
              <a:rPr lang="ko-KR" altLang="en-US" sz="1800"/>
              <a:t>영상을</a:t>
            </a:r>
            <a:r>
              <a:rPr lang="en-US" altLang="ko-KR" sz="1800"/>
              <a:t> </a:t>
            </a:r>
            <a:r>
              <a:rPr lang="ko-KR" altLang="en-US" sz="1800"/>
              <a:t>캡쳐해서 컴포넌트를 리턴하는 기능을 합니다</a:t>
            </a:r>
            <a:r>
              <a:rPr lang="en-US" altLang="ko-KR" sz="1800"/>
              <a:t>.</a:t>
            </a:r>
          </a:p>
          <a:p>
            <a:pPr marL="0" indent="0"/>
            <a:r>
              <a:rPr lang="ko-KR" altLang="ko-KR" sz="1800"/>
              <a:t>createVideoComponent</a:t>
            </a:r>
            <a:r>
              <a:rPr lang="ko-KR" altLang="en-US" sz="1800"/>
              <a:t>( 파라미터</a:t>
            </a:r>
            <a:r>
              <a:rPr lang="en-US" altLang="ko-KR" sz="1800"/>
              <a:t> ) </a:t>
            </a:r>
            <a:r>
              <a:rPr lang="ko-KR" altLang="en-US" sz="1800"/>
              <a:t>넣는 것에 따라 컴포넌트가 리턴됩니다</a:t>
            </a:r>
            <a:r>
              <a:rPr lang="en-US" altLang="ko-KR" sz="1800"/>
              <a:t>.</a:t>
            </a:r>
          </a:p>
          <a:p>
            <a:pPr marL="0" indent="0"/>
            <a:r>
              <a:rPr lang="ko-KR" altLang="en-US" sz="1800"/>
              <a:t>넣을 수 있는 것들  </a:t>
            </a:r>
            <a:r>
              <a:rPr lang="en-US" altLang="ko-KR" sz="1800"/>
              <a:t>: </a:t>
            </a:r>
            <a:r>
              <a:rPr lang="ko-KR" altLang="en-US" sz="1800"/>
              <a:t>화상캠주소</a:t>
            </a:r>
            <a:r>
              <a:rPr lang="en-US" altLang="ko-KR" sz="1800"/>
              <a:t>, RTP</a:t>
            </a:r>
            <a:r>
              <a:rPr lang="ko-KR" altLang="en-US" sz="1800"/>
              <a:t>주소</a:t>
            </a:r>
            <a:r>
              <a:rPr lang="en-US" altLang="ko-KR" sz="1800"/>
              <a:t>, </a:t>
            </a:r>
            <a:r>
              <a:rPr lang="ko-KR" altLang="en-US" sz="1800"/>
              <a:t>동영상파일 경로</a:t>
            </a:r>
            <a:r>
              <a:rPr lang="en-US" altLang="ko-KR" sz="1800"/>
              <a:t>, DataSource</a:t>
            </a:r>
          </a:p>
          <a:p>
            <a:pPr marL="0" indent="0"/>
            <a:r>
              <a:rPr lang="en-US" altLang="ko-KR" sz="1800"/>
              <a:t>(</a:t>
            </a:r>
            <a:r>
              <a:rPr lang="ko-KR" altLang="en-US" sz="1800"/>
              <a:t>내부적으로 오버라이딩 되어 있어서 어느정도 자동으로 다 처리해 줍니다</a:t>
            </a:r>
            <a:r>
              <a:rPr lang="en-US" altLang="ko-KR" sz="1800"/>
              <a:t>.)</a:t>
            </a:r>
          </a:p>
          <a:p>
            <a:pPr marL="0" indent="0"/>
            <a:endParaRPr lang="en-US" altLang="ko-KR" sz="1800"/>
          </a:p>
          <a:p>
            <a:pPr marL="0" indent="0"/>
            <a:r>
              <a:rPr lang="en-US" altLang="ko-KR" sz="1800"/>
              <a:t>2. transferVideo</a:t>
            </a:r>
          </a:p>
          <a:p>
            <a:pPr marL="0" indent="0"/>
            <a:r>
              <a:rPr lang="ko-KR" altLang="en-US" sz="1800"/>
              <a:t>기능 </a:t>
            </a:r>
            <a:r>
              <a:rPr lang="en-US" altLang="ko-KR" sz="1800"/>
              <a:t>: </a:t>
            </a:r>
            <a:r>
              <a:rPr lang="ko-KR" altLang="en-US" sz="1800"/>
              <a:t>영상을 전송용 </a:t>
            </a:r>
            <a:r>
              <a:rPr lang="en-US" altLang="ko-KR" sz="1800"/>
              <a:t>Format</a:t>
            </a:r>
            <a:r>
              <a:rPr lang="ko-KR" altLang="en-US" sz="1800"/>
              <a:t>으로 변환하는 기능을 합니다</a:t>
            </a:r>
            <a:r>
              <a:rPr lang="en-US" altLang="ko-KR" sz="1800"/>
              <a:t>.</a:t>
            </a:r>
          </a:p>
          <a:p>
            <a:pPr marL="0" indent="0"/>
            <a:r>
              <a:rPr lang="ko-KR" altLang="en-US" sz="1800"/>
              <a:t>또한 영상을 다른곳으로 전송하는 기능을 합니다</a:t>
            </a:r>
            <a:r>
              <a:rPr lang="en-US" altLang="ko-KR" sz="1800"/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t>	 ezVideoManager </a:t>
            </a:r>
            <a:r>
              <a:rPr lang="ko-KR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세부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685800"/>
            <a:ext cx="9144000" cy="5410200"/>
          </a:xfrm>
        </p:spPr>
        <p:txBody>
          <a:bodyPr/>
          <a:lstStyle/>
          <a:p>
            <a:pPr marL="0" indent="0">
              <a:lnSpc>
                <a:spcPct val="90000"/>
              </a:lnSpc>
            </a:pPr>
            <a:r>
              <a:rPr lang="en-US" altLang="ko-KR" sz="1800"/>
              <a:t>ezVideoManager </a:t>
            </a:r>
            <a:r>
              <a:rPr lang="ko-KR" altLang="en-US" sz="1800"/>
              <a:t>클래스는 내부적으로 필요할 때면 언제나</a:t>
            </a:r>
          </a:p>
          <a:p>
            <a:pPr marL="0" indent="0">
              <a:lnSpc>
                <a:spcPct val="90000"/>
              </a:lnSpc>
            </a:pPr>
            <a:r>
              <a:rPr lang="ko-KR" altLang="en-US" sz="1800"/>
              <a:t>자동으로 자원을 복사</a:t>
            </a:r>
            <a:r>
              <a:rPr lang="en-US" altLang="ko-KR" sz="1800"/>
              <a:t>(Clone) </a:t>
            </a:r>
            <a:r>
              <a:rPr lang="ko-KR" altLang="en-US" sz="1800"/>
              <a:t>합니다</a:t>
            </a:r>
            <a:r>
              <a:rPr lang="en-US" altLang="ko-KR" sz="1800"/>
              <a:t>.</a:t>
            </a:r>
          </a:p>
          <a:p>
            <a:pPr marL="0" indent="0">
              <a:lnSpc>
                <a:spcPct val="90000"/>
              </a:lnSpc>
            </a:pPr>
            <a:endParaRPr lang="en-US" altLang="ko-KR" sz="1800"/>
          </a:p>
          <a:p>
            <a:pPr marL="0" indent="0">
              <a:lnSpc>
                <a:spcPct val="90000"/>
              </a:lnSpc>
            </a:pPr>
            <a:r>
              <a:rPr lang="ko-KR" altLang="en-US" sz="1800"/>
              <a:t>또한 </a:t>
            </a:r>
            <a:r>
              <a:rPr lang="en-US" altLang="ko-KR" sz="1800"/>
              <a:t>VideoCapture</a:t>
            </a:r>
            <a:r>
              <a:rPr lang="ko-KR" altLang="en-US" sz="1800"/>
              <a:t>를 이용해서 화면을 얻어옵니다</a:t>
            </a:r>
            <a:r>
              <a:rPr lang="en-US" altLang="ko-KR" sz="1800"/>
              <a:t>.</a:t>
            </a:r>
          </a:p>
          <a:p>
            <a:pPr marL="0" indent="0">
              <a:lnSpc>
                <a:spcPct val="90000"/>
              </a:lnSpc>
            </a:pPr>
            <a:endParaRPr lang="en-US" altLang="ko-KR" sz="1800"/>
          </a:p>
          <a:p>
            <a:pPr marL="0" indent="0">
              <a:lnSpc>
                <a:spcPct val="90000"/>
              </a:lnSpc>
            </a:pPr>
            <a:r>
              <a:rPr lang="ko-KR" altLang="en-US" sz="1800"/>
              <a:t>그리고 </a:t>
            </a:r>
            <a:r>
              <a:rPr lang="en-US" altLang="ko-KR" sz="1800"/>
              <a:t>transferVideo</a:t>
            </a:r>
            <a:r>
              <a:rPr lang="ko-KR" altLang="en-US" sz="1800"/>
              <a:t>를 이용해서 큰 덩치의 영상을 전송용</a:t>
            </a:r>
            <a:r>
              <a:rPr lang="en-US" altLang="ko-KR" sz="1800"/>
              <a:t>Format</a:t>
            </a:r>
            <a:r>
              <a:rPr lang="ko-KR" altLang="en-US" sz="1800"/>
              <a:t>으로 변환한 하고 전송합니다</a:t>
            </a:r>
            <a:r>
              <a:rPr lang="en-US" altLang="ko-KR" sz="1800"/>
              <a:t>.</a:t>
            </a:r>
          </a:p>
          <a:p>
            <a:pPr marL="0" indent="0">
              <a:lnSpc>
                <a:spcPct val="90000"/>
              </a:lnSpc>
            </a:pPr>
            <a:endParaRPr lang="en-US" altLang="ko-KR" sz="1800"/>
          </a:p>
          <a:p>
            <a:pPr marL="0" indent="0">
              <a:lnSpc>
                <a:spcPct val="90000"/>
              </a:lnSpc>
            </a:pPr>
            <a:r>
              <a:rPr lang="en-US" altLang="ko-KR" sz="1800"/>
              <a:t>ezAudioManager</a:t>
            </a:r>
            <a:r>
              <a:rPr lang="ko-KR" altLang="en-US" sz="1800"/>
              <a:t>의 경우에도 </a:t>
            </a:r>
            <a:r>
              <a:rPr lang="en-US" altLang="ko-KR" sz="1800"/>
              <a:t>AudioCaputre, transferAudio</a:t>
            </a:r>
            <a:r>
              <a:rPr lang="ko-KR" altLang="en-US" sz="1800"/>
              <a:t>클래스가 있습니다</a:t>
            </a:r>
            <a:r>
              <a:rPr lang="en-US" altLang="ko-KR" sz="1800"/>
              <a:t>.</a:t>
            </a:r>
          </a:p>
          <a:p>
            <a:pPr marL="0" indent="0">
              <a:lnSpc>
                <a:spcPct val="90000"/>
              </a:lnSpc>
            </a:pPr>
            <a:r>
              <a:rPr lang="ko-KR" altLang="en-US" sz="1800"/>
              <a:t>이용방법은 동일합니다</a:t>
            </a:r>
            <a:r>
              <a:rPr lang="en-US" altLang="ko-KR" sz="1800"/>
              <a:t>.</a:t>
            </a:r>
          </a:p>
          <a:p>
            <a:pPr marL="0" indent="0">
              <a:lnSpc>
                <a:spcPct val="90000"/>
              </a:lnSpc>
            </a:pPr>
            <a:endParaRPr lang="en-US" altLang="ko-KR" sz="1800"/>
          </a:p>
          <a:p>
            <a:pPr marL="0" indent="0">
              <a:lnSpc>
                <a:spcPct val="90000"/>
              </a:lnSpc>
            </a:pPr>
            <a:r>
              <a:rPr lang="ko-KR" altLang="en-US" sz="1800"/>
              <a:t>*이용자 분들은 </a:t>
            </a:r>
            <a:r>
              <a:rPr lang="en-US" altLang="ko-KR" sz="1800"/>
              <a:t>ezVideoManager </a:t>
            </a:r>
            <a:r>
              <a:rPr lang="ko-KR" altLang="en-US" sz="1800"/>
              <a:t>클래스만 아시면 됩니다</a:t>
            </a:r>
          </a:p>
          <a:p>
            <a:pPr marL="0" indent="0">
              <a:lnSpc>
                <a:spcPct val="90000"/>
              </a:lnSpc>
            </a:pPr>
            <a:r>
              <a:rPr lang="en-US" altLang="ko-KR" sz="1800"/>
              <a:t>VideoCapture, transferVideo </a:t>
            </a:r>
            <a:r>
              <a:rPr lang="ko-KR" altLang="en-US" sz="1800"/>
              <a:t>클래스를 전혀 몰라도 화상채팅을 구현하기에는</a:t>
            </a:r>
          </a:p>
          <a:p>
            <a:pPr marL="0" indent="0">
              <a:lnSpc>
                <a:spcPct val="90000"/>
              </a:lnSpc>
            </a:pPr>
            <a:r>
              <a:rPr lang="ko-KR" altLang="en-US" sz="1800"/>
              <a:t>아무런 문제점이 없습니다</a:t>
            </a:r>
            <a:r>
              <a:rPr lang="en-US" altLang="ko-KR" sz="1800"/>
              <a:t>.</a:t>
            </a:r>
          </a:p>
          <a:p>
            <a:pPr marL="0" indent="0">
              <a:lnSpc>
                <a:spcPct val="90000"/>
              </a:lnSpc>
            </a:pPr>
            <a:endParaRPr lang="ko-KR" altLang="en-US" sz="1800"/>
          </a:p>
          <a:p>
            <a:pPr marL="0" indent="0">
              <a:lnSpc>
                <a:spcPct val="90000"/>
              </a:lnSpc>
            </a:pPr>
            <a:r>
              <a:rPr lang="en-US" altLang="ko-KR" sz="1800"/>
              <a:t>VideoCapture, transferVideo </a:t>
            </a:r>
            <a:r>
              <a:rPr lang="ko-KR" altLang="en-US" sz="1800"/>
              <a:t>클래스는 </a:t>
            </a:r>
            <a:r>
              <a:rPr lang="en-US" altLang="ko-KR" sz="1800"/>
              <a:t>JMF</a:t>
            </a:r>
            <a:r>
              <a:rPr lang="ko-KR" altLang="en-US" sz="1800"/>
              <a:t>를 깊게 공부하시게 되면 참고 할 수 있는</a:t>
            </a:r>
          </a:p>
          <a:p>
            <a:pPr marL="0" indent="0">
              <a:lnSpc>
                <a:spcPct val="90000"/>
              </a:lnSpc>
            </a:pPr>
            <a:r>
              <a:rPr lang="ko-KR" altLang="en-US" sz="1800"/>
              <a:t>좋은 소스입니다</a:t>
            </a:r>
            <a:r>
              <a:rPr lang="en-US" altLang="ko-KR" sz="1800"/>
              <a:t>.</a:t>
            </a:r>
            <a:endParaRPr lang="en-US" altLang="ko-KR" sz="1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	 JMF</a:t>
            </a:r>
            <a:r>
              <a:rPr lang="ko-KR" altLang="en-US">
                <a:ea typeface="굴림" pitchFamily="50" charset="-127"/>
              </a:rPr>
              <a:t>란</a:t>
            </a:r>
            <a:r>
              <a:rPr lang="en-US" altLang="ko-KR">
                <a:ea typeface="굴림" pitchFamily="50" charset="-127"/>
              </a:rPr>
              <a:t>?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755650"/>
            <a:ext cx="8748712" cy="5410200"/>
          </a:xfrm>
        </p:spPr>
        <p:txBody>
          <a:bodyPr/>
          <a:lstStyle/>
          <a:p>
            <a:pPr marL="0" indent="0"/>
            <a:r>
              <a:rPr lang="en-US" altLang="ko-KR" sz="1800">
                <a:ea typeface="굴림" pitchFamily="50" charset="-127"/>
              </a:rPr>
              <a:t>Java Media FrameWork</a:t>
            </a:r>
          </a:p>
          <a:p>
            <a:pPr marL="0" indent="0"/>
            <a:endParaRPr lang="en-US" altLang="ko-KR" sz="1800">
              <a:ea typeface="굴림" pitchFamily="50" charset="-127"/>
            </a:endParaRPr>
          </a:p>
          <a:p>
            <a:pPr marL="0" indent="0"/>
            <a:r>
              <a:rPr lang="en-US" altLang="ko-KR" sz="2400">
                <a:ea typeface="굴림" pitchFamily="50" charset="-127"/>
              </a:rPr>
              <a:t>JMF</a:t>
            </a:r>
            <a:r>
              <a:rPr lang="ko-KR" altLang="en-US" sz="2400">
                <a:ea typeface="굴림" pitchFamily="50" charset="-127"/>
              </a:rPr>
              <a:t>는 자바의 확장 </a:t>
            </a:r>
            <a:r>
              <a:rPr lang="en-US" altLang="ko-KR" sz="2400">
                <a:ea typeface="굴림" pitchFamily="50" charset="-127"/>
              </a:rPr>
              <a:t>API</a:t>
            </a:r>
          </a:p>
          <a:p>
            <a:pPr marL="0" indent="0"/>
            <a:r>
              <a:rPr lang="en-US" altLang="ko-KR" sz="2400">
                <a:ea typeface="굴림" pitchFamily="50" charset="-127"/>
              </a:rPr>
              <a:t> J2SE</a:t>
            </a:r>
            <a:r>
              <a:rPr lang="ko-KR" altLang="en-US" sz="2400">
                <a:ea typeface="굴림" pitchFamily="50" charset="-127"/>
              </a:rPr>
              <a:t>를 설치해도 사용 불가능</a:t>
            </a:r>
            <a:r>
              <a:rPr lang="en-US" altLang="ko-KR" sz="2400">
                <a:ea typeface="굴림" pitchFamily="50" charset="-127"/>
              </a:rPr>
              <a:t>,</a:t>
            </a:r>
          </a:p>
          <a:p>
            <a:pPr marL="0" indent="0"/>
            <a:r>
              <a:rPr lang="en-US" altLang="ko-KR" sz="2400">
                <a:ea typeface="굴림" pitchFamily="50" charset="-127"/>
              </a:rPr>
              <a:t> JAVA </a:t>
            </a:r>
            <a:r>
              <a:rPr lang="ko-KR" altLang="en-US" sz="2400">
                <a:ea typeface="굴림" pitchFamily="50" charset="-127"/>
              </a:rPr>
              <a:t>홈페이지에서 다운 받고</a:t>
            </a:r>
          </a:p>
          <a:p>
            <a:pPr marL="0" indent="0"/>
            <a:r>
              <a:rPr lang="ko-KR" altLang="en-US" sz="2400">
                <a:ea typeface="굴림" pitchFamily="50" charset="-127"/>
              </a:rPr>
              <a:t> 설치 해야 </a:t>
            </a:r>
            <a:r>
              <a:rPr lang="en-US" altLang="ko-KR" sz="2400">
                <a:ea typeface="굴림" pitchFamily="50" charset="-127"/>
              </a:rPr>
              <a:t>API</a:t>
            </a:r>
            <a:r>
              <a:rPr lang="ko-KR" altLang="en-US" sz="2400">
                <a:ea typeface="굴림" pitchFamily="50" charset="-127"/>
              </a:rPr>
              <a:t>이용 가능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	JMF </a:t>
            </a:r>
            <a:r>
              <a:rPr lang="ko-KR" altLang="en-US"/>
              <a:t>후기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685800"/>
            <a:ext cx="9144000" cy="5410200"/>
          </a:xfrm>
        </p:spPr>
        <p:txBody>
          <a:bodyPr/>
          <a:lstStyle/>
          <a:p>
            <a:pPr marL="0" indent="0"/>
            <a:r>
              <a:rPr lang="en-US" altLang="ko-KR" sz="1800"/>
              <a:t>  1. JMF </a:t>
            </a:r>
            <a:r>
              <a:rPr lang="ko-KR" altLang="en-US" sz="1800"/>
              <a:t>공부방법</a:t>
            </a:r>
          </a:p>
          <a:p>
            <a:pPr marL="0" indent="0"/>
            <a:r>
              <a:rPr lang="ko-KR" altLang="en-US" sz="1800"/>
              <a:t>	자료를 보시면서 전체적인 흐름을 알아야합니다</a:t>
            </a:r>
            <a:r>
              <a:rPr lang="en-US" altLang="ko-KR" sz="1800"/>
              <a:t>.</a:t>
            </a:r>
          </a:p>
          <a:p>
            <a:pPr marL="0" indent="0"/>
            <a:r>
              <a:rPr lang="en-US" altLang="ko-KR" sz="1800"/>
              <a:t>	</a:t>
            </a:r>
            <a:r>
              <a:rPr lang="ko-KR" altLang="en-US" sz="1800"/>
              <a:t>국내에 자료가 거의 없습니다</a:t>
            </a:r>
            <a:r>
              <a:rPr lang="en-US" altLang="ko-KR" sz="1800"/>
              <a:t>.</a:t>
            </a:r>
          </a:p>
          <a:p>
            <a:pPr marL="0" indent="0"/>
            <a:r>
              <a:rPr lang="en-US" altLang="ko-KR" sz="1800"/>
              <a:t>	JAVA </a:t>
            </a:r>
            <a:r>
              <a:rPr lang="ko-KR" altLang="en-US" sz="1800"/>
              <a:t>유명 커뮤니티에 가도 셀 수 있을 정도의 개시물만 존재 합니다</a:t>
            </a:r>
            <a:r>
              <a:rPr lang="en-US" altLang="ko-KR" sz="1800"/>
              <a:t>.</a:t>
            </a:r>
          </a:p>
          <a:p>
            <a:pPr marL="0" indent="0"/>
            <a:r>
              <a:rPr lang="en-US" altLang="ko-KR" sz="1800"/>
              <a:t>  2. JMF</a:t>
            </a:r>
            <a:r>
              <a:rPr lang="ko-KR" altLang="en-US" sz="1800"/>
              <a:t>의 어려운 점</a:t>
            </a:r>
          </a:p>
          <a:p>
            <a:pPr marL="0" indent="0"/>
            <a:r>
              <a:rPr lang="ko-KR" altLang="en-US" sz="1800"/>
              <a:t>	한국에서 실제로 사용되는 경우가 드뭅니다</a:t>
            </a:r>
            <a:r>
              <a:rPr lang="en-US" altLang="ko-KR" sz="1800"/>
              <a:t>.</a:t>
            </a:r>
          </a:p>
          <a:p>
            <a:pPr marL="0" indent="0"/>
            <a:r>
              <a:rPr lang="en-US" altLang="ko-KR" sz="1800"/>
              <a:t>	</a:t>
            </a:r>
            <a:r>
              <a:rPr lang="ko-KR" altLang="en-US" sz="1800"/>
              <a:t>요즘은</a:t>
            </a:r>
            <a:r>
              <a:rPr lang="en-US" altLang="ko-KR" sz="1800"/>
              <a:t> UPDATE</a:t>
            </a:r>
            <a:r>
              <a:rPr lang="ko-KR" altLang="en-US" sz="1800"/>
              <a:t>가 거의 없습니다</a:t>
            </a:r>
            <a:r>
              <a:rPr lang="en-US" altLang="ko-KR" sz="1800"/>
              <a:t>.</a:t>
            </a:r>
          </a:p>
          <a:p>
            <a:pPr marL="0" indent="0"/>
            <a:r>
              <a:rPr lang="en-US" altLang="ko-KR" sz="1800"/>
              <a:t>  3. JMF</a:t>
            </a:r>
            <a:r>
              <a:rPr lang="ko-KR" altLang="en-US" sz="1800"/>
              <a:t>의 가장 큰 장점</a:t>
            </a:r>
            <a:r>
              <a:rPr lang="en-US" altLang="ko-KR" sz="1800"/>
              <a:t>!</a:t>
            </a:r>
          </a:p>
          <a:p>
            <a:pPr marL="0" indent="0"/>
            <a:r>
              <a:rPr lang="ko-KR" altLang="en-US" sz="1800"/>
              <a:t>	리눅스</a:t>
            </a:r>
            <a:r>
              <a:rPr lang="en-US" altLang="ko-KR" sz="1800"/>
              <a:t>, </a:t>
            </a:r>
            <a:r>
              <a:rPr lang="ko-KR" altLang="en-US" sz="1800"/>
              <a:t>윈도우</a:t>
            </a:r>
            <a:r>
              <a:rPr lang="en-US" altLang="ko-KR" sz="1800"/>
              <a:t>, </a:t>
            </a:r>
            <a:r>
              <a:rPr lang="ko-KR" altLang="en-US" sz="1800"/>
              <a:t>솔라리스 </a:t>
            </a:r>
            <a:r>
              <a:rPr lang="en-US" altLang="ko-KR" sz="1800"/>
              <a:t>3</a:t>
            </a:r>
            <a:r>
              <a:rPr lang="ko-KR" altLang="en-US" sz="1800"/>
              <a:t>자간의 화상채팅이 가능합니다</a:t>
            </a:r>
            <a:r>
              <a:rPr lang="en-US" altLang="ko-KR" sz="1800"/>
              <a:t>.</a:t>
            </a:r>
          </a:p>
          <a:p>
            <a:pPr marL="0" indent="0"/>
            <a:r>
              <a:rPr lang="en-US" altLang="ko-KR" sz="1800"/>
              <a:t>	</a:t>
            </a:r>
            <a:r>
              <a:rPr lang="ko-KR" altLang="en-US" sz="1800"/>
              <a:t>손쉽게 제작가능합니다</a:t>
            </a:r>
            <a:r>
              <a:rPr lang="en-US" altLang="ko-KR" sz="1800"/>
              <a:t>.</a:t>
            </a:r>
          </a:p>
          <a:p>
            <a:pPr marL="0" indent="0"/>
            <a:r>
              <a:rPr lang="en-US" altLang="ko-KR" sz="1800"/>
              <a:t>  4. ezVideoManager</a:t>
            </a:r>
            <a:r>
              <a:rPr lang="ko-KR" altLang="en-US" sz="1800"/>
              <a:t>를 이용하더라도 다대다 화상채팅의 구현은 정말 난제가 많습니다</a:t>
            </a:r>
            <a:r>
              <a:rPr lang="en-US" altLang="ko-KR" sz="1800"/>
              <a:t>.</a:t>
            </a:r>
          </a:p>
          <a:p>
            <a:pPr marL="0" indent="0"/>
            <a:r>
              <a:rPr lang="en-US" altLang="ko-KR" sz="1800"/>
              <a:t>      </a:t>
            </a:r>
            <a:r>
              <a:rPr lang="ko-KR" altLang="en-US" sz="1800"/>
              <a:t>하지만 </a:t>
            </a:r>
            <a:r>
              <a:rPr lang="en-US" altLang="ko-KR" sz="1800"/>
              <a:t>1:1 </a:t>
            </a:r>
            <a:r>
              <a:rPr lang="ko-KR" altLang="en-US" sz="1800"/>
              <a:t>채팅은 손쉽게 구현 하실 수 있습니다</a:t>
            </a:r>
            <a:r>
              <a:rPr lang="en-US" altLang="ko-KR" sz="1800"/>
              <a:t>.</a:t>
            </a:r>
          </a:p>
          <a:p>
            <a:pPr marL="0" indent="0"/>
            <a:r>
              <a:rPr lang="en-US" altLang="ko-KR" sz="1800"/>
              <a:t>  5. </a:t>
            </a:r>
            <a:r>
              <a:rPr lang="ko-KR" altLang="en-US" sz="1800"/>
              <a:t>도움주신분들</a:t>
            </a:r>
          </a:p>
          <a:p>
            <a:pPr marL="0" indent="0"/>
            <a:r>
              <a:rPr lang="ko-KR" altLang="en-US" sz="1800"/>
              <a:t>       영상 캠 </a:t>
            </a:r>
            <a:r>
              <a:rPr lang="en-US" altLang="ko-KR" sz="1800"/>
              <a:t>2</a:t>
            </a:r>
            <a:r>
              <a:rPr lang="ko-KR" altLang="en-US" sz="1800"/>
              <a:t>대 </a:t>
            </a:r>
            <a:r>
              <a:rPr lang="en-US" altLang="ko-KR" sz="1800"/>
              <a:t>: </a:t>
            </a:r>
            <a:r>
              <a:rPr lang="ko-KR" altLang="en-US" sz="1800"/>
              <a:t>원장님</a:t>
            </a:r>
          </a:p>
          <a:p>
            <a:pPr marL="0" indent="0"/>
            <a:r>
              <a:rPr lang="ko-KR" altLang="en-US" sz="1800"/>
              <a:t>       거의 대부분의 국내자료를 획득한 곳 </a:t>
            </a:r>
            <a:r>
              <a:rPr lang="en-US" altLang="ko-KR" sz="1800"/>
              <a:t>: naver </a:t>
            </a:r>
            <a:r>
              <a:rPr lang="ko-KR" altLang="en-US" sz="1800"/>
              <a:t>찬미네 블로그</a:t>
            </a:r>
          </a:p>
          <a:p>
            <a:pPr marL="0" indent="0"/>
            <a:endParaRPr lang="en-US" altLang="ko-KR" sz="1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23850" y="2205038"/>
            <a:ext cx="8640763" cy="609600"/>
          </a:xfrm>
        </p:spPr>
        <p:txBody>
          <a:bodyPr/>
          <a:lstStyle/>
          <a:p>
            <a:pPr algn="ctr"/>
            <a:r>
              <a:rPr lang="en-US" altLang="ko-KR" sz="3200"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2</a:t>
            </a:r>
            <a:r>
              <a:rPr lang="ko-KR" altLang="en-US" sz="3200"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부</a:t>
            </a:r>
            <a:br>
              <a:rPr lang="ko-KR" altLang="en-US" sz="3200"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</a:br>
            <a:r>
              <a:rPr lang="en-US" altLang="ko-KR" sz="3200"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ezVideoManager, ezAudioManager</a:t>
            </a:r>
            <a:r>
              <a:rPr lang="ko-KR" altLang="en-US" sz="3200"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를 이용한 실제 다대다 화상회의 채팅 프로그램의</a:t>
            </a:r>
            <a:r>
              <a:rPr lang="en-US" altLang="ko-KR" sz="3200"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 </a:t>
            </a:r>
            <a:r>
              <a:rPr lang="ko-KR" altLang="en-US" sz="3200"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제작</a:t>
            </a:r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140200" y="3429000"/>
            <a:ext cx="4572000" cy="304800"/>
          </a:xfrm>
        </p:spPr>
        <p:txBody>
          <a:bodyPr/>
          <a:lstStyle/>
          <a:p>
            <a:r>
              <a:rPr lang="ko-KR" altLang="en-US">
                <a:ea typeface="굴림" pitchFamily="50" charset="-127"/>
              </a:rPr>
              <a:t>제작자 </a:t>
            </a:r>
            <a:r>
              <a:rPr lang="en-US" altLang="ko-KR">
                <a:ea typeface="굴림" pitchFamily="50" charset="-127"/>
              </a:rPr>
              <a:t>: </a:t>
            </a:r>
            <a:r>
              <a:rPr lang="ko-KR" altLang="en-US">
                <a:ea typeface="굴림" pitchFamily="50" charset="-127"/>
              </a:rPr>
              <a:t>최영훈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2205038"/>
            <a:ext cx="8640763" cy="609600"/>
          </a:xfrm>
        </p:spPr>
        <p:txBody>
          <a:bodyPr/>
          <a:lstStyle/>
          <a:p>
            <a:pPr algn="ctr"/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감사합니다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	JMF </a:t>
            </a:r>
            <a:r>
              <a:rPr lang="ko-KR" altLang="en-US">
                <a:ea typeface="굴림" pitchFamily="50" charset="-127"/>
              </a:rPr>
              <a:t>구성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685800"/>
            <a:ext cx="9144000" cy="5410200"/>
          </a:xfrm>
        </p:spPr>
        <p:txBody>
          <a:bodyPr/>
          <a:lstStyle/>
          <a:p>
            <a:pPr marL="0" indent="0"/>
            <a:r>
              <a:rPr lang="en-US" altLang="ko-KR" sz="1800">
                <a:ea typeface="굴림" pitchFamily="50" charset="-127"/>
              </a:rPr>
              <a:t>     JMF</a:t>
            </a:r>
            <a:r>
              <a:rPr lang="ko-KR" altLang="en-US" sz="1800">
                <a:ea typeface="굴림" pitchFamily="50" charset="-127"/>
              </a:rPr>
              <a:t>의 기반이 되는 그림</a:t>
            </a:r>
          </a:p>
        </p:txBody>
      </p:sp>
      <p:pic>
        <p:nvPicPr>
          <p:cNvPr id="8909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0113" y="1412875"/>
            <a:ext cx="7086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24200" y="2708275"/>
            <a:ext cx="6019800" cy="609600"/>
          </a:xfrm>
        </p:spPr>
        <p:txBody>
          <a:bodyPr/>
          <a:lstStyle/>
          <a:p>
            <a:r>
              <a:rPr lang="en-US" altLang="ko-KR" sz="4400">
                <a:ea typeface="굴림" pitchFamily="50" charset="-127"/>
              </a:rPr>
              <a:t>JMF</a:t>
            </a:r>
            <a:r>
              <a:rPr lang="ko-KR" altLang="en-US" sz="4400">
                <a:ea typeface="굴림" pitchFamily="50" charset="-127"/>
              </a:rPr>
              <a:t>의 기본 </a:t>
            </a:r>
            <a:r>
              <a:rPr lang="en-US" altLang="ko-KR" sz="4400">
                <a:ea typeface="굴림" pitchFamily="50" charset="-127"/>
              </a:rPr>
              <a:t>PLAYER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	 PLYAER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755650"/>
            <a:ext cx="8748712" cy="5410200"/>
          </a:xfrm>
        </p:spPr>
        <p:txBody>
          <a:bodyPr/>
          <a:lstStyle/>
          <a:p>
            <a:pPr marL="0" indent="0"/>
            <a:r>
              <a:rPr lang="en-US" altLang="ko-KR" sz="1800">
                <a:ea typeface="굴림" pitchFamily="50" charset="-127"/>
              </a:rPr>
              <a:t>Java Media FrameWork</a:t>
            </a:r>
          </a:p>
          <a:p>
            <a:pPr marL="0" indent="0"/>
            <a:endParaRPr lang="en-US" altLang="ko-KR" sz="1800">
              <a:ea typeface="굴림" pitchFamily="50" charset="-127"/>
            </a:endParaRPr>
          </a:p>
          <a:p>
            <a:pPr marL="0" indent="0"/>
            <a:r>
              <a:rPr lang="en-US" altLang="ko-KR" sz="2400">
                <a:ea typeface="굴림" pitchFamily="50" charset="-127"/>
              </a:rPr>
              <a:t>PLYAER</a:t>
            </a:r>
            <a:r>
              <a:rPr lang="ko-KR" altLang="en-US" sz="2400">
                <a:ea typeface="굴림" pitchFamily="50" charset="-127"/>
              </a:rPr>
              <a:t>는 </a:t>
            </a:r>
            <a:r>
              <a:rPr lang="en-US" altLang="ko-KR" sz="2400">
                <a:ea typeface="굴림" pitchFamily="50" charset="-127"/>
              </a:rPr>
              <a:t>JMF</a:t>
            </a:r>
            <a:r>
              <a:rPr lang="ko-KR" altLang="en-US" sz="2400">
                <a:ea typeface="굴림" pitchFamily="50" charset="-127"/>
              </a:rPr>
              <a:t>의 가장 기본이 되는 클래스 입니다</a:t>
            </a:r>
            <a:r>
              <a:rPr lang="en-US" altLang="ko-KR" sz="2400">
                <a:ea typeface="굴림" pitchFamily="50" charset="-127"/>
              </a:rPr>
              <a:t>.</a:t>
            </a:r>
          </a:p>
          <a:p>
            <a:pPr marL="0" indent="0"/>
            <a:r>
              <a:rPr lang="ko-KR" altLang="en-US" sz="2400">
                <a:ea typeface="굴림" pitchFamily="50" charset="-127"/>
              </a:rPr>
              <a:t>일반적으로 우리가 알고 있는 </a:t>
            </a:r>
            <a:r>
              <a:rPr lang="en-US" altLang="ko-KR" sz="2400">
                <a:ea typeface="굴림" pitchFamily="50" charset="-127"/>
              </a:rPr>
              <a:t>PLAYER</a:t>
            </a:r>
            <a:r>
              <a:rPr lang="ko-KR" altLang="en-US" sz="2400">
                <a:ea typeface="굴림" pitchFamily="50" charset="-127"/>
              </a:rPr>
              <a:t>라고 생각하세요</a:t>
            </a:r>
            <a:r>
              <a:rPr lang="en-US" altLang="ko-KR" sz="2400">
                <a:ea typeface="굴림" pitchFamily="50" charset="-127"/>
              </a:rPr>
              <a:t>.</a:t>
            </a:r>
          </a:p>
          <a:p>
            <a:pPr marL="0" indent="0"/>
            <a:r>
              <a:rPr lang="en-US" altLang="ko-KR" sz="2400">
                <a:ea typeface="굴림" pitchFamily="50" charset="-127"/>
              </a:rPr>
              <a:t>EX) DVD</a:t>
            </a:r>
            <a:r>
              <a:rPr lang="ko-KR" altLang="en-US" sz="2400">
                <a:ea typeface="굴림" pitchFamily="50" charset="-127"/>
              </a:rPr>
              <a:t>플레이어</a:t>
            </a:r>
            <a:r>
              <a:rPr lang="en-US" altLang="ko-KR" sz="2400">
                <a:ea typeface="굴림" pitchFamily="50" charset="-127"/>
              </a:rPr>
              <a:t>, WindowMediaPlayer </a:t>
            </a:r>
            <a:r>
              <a:rPr lang="ko-KR" altLang="en-US" sz="2400">
                <a:ea typeface="굴림" pitchFamily="50" charset="-127"/>
              </a:rPr>
              <a:t>정도로 생각하세요</a:t>
            </a:r>
          </a:p>
          <a:p>
            <a:pPr marL="0" indent="0"/>
            <a:endParaRPr lang="en-US" altLang="ko-KR" sz="2400">
              <a:ea typeface="굴림" pitchFamily="50" charset="-127"/>
            </a:endParaRPr>
          </a:p>
          <a:p>
            <a:pPr marL="0" indent="0"/>
            <a:r>
              <a:rPr lang="ko-KR" altLang="en-US" sz="2400">
                <a:ea typeface="굴림" pitchFamily="50" charset="-127"/>
              </a:rPr>
              <a:t>동영상파일</a:t>
            </a:r>
            <a:r>
              <a:rPr lang="en-US" altLang="ko-KR" sz="2400">
                <a:ea typeface="굴림" pitchFamily="50" charset="-127"/>
              </a:rPr>
              <a:t>, </a:t>
            </a:r>
            <a:r>
              <a:rPr lang="ko-KR" altLang="en-US" sz="2400">
                <a:ea typeface="굴림" pitchFamily="50" charset="-127"/>
              </a:rPr>
              <a:t>화상캠의 등의 화면</a:t>
            </a:r>
            <a:r>
              <a:rPr lang="en-US" altLang="ko-KR" sz="2400">
                <a:ea typeface="굴림" pitchFamily="50" charset="-127"/>
              </a:rPr>
              <a:t>, </a:t>
            </a:r>
            <a:r>
              <a:rPr lang="ko-KR" altLang="en-US" sz="2400">
                <a:ea typeface="굴림" pitchFamily="50" charset="-127"/>
              </a:rPr>
              <a:t>소리 등을 출력 및 컨트롤</a:t>
            </a:r>
          </a:p>
          <a:p>
            <a:pPr marL="0" indent="0"/>
            <a:r>
              <a:rPr lang="ko-KR" altLang="en-US" sz="2400">
                <a:ea typeface="굴림" pitchFamily="50" charset="-127"/>
              </a:rPr>
              <a:t>심지어 </a:t>
            </a:r>
            <a:r>
              <a:rPr lang="en-US" altLang="ko-KR" sz="2400">
                <a:ea typeface="굴림" pitchFamily="50" charset="-127"/>
              </a:rPr>
              <a:t>NETWORK</a:t>
            </a:r>
            <a:r>
              <a:rPr lang="ko-KR" altLang="en-US" sz="2400">
                <a:ea typeface="굴림" pitchFamily="50" charset="-127"/>
              </a:rPr>
              <a:t>로 날라오는 영상 및 소리도 출력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	 PLYAER</a:t>
            </a:r>
            <a:endParaRPr lang="ko-KR" altLang="en-US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685800"/>
            <a:ext cx="9144000" cy="5410200"/>
          </a:xfrm>
        </p:spPr>
        <p:txBody>
          <a:bodyPr/>
          <a:lstStyle/>
          <a:p>
            <a:pPr marL="0" indent="0"/>
            <a:r>
              <a:rPr lang="en-US" altLang="ko-KR" sz="1800"/>
              <a:t>     PLYAER </a:t>
            </a:r>
            <a:r>
              <a:rPr lang="ko-KR" altLang="en-US" sz="1800"/>
              <a:t>예제 </a:t>
            </a:r>
            <a:r>
              <a:rPr lang="en-US" altLang="ko-KR" sz="1800"/>
              <a:t>Applet </a:t>
            </a:r>
            <a:r>
              <a:rPr lang="ko-KR" altLang="en-US" sz="1800"/>
              <a:t>과 결합된 </a:t>
            </a:r>
            <a:r>
              <a:rPr lang="en-US" altLang="ko-KR" sz="1800"/>
              <a:t>Player</a:t>
            </a:r>
          </a:p>
        </p:txBody>
      </p:sp>
      <p:pic>
        <p:nvPicPr>
          <p:cNvPr id="1556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0113" y="1196975"/>
            <a:ext cx="274320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565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08400" y="1412875"/>
            <a:ext cx="2800350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gress_in_motion">
  <a:themeElements>
    <a:clrScheme name="progress_in_mo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ogress_in_motion">
      <a:majorFont>
        <a:latin typeface="Impact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ogress_in_mo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gress_in_mo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gress_in_mo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gress_in_mo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gress_in_mo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gress_in_mo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gress_in_mo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gress_in_mo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gress_in_mo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gress_in_mo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gress_in_mo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gress_in_mo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rogress_in_motion">
  <a:themeElements>
    <a:clrScheme name="1_progress_in_mo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progress_in_motio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progress_in_mo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gress_in_mo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gress_in_mo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gress_in_mo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gress_in_mo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gress_in_mo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gress_in_mo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gress_in_mo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gress_in_mo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gress_in_mo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gress_in_mo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gress_in_mo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progress_in_motion</Template>
  <TotalTime>359</TotalTime>
  <Words>2266</Words>
  <Application>Microsoft PowerPoint</Application>
  <PresentationFormat>화면 슬라이드 쇼(4:3)</PresentationFormat>
  <Paragraphs>477</Paragraphs>
  <Slides>52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52</vt:i4>
      </vt:variant>
    </vt:vector>
  </HeadingPairs>
  <TitlesOfParts>
    <vt:vector size="61" baseType="lpstr">
      <vt:lpstr>Arial</vt:lpstr>
      <vt:lpstr>Impact</vt:lpstr>
      <vt:lpstr>Tahoma</vt:lpstr>
      <vt:lpstr>굴림</vt:lpstr>
      <vt:lpstr>Arial Black</vt:lpstr>
      <vt:lpstr>궁서체</vt:lpstr>
      <vt:lpstr>새굴림</vt:lpstr>
      <vt:lpstr>progress_in_motion</vt:lpstr>
      <vt:lpstr>1_progress_in_motion</vt:lpstr>
      <vt:lpstr>Java Media FrameWork</vt:lpstr>
      <vt:lpstr>  JMF란?</vt:lpstr>
      <vt:lpstr>  JMF란?</vt:lpstr>
      <vt:lpstr>  JMF란?</vt:lpstr>
      <vt:lpstr>  JMF란?</vt:lpstr>
      <vt:lpstr> JMF 구성</vt:lpstr>
      <vt:lpstr>JMF의 기본 PLAYER</vt:lpstr>
      <vt:lpstr>  PLYAER</vt:lpstr>
      <vt:lpstr>  PLYAER</vt:lpstr>
      <vt:lpstr>  PLYAER</vt:lpstr>
      <vt:lpstr>  PLYAER</vt:lpstr>
      <vt:lpstr> JMF 구성</vt:lpstr>
      <vt:lpstr> JMF 구성</vt:lpstr>
      <vt:lpstr>  PLYAER 초간단 소스</vt:lpstr>
      <vt:lpstr>  PLYAER 초간단 소스</vt:lpstr>
      <vt:lpstr>PLAYER의 업그래이드 Processor</vt:lpstr>
      <vt:lpstr>  Processor</vt:lpstr>
      <vt:lpstr>  Processor</vt:lpstr>
      <vt:lpstr> Processor</vt:lpstr>
      <vt:lpstr> Processor</vt:lpstr>
      <vt:lpstr> Processor</vt:lpstr>
      <vt:lpstr> JMF 구성</vt:lpstr>
      <vt:lpstr> JMF 구성</vt:lpstr>
      <vt:lpstr> JMF 구성</vt:lpstr>
      <vt:lpstr>  PLYAER 초간단 소스</vt:lpstr>
      <vt:lpstr>JMF의 중급 RTP</vt:lpstr>
      <vt:lpstr>  RTP란?</vt:lpstr>
      <vt:lpstr>  RTP 구성</vt:lpstr>
      <vt:lpstr>  RTP 구성</vt:lpstr>
      <vt:lpstr> RTP 구성</vt:lpstr>
      <vt:lpstr>  RTP를 이용한 미디어 전송 예제</vt:lpstr>
      <vt:lpstr>  RTP 구성</vt:lpstr>
      <vt:lpstr>  RTP 구성</vt:lpstr>
      <vt:lpstr>  RTP 구성</vt:lpstr>
      <vt:lpstr>  RTP 구성</vt:lpstr>
      <vt:lpstr>  RTP 구성</vt:lpstr>
      <vt:lpstr>  Clone 에 관해서</vt:lpstr>
      <vt:lpstr>JMF 실전 이용</vt:lpstr>
      <vt:lpstr> JMF 실전 이용</vt:lpstr>
      <vt:lpstr> JMF 구성</vt:lpstr>
      <vt:lpstr>  JMF 실전 이용</vt:lpstr>
      <vt:lpstr>  JMF 실전 이용</vt:lpstr>
      <vt:lpstr>  JMF 실전 이용</vt:lpstr>
      <vt:lpstr>  ezVideoManager 예제소스</vt:lpstr>
      <vt:lpstr>  식별자란?</vt:lpstr>
      <vt:lpstr>  ezAudioManager 예제소스</vt:lpstr>
      <vt:lpstr> 영상 + 음성채팅</vt:lpstr>
      <vt:lpstr>  ezVideoManager 세부</vt:lpstr>
      <vt:lpstr>  ezVideoManager 세부</vt:lpstr>
      <vt:lpstr> JMF 후기</vt:lpstr>
      <vt:lpstr>2부 ezVideoManager, ezAudioManager를 이용한 실제 다대다 화상회의 채팅 프로그램의 제작</vt:lpstr>
      <vt:lpstr>감사합니다.</vt:lpstr>
    </vt:vector>
  </TitlesOfParts>
  <Company>대한민국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Media FrameWork</dc:title>
  <dc:creator>한국인</dc:creator>
  <cp:lastModifiedBy>Windows XP</cp:lastModifiedBy>
  <cp:revision>349</cp:revision>
  <dcterms:created xsi:type="dcterms:W3CDTF">2007-02-13T15:27:43Z</dcterms:created>
  <dcterms:modified xsi:type="dcterms:W3CDTF">2012-06-02T07:53:06Z</dcterms:modified>
</cp:coreProperties>
</file>