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15"/>
  </p:notesMasterIdLst>
  <p:handoutMasterIdLst>
    <p:handoutMasterId r:id="rId16"/>
  </p:handoutMasterIdLst>
  <p:sldIdLst>
    <p:sldId id="538" r:id="rId5"/>
    <p:sldId id="552" r:id="rId6"/>
    <p:sldId id="565" r:id="rId7"/>
    <p:sldId id="558" r:id="rId8"/>
    <p:sldId id="562" r:id="rId9"/>
    <p:sldId id="560" r:id="rId10"/>
    <p:sldId id="563" r:id="rId11"/>
    <p:sldId id="561" r:id="rId12"/>
    <p:sldId id="564" r:id="rId13"/>
    <p:sldId id="557"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2B0A3D"/>
    <a:srgbClr val="0070AD"/>
    <a:srgbClr val="E6E7E7"/>
    <a:srgbClr val="12ABDB"/>
    <a:srgbClr val="300B48"/>
    <a:srgbClr val="D9D9D9"/>
    <a:srgbClr val="95E616"/>
    <a:srgbClr val="FF304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6215" autoAdjust="0"/>
  </p:normalViewPr>
  <p:slideViewPr>
    <p:cSldViewPr>
      <p:cViewPr varScale="1">
        <p:scale>
          <a:sx n="65" d="100"/>
          <a:sy n="65" d="100"/>
        </p:scale>
        <p:origin x="174" y="78"/>
      </p:cViewPr>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Offshore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Automation Testing</c:v>
                </c:pt>
                <c:pt idx="1">
                  <c:v>Performance Testing</c:v>
                </c:pt>
              </c:strCache>
            </c:strRef>
          </c:cat>
          <c:val>
            <c:numRef>
              <c:f>Sheet1!$B$2:$B$3</c:f>
              <c:numCache>
                <c:formatCode>General</c:formatCode>
                <c:ptCount val="2"/>
                <c:pt idx="0">
                  <c:v>10</c:v>
                </c:pt>
                <c:pt idx="1">
                  <c:v>7</c:v>
                </c:pt>
              </c:numCache>
            </c:numRef>
          </c:val>
          <c:extLst>
            <c:ext xmlns:c16="http://schemas.microsoft.com/office/drawing/2014/chart" uri="{C3380CC4-5D6E-409C-BE32-E72D297353CC}">
              <c16:uniqueId val="{00000000-56E4-4540-A756-74C2ADFD76F0}"/>
            </c:ext>
          </c:extLst>
        </c:ser>
        <c:ser>
          <c:idx val="1"/>
          <c:order val="1"/>
          <c:tx>
            <c:strRef>
              <c:f>Sheet1!$C$1</c:f>
              <c:strCache>
                <c:ptCount val="1"/>
                <c:pt idx="0">
                  <c:v>Onsite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Automation Testing</c:v>
                </c:pt>
                <c:pt idx="1">
                  <c:v>Performance Testing</c:v>
                </c:pt>
              </c:strCache>
            </c:strRef>
          </c:cat>
          <c:val>
            <c:numRef>
              <c:f>Sheet1!$C$2:$C$3</c:f>
              <c:numCache>
                <c:formatCode>General</c:formatCode>
                <c:ptCount val="2"/>
                <c:pt idx="0">
                  <c:v>2</c:v>
                </c:pt>
                <c:pt idx="1">
                  <c:v>3</c:v>
                </c:pt>
              </c:numCache>
            </c:numRef>
          </c:val>
          <c:extLst>
            <c:ext xmlns:c16="http://schemas.microsoft.com/office/drawing/2014/chart" uri="{C3380CC4-5D6E-409C-BE32-E72D297353CC}">
              <c16:uniqueId val="{00000001-56E4-4540-A756-74C2ADFD76F0}"/>
            </c:ext>
          </c:extLst>
        </c:ser>
        <c:dLbls>
          <c:dLblPos val="ctr"/>
          <c:showLegendKey val="0"/>
          <c:showVal val="1"/>
          <c:showCatName val="0"/>
          <c:showSerName val="0"/>
          <c:showPercent val="0"/>
          <c:showBubbleSize val="0"/>
        </c:dLbls>
        <c:gapWidth val="150"/>
        <c:overlap val="100"/>
        <c:axId val="479922952"/>
        <c:axId val="479916720"/>
      </c:barChart>
      <c:catAx>
        <c:axId val="4799229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79916720"/>
        <c:crosses val="autoZero"/>
        <c:auto val="1"/>
        <c:lblAlgn val="ctr"/>
        <c:lblOffset val="100"/>
        <c:noMultiLvlLbl val="0"/>
      </c:catAx>
      <c:valAx>
        <c:axId val="479916720"/>
        <c:scaling>
          <c:orientation val="minMax"/>
        </c:scaling>
        <c:delete val="1"/>
        <c:axPos val="l"/>
        <c:numFmt formatCode="General" sourceLinked="1"/>
        <c:majorTickMark val="out"/>
        <c:minorTickMark val="none"/>
        <c:tickLblPos val="nextTo"/>
        <c:crossAx val="479922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570048309178744E-2"/>
          <c:y val="0.1402438070488157"/>
          <c:w val="0.9468599033816425"/>
          <c:h val="0.63152780167832456"/>
        </c:manualLayout>
      </c:layout>
      <c:barChart>
        <c:barDir val="col"/>
        <c:grouping val="clustered"/>
        <c:varyColors val="0"/>
        <c:ser>
          <c:idx val="0"/>
          <c:order val="0"/>
          <c:tx>
            <c:strRef>
              <c:f>Sheet1!$B$1</c:f>
              <c:strCache>
                <c:ptCount val="1"/>
                <c:pt idx="0">
                  <c:v>CIMax</c:v>
                </c:pt>
              </c:strCache>
            </c:strRef>
          </c:tx>
          <c: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a:outerShdw blurRad="50800" dist="38100" dir="8100000" algn="tr"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Total Test Cases</c:v>
                </c:pt>
                <c:pt idx="1">
                  <c:v>Total Feasible to Automate</c:v>
                </c:pt>
                <c:pt idx="2">
                  <c:v>Total Test Cases Automated</c:v>
                </c:pt>
              </c:strCache>
            </c:strRef>
          </c:cat>
          <c:val>
            <c:numRef>
              <c:f>Sheet1!$B$2:$B$4</c:f>
              <c:numCache>
                <c:formatCode>General</c:formatCode>
                <c:ptCount val="3"/>
                <c:pt idx="0">
                  <c:v>227</c:v>
                </c:pt>
                <c:pt idx="1">
                  <c:v>145</c:v>
                </c:pt>
                <c:pt idx="2">
                  <c:v>58</c:v>
                </c:pt>
              </c:numCache>
            </c:numRef>
          </c:val>
          <c:extLst>
            <c:ext xmlns:c16="http://schemas.microsoft.com/office/drawing/2014/chart" uri="{C3380CC4-5D6E-409C-BE32-E72D297353CC}">
              <c16:uniqueId val="{00000000-5C3B-4559-A643-2151EDD6A177}"/>
            </c:ext>
          </c:extLst>
        </c:ser>
        <c:dLbls>
          <c:dLblPos val="outEnd"/>
          <c:showLegendKey val="0"/>
          <c:showVal val="1"/>
          <c:showCatName val="0"/>
          <c:showSerName val="0"/>
          <c:showPercent val="0"/>
          <c:showBubbleSize val="0"/>
        </c:dLbls>
        <c:gapWidth val="150"/>
        <c:overlap val="-27"/>
        <c:axId val="746752824"/>
        <c:axId val="746746264"/>
      </c:barChart>
      <c:catAx>
        <c:axId val="74675282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746746264"/>
        <c:crosses val="autoZero"/>
        <c:auto val="1"/>
        <c:lblAlgn val="ctr"/>
        <c:lblOffset val="100"/>
        <c:noMultiLvlLbl val="0"/>
      </c:catAx>
      <c:valAx>
        <c:axId val="746746264"/>
        <c:scaling>
          <c:orientation val="minMax"/>
        </c:scaling>
        <c:delete val="1"/>
        <c:axPos val="l"/>
        <c:numFmt formatCode="General" sourceLinked="1"/>
        <c:majorTickMark val="out"/>
        <c:minorTickMark val="none"/>
        <c:tickLblPos val="nextTo"/>
        <c:crossAx val="746752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570048309178744E-2"/>
          <c:y val="0.1402438070488157"/>
          <c:w val="0.9468599033816425"/>
          <c:h val="0.63152780167832456"/>
        </c:manualLayout>
      </c:layout>
      <c:barChart>
        <c:barDir val="col"/>
        <c:grouping val="clustered"/>
        <c:varyColors val="0"/>
        <c:ser>
          <c:idx val="0"/>
          <c:order val="0"/>
          <c:tx>
            <c:strRef>
              <c:f>Sheet1!$B$1</c:f>
              <c:strCache>
                <c:ptCount val="1"/>
                <c:pt idx="0">
                  <c:v>Column3</c:v>
                </c:pt>
              </c:strCache>
            </c:strRef>
          </c:tx>
          <c: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a:outerShdw blurRad="50800" dist="38100" dir="8100000" algn="tr"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Total Test
Cases</c:v>
                </c:pt>
                <c:pt idx="1">
                  <c:v>Test Cases
Passed</c:v>
                </c:pt>
                <c:pt idx="2">
                  <c:v>Test Cases
Failed</c:v>
                </c:pt>
                <c:pt idx="3">
                  <c:v>Test Cases
In Progress</c:v>
                </c:pt>
              </c:strCache>
            </c:strRef>
          </c:cat>
          <c:val>
            <c:numRef>
              <c:f>Sheet1!$B$2:$B$5</c:f>
              <c:numCache>
                <c:formatCode>General</c:formatCode>
                <c:ptCount val="4"/>
                <c:pt idx="0">
                  <c:v>486</c:v>
                </c:pt>
                <c:pt idx="1">
                  <c:v>124</c:v>
                </c:pt>
                <c:pt idx="2">
                  <c:v>332</c:v>
                </c:pt>
                <c:pt idx="3">
                  <c:v>30</c:v>
                </c:pt>
              </c:numCache>
            </c:numRef>
          </c:val>
          <c:extLst>
            <c:ext xmlns:c16="http://schemas.microsoft.com/office/drawing/2014/chart" uri="{C3380CC4-5D6E-409C-BE32-E72D297353CC}">
              <c16:uniqueId val="{00000000-5C3B-4559-A643-2151EDD6A177}"/>
            </c:ext>
          </c:extLst>
        </c:ser>
        <c:dLbls>
          <c:dLblPos val="outEnd"/>
          <c:showLegendKey val="0"/>
          <c:showVal val="1"/>
          <c:showCatName val="0"/>
          <c:showSerName val="0"/>
          <c:showPercent val="0"/>
          <c:showBubbleSize val="0"/>
        </c:dLbls>
        <c:gapWidth val="150"/>
        <c:overlap val="-27"/>
        <c:axId val="746752824"/>
        <c:axId val="746746264"/>
      </c:barChart>
      <c:catAx>
        <c:axId val="74675282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746746264"/>
        <c:crosses val="autoZero"/>
        <c:auto val="1"/>
        <c:lblAlgn val="ctr"/>
        <c:lblOffset val="100"/>
        <c:noMultiLvlLbl val="0"/>
      </c:catAx>
      <c:valAx>
        <c:axId val="746746264"/>
        <c:scaling>
          <c:orientation val="minMax"/>
        </c:scaling>
        <c:delete val="1"/>
        <c:axPos val="l"/>
        <c:numFmt formatCode="General" sourceLinked="1"/>
        <c:majorTickMark val="out"/>
        <c:minorTickMark val="none"/>
        <c:tickLblPos val="nextTo"/>
        <c:crossAx val="746752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570048309178744E-2"/>
          <c:y val="0.1402438070488157"/>
          <c:w val="0.9468599033816425"/>
          <c:h val="0.63152780167832456"/>
        </c:manualLayout>
      </c:layout>
      <c:barChart>
        <c:barDir val="col"/>
        <c:grouping val="clustered"/>
        <c:varyColors val="0"/>
        <c:ser>
          <c:idx val="0"/>
          <c:order val="0"/>
          <c:tx>
            <c:strRef>
              <c:f>Sheet1!$B$1</c:f>
              <c:strCache>
                <c:ptCount val="1"/>
                <c:pt idx="0">
                  <c:v>Column3</c:v>
                </c:pt>
              </c:strCache>
            </c:strRef>
          </c:tx>
          <c: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a:outerShdw blurRad="50800" dist="38100" dir="8100000" algn="tr"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Total</c:v>
                </c:pt>
                <c:pt idx="1">
                  <c:v>Completed</c:v>
                </c:pt>
                <c:pt idx="2">
                  <c:v>In Progress</c:v>
                </c:pt>
              </c:strCache>
            </c:strRef>
          </c:cat>
          <c:val>
            <c:numRef>
              <c:f>Sheet1!$B$2:$B$4</c:f>
              <c:numCache>
                <c:formatCode>General</c:formatCode>
                <c:ptCount val="3"/>
                <c:pt idx="0">
                  <c:v>6</c:v>
                </c:pt>
                <c:pt idx="1">
                  <c:v>4</c:v>
                </c:pt>
                <c:pt idx="2">
                  <c:v>2</c:v>
                </c:pt>
              </c:numCache>
            </c:numRef>
          </c:val>
          <c:extLst>
            <c:ext xmlns:c16="http://schemas.microsoft.com/office/drawing/2014/chart" uri="{C3380CC4-5D6E-409C-BE32-E72D297353CC}">
              <c16:uniqueId val="{00000000-5C3B-4559-A643-2151EDD6A177}"/>
            </c:ext>
          </c:extLst>
        </c:ser>
        <c:dLbls>
          <c:dLblPos val="outEnd"/>
          <c:showLegendKey val="0"/>
          <c:showVal val="1"/>
          <c:showCatName val="0"/>
          <c:showSerName val="0"/>
          <c:showPercent val="0"/>
          <c:showBubbleSize val="0"/>
        </c:dLbls>
        <c:gapWidth val="150"/>
        <c:overlap val="-27"/>
        <c:axId val="746752824"/>
        <c:axId val="746746264"/>
      </c:barChart>
      <c:catAx>
        <c:axId val="74675282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746746264"/>
        <c:crosses val="autoZero"/>
        <c:auto val="1"/>
        <c:lblAlgn val="ctr"/>
        <c:lblOffset val="100"/>
        <c:noMultiLvlLbl val="0"/>
      </c:catAx>
      <c:valAx>
        <c:axId val="746746264"/>
        <c:scaling>
          <c:orientation val="minMax"/>
        </c:scaling>
        <c:delete val="1"/>
        <c:axPos val="l"/>
        <c:numFmt formatCode="General" sourceLinked="1"/>
        <c:majorTickMark val="out"/>
        <c:minorTickMark val="none"/>
        <c:tickLblPos val="nextTo"/>
        <c:crossAx val="746752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7.2406359361329831E-2"/>
          <c:y val="0.11048455275070419"/>
          <c:w val="0.89651738845144358"/>
          <c:h val="0.6985516917721647"/>
        </c:manualLayout>
      </c:layout>
      <c:barChart>
        <c:barDir val="col"/>
        <c:grouping val="clustered"/>
        <c:varyColors val="0"/>
        <c:ser>
          <c:idx val="0"/>
          <c:order val="0"/>
          <c:tx>
            <c:strRef>
              <c:f>Sheet1!$B$1</c:f>
              <c:strCache>
                <c:ptCount val="1"/>
                <c:pt idx="0">
                  <c:v>MMM-YYYY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Sheet1!$A$2:$A$4</c:f>
              <c:strCache>
                <c:ptCount val="3"/>
                <c:pt idx="0">
                  <c:v>Downtime Hours Lost</c:v>
                </c:pt>
                <c:pt idx="1">
                  <c:v>Opportunity Hours Lost</c:v>
                </c:pt>
                <c:pt idx="2">
                  <c:v>Total Hours Lost</c:v>
                </c:pt>
              </c:strCache>
            </c:strRef>
          </c:cat>
          <c:val>
            <c:numRef>
              <c:f>Sheet1!$B$2:$B$4</c:f>
              <c:numCache>
                <c:formatCode>General</c:formatCode>
                <c:ptCount val="3"/>
                <c:pt idx="0">
                  <c:v>4</c:v>
                </c:pt>
                <c:pt idx="1">
                  <c:v>8</c:v>
                </c:pt>
                <c:pt idx="2">
                  <c:v>12</c:v>
                </c:pt>
              </c:numCache>
            </c:numRef>
          </c:val>
          <c:extLst>
            <c:ext xmlns:c16="http://schemas.microsoft.com/office/drawing/2014/chart" uri="{C3380CC4-5D6E-409C-BE32-E72D297353CC}">
              <c16:uniqueId val="{00000000-A0A7-4FC4-B973-EAD98E892F78}"/>
            </c:ext>
          </c:extLst>
        </c:ser>
        <c:dLbls>
          <c:dLblPos val="inEnd"/>
          <c:showLegendKey val="0"/>
          <c:showVal val="1"/>
          <c:showCatName val="0"/>
          <c:showSerName val="0"/>
          <c:showPercent val="0"/>
          <c:showBubbleSize val="0"/>
        </c:dLbls>
        <c:gapWidth val="100"/>
        <c:overlap val="-24"/>
        <c:axId val="733961104"/>
        <c:axId val="733965696"/>
      </c:barChart>
      <c:catAx>
        <c:axId val="7339611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crossAx val="733965696"/>
        <c:crosses val="autoZero"/>
        <c:auto val="1"/>
        <c:lblAlgn val="ctr"/>
        <c:lblOffset val="100"/>
        <c:noMultiLvlLbl val="0"/>
      </c:catAx>
      <c:valAx>
        <c:axId val="7339656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crossAx val="733961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28/10/2018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28/10/2018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43007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O Box </a:t>
            </a:r>
            <a:r>
              <a:rPr lang="en-US" dirty="0" err="1"/>
              <a:t>atras</a:t>
            </a:r>
            <a:r>
              <a:rPr lang="en-US" dirty="0"/>
              <a:t> do </a:t>
            </a:r>
            <a:r>
              <a:rPr lang="en-US" dirty="0" err="1"/>
              <a:t>texto</a:t>
            </a:r>
            <a:r>
              <a:rPr lang="en-US" dirty="0"/>
              <a:t> </a:t>
            </a:r>
            <a:r>
              <a:rPr lang="en-US" dirty="0" err="1"/>
              <a:t>desnecessario</a:t>
            </a:r>
            <a:r>
              <a:rPr lang="en-US" dirty="0"/>
              <a:t>.</a:t>
            </a:r>
            <a:r>
              <a:rPr lang="en-US" baseline="0" dirty="0"/>
              <a:t> </a:t>
            </a:r>
            <a:r>
              <a:rPr lang="en-US" baseline="0" dirty="0" err="1"/>
              <a:t>Deixar</a:t>
            </a:r>
            <a:r>
              <a:rPr lang="en-US" baseline="0" dirty="0"/>
              <a:t> o layout </a:t>
            </a:r>
            <a:r>
              <a:rPr lang="en-US" baseline="0" dirty="0" err="1"/>
              <a:t>mais</a:t>
            </a:r>
            <a:r>
              <a:rPr lang="en-US" baseline="0" dirty="0"/>
              <a:t> simples.</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3616807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2.png"/><Relationship Id="rId14" Type="http://schemas.openxmlformats.org/officeDocument/2006/relationships/hyperlink" Target="http://www.capgemini.com/"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svg"/><Relationship Id="rId2" Type="http://schemas.openxmlformats.org/officeDocument/2006/relationships/image" Target="../media/image15.png"/><Relationship Id="rId1" Type="http://schemas.openxmlformats.org/officeDocument/2006/relationships/slideMaster" Target="../slideMasters/slideMaster4.xml"/><Relationship Id="rId6" Type="http://schemas.openxmlformats.org/officeDocument/2006/relationships/image" Target="../media/image3.png"/><Relationship Id="rId5" Type="http://schemas.openxmlformats.org/officeDocument/2006/relationships/hyperlink" Target="https://www.capgemini.com/optimize-your-business-and-it-operations" TargetMode="External"/><Relationship Id="rId4" Type="http://schemas.openxmlformats.org/officeDocument/2006/relationships/image" Target="../media/image1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196523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943872" y="-1634"/>
            <a:ext cx="7248128" cy="6859588"/>
          </a:xfrm>
          <a:prstGeom prst="rect">
            <a:avLst/>
          </a:prstGeom>
          <a:noFill/>
        </p:spPr>
        <p:txBody>
          <a:bodyPr anchor="ctr"/>
          <a:lstStyle>
            <a:lvl1pPr marL="0" indent="0" algn="ctr">
              <a:buNone/>
              <a:defRPr/>
            </a:lvl1pPr>
          </a:lstStyle>
          <a:p>
            <a:endParaRPr lang="pt-PT" dirty="0"/>
          </a:p>
        </p:txBody>
      </p:sp>
      <p:pic>
        <p:nvPicPr>
          <p:cNvPr id="10" name="Picture Placeholder 8">
            <a:extLst>
              <a:ext uri="{FF2B5EF4-FFF2-40B4-BE49-F238E27FC236}">
                <a16:creationId xmlns:a16="http://schemas.microsoft.com/office/drawing/2014/main" id="{7DA917D4-CE5A-49F4-8CAC-F6D6EE4C786F}"/>
              </a:ext>
            </a:extLst>
          </p:cNvPr>
          <p:cNvPicPr>
            <a:picLocks noChangeAspect="1"/>
          </p:cNvPicPr>
          <p:nvPr userDrawn="1"/>
        </p:nvPicPr>
        <p:blipFill>
          <a:blip r:embed="rId2">
            <a:extLst>
              <a:ext uri="{28A0092B-C50C-407E-A947-70E740481C1C}">
                <a14:useLocalDpi xmlns:a14="http://schemas.microsoft.com/office/drawing/2010/main" val="0"/>
              </a:ext>
            </a:extLst>
          </a:blip>
          <a:srcRect l="9322" r="9322"/>
          <a:stretch>
            <a:fillRect/>
          </a:stretch>
        </p:blipFill>
        <p:spPr>
          <a:xfrm>
            <a:off x="2273300" y="-1588"/>
            <a:ext cx="9918700" cy="6859588"/>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10">
            <a:extLst>
              <a:ext uri="{FF2B5EF4-FFF2-40B4-BE49-F238E27FC236}">
                <a16:creationId xmlns:a16="http://schemas.microsoft.com/office/drawing/2014/main" id="{709E13E3-3323-4A67-80E2-F9198122983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839" r="32420"/>
          <a:stretch/>
        </p:blipFill>
        <p:spPr>
          <a:xfrm>
            <a:off x="4253790" y="-2148"/>
            <a:ext cx="7938210" cy="6898276"/>
          </a:xfrm>
          <a:prstGeom prst="rect">
            <a:avLst/>
          </a:prstGeom>
        </p:spPr>
      </p:pic>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3068960"/>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407988" y="2002973"/>
            <a:ext cx="10044635"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7"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3"/>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651654949"/>
      </p:ext>
    </p:extLst>
  </p:cSld>
  <p:clrMapOvr>
    <a:masterClrMapping/>
  </p:clrMapOvr>
  <p:extLst mod="1">
    <p:ext uri="{DCECCB84-F9BA-43D5-87BE-67443E8EF086}">
      <p15:sldGuideLst xmlns:p15="http://schemas.microsoft.com/office/powerpoint/2012/main">
        <p15:guide id="1" orient="horz" pos="255" userDrawn="1">
          <p15:clr>
            <a:srgbClr val="FBAE40"/>
          </p15:clr>
        </p15:guide>
        <p15:guide id="2" pos="257" userDrawn="1">
          <p15:clr>
            <a:srgbClr val="FBAE40"/>
          </p15:clr>
        </p15:guide>
        <p15:guide id="3" pos="687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lang="en-US" sz="800" kern="0" dirty="0">
                <a:solidFill>
                  <a:srgbClr val="00458D"/>
                </a:solidFill>
                <a:latin typeface="+mn-lt"/>
                <a:ea typeface="+mn-ea"/>
                <a:cs typeface="Arial" panose="020B0604020202020204" pitchFamily="34" charset="0"/>
              </a:rPr>
              <a:t>RCIS Offshore Testing – Monthly Status Report</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Text2 (fix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D2F289-295A-4712-B3F5-6C1E821AF1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9"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3">
            <a:extLst>
              <a:ext uri="{96DAC541-7B7A-43D3-8B79-37D633B846F1}">
                <asvg:svgBlip xmlns:asvg="http://schemas.microsoft.com/office/drawing/2016/SVG/main" r:embed="rId4"/>
              </a:ext>
            </a:extLst>
          </a:blip>
          <a:srcRect t="45009" r="3903"/>
          <a:stretch>
            <a:fillRect/>
          </a:stretch>
        </p:blipFill>
        <p:spPr>
          <a:xfrm rot="20633129">
            <a:off x="6623457" y="-854950"/>
            <a:ext cx="5712032" cy="3331781"/>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5"/>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RCIS Offshore Testing – Monthly Status Report</a:t>
            </a:r>
          </a:p>
        </p:txBody>
      </p:sp>
      <p:sp>
        <p:nvSpPr>
          <p:cNvPr id="15"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8"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2318641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91" r:id="rId1"/>
    <p:sldLayoutId id="2147483732"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99"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sldLayoutIdLst>
    <p:sldLayoutId id="2147483798" r:id="rId1"/>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p:txBody>
          <a:bodyPr>
            <a:normAutofit/>
          </a:bodyPr>
          <a:lstStyle/>
          <a:p>
            <a:r>
              <a:rPr lang="en-US" b="1" dirty="0"/>
              <a:t>RCIS Offshore Testing</a:t>
            </a:r>
          </a:p>
          <a:p>
            <a:r>
              <a:rPr lang="en-US" sz="2400" dirty="0"/>
              <a:t>Monthly Engagement Report</a:t>
            </a:r>
          </a:p>
        </p:txBody>
      </p:sp>
      <p:sp>
        <p:nvSpPr>
          <p:cNvPr id="6" name="Text Placeholder 5">
            <a:extLst>
              <a:ext uri="{FF2B5EF4-FFF2-40B4-BE49-F238E27FC236}">
                <a16:creationId xmlns:a16="http://schemas.microsoft.com/office/drawing/2014/main" id="{89B4E149-2582-4289-A77E-932BC6D661BF}"/>
              </a:ext>
            </a:extLst>
          </p:cNvPr>
          <p:cNvSpPr>
            <a:spLocks noGrp="1"/>
          </p:cNvSpPr>
          <p:nvPr>
            <p:ph type="body" sz="quarter" idx="11"/>
          </p:nvPr>
        </p:nvSpPr>
        <p:spPr/>
        <p:txBody>
          <a:bodyPr/>
          <a:lstStyle/>
          <a:p>
            <a:pPr lvl="0"/>
            <a:r>
              <a:rPr lang="en-US" dirty="0"/>
              <a:t>October 2018</a:t>
            </a:r>
          </a:p>
        </p:txBody>
      </p:sp>
      <p:pic>
        <p:nvPicPr>
          <p:cNvPr id="1026" name="Picture 2" descr="Image result for rcis rural community logo png">
            <a:extLst>
              <a:ext uri="{FF2B5EF4-FFF2-40B4-BE49-F238E27FC236}">
                <a16:creationId xmlns:a16="http://schemas.microsoft.com/office/drawing/2014/main" id="{9908EC66-3C95-4CF3-A37D-EA2C8790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381000"/>
            <a:ext cx="1731818"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FBBF165-CF1E-4A90-875A-3F660BBFC5D4}"/>
              </a:ext>
            </a:extLst>
          </p:cNvPr>
          <p:cNvSpPr>
            <a:spLocks noGrp="1"/>
          </p:cNvSpPr>
          <p:nvPr>
            <p:ph type="title"/>
          </p:nvPr>
        </p:nvSpPr>
        <p:spPr/>
        <p:txBody>
          <a:bodyPr>
            <a:normAutofit/>
          </a:bodyPr>
          <a:lstStyle/>
          <a:p>
            <a:r>
              <a:rPr lang="pt-PT" sz="2400" dirty="0"/>
              <a:t>Agenda</a:t>
            </a:r>
          </a:p>
        </p:txBody>
      </p:sp>
      <p:sp>
        <p:nvSpPr>
          <p:cNvPr id="5" name="Text Placeholder 4"/>
          <p:cNvSpPr>
            <a:spLocks noGrp="1"/>
          </p:cNvSpPr>
          <p:nvPr>
            <p:ph type="body" sz="quarter" idx="35"/>
          </p:nvPr>
        </p:nvSpPr>
        <p:spPr>
          <a:xfrm>
            <a:off x="496956" y="1430234"/>
            <a:ext cx="5098625" cy="5011014"/>
          </a:xfrm>
        </p:spPr>
        <p:txBody>
          <a:bodyPr/>
          <a:lstStyle/>
          <a:p>
            <a:pPr marL="457200" indent="-338138">
              <a:spcAft>
                <a:spcPts val="1200"/>
              </a:spcAft>
              <a:buAutoNum type="arabicPeriod"/>
            </a:pPr>
            <a:r>
              <a:rPr lang="en-US" sz="1600" b="1" dirty="0"/>
              <a:t>Executive Summary</a:t>
            </a:r>
          </a:p>
          <a:p>
            <a:pPr marL="454025" indent="-338138">
              <a:spcAft>
                <a:spcPts val="1200"/>
              </a:spcAft>
              <a:buFont typeface="+mj-lt"/>
              <a:buAutoNum type="arabicPeriod"/>
            </a:pPr>
            <a:r>
              <a:rPr lang="en-US" sz="1600" b="1" dirty="0"/>
              <a:t>Delivery Update – Automation Testing</a:t>
            </a:r>
          </a:p>
          <a:p>
            <a:pPr marL="454025" indent="-338138">
              <a:spcAft>
                <a:spcPts val="1200"/>
              </a:spcAft>
              <a:buFont typeface="+mj-lt"/>
              <a:buAutoNum type="arabicPeriod"/>
            </a:pPr>
            <a:r>
              <a:rPr lang="en-US" sz="1600" b="1" dirty="0"/>
              <a:t>Delivery Update – Performance Testing</a:t>
            </a:r>
          </a:p>
          <a:p>
            <a:pPr marL="454025" indent="-338138">
              <a:spcAft>
                <a:spcPts val="1200"/>
              </a:spcAft>
              <a:buFont typeface="+mj-lt"/>
              <a:buAutoNum type="arabicPeriod"/>
            </a:pPr>
            <a:r>
              <a:rPr lang="en-US" sz="1600" b="1" dirty="0"/>
              <a:t>Key Metrics Dashboard</a:t>
            </a:r>
          </a:p>
          <a:p>
            <a:pPr marL="454025" indent="-338138">
              <a:spcAft>
                <a:spcPts val="1200"/>
              </a:spcAft>
              <a:buFont typeface="+mj-lt"/>
              <a:buAutoNum type="arabicPeriod"/>
            </a:pPr>
            <a:r>
              <a:rPr lang="en-US" sz="1600" b="1" dirty="0"/>
              <a:t>Environment Outage Dashboard</a:t>
            </a:r>
          </a:p>
          <a:p>
            <a:pPr marL="454025" indent="-338138">
              <a:spcAft>
                <a:spcPts val="1200"/>
              </a:spcAft>
              <a:buFont typeface="+mj-lt"/>
              <a:buAutoNum type="arabicPeriod"/>
            </a:pPr>
            <a:r>
              <a:rPr lang="en-US" sz="1600" b="1" dirty="0"/>
              <a:t>Change Control Log</a:t>
            </a:r>
          </a:p>
          <a:p>
            <a:pPr marL="454025" indent="-338138">
              <a:spcAft>
                <a:spcPts val="1200"/>
              </a:spcAft>
              <a:buFont typeface="+mj-lt"/>
              <a:buAutoNum type="arabicPeriod"/>
            </a:pPr>
            <a:r>
              <a:rPr lang="en-US" sz="1600" b="1" dirty="0"/>
              <a:t>Accelerators, Differentiators and Value Adds</a:t>
            </a:r>
          </a:p>
        </p:txBody>
      </p:sp>
    </p:spTree>
    <p:extLst>
      <p:ext uri="{BB962C8B-B14F-4D97-AF65-F5344CB8AC3E}">
        <p14:creationId xmlns:p14="http://schemas.microsoft.com/office/powerpoint/2010/main" val="138815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8241B8-C12A-4803-A636-E9EF11B211AF}"/>
              </a:ext>
            </a:extLst>
          </p:cNvPr>
          <p:cNvSpPr>
            <a:spLocks noGrp="1"/>
          </p:cNvSpPr>
          <p:nvPr>
            <p:ph type="title"/>
          </p:nvPr>
        </p:nvSpPr>
        <p:spPr/>
        <p:txBody>
          <a:bodyPr>
            <a:normAutofit/>
          </a:bodyPr>
          <a:lstStyle/>
          <a:p>
            <a:r>
              <a:rPr lang="en-US" sz="2400" dirty="0"/>
              <a:t>Executive Summary</a:t>
            </a:r>
          </a:p>
        </p:txBody>
      </p:sp>
      <p:graphicFrame>
        <p:nvGraphicFramePr>
          <p:cNvPr id="7" name="Table 6">
            <a:extLst>
              <a:ext uri="{FF2B5EF4-FFF2-40B4-BE49-F238E27FC236}">
                <a16:creationId xmlns:a16="http://schemas.microsoft.com/office/drawing/2014/main" id="{7DB14521-29FC-433E-A301-08E55F214F2D}"/>
              </a:ext>
            </a:extLst>
          </p:cNvPr>
          <p:cNvGraphicFramePr>
            <a:graphicFrameLocks noGrp="1"/>
          </p:cNvGraphicFramePr>
          <p:nvPr>
            <p:extLst>
              <p:ext uri="{D42A27DB-BD31-4B8C-83A1-F6EECF244321}">
                <p14:modId xmlns:p14="http://schemas.microsoft.com/office/powerpoint/2010/main" val="2597071821"/>
              </p:ext>
            </p:extLst>
          </p:nvPr>
        </p:nvGraphicFramePr>
        <p:xfrm>
          <a:off x="609600" y="990600"/>
          <a:ext cx="10969488" cy="2514601"/>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757822296"/>
                    </a:ext>
                  </a:extLst>
                </a:gridCol>
                <a:gridCol w="914400">
                  <a:extLst>
                    <a:ext uri="{9D8B030D-6E8A-4147-A177-3AD203B41FA5}">
                      <a16:colId xmlns:a16="http://schemas.microsoft.com/office/drawing/2014/main" val="477782549"/>
                    </a:ext>
                  </a:extLst>
                </a:gridCol>
                <a:gridCol w="7311888">
                  <a:extLst>
                    <a:ext uri="{9D8B030D-6E8A-4147-A177-3AD203B41FA5}">
                      <a16:colId xmlns:a16="http://schemas.microsoft.com/office/drawing/2014/main" val="3587444443"/>
                    </a:ext>
                  </a:extLst>
                </a:gridCol>
              </a:tblGrid>
              <a:tr h="327102">
                <a:tc gridSpan="3">
                  <a:txBody>
                    <a:bodyPr/>
                    <a:lstStyle/>
                    <a:p>
                      <a:r>
                        <a:rPr lang="en-US" sz="900" dirty="0"/>
                        <a:t>ENGAGEMENT HEALTH INDICATORS</a:t>
                      </a:r>
                    </a:p>
                  </a:txBody>
                  <a:tcPr anchor="ctr"/>
                </a:tc>
                <a:tc hMerge="1">
                  <a:txBody>
                    <a:bodyPr/>
                    <a:lstStyle/>
                    <a:p>
                      <a:endParaRPr lang="en-US" sz="900"/>
                    </a:p>
                  </a:txBody>
                  <a:tcPr/>
                </a:tc>
                <a:tc hMerge="1">
                  <a:txBody>
                    <a:bodyPr/>
                    <a:lstStyle/>
                    <a:p>
                      <a:endParaRPr lang="en-US" sz="900" dirty="0"/>
                    </a:p>
                  </a:txBody>
                  <a:tcPr/>
                </a:tc>
                <a:extLst>
                  <a:ext uri="{0D108BD9-81ED-4DB2-BD59-A6C34878D82A}">
                    <a16:rowId xmlns:a16="http://schemas.microsoft.com/office/drawing/2014/main" val="188502798"/>
                  </a:ext>
                </a:extLst>
              </a:tr>
              <a:tr h="327102">
                <a:tc>
                  <a:txBody>
                    <a:bodyPr/>
                    <a:lstStyle/>
                    <a:p>
                      <a:r>
                        <a:rPr lang="en-US" sz="900" b="1" dirty="0">
                          <a:solidFill>
                            <a:schemeClr val="bg1"/>
                          </a:solidFill>
                        </a:rPr>
                        <a:t>Indicator</a:t>
                      </a:r>
                    </a:p>
                  </a:txBody>
                  <a:tcPr anchor="ctr">
                    <a:solidFill>
                      <a:schemeClr val="accent2"/>
                    </a:solidFill>
                  </a:tcPr>
                </a:tc>
                <a:tc>
                  <a:txBody>
                    <a:bodyPr/>
                    <a:lstStyle/>
                    <a:p>
                      <a:pPr algn="ctr"/>
                      <a:r>
                        <a:rPr lang="en-US" sz="900" b="1" dirty="0">
                          <a:solidFill>
                            <a:schemeClr val="bg1"/>
                          </a:solidFill>
                        </a:rPr>
                        <a:t>Status</a:t>
                      </a:r>
                    </a:p>
                  </a:txBody>
                  <a:tcPr anchor="ctr">
                    <a:solidFill>
                      <a:schemeClr val="accent2"/>
                    </a:solidFill>
                  </a:tcPr>
                </a:tc>
                <a:tc>
                  <a:txBody>
                    <a:bodyPr/>
                    <a:lstStyle/>
                    <a:p>
                      <a:r>
                        <a:rPr lang="en-US" sz="900" b="1" dirty="0">
                          <a:solidFill>
                            <a:schemeClr val="bg1"/>
                          </a:solidFill>
                        </a:rPr>
                        <a:t>Comments</a:t>
                      </a:r>
                    </a:p>
                  </a:txBody>
                  <a:tcPr anchor="ctr">
                    <a:solidFill>
                      <a:schemeClr val="accent2"/>
                    </a:solidFill>
                  </a:tcPr>
                </a:tc>
                <a:extLst>
                  <a:ext uri="{0D108BD9-81ED-4DB2-BD59-A6C34878D82A}">
                    <a16:rowId xmlns:a16="http://schemas.microsoft.com/office/drawing/2014/main" val="157592753"/>
                  </a:ext>
                </a:extLst>
              </a:tr>
              <a:tr h="265771">
                <a:tc>
                  <a:txBody>
                    <a:bodyPr/>
                    <a:lstStyle/>
                    <a:p>
                      <a:r>
                        <a:rPr lang="en-US" sz="900" dirty="0"/>
                        <a:t>Overall Health</a:t>
                      </a:r>
                    </a:p>
                  </a:txBody>
                  <a:tcPr/>
                </a:tc>
                <a:tc>
                  <a:txBody>
                    <a:bodyPr/>
                    <a:lstStyle/>
                    <a:p>
                      <a:pPr algn="ctr"/>
                      <a:endParaRPr lang="en-US" sz="900" dirty="0"/>
                    </a:p>
                  </a:txBody>
                  <a:tcPr/>
                </a:tc>
                <a:tc>
                  <a:txBody>
                    <a:bodyPr/>
                    <a:lstStyle/>
                    <a:p>
                      <a:r>
                        <a:rPr lang="en-US" sz="900" dirty="0"/>
                        <a:t>No deviations reported</a:t>
                      </a:r>
                    </a:p>
                  </a:txBody>
                  <a:tcPr/>
                </a:tc>
                <a:extLst>
                  <a:ext uri="{0D108BD9-81ED-4DB2-BD59-A6C34878D82A}">
                    <a16:rowId xmlns:a16="http://schemas.microsoft.com/office/drawing/2014/main" val="2794128440"/>
                  </a:ext>
                </a:extLst>
              </a:tr>
              <a:tr h="265771">
                <a:tc>
                  <a:txBody>
                    <a:bodyPr/>
                    <a:lstStyle/>
                    <a:p>
                      <a:r>
                        <a:rPr lang="en-US" sz="900" dirty="0"/>
                        <a:t>Scope</a:t>
                      </a:r>
                    </a:p>
                  </a:txBody>
                  <a:tcPr/>
                </a:tc>
                <a:tc>
                  <a:txBody>
                    <a:bodyPr/>
                    <a:lstStyle/>
                    <a:p>
                      <a:pPr algn="ctr"/>
                      <a:endParaRPr lang="en-US" sz="900" dirty="0"/>
                    </a:p>
                  </a:txBody>
                  <a:tcPr/>
                </a:tc>
                <a:tc>
                  <a:txBody>
                    <a:bodyPr/>
                    <a:lstStyle/>
                    <a:p>
                      <a:endParaRPr lang="en-US" sz="900"/>
                    </a:p>
                  </a:txBody>
                  <a:tcPr/>
                </a:tc>
                <a:extLst>
                  <a:ext uri="{0D108BD9-81ED-4DB2-BD59-A6C34878D82A}">
                    <a16:rowId xmlns:a16="http://schemas.microsoft.com/office/drawing/2014/main" val="3030687399"/>
                  </a:ext>
                </a:extLst>
              </a:tr>
              <a:tr h="265771">
                <a:tc>
                  <a:txBody>
                    <a:bodyPr/>
                    <a:lstStyle/>
                    <a:p>
                      <a:r>
                        <a:rPr lang="en-US" sz="900" dirty="0"/>
                        <a:t>Schedule</a:t>
                      </a:r>
                    </a:p>
                  </a:txBody>
                  <a:tcPr/>
                </a:tc>
                <a:tc>
                  <a:txBody>
                    <a:bodyPr/>
                    <a:lstStyle/>
                    <a:p>
                      <a:pPr algn="ctr"/>
                      <a:endParaRPr lang="en-US" sz="900" dirty="0"/>
                    </a:p>
                  </a:txBody>
                  <a:tcPr/>
                </a:tc>
                <a:tc>
                  <a:txBody>
                    <a:bodyPr/>
                    <a:lstStyle/>
                    <a:p>
                      <a:endParaRPr lang="en-US" sz="900"/>
                    </a:p>
                  </a:txBody>
                  <a:tcPr/>
                </a:tc>
                <a:extLst>
                  <a:ext uri="{0D108BD9-81ED-4DB2-BD59-A6C34878D82A}">
                    <a16:rowId xmlns:a16="http://schemas.microsoft.com/office/drawing/2014/main" val="835366285"/>
                  </a:ext>
                </a:extLst>
              </a:tr>
              <a:tr h="265771">
                <a:tc>
                  <a:txBody>
                    <a:bodyPr/>
                    <a:lstStyle/>
                    <a:p>
                      <a:r>
                        <a:rPr lang="en-US" sz="900" dirty="0"/>
                        <a:t>Cost</a:t>
                      </a:r>
                    </a:p>
                  </a:txBody>
                  <a:tcPr/>
                </a:tc>
                <a:tc>
                  <a:txBody>
                    <a:bodyPr/>
                    <a:lstStyle/>
                    <a:p>
                      <a:pPr algn="ctr"/>
                      <a:endParaRPr lang="en-US" sz="900" dirty="0"/>
                    </a:p>
                  </a:txBody>
                  <a:tcPr/>
                </a:tc>
                <a:tc>
                  <a:txBody>
                    <a:bodyPr/>
                    <a:lstStyle/>
                    <a:p>
                      <a:endParaRPr lang="en-US" sz="900" dirty="0"/>
                    </a:p>
                  </a:txBody>
                  <a:tcPr/>
                </a:tc>
                <a:extLst>
                  <a:ext uri="{0D108BD9-81ED-4DB2-BD59-A6C34878D82A}">
                    <a16:rowId xmlns:a16="http://schemas.microsoft.com/office/drawing/2014/main" val="799191358"/>
                  </a:ext>
                </a:extLst>
              </a:tr>
              <a:tr h="265771">
                <a:tc>
                  <a:txBody>
                    <a:bodyPr/>
                    <a:lstStyle/>
                    <a:p>
                      <a:r>
                        <a:rPr lang="en-US" sz="900" dirty="0"/>
                        <a:t>Resources</a:t>
                      </a:r>
                    </a:p>
                  </a:txBody>
                  <a:tcPr/>
                </a:tc>
                <a:tc>
                  <a:txBody>
                    <a:bodyPr/>
                    <a:lstStyle/>
                    <a:p>
                      <a:pPr algn="ctr"/>
                      <a:endParaRPr lang="en-US" sz="900" dirty="0"/>
                    </a:p>
                  </a:txBody>
                  <a:tcPr/>
                </a:tc>
                <a:tc>
                  <a:txBody>
                    <a:bodyPr/>
                    <a:lstStyle/>
                    <a:p>
                      <a:endParaRPr lang="en-US" sz="900"/>
                    </a:p>
                  </a:txBody>
                  <a:tcPr/>
                </a:tc>
                <a:extLst>
                  <a:ext uri="{0D108BD9-81ED-4DB2-BD59-A6C34878D82A}">
                    <a16:rowId xmlns:a16="http://schemas.microsoft.com/office/drawing/2014/main" val="2401526641"/>
                  </a:ext>
                </a:extLst>
              </a:tr>
              <a:tr h="265771">
                <a:tc>
                  <a:txBody>
                    <a:bodyPr/>
                    <a:lstStyle/>
                    <a:p>
                      <a:r>
                        <a:rPr lang="en-US" sz="900" dirty="0"/>
                        <a:t>Governance</a:t>
                      </a:r>
                    </a:p>
                  </a:txBody>
                  <a:tcPr/>
                </a:tc>
                <a:tc>
                  <a:txBody>
                    <a:bodyPr/>
                    <a:lstStyle/>
                    <a:p>
                      <a:pPr algn="ctr"/>
                      <a:endParaRPr lang="en-US" sz="900" dirty="0"/>
                    </a:p>
                  </a:txBody>
                  <a:tcPr/>
                </a:tc>
                <a:tc>
                  <a:txBody>
                    <a:bodyPr/>
                    <a:lstStyle/>
                    <a:p>
                      <a:endParaRPr lang="en-US" sz="900" dirty="0"/>
                    </a:p>
                  </a:txBody>
                  <a:tcPr/>
                </a:tc>
                <a:extLst>
                  <a:ext uri="{0D108BD9-81ED-4DB2-BD59-A6C34878D82A}">
                    <a16:rowId xmlns:a16="http://schemas.microsoft.com/office/drawing/2014/main" val="188331651"/>
                  </a:ext>
                </a:extLst>
              </a:tr>
              <a:tr h="265771">
                <a:tc>
                  <a:txBody>
                    <a:bodyPr/>
                    <a:lstStyle/>
                    <a:p>
                      <a:r>
                        <a:rPr lang="en-US" sz="900" dirty="0"/>
                        <a:t>Contract / Invoicing</a:t>
                      </a:r>
                    </a:p>
                  </a:txBody>
                  <a:tcPr/>
                </a:tc>
                <a:tc>
                  <a:txBody>
                    <a:bodyPr/>
                    <a:lstStyle/>
                    <a:p>
                      <a:pPr algn="ctr"/>
                      <a:endParaRPr lang="en-US" sz="900" dirty="0"/>
                    </a:p>
                  </a:txBody>
                  <a:tcPr/>
                </a:tc>
                <a:tc>
                  <a:txBody>
                    <a:bodyPr/>
                    <a:lstStyle/>
                    <a:p>
                      <a:endParaRPr lang="en-US" sz="900" dirty="0"/>
                    </a:p>
                  </a:txBody>
                  <a:tcPr/>
                </a:tc>
                <a:extLst>
                  <a:ext uri="{0D108BD9-81ED-4DB2-BD59-A6C34878D82A}">
                    <a16:rowId xmlns:a16="http://schemas.microsoft.com/office/drawing/2014/main" val="3381910983"/>
                  </a:ext>
                </a:extLst>
              </a:tr>
            </a:tbl>
          </a:graphicData>
        </a:graphic>
      </p:graphicFrame>
      <p:sp>
        <p:nvSpPr>
          <p:cNvPr id="8" name="Rectangle 7">
            <a:extLst>
              <a:ext uri="{FF2B5EF4-FFF2-40B4-BE49-F238E27FC236}">
                <a16:creationId xmlns:a16="http://schemas.microsoft.com/office/drawing/2014/main" id="{5FFBE766-4A7C-4FFC-98CD-B00532D59EED}"/>
              </a:ext>
            </a:extLst>
          </p:cNvPr>
          <p:cNvSpPr/>
          <p:nvPr/>
        </p:nvSpPr>
        <p:spPr>
          <a:xfrm>
            <a:off x="7994374" y="4090988"/>
            <a:ext cx="3584718" cy="208121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171450" indent="-171450">
              <a:spcAft>
                <a:spcPts val="400"/>
              </a:spcAft>
              <a:buFont typeface="Wingdings" panose="05000000000000000000" pitchFamily="2" charset="2"/>
              <a:buChar char="§"/>
            </a:pPr>
            <a:r>
              <a:rPr lang="en-US" sz="1050" dirty="0"/>
              <a:t>TBU</a:t>
            </a:r>
          </a:p>
          <a:p>
            <a:pPr marL="171450" indent="-171450">
              <a:spcAft>
                <a:spcPts val="400"/>
              </a:spcAft>
              <a:buFont typeface="Wingdings" panose="05000000000000000000" pitchFamily="2" charset="2"/>
              <a:buChar char="§"/>
            </a:pPr>
            <a:r>
              <a:rPr lang="en-US" sz="1050" dirty="0"/>
              <a:t>TBU</a:t>
            </a:r>
          </a:p>
          <a:p>
            <a:pPr marL="171450" indent="-171450">
              <a:spcAft>
                <a:spcPts val="400"/>
              </a:spcAft>
              <a:buFont typeface="Wingdings" panose="05000000000000000000" pitchFamily="2" charset="2"/>
              <a:buChar char="§"/>
            </a:pPr>
            <a:r>
              <a:rPr lang="en-US" sz="1050" dirty="0"/>
              <a:t>TBU</a:t>
            </a:r>
          </a:p>
        </p:txBody>
      </p:sp>
      <p:sp>
        <p:nvSpPr>
          <p:cNvPr id="9" name="Rectangle 8">
            <a:extLst>
              <a:ext uri="{FF2B5EF4-FFF2-40B4-BE49-F238E27FC236}">
                <a16:creationId xmlns:a16="http://schemas.microsoft.com/office/drawing/2014/main" id="{0D63ACFC-3F76-4CCD-B0EF-7A80A85B783F}"/>
              </a:ext>
            </a:extLst>
          </p:cNvPr>
          <p:cNvSpPr/>
          <p:nvPr/>
        </p:nvSpPr>
        <p:spPr>
          <a:xfrm>
            <a:off x="4301983" y="4090988"/>
            <a:ext cx="3584718" cy="208121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171450" indent="-171450">
              <a:spcAft>
                <a:spcPts val="400"/>
              </a:spcAft>
              <a:buFont typeface="Wingdings" panose="05000000000000000000" pitchFamily="2" charset="2"/>
              <a:buChar char="§"/>
            </a:pPr>
            <a:r>
              <a:rPr lang="en-US" sz="1050" dirty="0"/>
              <a:t>TBU</a:t>
            </a:r>
          </a:p>
          <a:p>
            <a:pPr marL="171450" indent="-171450">
              <a:spcAft>
                <a:spcPts val="400"/>
              </a:spcAft>
              <a:buFont typeface="Wingdings" panose="05000000000000000000" pitchFamily="2" charset="2"/>
              <a:buChar char="§"/>
            </a:pPr>
            <a:r>
              <a:rPr lang="en-US" sz="1050" dirty="0"/>
              <a:t>TBU</a:t>
            </a:r>
          </a:p>
          <a:p>
            <a:pPr marL="171450" indent="-171450">
              <a:spcAft>
                <a:spcPts val="400"/>
              </a:spcAft>
              <a:buFont typeface="Wingdings" panose="05000000000000000000" pitchFamily="2" charset="2"/>
              <a:buChar char="§"/>
            </a:pPr>
            <a:r>
              <a:rPr lang="en-US" sz="1050" dirty="0"/>
              <a:t>TBU</a:t>
            </a:r>
          </a:p>
        </p:txBody>
      </p:sp>
      <p:sp>
        <p:nvSpPr>
          <p:cNvPr id="10" name="Rectangle 9">
            <a:extLst>
              <a:ext uri="{FF2B5EF4-FFF2-40B4-BE49-F238E27FC236}">
                <a16:creationId xmlns:a16="http://schemas.microsoft.com/office/drawing/2014/main" id="{FA0025C8-77A1-41C6-8E93-3BC48C585752}"/>
              </a:ext>
            </a:extLst>
          </p:cNvPr>
          <p:cNvSpPr/>
          <p:nvPr/>
        </p:nvSpPr>
        <p:spPr>
          <a:xfrm>
            <a:off x="609600" y="4090988"/>
            <a:ext cx="3584718" cy="208121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spcAft>
                <a:spcPts val="800"/>
              </a:spcAft>
            </a:pPr>
            <a:endParaRPr lang="en-US" sz="1050" dirty="0"/>
          </a:p>
        </p:txBody>
      </p:sp>
      <p:sp>
        <p:nvSpPr>
          <p:cNvPr id="11" name="Rectangle 10">
            <a:extLst>
              <a:ext uri="{FF2B5EF4-FFF2-40B4-BE49-F238E27FC236}">
                <a16:creationId xmlns:a16="http://schemas.microsoft.com/office/drawing/2014/main" id="{95862CC9-FC3D-43DA-BD63-289830C07FFF}"/>
              </a:ext>
            </a:extLst>
          </p:cNvPr>
          <p:cNvSpPr/>
          <p:nvPr/>
        </p:nvSpPr>
        <p:spPr>
          <a:xfrm>
            <a:off x="609600" y="3713922"/>
            <a:ext cx="3584718" cy="324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800"/>
              </a:spcAft>
            </a:pPr>
            <a:r>
              <a:rPr lang="en-US" sz="1050" b="1" dirty="0">
                <a:solidFill>
                  <a:schemeClr val="bg1"/>
                </a:solidFill>
              </a:rPr>
              <a:t>Team Distribution</a:t>
            </a:r>
          </a:p>
        </p:txBody>
      </p:sp>
      <p:sp>
        <p:nvSpPr>
          <p:cNvPr id="12" name="Rectangle 11">
            <a:extLst>
              <a:ext uri="{FF2B5EF4-FFF2-40B4-BE49-F238E27FC236}">
                <a16:creationId xmlns:a16="http://schemas.microsoft.com/office/drawing/2014/main" id="{E60EA963-2B64-43F9-A2A7-5A777B251E5A}"/>
              </a:ext>
            </a:extLst>
          </p:cNvPr>
          <p:cNvSpPr/>
          <p:nvPr/>
        </p:nvSpPr>
        <p:spPr>
          <a:xfrm>
            <a:off x="4301983" y="3713922"/>
            <a:ext cx="3584718" cy="324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800"/>
              </a:spcAft>
            </a:pPr>
            <a:r>
              <a:rPr lang="en-US" sz="1050" b="1" dirty="0">
                <a:solidFill>
                  <a:schemeClr val="bg1"/>
                </a:solidFill>
              </a:rPr>
              <a:t>Updates for Current Reporting Period</a:t>
            </a:r>
          </a:p>
        </p:txBody>
      </p:sp>
      <p:sp>
        <p:nvSpPr>
          <p:cNvPr id="13" name="Rectangle 12">
            <a:extLst>
              <a:ext uri="{FF2B5EF4-FFF2-40B4-BE49-F238E27FC236}">
                <a16:creationId xmlns:a16="http://schemas.microsoft.com/office/drawing/2014/main" id="{085E8530-3EDC-4889-8903-60CAF383E9FF}"/>
              </a:ext>
            </a:extLst>
          </p:cNvPr>
          <p:cNvSpPr/>
          <p:nvPr/>
        </p:nvSpPr>
        <p:spPr>
          <a:xfrm>
            <a:off x="7994370" y="3713922"/>
            <a:ext cx="3584718" cy="3246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800"/>
              </a:spcAft>
            </a:pPr>
            <a:r>
              <a:rPr lang="en-US" sz="1050" b="1" dirty="0">
                <a:solidFill>
                  <a:schemeClr val="bg1"/>
                </a:solidFill>
              </a:rPr>
              <a:t>Activities for Next Reporting Period</a:t>
            </a:r>
          </a:p>
        </p:txBody>
      </p:sp>
      <p:graphicFrame>
        <p:nvGraphicFramePr>
          <p:cNvPr id="16" name="Chart 15">
            <a:extLst>
              <a:ext uri="{FF2B5EF4-FFF2-40B4-BE49-F238E27FC236}">
                <a16:creationId xmlns:a16="http://schemas.microsoft.com/office/drawing/2014/main" id="{D09D832A-FC09-4BF4-AE43-F74FFDAD58EE}"/>
              </a:ext>
            </a:extLst>
          </p:cNvPr>
          <p:cNvGraphicFramePr/>
          <p:nvPr>
            <p:extLst>
              <p:ext uri="{D42A27DB-BD31-4B8C-83A1-F6EECF244321}">
                <p14:modId xmlns:p14="http://schemas.microsoft.com/office/powerpoint/2010/main" val="1423333287"/>
              </p:ext>
            </p:extLst>
          </p:nvPr>
        </p:nvGraphicFramePr>
        <p:xfrm>
          <a:off x="623213" y="4090988"/>
          <a:ext cx="3557493" cy="20812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740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A053AD-45A0-4B7F-8588-3E5620796BA0}"/>
              </a:ext>
            </a:extLst>
          </p:cNvPr>
          <p:cNvSpPr>
            <a:spLocks noGrp="1"/>
          </p:cNvSpPr>
          <p:nvPr>
            <p:ph type="title"/>
          </p:nvPr>
        </p:nvSpPr>
        <p:spPr>
          <a:xfrm>
            <a:off x="407988" y="331071"/>
            <a:ext cx="10944596" cy="865054"/>
          </a:xfrm>
        </p:spPr>
        <p:txBody>
          <a:bodyPr>
            <a:normAutofit/>
          </a:bodyPr>
          <a:lstStyle/>
          <a:p>
            <a:r>
              <a:rPr lang="en-US" sz="2400" dirty="0"/>
              <a:t>Delivery Update: Automation Testing</a:t>
            </a:r>
          </a:p>
        </p:txBody>
      </p:sp>
      <p:graphicFrame>
        <p:nvGraphicFramePr>
          <p:cNvPr id="7" name="Table 6">
            <a:extLst>
              <a:ext uri="{FF2B5EF4-FFF2-40B4-BE49-F238E27FC236}">
                <a16:creationId xmlns:a16="http://schemas.microsoft.com/office/drawing/2014/main" id="{037709B5-3079-4099-9849-FA36A23188FD}"/>
              </a:ext>
            </a:extLst>
          </p:cNvPr>
          <p:cNvGraphicFramePr>
            <a:graphicFrameLocks noGrp="1"/>
          </p:cNvGraphicFramePr>
          <p:nvPr>
            <p:extLst>
              <p:ext uri="{D42A27DB-BD31-4B8C-83A1-F6EECF244321}">
                <p14:modId xmlns:p14="http://schemas.microsoft.com/office/powerpoint/2010/main" val="1508953281"/>
              </p:ext>
            </p:extLst>
          </p:nvPr>
        </p:nvGraphicFramePr>
        <p:xfrm>
          <a:off x="609599" y="990600"/>
          <a:ext cx="10969488" cy="288236"/>
        </p:xfrm>
        <a:graphic>
          <a:graphicData uri="http://schemas.openxmlformats.org/drawingml/2006/table">
            <a:tbl>
              <a:tblPr bandRow="1">
                <a:tableStyleId>{5C22544A-7EE6-4342-B048-85BDC9FD1C3A}</a:tableStyleId>
              </a:tblPr>
              <a:tblGrid>
                <a:gridCol w="1828248">
                  <a:extLst>
                    <a:ext uri="{9D8B030D-6E8A-4147-A177-3AD203B41FA5}">
                      <a16:colId xmlns:a16="http://schemas.microsoft.com/office/drawing/2014/main" val="452589207"/>
                    </a:ext>
                  </a:extLst>
                </a:gridCol>
                <a:gridCol w="1828248">
                  <a:extLst>
                    <a:ext uri="{9D8B030D-6E8A-4147-A177-3AD203B41FA5}">
                      <a16:colId xmlns:a16="http://schemas.microsoft.com/office/drawing/2014/main" val="322531826"/>
                    </a:ext>
                  </a:extLst>
                </a:gridCol>
                <a:gridCol w="1828248">
                  <a:extLst>
                    <a:ext uri="{9D8B030D-6E8A-4147-A177-3AD203B41FA5}">
                      <a16:colId xmlns:a16="http://schemas.microsoft.com/office/drawing/2014/main" val="1637159736"/>
                    </a:ext>
                  </a:extLst>
                </a:gridCol>
                <a:gridCol w="1828248">
                  <a:extLst>
                    <a:ext uri="{9D8B030D-6E8A-4147-A177-3AD203B41FA5}">
                      <a16:colId xmlns:a16="http://schemas.microsoft.com/office/drawing/2014/main" val="3075362174"/>
                    </a:ext>
                  </a:extLst>
                </a:gridCol>
                <a:gridCol w="1828248">
                  <a:extLst>
                    <a:ext uri="{9D8B030D-6E8A-4147-A177-3AD203B41FA5}">
                      <a16:colId xmlns:a16="http://schemas.microsoft.com/office/drawing/2014/main" val="4051274694"/>
                    </a:ext>
                  </a:extLst>
                </a:gridCol>
                <a:gridCol w="1828248">
                  <a:extLst>
                    <a:ext uri="{9D8B030D-6E8A-4147-A177-3AD203B41FA5}">
                      <a16:colId xmlns:a16="http://schemas.microsoft.com/office/drawing/2014/main" val="3235809027"/>
                    </a:ext>
                  </a:extLst>
                </a:gridCol>
              </a:tblGrid>
              <a:tr h="288236">
                <a:tc>
                  <a:txBody>
                    <a:bodyPr/>
                    <a:lstStyle/>
                    <a:p>
                      <a:pPr algn="ctr"/>
                      <a:r>
                        <a:rPr lang="en-US" sz="900" b="1" dirty="0">
                          <a:solidFill>
                            <a:schemeClr val="bg1"/>
                          </a:solidFill>
                        </a:rPr>
                        <a:t>Area</a:t>
                      </a:r>
                    </a:p>
                  </a:txBody>
                  <a:tcPr anchor="ctr">
                    <a:solidFill>
                      <a:schemeClr val="accent1"/>
                    </a:solidFill>
                  </a:tcPr>
                </a:tc>
                <a:tc>
                  <a:txBody>
                    <a:bodyPr/>
                    <a:lstStyle/>
                    <a:p>
                      <a:pPr algn="ctr"/>
                      <a:r>
                        <a:rPr lang="en-US" sz="900" b="1" dirty="0"/>
                        <a:t>Automation Testing</a:t>
                      </a:r>
                    </a:p>
                  </a:txBody>
                  <a:tcPr anchor="ctr"/>
                </a:tc>
                <a:tc>
                  <a:txBody>
                    <a:bodyPr/>
                    <a:lstStyle/>
                    <a:p>
                      <a:pPr algn="ctr"/>
                      <a:endParaRPr lang="en-US" sz="900" b="1" dirty="0">
                        <a:solidFill>
                          <a:schemeClr val="bg1"/>
                        </a:solidFill>
                      </a:endParaRPr>
                    </a:p>
                  </a:txBody>
                  <a:tcPr anchor="ctr">
                    <a:solidFill>
                      <a:schemeClr val="accent1"/>
                    </a:solidFill>
                  </a:tcPr>
                </a:tc>
                <a:tc>
                  <a:txBody>
                    <a:bodyPr/>
                    <a:lstStyle/>
                    <a:p>
                      <a:pPr algn="ctr"/>
                      <a:r>
                        <a:rPr lang="en-US" sz="900" b="1" dirty="0"/>
                        <a:t>TBU</a:t>
                      </a:r>
                    </a:p>
                  </a:txBody>
                  <a:tcPr anchor="ctr"/>
                </a:tc>
                <a:tc>
                  <a:txBody>
                    <a:bodyPr/>
                    <a:lstStyle/>
                    <a:p>
                      <a:pPr algn="ctr"/>
                      <a:r>
                        <a:rPr lang="en-US" sz="900" b="1" dirty="0">
                          <a:solidFill>
                            <a:schemeClr val="bg1"/>
                          </a:solidFill>
                        </a:rPr>
                        <a:t>Date</a:t>
                      </a:r>
                    </a:p>
                  </a:txBody>
                  <a:tcPr anchor="ctr">
                    <a:solidFill>
                      <a:schemeClr val="accent1"/>
                    </a:solidFill>
                  </a:tcPr>
                </a:tc>
                <a:tc>
                  <a:txBody>
                    <a:bodyPr/>
                    <a:lstStyle/>
                    <a:p>
                      <a:pPr algn="ctr"/>
                      <a:r>
                        <a:rPr lang="en-US" sz="900" b="1" dirty="0"/>
                        <a:t>dd-mmm-</a:t>
                      </a:r>
                      <a:r>
                        <a:rPr lang="en-US" sz="900" b="1" dirty="0" err="1"/>
                        <a:t>yyyy</a:t>
                      </a:r>
                      <a:endParaRPr lang="en-US" sz="900" b="1" dirty="0"/>
                    </a:p>
                  </a:txBody>
                  <a:tcPr anchor="ctr"/>
                </a:tc>
                <a:extLst>
                  <a:ext uri="{0D108BD9-81ED-4DB2-BD59-A6C34878D82A}">
                    <a16:rowId xmlns:a16="http://schemas.microsoft.com/office/drawing/2014/main" val="1564918692"/>
                  </a:ext>
                </a:extLst>
              </a:tr>
            </a:tbl>
          </a:graphicData>
        </a:graphic>
      </p:graphicFrame>
      <p:graphicFrame>
        <p:nvGraphicFramePr>
          <p:cNvPr id="8" name="Table 7">
            <a:extLst>
              <a:ext uri="{FF2B5EF4-FFF2-40B4-BE49-F238E27FC236}">
                <a16:creationId xmlns:a16="http://schemas.microsoft.com/office/drawing/2014/main" id="{930F9A08-A3E6-4489-A1F5-AAFCAADE1CF1}"/>
              </a:ext>
            </a:extLst>
          </p:cNvPr>
          <p:cNvGraphicFramePr>
            <a:graphicFrameLocks noGrp="1"/>
          </p:cNvGraphicFramePr>
          <p:nvPr>
            <p:extLst>
              <p:ext uri="{D42A27DB-BD31-4B8C-83A1-F6EECF244321}">
                <p14:modId xmlns:p14="http://schemas.microsoft.com/office/powerpoint/2010/main" val="1333474799"/>
              </p:ext>
            </p:extLst>
          </p:nvPr>
        </p:nvGraphicFramePr>
        <p:xfrm>
          <a:off x="609598" y="1425196"/>
          <a:ext cx="10969488" cy="1391769"/>
        </p:xfrm>
        <a:graphic>
          <a:graphicData uri="http://schemas.openxmlformats.org/drawingml/2006/table">
            <a:tbl>
              <a:tblPr firstRow="1">
                <a:tableStyleId>{5C22544A-7EE6-4342-B048-85BDC9FD1C3A}</a:tableStyleId>
              </a:tblPr>
              <a:tblGrid>
                <a:gridCol w="6400802">
                  <a:extLst>
                    <a:ext uri="{9D8B030D-6E8A-4147-A177-3AD203B41FA5}">
                      <a16:colId xmlns:a16="http://schemas.microsoft.com/office/drawing/2014/main" val="4226332359"/>
                    </a:ext>
                  </a:extLst>
                </a:gridCol>
                <a:gridCol w="914400">
                  <a:extLst>
                    <a:ext uri="{9D8B030D-6E8A-4147-A177-3AD203B41FA5}">
                      <a16:colId xmlns:a16="http://schemas.microsoft.com/office/drawing/2014/main" val="2915386104"/>
                    </a:ext>
                  </a:extLst>
                </a:gridCol>
                <a:gridCol w="911914">
                  <a:extLst>
                    <a:ext uri="{9D8B030D-6E8A-4147-A177-3AD203B41FA5}">
                      <a16:colId xmlns:a16="http://schemas.microsoft.com/office/drawing/2014/main" val="451725447"/>
                    </a:ext>
                  </a:extLst>
                </a:gridCol>
                <a:gridCol w="2742372">
                  <a:extLst>
                    <a:ext uri="{9D8B030D-6E8A-4147-A177-3AD203B41FA5}">
                      <a16:colId xmlns:a16="http://schemas.microsoft.com/office/drawing/2014/main" val="473119762"/>
                    </a:ext>
                  </a:extLst>
                </a:gridCol>
              </a:tblGrid>
              <a:tr h="298466">
                <a:tc>
                  <a:txBody>
                    <a:bodyPr/>
                    <a:lstStyle/>
                    <a:p>
                      <a:r>
                        <a:rPr lang="en-US" sz="900" dirty="0"/>
                        <a:t>Key Accomplishments</a:t>
                      </a:r>
                    </a:p>
                  </a:txBody>
                  <a:tcPr anchor="ctr">
                    <a:lnR w="12700" cap="flat" cmpd="sng" algn="ctr">
                      <a:solidFill>
                        <a:schemeClr val="bg1"/>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gridSpan="2">
                  <a:txBody>
                    <a:bodyPr/>
                    <a:lstStyle/>
                    <a:p>
                      <a:pPr algn="ctr"/>
                      <a:r>
                        <a:rPr lang="en-US" sz="900" dirty="0"/>
                        <a:t>RAG Status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hMerge="1">
                  <a:txBody>
                    <a:bodyPr/>
                    <a:lstStyle/>
                    <a:p>
                      <a:endParaRPr lang="en-US" sz="900" dirty="0"/>
                    </a:p>
                  </a:txBody>
                  <a:tcPr anchor="ctr"/>
                </a:tc>
                <a:tc>
                  <a:txBody>
                    <a:bodyPr/>
                    <a:lstStyle/>
                    <a:p>
                      <a:r>
                        <a:rPr lang="en-US" sz="900" dirty="0"/>
                        <a:t>Comments</a:t>
                      </a:r>
                    </a:p>
                  </a:txBody>
                  <a:tcPr anchor="ctr">
                    <a:lnL w="12700" cap="flat" cmpd="sng" algn="ctr">
                      <a:solidFill>
                        <a:schemeClr val="bg1"/>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186800654"/>
                  </a:ext>
                </a:extLst>
              </a:tr>
              <a:tr h="377686">
                <a:tc rowSpan="2">
                  <a:txBody>
                    <a:bodyPr/>
                    <a:lstStyle/>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txBody>
                  <a:tcP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900" b="1" dirty="0"/>
                        <a:t>Oct 2018</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900" b="1" dirty="0"/>
                        <a:t>Nov 2018</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2">
                  <a:txBody>
                    <a:bodyPr/>
                    <a:lstStyle/>
                    <a:p>
                      <a:pPr marL="171450" indent="-171450">
                        <a:spcAft>
                          <a:spcPts val="200"/>
                        </a:spcAft>
                        <a:buFont typeface="Wingdings" panose="05000000000000000000" pitchFamily="2" charset="2"/>
                        <a:buChar char="§"/>
                      </a:pPr>
                      <a:r>
                        <a:rPr lang="en-US" sz="900" dirty="0"/>
                        <a:t>TBU</a:t>
                      </a:r>
                    </a:p>
                    <a:p>
                      <a:pPr marL="171450" indent="-171450">
                        <a:spcAft>
                          <a:spcPts val="200"/>
                        </a:spcAft>
                        <a:buFont typeface="Wingdings" panose="05000000000000000000" pitchFamily="2" charset="2"/>
                        <a:buChar char="§"/>
                      </a:pPr>
                      <a:r>
                        <a:rPr lang="en-US" sz="900" dirty="0"/>
                        <a:t>TBU</a:t>
                      </a:r>
                    </a:p>
                    <a:p>
                      <a:pPr marL="171450" indent="-171450">
                        <a:spcAft>
                          <a:spcPts val="200"/>
                        </a:spcAft>
                        <a:buFont typeface="Wingdings" panose="05000000000000000000" pitchFamily="2" charset="2"/>
                        <a:buChar char="§"/>
                      </a:pPr>
                      <a:r>
                        <a:rPr lang="en-US" sz="900" dirty="0"/>
                        <a:t>TBU</a:t>
                      </a:r>
                    </a:p>
                  </a:txBody>
                  <a:tcP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58796052"/>
                  </a:ext>
                </a:extLst>
              </a:tr>
              <a:tr h="715617">
                <a:tc vMerge="1">
                  <a:txBody>
                    <a:bodyPr/>
                    <a:lstStyle/>
                    <a:p>
                      <a:endParaRPr lang="en-US" sz="900" dirty="0"/>
                    </a:p>
                  </a:txBody>
                  <a:tcPr anchor="ctr"/>
                </a:tc>
                <a:tc>
                  <a:txBody>
                    <a:bodyPr/>
                    <a:lstStyle/>
                    <a:p>
                      <a:pPr algn="ctr"/>
                      <a:endParaRPr lang="en-US" sz="9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US" sz="9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endParaRPr lang="en-US" sz="900" dirty="0"/>
                    </a:p>
                  </a:txBody>
                  <a:tcPr anchor="ctr"/>
                </a:tc>
                <a:extLst>
                  <a:ext uri="{0D108BD9-81ED-4DB2-BD59-A6C34878D82A}">
                    <a16:rowId xmlns:a16="http://schemas.microsoft.com/office/drawing/2014/main" val="3720424785"/>
                  </a:ext>
                </a:extLst>
              </a:tr>
            </a:tbl>
          </a:graphicData>
        </a:graphic>
      </p:graphicFrame>
      <p:graphicFrame>
        <p:nvGraphicFramePr>
          <p:cNvPr id="10" name="Table 9">
            <a:extLst>
              <a:ext uri="{FF2B5EF4-FFF2-40B4-BE49-F238E27FC236}">
                <a16:creationId xmlns:a16="http://schemas.microsoft.com/office/drawing/2014/main" id="{4D4696FF-9B6E-48B8-8BD4-0FFB20D368F2}"/>
              </a:ext>
            </a:extLst>
          </p:cNvPr>
          <p:cNvGraphicFramePr>
            <a:graphicFrameLocks noGrp="1"/>
          </p:cNvGraphicFramePr>
          <p:nvPr>
            <p:extLst>
              <p:ext uri="{D42A27DB-BD31-4B8C-83A1-F6EECF244321}">
                <p14:modId xmlns:p14="http://schemas.microsoft.com/office/powerpoint/2010/main" val="2150188328"/>
              </p:ext>
            </p:extLst>
          </p:nvPr>
        </p:nvGraphicFramePr>
        <p:xfrm>
          <a:off x="609598" y="2963325"/>
          <a:ext cx="10969490" cy="1624654"/>
        </p:xfrm>
        <a:graphic>
          <a:graphicData uri="http://schemas.openxmlformats.org/drawingml/2006/table">
            <a:tbl>
              <a:tblPr firstRow="1">
                <a:tableStyleId>{5C22544A-7EE6-4342-B048-85BDC9FD1C3A}</a:tableStyleId>
              </a:tblPr>
              <a:tblGrid>
                <a:gridCol w="4267202">
                  <a:extLst>
                    <a:ext uri="{9D8B030D-6E8A-4147-A177-3AD203B41FA5}">
                      <a16:colId xmlns:a16="http://schemas.microsoft.com/office/drawing/2014/main" val="503497659"/>
                    </a:ext>
                  </a:extLst>
                </a:gridCol>
                <a:gridCol w="609600">
                  <a:extLst>
                    <a:ext uri="{9D8B030D-6E8A-4147-A177-3AD203B41FA5}">
                      <a16:colId xmlns:a16="http://schemas.microsoft.com/office/drawing/2014/main" val="2562539881"/>
                    </a:ext>
                  </a:extLst>
                </a:gridCol>
                <a:gridCol w="1219200">
                  <a:extLst>
                    <a:ext uri="{9D8B030D-6E8A-4147-A177-3AD203B41FA5}">
                      <a16:colId xmlns:a16="http://schemas.microsoft.com/office/drawing/2014/main" val="1745579280"/>
                    </a:ext>
                  </a:extLst>
                </a:gridCol>
                <a:gridCol w="1676400">
                  <a:extLst>
                    <a:ext uri="{9D8B030D-6E8A-4147-A177-3AD203B41FA5}">
                      <a16:colId xmlns:a16="http://schemas.microsoft.com/office/drawing/2014/main" val="3591874990"/>
                    </a:ext>
                  </a:extLst>
                </a:gridCol>
                <a:gridCol w="3197088">
                  <a:extLst>
                    <a:ext uri="{9D8B030D-6E8A-4147-A177-3AD203B41FA5}">
                      <a16:colId xmlns:a16="http://schemas.microsoft.com/office/drawing/2014/main" val="988985370"/>
                    </a:ext>
                  </a:extLst>
                </a:gridCol>
              </a:tblGrid>
              <a:tr h="267673">
                <a:tc gridSpan="5">
                  <a:txBody>
                    <a:bodyPr/>
                    <a:lstStyle/>
                    <a:p>
                      <a:r>
                        <a:rPr lang="en-US" sz="900" dirty="0"/>
                        <a:t>Key Next Steps</a:t>
                      </a:r>
                    </a:p>
                  </a:txBody>
                  <a:tcPr anchor="ctr"/>
                </a:tc>
                <a:tc hMerge="1">
                  <a:txBody>
                    <a:bodyPr/>
                    <a:lstStyle/>
                    <a:p>
                      <a:pPr algn="ctr"/>
                      <a:endParaRPr lang="en-US" sz="900" dirty="0"/>
                    </a:p>
                  </a:txBody>
                  <a:tcPr anchor="ctr"/>
                </a:tc>
                <a:tc hMerge="1">
                  <a:txBody>
                    <a:bodyPr/>
                    <a:lstStyle/>
                    <a:p>
                      <a:pPr algn="ctr"/>
                      <a:endParaRPr lang="en-US" sz="900" dirty="0"/>
                    </a:p>
                  </a:txBody>
                  <a:tcPr anchor="ctr"/>
                </a:tc>
                <a:tc hMerge="1">
                  <a:txBody>
                    <a:bodyPr/>
                    <a:lstStyle/>
                    <a:p>
                      <a:endParaRPr lang="en-US" sz="900" dirty="0"/>
                    </a:p>
                  </a:txBody>
                  <a:tcPr anchor="ctr"/>
                </a:tc>
                <a:tc hMerge="1">
                  <a:txBody>
                    <a:bodyPr/>
                    <a:lstStyle/>
                    <a:p>
                      <a:endParaRPr lang="en-US" sz="900" dirty="0"/>
                    </a:p>
                  </a:txBody>
                  <a:tcPr anchor="ctr"/>
                </a:tc>
                <a:extLst>
                  <a:ext uri="{0D108BD9-81ED-4DB2-BD59-A6C34878D82A}">
                    <a16:rowId xmlns:a16="http://schemas.microsoft.com/office/drawing/2014/main" val="3374912893"/>
                  </a:ext>
                </a:extLst>
              </a:tr>
              <a:tr h="267673">
                <a:tc>
                  <a:txBody>
                    <a:bodyPr/>
                    <a:lstStyle/>
                    <a:p>
                      <a:r>
                        <a:rPr lang="en-US" sz="900" b="1" dirty="0">
                          <a:solidFill>
                            <a:schemeClr val="bg1"/>
                          </a:solidFill>
                        </a:rPr>
                        <a:t>Actions</a:t>
                      </a:r>
                    </a:p>
                  </a:txBody>
                  <a:tcPr anchor="ctr">
                    <a:solidFill>
                      <a:schemeClr val="accent2"/>
                    </a:solidFill>
                  </a:tcPr>
                </a:tc>
                <a:tc>
                  <a:txBody>
                    <a:bodyPr/>
                    <a:lstStyle/>
                    <a:p>
                      <a:pPr algn="ctr"/>
                      <a:r>
                        <a:rPr lang="en-US" sz="900" b="1" dirty="0">
                          <a:solidFill>
                            <a:schemeClr val="bg1"/>
                          </a:solidFill>
                        </a:rPr>
                        <a:t>Status</a:t>
                      </a:r>
                    </a:p>
                  </a:txBody>
                  <a:tcPr anchor="ctr">
                    <a:solidFill>
                      <a:schemeClr val="accent2"/>
                    </a:solidFill>
                  </a:tcPr>
                </a:tc>
                <a:tc>
                  <a:txBody>
                    <a:bodyPr/>
                    <a:lstStyle/>
                    <a:p>
                      <a:pPr algn="ctr"/>
                      <a:r>
                        <a:rPr lang="en-US" sz="900" b="1" dirty="0">
                          <a:solidFill>
                            <a:schemeClr val="bg1"/>
                          </a:solidFill>
                        </a:rPr>
                        <a:t>Due Date</a:t>
                      </a:r>
                    </a:p>
                  </a:txBody>
                  <a:tcPr anchor="ctr">
                    <a:solidFill>
                      <a:schemeClr val="accent2"/>
                    </a:solidFill>
                  </a:tcPr>
                </a:tc>
                <a:tc>
                  <a:txBody>
                    <a:bodyPr/>
                    <a:lstStyle/>
                    <a:p>
                      <a:r>
                        <a:rPr lang="en-US" sz="900" b="1" dirty="0">
                          <a:solidFill>
                            <a:schemeClr val="bg1"/>
                          </a:solidFill>
                        </a:rPr>
                        <a:t>Responsible</a:t>
                      </a:r>
                    </a:p>
                  </a:txBody>
                  <a:tcPr anchor="ctr">
                    <a:solidFill>
                      <a:schemeClr val="accent2"/>
                    </a:solidFill>
                  </a:tcPr>
                </a:tc>
                <a:tc>
                  <a:txBody>
                    <a:bodyPr/>
                    <a:lstStyle/>
                    <a:p>
                      <a:r>
                        <a:rPr lang="en-US" sz="900" b="1" dirty="0">
                          <a:solidFill>
                            <a:schemeClr val="bg1"/>
                          </a:solidFill>
                        </a:rPr>
                        <a:t>Comments</a:t>
                      </a:r>
                    </a:p>
                  </a:txBody>
                  <a:tcPr anchor="ctr">
                    <a:solidFill>
                      <a:schemeClr val="accent2"/>
                    </a:solidFill>
                  </a:tcPr>
                </a:tc>
                <a:extLst>
                  <a:ext uri="{0D108BD9-81ED-4DB2-BD59-A6C34878D82A}">
                    <a16:rowId xmlns:a16="http://schemas.microsoft.com/office/drawing/2014/main" val="1577419399"/>
                  </a:ext>
                </a:extLst>
              </a:tr>
              <a:tr h="1089308">
                <a:tc>
                  <a:txBody>
                    <a:bodyPr/>
                    <a:lstStyle/>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txBody>
                  <a:tcP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txBody>
                  <a:tcP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192920285"/>
                  </a:ext>
                </a:extLst>
              </a:tr>
            </a:tbl>
          </a:graphicData>
        </a:graphic>
      </p:graphicFrame>
      <p:graphicFrame>
        <p:nvGraphicFramePr>
          <p:cNvPr id="11" name="Table 10">
            <a:extLst>
              <a:ext uri="{FF2B5EF4-FFF2-40B4-BE49-F238E27FC236}">
                <a16:creationId xmlns:a16="http://schemas.microsoft.com/office/drawing/2014/main" id="{7D1758AB-3CDD-4F01-B666-7802CF3E9008}"/>
              </a:ext>
            </a:extLst>
          </p:cNvPr>
          <p:cNvGraphicFramePr>
            <a:graphicFrameLocks noGrp="1"/>
          </p:cNvGraphicFramePr>
          <p:nvPr>
            <p:extLst>
              <p:ext uri="{D42A27DB-BD31-4B8C-83A1-F6EECF244321}">
                <p14:modId xmlns:p14="http://schemas.microsoft.com/office/powerpoint/2010/main" val="654924203"/>
              </p:ext>
            </p:extLst>
          </p:nvPr>
        </p:nvGraphicFramePr>
        <p:xfrm>
          <a:off x="609598" y="4734339"/>
          <a:ext cx="10969488" cy="1447799"/>
        </p:xfrm>
        <a:graphic>
          <a:graphicData uri="http://schemas.openxmlformats.org/drawingml/2006/table">
            <a:tbl>
              <a:tblPr firstRow="1">
                <a:tableStyleId>{5C22544A-7EE6-4342-B048-85BDC9FD1C3A}</a:tableStyleId>
              </a:tblPr>
              <a:tblGrid>
                <a:gridCol w="762002">
                  <a:extLst>
                    <a:ext uri="{9D8B030D-6E8A-4147-A177-3AD203B41FA5}">
                      <a16:colId xmlns:a16="http://schemas.microsoft.com/office/drawing/2014/main" val="503497659"/>
                    </a:ext>
                  </a:extLst>
                </a:gridCol>
                <a:gridCol w="1981200">
                  <a:extLst>
                    <a:ext uri="{9D8B030D-6E8A-4147-A177-3AD203B41FA5}">
                      <a16:colId xmlns:a16="http://schemas.microsoft.com/office/drawing/2014/main" val="2562539881"/>
                    </a:ext>
                  </a:extLst>
                </a:gridCol>
                <a:gridCol w="2743200">
                  <a:extLst>
                    <a:ext uri="{9D8B030D-6E8A-4147-A177-3AD203B41FA5}">
                      <a16:colId xmlns:a16="http://schemas.microsoft.com/office/drawing/2014/main" val="1745579280"/>
                    </a:ext>
                  </a:extLst>
                </a:gridCol>
                <a:gridCol w="2743200">
                  <a:extLst>
                    <a:ext uri="{9D8B030D-6E8A-4147-A177-3AD203B41FA5}">
                      <a16:colId xmlns:a16="http://schemas.microsoft.com/office/drawing/2014/main" val="3591874990"/>
                    </a:ext>
                  </a:extLst>
                </a:gridCol>
                <a:gridCol w="1143000">
                  <a:extLst>
                    <a:ext uri="{9D8B030D-6E8A-4147-A177-3AD203B41FA5}">
                      <a16:colId xmlns:a16="http://schemas.microsoft.com/office/drawing/2014/main" val="988985370"/>
                    </a:ext>
                  </a:extLst>
                </a:gridCol>
                <a:gridCol w="1596886">
                  <a:extLst>
                    <a:ext uri="{9D8B030D-6E8A-4147-A177-3AD203B41FA5}">
                      <a16:colId xmlns:a16="http://schemas.microsoft.com/office/drawing/2014/main" val="1278232592"/>
                    </a:ext>
                  </a:extLst>
                </a:gridCol>
              </a:tblGrid>
              <a:tr h="249508">
                <a:tc gridSpan="6">
                  <a:txBody>
                    <a:bodyPr/>
                    <a:lstStyle/>
                    <a:p>
                      <a:r>
                        <a:rPr lang="en-US" sz="900" dirty="0"/>
                        <a:t>Top 3 Risks and Issues</a:t>
                      </a:r>
                    </a:p>
                  </a:txBody>
                  <a:tcPr anchor="ctr"/>
                </a:tc>
                <a:tc hMerge="1">
                  <a:txBody>
                    <a:bodyPr/>
                    <a:lstStyle/>
                    <a:p>
                      <a:pPr algn="ctr"/>
                      <a:endParaRPr lang="en-US" sz="900" dirty="0"/>
                    </a:p>
                  </a:txBody>
                  <a:tcPr anchor="ctr"/>
                </a:tc>
                <a:tc hMerge="1">
                  <a:txBody>
                    <a:bodyPr/>
                    <a:lstStyle/>
                    <a:p>
                      <a:pPr algn="ctr"/>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extLst>
                  <a:ext uri="{0D108BD9-81ED-4DB2-BD59-A6C34878D82A}">
                    <a16:rowId xmlns:a16="http://schemas.microsoft.com/office/drawing/2014/main" val="3374912893"/>
                  </a:ext>
                </a:extLst>
              </a:tr>
              <a:tr h="249508">
                <a:tc>
                  <a:txBody>
                    <a:bodyPr/>
                    <a:lstStyle/>
                    <a:p>
                      <a:pPr algn="ctr"/>
                      <a:r>
                        <a:rPr lang="en-US" sz="900" b="1" dirty="0">
                          <a:solidFill>
                            <a:schemeClr val="bg1"/>
                          </a:solidFill>
                        </a:rPr>
                        <a:t>Log ID</a:t>
                      </a:r>
                    </a:p>
                  </a:txBody>
                  <a:tcPr anchor="ctr">
                    <a:solidFill>
                      <a:schemeClr val="accent2"/>
                    </a:solidFill>
                  </a:tcPr>
                </a:tc>
                <a:tc>
                  <a:txBody>
                    <a:bodyPr/>
                    <a:lstStyle/>
                    <a:p>
                      <a:pPr algn="l"/>
                      <a:r>
                        <a:rPr lang="en-US" sz="900" b="1" dirty="0">
                          <a:solidFill>
                            <a:schemeClr val="bg1"/>
                          </a:solidFill>
                        </a:rPr>
                        <a:t>Risk / Issue</a:t>
                      </a:r>
                    </a:p>
                  </a:txBody>
                  <a:tcPr anchor="ctr">
                    <a:solidFill>
                      <a:schemeClr val="accent2"/>
                    </a:solidFill>
                  </a:tcPr>
                </a:tc>
                <a:tc>
                  <a:txBody>
                    <a:bodyPr/>
                    <a:lstStyle/>
                    <a:p>
                      <a:pPr algn="l"/>
                      <a:r>
                        <a:rPr lang="en-US" sz="900" b="1" dirty="0">
                          <a:solidFill>
                            <a:schemeClr val="bg1"/>
                          </a:solidFill>
                        </a:rPr>
                        <a:t>Description</a:t>
                      </a:r>
                    </a:p>
                  </a:txBody>
                  <a:tcPr anchor="ct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rPr>
                        <a:t>Action / Progress</a:t>
                      </a:r>
                    </a:p>
                  </a:txBody>
                  <a:tcPr anchor="ctr">
                    <a:solidFill>
                      <a:schemeClr val="accent2"/>
                    </a:solidFill>
                  </a:tcPr>
                </a:tc>
                <a:tc>
                  <a:txBody>
                    <a:bodyPr/>
                    <a:lstStyle/>
                    <a:p>
                      <a:pPr algn="ctr"/>
                      <a:r>
                        <a:rPr lang="en-US" sz="900" b="1" dirty="0">
                          <a:solidFill>
                            <a:schemeClr val="bg1"/>
                          </a:solidFill>
                        </a:rPr>
                        <a:t>Resolution</a:t>
                      </a:r>
                    </a:p>
                  </a:txBody>
                  <a:tcPr anchor="ctr">
                    <a:solidFill>
                      <a:schemeClr val="accent2"/>
                    </a:solidFill>
                  </a:tcPr>
                </a:tc>
                <a:tc>
                  <a:txBody>
                    <a:bodyPr/>
                    <a:lstStyle/>
                    <a:p>
                      <a:r>
                        <a:rPr lang="en-US" sz="900" b="1" dirty="0">
                          <a:solidFill>
                            <a:schemeClr val="bg1"/>
                          </a:solidFill>
                        </a:rPr>
                        <a:t>Owner</a:t>
                      </a:r>
                    </a:p>
                  </a:txBody>
                  <a:tcPr anchor="ctr">
                    <a:solidFill>
                      <a:schemeClr val="accent2"/>
                    </a:solidFill>
                  </a:tcPr>
                </a:tc>
                <a:extLst>
                  <a:ext uri="{0D108BD9-81ED-4DB2-BD59-A6C34878D82A}">
                    <a16:rowId xmlns:a16="http://schemas.microsoft.com/office/drawing/2014/main" val="1577419399"/>
                  </a:ext>
                </a:extLst>
              </a:tr>
              <a:tr h="316261">
                <a:tc>
                  <a:txBody>
                    <a:bodyPr/>
                    <a:lstStyle/>
                    <a:p>
                      <a:pPr marL="228600" indent="-228600" algn="ctr">
                        <a:spcAft>
                          <a:spcPts val="200"/>
                        </a:spcAft>
                        <a:buFont typeface="+mj-lt"/>
                        <a:buAutoNum type="arabicPeriod"/>
                      </a:pPr>
                      <a:endParaRPr lang="en-US" sz="900" dirty="0"/>
                    </a:p>
                  </a:txBody>
                  <a:tcPr>
                    <a:lnR w="12700" cap="flat" cmpd="sng" algn="ctr">
                      <a:solidFill>
                        <a:schemeClr val="bg1">
                          <a:lumMod val="50000"/>
                        </a:schemeClr>
                      </a:solidFill>
                      <a:prstDash val="solid"/>
                      <a:round/>
                      <a:headEnd type="none" w="med" len="med"/>
                      <a:tailEnd type="none" w="med" len="med"/>
                    </a:lnR>
                  </a:tcPr>
                </a:tc>
                <a:tc>
                  <a:txBody>
                    <a:bodyPr/>
                    <a:lstStyle/>
                    <a:p>
                      <a:pPr algn="ct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lgn="ctr">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3192920285"/>
                  </a:ext>
                </a:extLst>
              </a:tr>
              <a:tr h="316261">
                <a:tc>
                  <a:txBody>
                    <a:bodyPr/>
                    <a:lstStyle/>
                    <a:p>
                      <a:pPr marL="228600" indent="-228600" algn="ctr">
                        <a:spcAft>
                          <a:spcPts val="200"/>
                        </a:spcAft>
                        <a:buFont typeface="+mj-lt"/>
                        <a:buAutoNum type="arabicPeriod"/>
                      </a:pPr>
                      <a:endParaRPr lang="en-US" sz="900" dirty="0"/>
                    </a:p>
                  </a:txBody>
                  <a:tcPr>
                    <a:lnR w="12700" cap="flat" cmpd="sng" algn="ctr">
                      <a:solidFill>
                        <a:schemeClr val="bg1">
                          <a:lumMod val="50000"/>
                        </a:schemeClr>
                      </a:solidFill>
                      <a:prstDash val="solid"/>
                      <a:round/>
                      <a:headEnd type="none" w="med" len="med"/>
                      <a:tailEnd type="none" w="med" len="med"/>
                    </a:lnR>
                  </a:tcPr>
                </a:tc>
                <a:tc>
                  <a:txBody>
                    <a:bodyPr/>
                    <a:lstStyle/>
                    <a:p>
                      <a:pPr algn="ct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lgn="ctr">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445124552"/>
                  </a:ext>
                </a:extLst>
              </a:tr>
              <a:tr h="316261">
                <a:tc>
                  <a:txBody>
                    <a:bodyPr/>
                    <a:lstStyle/>
                    <a:p>
                      <a:pPr marL="228600" indent="-228600" algn="ctr">
                        <a:spcAft>
                          <a:spcPts val="200"/>
                        </a:spcAft>
                        <a:buFont typeface="+mj-lt"/>
                        <a:buAutoNum type="arabicPeriod"/>
                      </a:pPr>
                      <a:endParaRPr lang="en-US" sz="900" dirty="0"/>
                    </a:p>
                  </a:txBody>
                  <a:tcP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lgn="ctr">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083303423"/>
                  </a:ext>
                </a:extLst>
              </a:tr>
            </a:tbl>
          </a:graphicData>
        </a:graphic>
      </p:graphicFrame>
      <p:sp>
        <p:nvSpPr>
          <p:cNvPr id="12" name="Oval 11">
            <a:extLst>
              <a:ext uri="{FF2B5EF4-FFF2-40B4-BE49-F238E27FC236}">
                <a16:creationId xmlns:a16="http://schemas.microsoft.com/office/drawing/2014/main" id="{E93A3F90-7042-400B-B187-E35195BC486A}"/>
              </a:ext>
            </a:extLst>
          </p:cNvPr>
          <p:cNvSpPr/>
          <p:nvPr/>
        </p:nvSpPr>
        <p:spPr>
          <a:xfrm>
            <a:off x="7268817" y="2266122"/>
            <a:ext cx="381000" cy="381000"/>
          </a:xfrm>
          <a:prstGeom prst="ellipse">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C4B22A1-30DF-482E-9CB5-3C8B547B0BE5}"/>
              </a:ext>
            </a:extLst>
          </p:cNvPr>
          <p:cNvSpPr/>
          <p:nvPr/>
        </p:nvSpPr>
        <p:spPr>
          <a:xfrm>
            <a:off x="8193156" y="2266122"/>
            <a:ext cx="381000" cy="381000"/>
          </a:xfrm>
          <a:prstGeom prst="ellipse">
            <a:avLst/>
          </a:prstGeom>
          <a:solidFill>
            <a:srgbClr val="00B050"/>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47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A053AD-45A0-4B7F-8588-3E5620796BA0}"/>
              </a:ext>
            </a:extLst>
          </p:cNvPr>
          <p:cNvSpPr>
            <a:spLocks noGrp="1"/>
          </p:cNvSpPr>
          <p:nvPr>
            <p:ph type="title"/>
          </p:nvPr>
        </p:nvSpPr>
        <p:spPr/>
        <p:txBody>
          <a:bodyPr>
            <a:normAutofit/>
          </a:bodyPr>
          <a:lstStyle/>
          <a:p>
            <a:r>
              <a:rPr lang="en-US" sz="2400" dirty="0"/>
              <a:t>Delivery Update: Performance Testing</a:t>
            </a:r>
          </a:p>
        </p:txBody>
      </p:sp>
      <p:graphicFrame>
        <p:nvGraphicFramePr>
          <p:cNvPr id="7" name="Table 6">
            <a:extLst>
              <a:ext uri="{FF2B5EF4-FFF2-40B4-BE49-F238E27FC236}">
                <a16:creationId xmlns:a16="http://schemas.microsoft.com/office/drawing/2014/main" id="{037709B5-3079-4099-9849-FA36A23188FD}"/>
              </a:ext>
            </a:extLst>
          </p:cNvPr>
          <p:cNvGraphicFramePr>
            <a:graphicFrameLocks noGrp="1"/>
          </p:cNvGraphicFramePr>
          <p:nvPr>
            <p:extLst>
              <p:ext uri="{D42A27DB-BD31-4B8C-83A1-F6EECF244321}">
                <p14:modId xmlns:p14="http://schemas.microsoft.com/office/powerpoint/2010/main" val="4216611040"/>
              </p:ext>
            </p:extLst>
          </p:nvPr>
        </p:nvGraphicFramePr>
        <p:xfrm>
          <a:off x="609599" y="990600"/>
          <a:ext cx="10969488" cy="288236"/>
        </p:xfrm>
        <a:graphic>
          <a:graphicData uri="http://schemas.openxmlformats.org/drawingml/2006/table">
            <a:tbl>
              <a:tblPr bandRow="1">
                <a:tableStyleId>{5C22544A-7EE6-4342-B048-85BDC9FD1C3A}</a:tableStyleId>
              </a:tblPr>
              <a:tblGrid>
                <a:gridCol w="1828248">
                  <a:extLst>
                    <a:ext uri="{9D8B030D-6E8A-4147-A177-3AD203B41FA5}">
                      <a16:colId xmlns:a16="http://schemas.microsoft.com/office/drawing/2014/main" val="452589207"/>
                    </a:ext>
                  </a:extLst>
                </a:gridCol>
                <a:gridCol w="1828248">
                  <a:extLst>
                    <a:ext uri="{9D8B030D-6E8A-4147-A177-3AD203B41FA5}">
                      <a16:colId xmlns:a16="http://schemas.microsoft.com/office/drawing/2014/main" val="322531826"/>
                    </a:ext>
                  </a:extLst>
                </a:gridCol>
                <a:gridCol w="1828248">
                  <a:extLst>
                    <a:ext uri="{9D8B030D-6E8A-4147-A177-3AD203B41FA5}">
                      <a16:colId xmlns:a16="http://schemas.microsoft.com/office/drawing/2014/main" val="1637159736"/>
                    </a:ext>
                  </a:extLst>
                </a:gridCol>
                <a:gridCol w="1828248">
                  <a:extLst>
                    <a:ext uri="{9D8B030D-6E8A-4147-A177-3AD203B41FA5}">
                      <a16:colId xmlns:a16="http://schemas.microsoft.com/office/drawing/2014/main" val="3075362174"/>
                    </a:ext>
                  </a:extLst>
                </a:gridCol>
                <a:gridCol w="1828248">
                  <a:extLst>
                    <a:ext uri="{9D8B030D-6E8A-4147-A177-3AD203B41FA5}">
                      <a16:colId xmlns:a16="http://schemas.microsoft.com/office/drawing/2014/main" val="4051274694"/>
                    </a:ext>
                  </a:extLst>
                </a:gridCol>
                <a:gridCol w="1828248">
                  <a:extLst>
                    <a:ext uri="{9D8B030D-6E8A-4147-A177-3AD203B41FA5}">
                      <a16:colId xmlns:a16="http://schemas.microsoft.com/office/drawing/2014/main" val="3235809027"/>
                    </a:ext>
                  </a:extLst>
                </a:gridCol>
              </a:tblGrid>
              <a:tr h="288236">
                <a:tc>
                  <a:txBody>
                    <a:bodyPr/>
                    <a:lstStyle/>
                    <a:p>
                      <a:pPr algn="ctr"/>
                      <a:r>
                        <a:rPr lang="en-US" sz="900" b="1" dirty="0">
                          <a:solidFill>
                            <a:schemeClr val="bg1"/>
                          </a:solidFill>
                        </a:rPr>
                        <a:t>Area</a:t>
                      </a:r>
                    </a:p>
                  </a:txBody>
                  <a:tcPr anchor="ctr">
                    <a:solidFill>
                      <a:schemeClr val="accent1"/>
                    </a:solidFill>
                  </a:tcPr>
                </a:tc>
                <a:tc>
                  <a:txBody>
                    <a:bodyPr/>
                    <a:lstStyle/>
                    <a:p>
                      <a:pPr algn="ctr"/>
                      <a:r>
                        <a:rPr lang="en-US" sz="900" b="1" dirty="0"/>
                        <a:t>Performance Testing</a:t>
                      </a:r>
                    </a:p>
                  </a:txBody>
                  <a:tcPr anchor="ctr"/>
                </a:tc>
                <a:tc>
                  <a:txBody>
                    <a:bodyPr/>
                    <a:lstStyle/>
                    <a:p>
                      <a:pPr algn="ctr"/>
                      <a:endParaRPr lang="en-US" sz="900" b="1" dirty="0">
                        <a:solidFill>
                          <a:schemeClr val="bg1"/>
                        </a:solidFill>
                      </a:endParaRPr>
                    </a:p>
                  </a:txBody>
                  <a:tcPr anchor="ctr">
                    <a:solidFill>
                      <a:schemeClr val="accent1"/>
                    </a:solidFill>
                  </a:tcPr>
                </a:tc>
                <a:tc>
                  <a:txBody>
                    <a:bodyPr/>
                    <a:lstStyle/>
                    <a:p>
                      <a:pPr algn="ctr"/>
                      <a:r>
                        <a:rPr lang="en-US" sz="900" b="1" dirty="0"/>
                        <a:t>TBU</a:t>
                      </a:r>
                    </a:p>
                  </a:txBody>
                  <a:tcPr anchor="ctr"/>
                </a:tc>
                <a:tc>
                  <a:txBody>
                    <a:bodyPr/>
                    <a:lstStyle/>
                    <a:p>
                      <a:pPr algn="ctr"/>
                      <a:r>
                        <a:rPr lang="en-US" sz="900" b="1" dirty="0">
                          <a:solidFill>
                            <a:schemeClr val="bg1"/>
                          </a:solidFill>
                        </a:rPr>
                        <a:t>Date</a:t>
                      </a:r>
                    </a:p>
                  </a:txBody>
                  <a:tcPr anchor="ctr">
                    <a:solidFill>
                      <a:schemeClr val="accent1"/>
                    </a:solidFill>
                  </a:tcPr>
                </a:tc>
                <a:tc>
                  <a:txBody>
                    <a:bodyPr/>
                    <a:lstStyle/>
                    <a:p>
                      <a:pPr algn="ctr"/>
                      <a:r>
                        <a:rPr lang="en-US" sz="900" b="1" dirty="0"/>
                        <a:t>dd-mmm-</a:t>
                      </a:r>
                      <a:r>
                        <a:rPr lang="en-US" sz="900" b="1" dirty="0" err="1"/>
                        <a:t>yyyy</a:t>
                      </a:r>
                      <a:endParaRPr lang="en-US" sz="900" b="1" dirty="0"/>
                    </a:p>
                  </a:txBody>
                  <a:tcPr anchor="ctr"/>
                </a:tc>
                <a:extLst>
                  <a:ext uri="{0D108BD9-81ED-4DB2-BD59-A6C34878D82A}">
                    <a16:rowId xmlns:a16="http://schemas.microsoft.com/office/drawing/2014/main" val="1564918692"/>
                  </a:ext>
                </a:extLst>
              </a:tr>
            </a:tbl>
          </a:graphicData>
        </a:graphic>
      </p:graphicFrame>
      <p:graphicFrame>
        <p:nvGraphicFramePr>
          <p:cNvPr id="8" name="Table 7">
            <a:extLst>
              <a:ext uri="{FF2B5EF4-FFF2-40B4-BE49-F238E27FC236}">
                <a16:creationId xmlns:a16="http://schemas.microsoft.com/office/drawing/2014/main" id="{930F9A08-A3E6-4489-A1F5-AAFCAADE1CF1}"/>
              </a:ext>
            </a:extLst>
          </p:cNvPr>
          <p:cNvGraphicFramePr>
            <a:graphicFrameLocks noGrp="1"/>
          </p:cNvGraphicFramePr>
          <p:nvPr/>
        </p:nvGraphicFramePr>
        <p:xfrm>
          <a:off x="609598" y="1425196"/>
          <a:ext cx="10969488" cy="1391769"/>
        </p:xfrm>
        <a:graphic>
          <a:graphicData uri="http://schemas.openxmlformats.org/drawingml/2006/table">
            <a:tbl>
              <a:tblPr firstRow="1">
                <a:tableStyleId>{5C22544A-7EE6-4342-B048-85BDC9FD1C3A}</a:tableStyleId>
              </a:tblPr>
              <a:tblGrid>
                <a:gridCol w="6400802">
                  <a:extLst>
                    <a:ext uri="{9D8B030D-6E8A-4147-A177-3AD203B41FA5}">
                      <a16:colId xmlns:a16="http://schemas.microsoft.com/office/drawing/2014/main" val="4226332359"/>
                    </a:ext>
                  </a:extLst>
                </a:gridCol>
                <a:gridCol w="914400">
                  <a:extLst>
                    <a:ext uri="{9D8B030D-6E8A-4147-A177-3AD203B41FA5}">
                      <a16:colId xmlns:a16="http://schemas.microsoft.com/office/drawing/2014/main" val="2915386104"/>
                    </a:ext>
                  </a:extLst>
                </a:gridCol>
                <a:gridCol w="911914">
                  <a:extLst>
                    <a:ext uri="{9D8B030D-6E8A-4147-A177-3AD203B41FA5}">
                      <a16:colId xmlns:a16="http://schemas.microsoft.com/office/drawing/2014/main" val="451725447"/>
                    </a:ext>
                  </a:extLst>
                </a:gridCol>
                <a:gridCol w="2742372">
                  <a:extLst>
                    <a:ext uri="{9D8B030D-6E8A-4147-A177-3AD203B41FA5}">
                      <a16:colId xmlns:a16="http://schemas.microsoft.com/office/drawing/2014/main" val="473119762"/>
                    </a:ext>
                  </a:extLst>
                </a:gridCol>
              </a:tblGrid>
              <a:tr h="298466">
                <a:tc>
                  <a:txBody>
                    <a:bodyPr/>
                    <a:lstStyle/>
                    <a:p>
                      <a:r>
                        <a:rPr lang="en-US" sz="900" dirty="0"/>
                        <a:t>Key Accomplishments</a:t>
                      </a:r>
                    </a:p>
                  </a:txBody>
                  <a:tcPr anchor="ctr">
                    <a:lnR w="12700" cap="flat" cmpd="sng" algn="ctr">
                      <a:solidFill>
                        <a:schemeClr val="bg1"/>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gridSpan="2">
                  <a:txBody>
                    <a:bodyPr/>
                    <a:lstStyle/>
                    <a:p>
                      <a:pPr algn="ctr"/>
                      <a:r>
                        <a:rPr lang="en-US" sz="900" dirty="0"/>
                        <a:t>RAG Status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hMerge="1">
                  <a:txBody>
                    <a:bodyPr/>
                    <a:lstStyle/>
                    <a:p>
                      <a:endParaRPr lang="en-US" sz="900" dirty="0"/>
                    </a:p>
                  </a:txBody>
                  <a:tcPr anchor="ctr"/>
                </a:tc>
                <a:tc>
                  <a:txBody>
                    <a:bodyPr/>
                    <a:lstStyle/>
                    <a:p>
                      <a:r>
                        <a:rPr lang="en-US" sz="900" dirty="0"/>
                        <a:t>Comments</a:t>
                      </a:r>
                    </a:p>
                  </a:txBody>
                  <a:tcPr anchor="ctr">
                    <a:lnL w="12700" cap="flat" cmpd="sng" algn="ctr">
                      <a:solidFill>
                        <a:schemeClr val="bg1"/>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186800654"/>
                  </a:ext>
                </a:extLst>
              </a:tr>
              <a:tr h="377686">
                <a:tc rowSpan="2">
                  <a:txBody>
                    <a:bodyPr/>
                    <a:lstStyle/>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txBody>
                  <a:tcP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900" b="1" dirty="0"/>
                        <a:t>Oct 2018</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900" b="1" dirty="0"/>
                        <a:t>Nov 2018</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2">
                  <a:txBody>
                    <a:bodyPr/>
                    <a:lstStyle/>
                    <a:p>
                      <a:pPr marL="171450" indent="-171450">
                        <a:spcAft>
                          <a:spcPts val="200"/>
                        </a:spcAft>
                        <a:buFont typeface="Wingdings" panose="05000000000000000000" pitchFamily="2" charset="2"/>
                        <a:buChar char="§"/>
                      </a:pPr>
                      <a:r>
                        <a:rPr lang="en-US" sz="900" dirty="0"/>
                        <a:t>TBU</a:t>
                      </a:r>
                    </a:p>
                    <a:p>
                      <a:pPr marL="171450" indent="-171450">
                        <a:spcAft>
                          <a:spcPts val="200"/>
                        </a:spcAft>
                        <a:buFont typeface="Wingdings" panose="05000000000000000000" pitchFamily="2" charset="2"/>
                        <a:buChar char="§"/>
                      </a:pPr>
                      <a:r>
                        <a:rPr lang="en-US" sz="900" dirty="0"/>
                        <a:t>TBU</a:t>
                      </a:r>
                    </a:p>
                    <a:p>
                      <a:pPr marL="171450" indent="-171450">
                        <a:spcAft>
                          <a:spcPts val="200"/>
                        </a:spcAft>
                        <a:buFont typeface="Wingdings" panose="05000000000000000000" pitchFamily="2" charset="2"/>
                        <a:buChar char="§"/>
                      </a:pPr>
                      <a:r>
                        <a:rPr lang="en-US" sz="900" dirty="0"/>
                        <a:t>TBU</a:t>
                      </a:r>
                    </a:p>
                  </a:txBody>
                  <a:tcP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58796052"/>
                  </a:ext>
                </a:extLst>
              </a:tr>
              <a:tr h="715617">
                <a:tc vMerge="1">
                  <a:txBody>
                    <a:bodyPr/>
                    <a:lstStyle/>
                    <a:p>
                      <a:endParaRPr lang="en-US" sz="900" dirty="0"/>
                    </a:p>
                  </a:txBody>
                  <a:tcPr anchor="ctr"/>
                </a:tc>
                <a:tc>
                  <a:txBody>
                    <a:bodyPr/>
                    <a:lstStyle/>
                    <a:p>
                      <a:pPr algn="ctr"/>
                      <a:endParaRPr lang="en-US" sz="9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US" sz="9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endParaRPr lang="en-US" sz="900" dirty="0"/>
                    </a:p>
                  </a:txBody>
                  <a:tcPr anchor="ctr"/>
                </a:tc>
                <a:extLst>
                  <a:ext uri="{0D108BD9-81ED-4DB2-BD59-A6C34878D82A}">
                    <a16:rowId xmlns:a16="http://schemas.microsoft.com/office/drawing/2014/main" val="3720424785"/>
                  </a:ext>
                </a:extLst>
              </a:tr>
            </a:tbl>
          </a:graphicData>
        </a:graphic>
      </p:graphicFrame>
      <p:graphicFrame>
        <p:nvGraphicFramePr>
          <p:cNvPr id="10" name="Table 9">
            <a:extLst>
              <a:ext uri="{FF2B5EF4-FFF2-40B4-BE49-F238E27FC236}">
                <a16:creationId xmlns:a16="http://schemas.microsoft.com/office/drawing/2014/main" id="{4D4696FF-9B6E-48B8-8BD4-0FFB20D368F2}"/>
              </a:ext>
            </a:extLst>
          </p:cNvPr>
          <p:cNvGraphicFramePr>
            <a:graphicFrameLocks noGrp="1"/>
          </p:cNvGraphicFramePr>
          <p:nvPr/>
        </p:nvGraphicFramePr>
        <p:xfrm>
          <a:off x="609598" y="2963325"/>
          <a:ext cx="10969490" cy="1624654"/>
        </p:xfrm>
        <a:graphic>
          <a:graphicData uri="http://schemas.openxmlformats.org/drawingml/2006/table">
            <a:tbl>
              <a:tblPr firstRow="1">
                <a:tableStyleId>{5C22544A-7EE6-4342-B048-85BDC9FD1C3A}</a:tableStyleId>
              </a:tblPr>
              <a:tblGrid>
                <a:gridCol w="4267202">
                  <a:extLst>
                    <a:ext uri="{9D8B030D-6E8A-4147-A177-3AD203B41FA5}">
                      <a16:colId xmlns:a16="http://schemas.microsoft.com/office/drawing/2014/main" val="503497659"/>
                    </a:ext>
                  </a:extLst>
                </a:gridCol>
                <a:gridCol w="609600">
                  <a:extLst>
                    <a:ext uri="{9D8B030D-6E8A-4147-A177-3AD203B41FA5}">
                      <a16:colId xmlns:a16="http://schemas.microsoft.com/office/drawing/2014/main" val="2562539881"/>
                    </a:ext>
                  </a:extLst>
                </a:gridCol>
                <a:gridCol w="1219200">
                  <a:extLst>
                    <a:ext uri="{9D8B030D-6E8A-4147-A177-3AD203B41FA5}">
                      <a16:colId xmlns:a16="http://schemas.microsoft.com/office/drawing/2014/main" val="1745579280"/>
                    </a:ext>
                  </a:extLst>
                </a:gridCol>
                <a:gridCol w="1676400">
                  <a:extLst>
                    <a:ext uri="{9D8B030D-6E8A-4147-A177-3AD203B41FA5}">
                      <a16:colId xmlns:a16="http://schemas.microsoft.com/office/drawing/2014/main" val="3591874990"/>
                    </a:ext>
                  </a:extLst>
                </a:gridCol>
                <a:gridCol w="3197088">
                  <a:extLst>
                    <a:ext uri="{9D8B030D-6E8A-4147-A177-3AD203B41FA5}">
                      <a16:colId xmlns:a16="http://schemas.microsoft.com/office/drawing/2014/main" val="988985370"/>
                    </a:ext>
                  </a:extLst>
                </a:gridCol>
              </a:tblGrid>
              <a:tr h="267673">
                <a:tc gridSpan="5">
                  <a:txBody>
                    <a:bodyPr/>
                    <a:lstStyle/>
                    <a:p>
                      <a:r>
                        <a:rPr lang="en-US" sz="900" dirty="0"/>
                        <a:t>Key Next Steps</a:t>
                      </a:r>
                    </a:p>
                  </a:txBody>
                  <a:tcPr anchor="ctr"/>
                </a:tc>
                <a:tc hMerge="1">
                  <a:txBody>
                    <a:bodyPr/>
                    <a:lstStyle/>
                    <a:p>
                      <a:pPr algn="ctr"/>
                      <a:endParaRPr lang="en-US" sz="900" dirty="0"/>
                    </a:p>
                  </a:txBody>
                  <a:tcPr anchor="ctr"/>
                </a:tc>
                <a:tc hMerge="1">
                  <a:txBody>
                    <a:bodyPr/>
                    <a:lstStyle/>
                    <a:p>
                      <a:pPr algn="ctr"/>
                      <a:endParaRPr lang="en-US" sz="900" dirty="0"/>
                    </a:p>
                  </a:txBody>
                  <a:tcPr anchor="ctr"/>
                </a:tc>
                <a:tc hMerge="1">
                  <a:txBody>
                    <a:bodyPr/>
                    <a:lstStyle/>
                    <a:p>
                      <a:endParaRPr lang="en-US" sz="900" dirty="0"/>
                    </a:p>
                  </a:txBody>
                  <a:tcPr anchor="ctr"/>
                </a:tc>
                <a:tc hMerge="1">
                  <a:txBody>
                    <a:bodyPr/>
                    <a:lstStyle/>
                    <a:p>
                      <a:endParaRPr lang="en-US" sz="900" dirty="0"/>
                    </a:p>
                  </a:txBody>
                  <a:tcPr anchor="ctr"/>
                </a:tc>
                <a:extLst>
                  <a:ext uri="{0D108BD9-81ED-4DB2-BD59-A6C34878D82A}">
                    <a16:rowId xmlns:a16="http://schemas.microsoft.com/office/drawing/2014/main" val="3374912893"/>
                  </a:ext>
                </a:extLst>
              </a:tr>
              <a:tr h="267673">
                <a:tc>
                  <a:txBody>
                    <a:bodyPr/>
                    <a:lstStyle/>
                    <a:p>
                      <a:r>
                        <a:rPr lang="en-US" sz="900" b="1" dirty="0">
                          <a:solidFill>
                            <a:schemeClr val="bg1"/>
                          </a:solidFill>
                        </a:rPr>
                        <a:t>Actions</a:t>
                      </a:r>
                    </a:p>
                  </a:txBody>
                  <a:tcPr anchor="ctr">
                    <a:solidFill>
                      <a:schemeClr val="accent2"/>
                    </a:solidFill>
                  </a:tcPr>
                </a:tc>
                <a:tc>
                  <a:txBody>
                    <a:bodyPr/>
                    <a:lstStyle/>
                    <a:p>
                      <a:pPr algn="ctr"/>
                      <a:r>
                        <a:rPr lang="en-US" sz="900" b="1" dirty="0">
                          <a:solidFill>
                            <a:schemeClr val="bg1"/>
                          </a:solidFill>
                        </a:rPr>
                        <a:t>Status</a:t>
                      </a:r>
                    </a:p>
                  </a:txBody>
                  <a:tcPr anchor="ctr">
                    <a:solidFill>
                      <a:schemeClr val="accent2"/>
                    </a:solidFill>
                  </a:tcPr>
                </a:tc>
                <a:tc>
                  <a:txBody>
                    <a:bodyPr/>
                    <a:lstStyle/>
                    <a:p>
                      <a:pPr algn="ctr"/>
                      <a:r>
                        <a:rPr lang="en-US" sz="900" b="1" dirty="0">
                          <a:solidFill>
                            <a:schemeClr val="bg1"/>
                          </a:solidFill>
                        </a:rPr>
                        <a:t>Due Date</a:t>
                      </a:r>
                    </a:p>
                  </a:txBody>
                  <a:tcPr anchor="ctr">
                    <a:solidFill>
                      <a:schemeClr val="accent2"/>
                    </a:solidFill>
                  </a:tcPr>
                </a:tc>
                <a:tc>
                  <a:txBody>
                    <a:bodyPr/>
                    <a:lstStyle/>
                    <a:p>
                      <a:r>
                        <a:rPr lang="en-US" sz="900" b="1" dirty="0">
                          <a:solidFill>
                            <a:schemeClr val="bg1"/>
                          </a:solidFill>
                        </a:rPr>
                        <a:t>Responsible</a:t>
                      </a:r>
                    </a:p>
                  </a:txBody>
                  <a:tcPr anchor="ctr">
                    <a:solidFill>
                      <a:schemeClr val="accent2"/>
                    </a:solidFill>
                  </a:tcPr>
                </a:tc>
                <a:tc>
                  <a:txBody>
                    <a:bodyPr/>
                    <a:lstStyle/>
                    <a:p>
                      <a:r>
                        <a:rPr lang="en-US" sz="900" b="1" dirty="0">
                          <a:solidFill>
                            <a:schemeClr val="bg1"/>
                          </a:solidFill>
                        </a:rPr>
                        <a:t>Comments</a:t>
                      </a:r>
                    </a:p>
                  </a:txBody>
                  <a:tcPr anchor="ctr">
                    <a:solidFill>
                      <a:schemeClr val="accent2"/>
                    </a:solidFill>
                  </a:tcPr>
                </a:tc>
                <a:extLst>
                  <a:ext uri="{0D108BD9-81ED-4DB2-BD59-A6C34878D82A}">
                    <a16:rowId xmlns:a16="http://schemas.microsoft.com/office/drawing/2014/main" val="1577419399"/>
                  </a:ext>
                </a:extLst>
              </a:tr>
              <a:tr h="1089308">
                <a:tc>
                  <a:txBody>
                    <a:bodyPr/>
                    <a:lstStyle/>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txBody>
                  <a:tcP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p>
                      <a:pPr marL="228600" indent="-228600">
                        <a:spcAft>
                          <a:spcPts val="200"/>
                        </a:spcAft>
                        <a:buFont typeface="+mj-lt"/>
                        <a:buAutoNum type="arabicPeriod"/>
                      </a:pPr>
                      <a:r>
                        <a:rPr lang="en-US" sz="900" dirty="0"/>
                        <a:t>TBU</a:t>
                      </a:r>
                    </a:p>
                  </a:txBody>
                  <a:tcP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192920285"/>
                  </a:ext>
                </a:extLst>
              </a:tr>
            </a:tbl>
          </a:graphicData>
        </a:graphic>
      </p:graphicFrame>
      <p:graphicFrame>
        <p:nvGraphicFramePr>
          <p:cNvPr id="11" name="Table 10">
            <a:extLst>
              <a:ext uri="{FF2B5EF4-FFF2-40B4-BE49-F238E27FC236}">
                <a16:creationId xmlns:a16="http://schemas.microsoft.com/office/drawing/2014/main" id="{7D1758AB-3CDD-4F01-B666-7802CF3E9008}"/>
              </a:ext>
            </a:extLst>
          </p:cNvPr>
          <p:cNvGraphicFramePr>
            <a:graphicFrameLocks noGrp="1"/>
          </p:cNvGraphicFramePr>
          <p:nvPr/>
        </p:nvGraphicFramePr>
        <p:xfrm>
          <a:off x="609598" y="4734339"/>
          <a:ext cx="10969488" cy="1447799"/>
        </p:xfrm>
        <a:graphic>
          <a:graphicData uri="http://schemas.openxmlformats.org/drawingml/2006/table">
            <a:tbl>
              <a:tblPr firstRow="1">
                <a:tableStyleId>{5C22544A-7EE6-4342-B048-85BDC9FD1C3A}</a:tableStyleId>
              </a:tblPr>
              <a:tblGrid>
                <a:gridCol w="762002">
                  <a:extLst>
                    <a:ext uri="{9D8B030D-6E8A-4147-A177-3AD203B41FA5}">
                      <a16:colId xmlns:a16="http://schemas.microsoft.com/office/drawing/2014/main" val="503497659"/>
                    </a:ext>
                  </a:extLst>
                </a:gridCol>
                <a:gridCol w="1981200">
                  <a:extLst>
                    <a:ext uri="{9D8B030D-6E8A-4147-A177-3AD203B41FA5}">
                      <a16:colId xmlns:a16="http://schemas.microsoft.com/office/drawing/2014/main" val="2562539881"/>
                    </a:ext>
                  </a:extLst>
                </a:gridCol>
                <a:gridCol w="2743200">
                  <a:extLst>
                    <a:ext uri="{9D8B030D-6E8A-4147-A177-3AD203B41FA5}">
                      <a16:colId xmlns:a16="http://schemas.microsoft.com/office/drawing/2014/main" val="1745579280"/>
                    </a:ext>
                  </a:extLst>
                </a:gridCol>
                <a:gridCol w="2743200">
                  <a:extLst>
                    <a:ext uri="{9D8B030D-6E8A-4147-A177-3AD203B41FA5}">
                      <a16:colId xmlns:a16="http://schemas.microsoft.com/office/drawing/2014/main" val="3591874990"/>
                    </a:ext>
                  </a:extLst>
                </a:gridCol>
                <a:gridCol w="1143000">
                  <a:extLst>
                    <a:ext uri="{9D8B030D-6E8A-4147-A177-3AD203B41FA5}">
                      <a16:colId xmlns:a16="http://schemas.microsoft.com/office/drawing/2014/main" val="988985370"/>
                    </a:ext>
                  </a:extLst>
                </a:gridCol>
                <a:gridCol w="1596886">
                  <a:extLst>
                    <a:ext uri="{9D8B030D-6E8A-4147-A177-3AD203B41FA5}">
                      <a16:colId xmlns:a16="http://schemas.microsoft.com/office/drawing/2014/main" val="1278232592"/>
                    </a:ext>
                  </a:extLst>
                </a:gridCol>
              </a:tblGrid>
              <a:tr h="249508">
                <a:tc gridSpan="6">
                  <a:txBody>
                    <a:bodyPr/>
                    <a:lstStyle/>
                    <a:p>
                      <a:r>
                        <a:rPr lang="en-US" sz="900" dirty="0"/>
                        <a:t>Top 3 Risks and Issues</a:t>
                      </a:r>
                    </a:p>
                  </a:txBody>
                  <a:tcPr anchor="ctr"/>
                </a:tc>
                <a:tc hMerge="1">
                  <a:txBody>
                    <a:bodyPr/>
                    <a:lstStyle/>
                    <a:p>
                      <a:pPr algn="ctr"/>
                      <a:endParaRPr lang="en-US" sz="900" dirty="0"/>
                    </a:p>
                  </a:txBody>
                  <a:tcPr anchor="ctr"/>
                </a:tc>
                <a:tc hMerge="1">
                  <a:txBody>
                    <a:bodyPr/>
                    <a:lstStyle/>
                    <a:p>
                      <a:pPr algn="ctr"/>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extLst>
                  <a:ext uri="{0D108BD9-81ED-4DB2-BD59-A6C34878D82A}">
                    <a16:rowId xmlns:a16="http://schemas.microsoft.com/office/drawing/2014/main" val="3374912893"/>
                  </a:ext>
                </a:extLst>
              </a:tr>
              <a:tr h="249508">
                <a:tc>
                  <a:txBody>
                    <a:bodyPr/>
                    <a:lstStyle/>
                    <a:p>
                      <a:pPr algn="ctr"/>
                      <a:r>
                        <a:rPr lang="en-US" sz="900" b="1" dirty="0">
                          <a:solidFill>
                            <a:schemeClr val="bg1"/>
                          </a:solidFill>
                        </a:rPr>
                        <a:t>Log ID</a:t>
                      </a:r>
                    </a:p>
                  </a:txBody>
                  <a:tcPr anchor="ctr">
                    <a:solidFill>
                      <a:schemeClr val="accent2"/>
                    </a:solidFill>
                  </a:tcPr>
                </a:tc>
                <a:tc>
                  <a:txBody>
                    <a:bodyPr/>
                    <a:lstStyle/>
                    <a:p>
                      <a:pPr algn="l"/>
                      <a:r>
                        <a:rPr lang="en-US" sz="900" b="1" dirty="0">
                          <a:solidFill>
                            <a:schemeClr val="bg1"/>
                          </a:solidFill>
                        </a:rPr>
                        <a:t>Risk / Issue</a:t>
                      </a:r>
                    </a:p>
                  </a:txBody>
                  <a:tcPr anchor="ctr">
                    <a:solidFill>
                      <a:schemeClr val="accent2"/>
                    </a:solidFill>
                  </a:tcPr>
                </a:tc>
                <a:tc>
                  <a:txBody>
                    <a:bodyPr/>
                    <a:lstStyle/>
                    <a:p>
                      <a:pPr algn="l"/>
                      <a:r>
                        <a:rPr lang="en-US" sz="900" b="1" dirty="0">
                          <a:solidFill>
                            <a:schemeClr val="bg1"/>
                          </a:solidFill>
                        </a:rPr>
                        <a:t>Description</a:t>
                      </a:r>
                    </a:p>
                  </a:txBody>
                  <a:tcPr anchor="ct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rPr>
                        <a:t>Action / Progress</a:t>
                      </a:r>
                    </a:p>
                  </a:txBody>
                  <a:tcPr anchor="ctr">
                    <a:solidFill>
                      <a:schemeClr val="accent2"/>
                    </a:solidFill>
                  </a:tcPr>
                </a:tc>
                <a:tc>
                  <a:txBody>
                    <a:bodyPr/>
                    <a:lstStyle/>
                    <a:p>
                      <a:pPr algn="ctr"/>
                      <a:r>
                        <a:rPr lang="en-US" sz="900" b="1" dirty="0">
                          <a:solidFill>
                            <a:schemeClr val="bg1"/>
                          </a:solidFill>
                        </a:rPr>
                        <a:t>Resolution</a:t>
                      </a:r>
                    </a:p>
                  </a:txBody>
                  <a:tcPr anchor="ctr">
                    <a:solidFill>
                      <a:schemeClr val="accent2"/>
                    </a:solidFill>
                  </a:tcPr>
                </a:tc>
                <a:tc>
                  <a:txBody>
                    <a:bodyPr/>
                    <a:lstStyle/>
                    <a:p>
                      <a:r>
                        <a:rPr lang="en-US" sz="900" b="1" dirty="0">
                          <a:solidFill>
                            <a:schemeClr val="bg1"/>
                          </a:solidFill>
                        </a:rPr>
                        <a:t>Owner</a:t>
                      </a:r>
                    </a:p>
                  </a:txBody>
                  <a:tcPr anchor="ctr">
                    <a:solidFill>
                      <a:schemeClr val="accent2"/>
                    </a:solidFill>
                  </a:tcPr>
                </a:tc>
                <a:extLst>
                  <a:ext uri="{0D108BD9-81ED-4DB2-BD59-A6C34878D82A}">
                    <a16:rowId xmlns:a16="http://schemas.microsoft.com/office/drawing/2014/main" val="1577419399"/>
                  </a:ext>
                </a:extLst>
              </a:tr>
              <a:tr h="316261">
                <a:tc>
                  <a:txBody>
                    <a:bodyPr/>
                    <a:lstStyle/>
                    <a:p>
                      <a:pPr marL="228600" indent="-228600" algn="ctr">
                        <a:spcAft>
                          <a:spcPts val="200"/>
                        </a:spcAft>
                        <a:buFont typeface="+mj-lt"/>
                        <a:buAutoNum type="arabicPeriod"/>
                      </a:pPr>
                      <a:endParaRPr lang="en-US" sz="900" dirty="0"/>
                    </a:p>
                  </a:txBody>
                  <a:tcPr>
                    <a:lnR w="12700" cap="flat" cmpd="sng" algn="ctr">
                      <a:solidFill>
                        <a:schemeClr val="bg1">
                          <a:lumMod val="50000"/>
                        </a:schemeClr>
                      </a:solidFill>
                      <a:prstDash val="solid"/>
                      <a:round/>
                      <a:headEnd type="none" w="med" len="med"/>
                      <a:tailEnd type="none" w="med" len="med"/>
                    </a:lnR>
                  </a:tcPr>
                </a:tc>
                <a:tc>
                  <a:txBody>
                    <a:bodyPr/>
                    <a:lstStyle/>
                    <a:p>
                      <a:pPr algn="ct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lgn="ctr">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3192920285"/>
                  </a:ext>
                </a:extLst>
              </a:tr>
              <a:tr h="316261">
                <a:tc>
                  <a:txBody>
                    <a:bodyPr/>
                    <a:lstStyle/>
                    <a:p>
                      <a:pPr marL="228600" indent="-228600" algn="ctr">
                        <a:spcAft>
                          <a:spcPts val="200"/>
                        </a:spcAft>
                        <a:buFont typeface="+mj-lt"/>
                        <a:buAutoNum type="arabicPeriod"/>
                      </a:pPr>
                      <a:endParaRPr lang="en-US" sz="900" dirty="0"/>
                    </a:p>
                  </a:txBody>
                  <a:tcPr>
                    <a:lnR w="12700" cap="flat" cmpd="sng" algn="ctr">
                      <a:solidFill>
                        <a:schemeClr val="bg1">
                          <a:lumMod val="50000"/>
                        </a:schemeClr>
                      </a:solidFill>
                      <a:prstDash val="solid"/>
                      <a:round/>
                      <a:headEnd type="none" w="med" len="med"/>
                      <a:tailEnd type="none" w="med" len="med"/>
                    </a:lnR>
                  </a:tcPr>
                </a:tc>
                <a:tc>
                  <a:txBody>
                    <a:bodyPr/>
                    <a:lstStyle/>
                    <a:p>
                      <a:pPr algn="ct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lgn="ctr">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445124552"/>
                  </a:ext>
                </a:extLst>
              </a:tr>
              <a:tr h="316261">
                <a:tc>
                  <a:txBody>
                    <a:bodyPr/>
                    <a:lstStyle/>
                    <a:p>
                      <a:pPr marL="228600" indent="-228600" algn="ctr">
                        <a:spcAft>
                          <a:spcPts val="200"/>
                        </a:spcAft>
                        <a:buFont typeface="+mj-lt"/>
                        <a:buAutoNum type="arabicPeriod"/>
                      </a:pPr>
                      <a:endParaRPr lang="en-US" sz="900" dirty="0"/>
                    </a:p>
                  </a:txBody>
                  <a:tcP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lgn="ctr">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marL="228600" indent="-228600">
                        <a:spcAft>
                          <a:spcPts val="200"/>
                        </a:spcAft>
                        <a:buFont typeface="+mj-lt"/>
                        <a:buAutoNum type="arabicPeriod"/>
                      </a:pPr>
                      <a:endParaRPr lang="en-US" sz="900" dirty="0"/>
                    </a:p>
                  </a:txBody>
                  <a:tcP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083303423"/>
                  </a:ext>
                </a:extLst>
              </a:tr>
            </a:tbl>
          </a:graphicData>
        </a:graphic>
      </p:graphicFrame>
      <p:sp>
        <p:nvSpPr>
          <p:cNvPr id="12" name="Oval 11">
            <a:extLst>
              <a:ext uri="{FF2B5EF4-FFF2-40B4-BE49-F238E27FC236}">
                <a16:creationId xmlns:a16="http://schemas.microsoft.com/office/drawing/2014/main" id="{E93A3F90-7042-400B-B187-E35195BC486A}"/>
              </a:ext>
            </a:extLst>
          </p:cNvPr>
          <p:cNvSpPr/>
          <p:nvPr/>
        </p:nvSpPr>
        <p:spPr>
          <a:xfrm>
            <a:off x="7268817" y="2266122"/>
            <a:ext cx="381000" cy="381000"/>
          </a:xfrm>
          <a:prstGeom prst="ellipse">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C4B22A1-30DF-482E-9CB5-3C8B547B0BE5}"/>
              </a:ext>
            </a:extLst>
          </p:cNvPr>
          <p:cNvSpPr/>
          <p:nvPr/>
        </p:nvSpPr>
        <p:spPr>
          <a:xfrm>
            <a:off x="8193156" y="2266122"/>
            <a:ext cx="381000" cy="381000"/>
          </a:xfrm>
          <a:prstGeom prst="ellipse">
            <a:avLst/>
          </a:prstGeom>
          <a:solidFill>
            <a:srgbClr val="00B050"/>
          </a:solidFill>
          <a:ln>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57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554F40-DAD7-4E8B-B40B-23BB1913BC98}"/>
              </a:ext>
            </a:extLst>
          </p:cNvPr>
          <p:cNvSpPr>
            <a:spLocks noGrp="1"/>
          </p:cNvSpPr>
          <p:nvPr>
            <p:ph type="title"/>
          </p:nvPr>
        </p:nvSpPr>
        <p:spPr/>
        <p:txBody>
          <a:bodyPr>
            <a:normAutofit/>
          </a:bodyPr>
          <a:lstStyle/>
          <a:p>
            <a:r>
              <a:rPr lang="en-US" sz="2400" dirty="0"/>
              <a:t>Key Metrics Dashboard</a:t>
            </a:r>
          </a:p>
        </p:txBody>
      </p:sp>
      <p:sp>
        <p:nvSpPr>
          <p:cNvPr id="7" name="Rectangle 6">
            <a:extLst>
              <a:ext uri="{FF2B5EF4-FFF2-40B4-BE49-F238E27FC236}">
                <a16:creationId xmlns:a16="http://schemas.microsoft.com/office/drawing/2014/main" id="{71D24092-ABAB-42D1-9C58-B3F564083BFB}"/>
              </a:ext>
            </a:extLst>
          </p:cNvPr>
          <p:cNvSpPr/>
          <p:nvPr/>
        </p:nvSpPr>
        <p:spPr>
          <a:xfrm>
            <a:off x="609600" y="1331843"/>
            <a:ext cx="5410200" cy="2173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19972DD7-E1DC-4AB2-A78E-2924D2B14BF7}"/>
              </a:ext>
            </a:extLst>
          </p:cNvPr>
          <p:cNvSpPr/>
          <p:nvPr/>
        </p:nvSpPr>
        <p:spPr>
          <a:xfrm>
            <a:off x="609600" y="3995531"/>
            <a:ext cx="5410200" cy="2173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8ABA8DAD-49D5-4312-9D6E-900BC3896C24}"/>
              </a:ext>
            </a:extLst>
          </p:cNvPr>
          <p:cNvSpPr/>
          <p:nvPr/>
        </p:nvSpPr>
        <p:spPr>
          <a:xfrm>
            <a:off x="6173813" y="1331843"/>
            <a:ext cx="5410200" cy="2173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56DC3A3-9DE9-4F09-BAEE-C543E3C85F97}"/>
              </a:ext>
            </a:extLst>
          </p:cNvPr>
          <p:cNvSpPr/>
          <p:nvPr/>
        </p:nvSpPr>
        <p:spPr>
          <a:xfrm>
            <a:off x="6173813" y="3995531"/>
            <a:ext cx="5410200" cy="21733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0F92065A-4229-4565-B325-1D62FCBF5623}"/>
              </a:ext>
            </a:extLst>
          </p:cNvPr>
          <p:cNvSpPr/>
          <p:nvPr/>
        </p:nvSpPr>
        <p:spPr>
          <a:xfrm>
            <a:off x="609600" y="954156"/>
            <a:ext cx="5410200" cy="315712"/>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chemeClr val="bg1"/>
                </a:solidFill>
              </a:rPr>
              <a:t>Automation Progress</a:t>
            </a:r>
          </a:p>
        </p:txBody>
      </p:sp>
      <p:sp>
        <p:nvSpPr>
          <p:cNvPr id="12" name="Rectangle 11">
            <a:extLst>
              <a:ext uri="{FF2B5EF4-FFF2-40B4-BE49-F238E27FC236}">
                <a16:creationId xmlns:a16="http://schemas.microsoft.com/office/drawing/2014/main" id="{29150CE0-8805-478C-A36E-BCF5A3604BBE}"/>
              </a:ext>
            </a:extLst>
          </p:cNvPr>
          <p:cNvSpPr/>
          <p:nvPr/>
        </p:nvSpPr>
        <p:spPr>
          <a:xfrm>
            <a:off x="609600" y="3617844"/>
            <a:ext cx="5410200" cy="315712"/>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chemeClr val="bg1"/>
                </a:solidFill>
              </a:rPr>
              <a:t>Performance Test Script</a:t>
            </a:r>
          </a:p>
        </p:txBody>
      </p:sp>
      <p:sp>
        <p:nvSpPr>
          <p:cNvPr id="13" name="Rectangle 12">
            <a:extLst>
              <a:ext uri="{FF2B5EF4-FFF2-40B4-BE49-F238E27FC236}">
                <a16:creationId xmlns:a16="http://schemas.microsoft.com/office/drawing/2014/main" id="{ADE13118-A92C-4D7F-8001-13A7C7CE8621}"/>
              </a:ext>
            </a:extLst>
          </p:cNvPr>
          <p:cNvSpPr/>
          <p:nvPr/>
        </p:nvSpPr>
        <p:spPr>
          <a:xfrm>
            <a:off x="6173813" y="954156"/>
            <a:ext cx="5410200" cy="315712"/>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chemeClr val="bg1"/>
                </a:solidFill>
              </a:rPr>
              <a:t>Regression Testing</a:t>
            </a:r>
          </a:p>
        </p:txBody>
      </p:sp>
      <p:sp>
        <p:nvSpPr>
          <p:cNvPr id="14" name="Rectangle 13">
            <a:extLst>
              <a:ext uri="{FF2B5EF4-FFF2-40B4-BE49-F238E27FC236}">
                <a16:creationId xmlns:a16="http://schemas.microsoft.com/office/drawing/2014/main" id="{5149C174-F548-45B1-A833-E6DC3ECF938C}"/>
              </a:ext>
            </a:extLst>
          </p:cNvPr>
          <p:cNvSpPr/>
          <p:nvPr/>
        </p:nvSpPr>
        <p:spPr>
          <a:xfrm>
            <a:off x="6173813" y="3617844"/>
            <a:ext cx="5410200" cy="315712"/>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a:solidFill>
                  <a:schemeClr val="bg1"/>
                </a:solidFill>
              </a:rPr>
              <a:t>[ADD ANOTHER KEY METRIC]</a:t>
            </a:r>
          </a:p>
        </p:txBody>
      </p:sp>
      <p:graphicFrame>
        <p:nvGraphicFramePr>
          <p:cNvPr id="17" name="Chart 16">
            <a:extLst>
              <a:ext uri="{FF2B5EF4-FFF2-40B4-BE49-F238E27FC236}">
                <a16:creationId xmlns:a16="http://schemas.microsoft.com/office/drawing/2014/main" id="{5A3B2B60-9C5B-4AC7-93B3-8299624347C2}"/>
              </a:ext>
            </a:extLst>
          </p:cNvPr>
          <p:cNvGraphicFramePr/>
          <p:nvPr>
            <p:extLst>
              <p:ext uri="{D42A27DB-BD31-4B8C-83A1-F6EECF244321}">
                <p14:modId xmlns:p14="http://schemas.microsoft.com/office/powerpoint/2010/main" val="2463888509"/>
              </p:ext>
            </p:extLst>
          </p:nvPr>
        </p:nvGraphicFramePr>
        <p:xfrm>
          <a:off x="685801" y="1295400"/>
          <a:ext cx="5257800" cy="21733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AF635363-498C-42FD-B3D5-5A0E8CF69F58}"/>
              </a:ext>
            </a:extLst>
          </p:cNvPr>
          <p:cNvGraphicFramePr/>
          <p:nvPr>
            <p:extLst>
              <p:ext uri="{D42A27DB-BD31-4B8C-83A1-F6EECF244321}">
                <p14:modId xmlns:p14="http://schemas.microsoft.com/office/powerpoint/2010/main" val="3465534800"/>
              </p:ext>
            </p:extLst>
          </p:nvPr>
        </p:nvGraphicFramePr>
        <p:xfrm>
          <a:off x="6248400" y="1295400"/>
          <a:ext cx="5257800" cy="21733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3056975C-D54D-4491-9F56-005951EB1F2B}"/>
              </a:ext>
            </a:extLst>
          </p:cNvPr>
          <p:cNvGraphicFramePr/>
          <p:nvPr>
            <p:extLst>
              <p:ext uri="{D42A27DB-BD31-4B8C-83A1-F6EECF244321}">
                <p14:modId xmlns:p14="http://schemas.microsoft.com/office/powerpoint/2010/main" val="84975469"/>
              </p:ext>
            </p:extLst>
          </p:nvPr>
        </p:nvGraphicFramePr>
        <p:xfrm>
          <a:off x="685801" y="3995531"/>
          <a:ext cx="5257800" cy="21733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4144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0D8CEB-3A86-4A5C-B5D6-0163B19D13D8}"/>
              </a:ext>
            </a:extLst>
          </p:cNvPr>
          <p:cNvSpPr>
            <a:spLocks noGrp="1"/>
          </p:cNvSpPr>
          <p:nvPr>
            <p:ph type="title"/>
          </p:nvPr>
        </p:nvSpPr>
        <p:spPr/>
        <p:txBody>
          <a:bodyPr>
            <a:normAutofit/>
          </a:bodyPr>
          <a:lstStyle/>
          <a:p>
            <a:r>
              <a:rPr lang="en-US" sz="2400" dirty="0"/>
              <a:t>Environment Outage Dashboard</a:t>
            </a:r>
          </a:p>
        </p:txBody>
      </p:sp>
      <p:graphicFrame>
        <p:nvGraphicFramePr>
          <p:cNvPr id="7" name="Table 6">
            <a:extLst>
              <a:ext uri="{FF2B5EF4-FFF2-40B4-BE49-F238E27FC236}">
                <a16:creationId xmlns:a16="http://schemas.microsoft.com/office/drawing/2014/main" id="{AB6B1A01-6846-4CFE-A7EE-D25604F6BCB1}"/>
              </a:ext>
            </a:extLst>
          </p:cNvPr>
          <p:cNvGraphicFramePr>
            <a:graphicFrameLocks noGrp="1"/>
          </p:cNvGraphicFramePr>
          <p:nvPr>
            <p:extLst>
              <p:ext uri="{D42A27DB-BD31-4B8C-83A1-F6EECF244321}">
                <p14:modId xmlns:p14="http://schemas.microsoft.com/office/powerpoint/2010/main" val="209964305"/>
              </p:ext>
            </p:extLst>
          </p:nvPr>
        </p:nvGraphicFramePr>
        <p:xfrm>
          <a:off x="609600" y="1066800"/>
          <a:ext cx="10969492" cy="21437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216829840"/>
                    </a:ext>
                  </a:extLst>
                </a:gridCol>
                <a:gridCol w="1752600">
                  <a:extLst>
                    <a:ext uri="{9D8B030D-6E8A-4147-A177-3AD203B41FA5}">
                      <a16:colId xmlns:a16="http://schemas.microsoft.com/office/drawing/2014/main" val="165375648"/>
                    </a:ext>
                  </a:extLst>
                </a:gridCol>
                <a:gridCol w="4038600">
                  <a:extLst>
                    <a:ext uri="{9D8B030D-6E8A-4147-A177-3AD203B41FA5}">
                      <a16:colId xmlns:a16="http://schemas.microsoft.com/office/drawing/2014/main" val="995898729"/>
                    </a:ext>
                  </a:extLst>
                </a:gridCol>
                <a:gridCol w="1142173">
                  <a:extLst>
                    <a:ext uri="{9D8B030D-6E8A-4147-A177-3AD203B41FA5}">
                      <a16:colId xmlns:a16="http://schemas.microsoft.com/office/drawing/2014/main" val="323422604"/>
                    </a:ext>
                  </a:extLst>
                </a:gridCol>
                <a:gridCol w="1142173">
                  <a:extLst>
                    <a:ext uri="{9D8B030D-6E8A-4147-A177-3AD203B41FA5}">
                      <a16:colId xmlns:a16="http://schemas.microsoft.com/office/drawing/2014/main" val="979951263"/>
                    </a:ext>
                  </a:extLst>
                </a:gridCol>
                <a:gridCol w="1142173">
                  <a:extLst>
                    <a:ext uri="{9D8B030D-6E8A-4147-A177-3AD203B41FA5}">
                      <a16:colId xmlns:a16="http://schemas.microsoft.com/office/drawing/2014/main" val="2873335642"/>
                    </a:ext>
                  </a:extLst>
                </a:gridCol>
                <a:gridCol w="1142173">
                  <a:extLst>
                    <a:ext uri="{9D8B030D-6E8A-4147-A177-3AD203B41FA5}">
                      <a16:colId xmlns:a16="http://schemas.microsoft.com/office/drawing/2014/main" val="303044685"/>
                    </a:ext>
                  </a:extLst>
                </a:gridCol>
              </a:tblGrid>
              <a:tr h="355600">
                <a:tc>
                  <a:txBody>
                    <a:bodyPr/>
                    <a:lstStyle/>
                    <a:p>
                      <a:pPr algn="ctr"/>
                      <a:r>
                        <a:rPr lang="en-US" sz="900" dirty="0"/>
                        <a:t>No.</a:t>
                      </a:r>
                    </a:p>
                  </a:txBody>
                  <a:tcPr/>
                </a:tc>
                <a:tc>
                  <a:txBody>
                    <a:bodyPr/>
                    <a:lstStyle/>
                    <a:p>
                      <a:r>
                        <a:rPr lang="en-US" sz="900" dirty="0"/>
                        <a:t>Application/ Environment</a:t>
                      </a:r>
                    </a:p>
                  </a:txBody>
                  <a:tcPr/>
                </a:tc>
                <a:tc>
                  <a:txBody>
                    <a:bodyPr/>
                    <a:lstStyle/>
                    <a:p>
                      <a:r>
                        <a:rPr lang="en-US" sz="900" dirty="0"/>
                        <a:t>Issue Description / RCA</a:t>
                      </a:r>
                    </a:p>
                  </a:txBody>
                  <a:tcPr/>
                </a:tc>
                <a:tc>
                  <a:txBody>
                    <a:bodyPr/>
                    <a:lstStyle/>
                    <a:p>
                      <a:pPr algn="ctr"/>
                      <a:r>
                        <a:rPr lang="en-US" sz="900" dirty="0"/>
                        <a:t>Start Date</a:t>
                      </a:r>
                    </a:p>
                  </a:txBody>
                  <a:tcPr/>
                </a:tc>
                <a:tc>
                  <a:txBody>
                    <a:bodyPr/>
                    <a:lstStyle/>
                    <a:p>
                      <a:pPr algn="ctr"/>
                      <a:r>
                        <a:rPr lang="en-US" sz="900" dirty="0"/>
                        <a:t>Resolution Date</a:t>
                      </a:r>
                    </a:p>
                  </a:txBody>
                  <a:tcPr/>
                </a:tc>
                <a:tc>
                  <a:txBody>
                    <a:bodyPr/>
                    <a:lstStyle/>
                    <a:p>
                      <a:pPr algn="ctr"/>
                      <a:r>
                        <a:rPr lang="en-US" sz="900" dirty="0"/>
                        <a:t>Downtime Hours Lost</a:t>
                      </a:r>
                    </a:p>
                  </a:txBody>
                  <a:tcPr/>
                </a:tc>
                <a:tc>
                  <a:txBody>
                    <a:bodyPr/>
                    <a:lstStyle/>
                    <a:p>
                      <a:pPr algn="ctr"/>
                      <a:r>
                        <a:rPr lang="en-US" sz="900" dirty="0"/>
                        <a:t>Opportunity Hours Lost</a:t>
                      </a:r>
                    </a:p>
                  </a:txBody>
                  <a:tcPr/>
                </a:tc>
                <a:extLst>
                  <a:ext uri="{0D108BD9-81ED-4DB2-BD59-A6C34878D82A}">
                    <a16:rowId xmlns:a16="http://schemas.microsoft.com/office/drawing/2014/main" val="2641500771"/>
                  </a:ext>
                </a:extLst>
              </a:tr>
              <a:tr h="355600">
                <a:tc>
                  <a:txBody>
                    <a:bodyPr/>
                    <a:lstStyle/>
                    <a:p>
                      <a:pPr algn="ctr"/>
                      <a:r>
                        <a:rPr lang="en-US" sz="900" dirty="0"/>
                        <a:t>1</a:t>
                      </a:r>
                    </a:p>
                  </a:txBody>
                  <a:tcPr/>
                </a:tc>
                <a:tc>
                  <a:txBody>
                    <a:bodyPr/>
                    <a:lstStyle/>
                    <a:p>
                      <a:r>
                        <a:rPr lang="en-US" sz="900" dirty="0"/>
                        <a:t>VM Admin </a:t>
                      </a:r>
                    </a:p>
                  </a:txBody>
                  <a:tcPr/>
                </a:tc>
                <a:tc>
                  <a:txBody>
                    <a:bodyPr/>
                    <a:lstStyle/>
                    <a:p>
                      <a:r>
                        <a:rPr lang="en-US" sz="1100" kern="1200" dirty="0">
                          <a:solidFill>
                            <a:schemeClr val="tx1"/>
                          </a:solidFill>
                          <a:effectLst/>
                          <a:latin typeface="Calibri" panose="020F0502020204030204" pitchFamily="34" charset="0"/>
                          <a:ea typeface="+mn-ea"/>
                          <a:cs typeface="Calibri" panose="020F0502020204030204" pitchFamily="34" charset="0"/>
                        </a:rPr>
                        <a:t>VM Admin access got revoked after VM restart</a:t>
                      </a:r>
                      <a:endParaRPr lang="en-US" sz="900" kern="1200" dirty="0">
                        <a:solidFill>
                          <a:schemeClr val="dk1"/>
                        </a:solidFill>
                        <a:latin typeface="+mn-lt"/>
                        <a:ea typeface="+mn-ea"/>
                        <a:cs typeface="+mn-cs"/>
                      </a:endParaRPr>
                    </a:p>
                  </a:txBody>
                  <a:tcPr/>
                </a:tc>
                <a:tc>
                  <a:txBody>
                    <a:bodyPr/>
                    <a:lstStyle/>
                    <a:p>
                      <a:r>
                        <a:rPr lang="en-US" sz="1050" kern="1200" dirty="0">
                          <a:solidFill>
                            <a:schemeClr val="tx1"/>
                          </a:solidFill>
                          <a:effectLst/>
                          <a:latin typeface="+mn-lt"/>
                          <a:ea typeface="+mn-ea"/>
                          <a:cs typeface="+mn-cs"/>
                        </a:rPr>
                        <a:t>9/1/2018</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effectLst/>
                          <a:latin typeface="+mn-lt"/>
                          <a:ea typeface="+mn-ea"/>
                          <a:cs typeface="+mn-cs"/>
                        </a:rPr>
                        <a:t>9/4/2018</a:t>
                      </a:r>
                      <a:endParaRPr lang="en-US" sz="1050" dirty="0"/>
                    </a:p>
                  </a:txBody>
                  <a:tcPr/>
                </a:tc>
                <a:tc>
                  <a:txBody>
                    <a:bodyPr/>
                    <a:lstStyle/>
                    <a:p>
                      <a:r>
                        <a:rPr lang="en-US" sz="900" dirty="0"/>
                        <a:t>4 hrs</a:t>
                      </a:r>
                    </a:p>
                  </a:txBody>
                  <a:tcPr/>
                </a:tc>
                <a:tc>
                  <a:txBody>
                    <a:bodyPr/>
                    <a:lstStyle/>
                    <a:p>
                      <a:r>
                        <a:rPr lang="en-US" sz="900" dirty="0"/>
                        <a:t>14 hrs</a:t>
                      </a:r>
                    </a:p>
                  </a:txBody>
                  <a:tcPr/>
                </a:tc>
                <a:extLst>
                  <a:ext uri="{0D108BD9-81ED-4DB2-BD59-A6C34878D82A}">
                    <a16:rowId xmlns:a16="http://schemas.microsoft.com/office/drawing/2014/main" val="4222463114"/>
                  </a:ext>
                </a:extLst>
              </a:tr>
              <a:tr h="355600">
                <a:tc>
                  <a:txBody>
                    <a:bodyPr/>
                    <a:lstStyle/>
                    <a:p>
                      <a:pPr algn="ctr"/>
                      <a:r>
                        <a:rPr lang="en-US" sz="900" dirty="0"/>
                        <a:t>2</a:t>
                      </a:r>
                    </a:p>
                  </a:txBody>
                  <a:tcPr/>
                </a:tc>
                <a:tc>
                  <a:txBody>
                    <a:bodyPr/>
                    <a:lstStyle/>
                    <a:p>
                      <a:pPr marL="0" algn="l" defTabSz="914400" rtl="0" eaLnBrk="1" latinLnBrk="0" hangingPunct="1"/>
                      <a:r>
                        <a:rPr lang="en-US" sz="900" kern="1200" dirty="0">
                          <a:solidFill>
                            <a:schemeClr val="dk1"/>
                          </a:solidFill>
                          <a:latin typeface="+mn-lt"/>
                          <a:ea typeface="+mn-ea"/>
                          <a:cs typeface="+mn-cs"/>
                        </a:rPr>
                        <a:t>Virtual Machine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UFT License Issue/Sync issue/CIMax Abrupt Closing Issue</a:t>
                      </a:r>
                    </a:p>
                  </a:txBody>
                  <a:tcPr/>
                </a:tc>
                <a:tc>
                  <a:txBody>
                    <a:bodyPr/>
                    <a:lstStyle/>
                    <a:p>
                      <a:pPr marL="0" marR="0" algn="l" defTabSz="914400" rtl="0" eaLnBrk="1" latinLnBrk="0" hangingPunct="1">
                        <a:spcBef>
                          <a:spcPts val="0"/>
                        </a:spcBef>
                        <a:spcAft>
                          <a:spcPts val="0"/>
                        </a:spcAft>
                      </a:pPr>
                      <a:r>
                        <a:rPr lang="en-US" sz="1050" kern="1200" dirty="0">
                          <a:solidFill>
                            <a:schemeClr val="tx1"/>
                          </a:solidFill>
                          <a:effectLst/>
                          <a:latin typeface="+mn-lt"/>
                          <a:ea typeface="+mn-ea"/>
                          <a:cs typeface="+mn-cs"/>
                        </a:rPr>
                        <a:t>9/26/2018</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effectLst/>
                          <a:latin typeface="+mn-lt"/>
                          <a:ea typeface="+mn-ea"/>
                          <a:cs typeface="+mn-cs"/>
                        </a:rPr>
                        <a:t>9/28/2018</a:t>
                      </a:r>
                    </a:p>
                  </a:txBody>
                  <a:tcPr/>
                </a:tc>
                <a:tc>
                  <a:txBody>
                    <a:bodyPr/>
                    <a:lstStyle/>
                    <a:p>
                      <a:r>
                        <a:rPr lang="en-US" sz="900" dirty="0"/>
                        <a:t>2 hrs</a:t>
                      </a:r>
                    </a:p>
                  </a:txBody>
                  <a:tcPr/>
                </a:tc>
                <a:tc>
                  <a:txBody>
                    <a:bodyPr/>
                    <a:lstStyle/>
                    <a:p>
                      <a:r>
                        <a:rPr lang="en-US" sz="900" dirty="0"/>
                        <a:t>30 hrs</a:t>
                      </a:r>
                    </a:p>
                  </a:txBody>
                  <a:tcPr/>
                </a:tc>
                <a:extLst>
                  <a:ext uri="{0D108BD9-81ED-4DB2-BD59-A6C34878D82A}">
                    <a16:rowId xmlns:a16="http://schemas.microsoft.com/office/drawing/2014/main" val="9462892"/>
                  </a:ext>
                </a:extLst>
              </a:tr>
              <a:tr h="355600">
                <a:tc>
                  <a:txBody>
                    <a:bodyPr/>
                    <a:lstStyle/>
                    <a:p>
                      <a:pPr algn="ctr"/>
                      <a:r>
                        <a:rPr lang="en-US" sz="900" dirty="0"/>
                        <a:t>3</a:t>
                      </a:r>
                    </a:p>
                  </a:txBody>
                  <a:tcPr/>
                </a:tc>
                <a:tc>
                  <a:txBody>
                    <a:bodyPr/>
                    <a:lstStyle/>
                    <a:p>
                      <a:pPr marL="0" algn="l" defTabSz="914400" rtl="0" eaLnBrk="1" latinLnBrk="0" hangingPunct="1"/>
                      <a:r>
                        <a:rPr lang="en-US" sz="900" kern="1200" dirty="0">
                          <a:solidFill>
                            <a:schemeClr val="dk1"/>
                          </a:solidFill>
                          <a:latin typeface="+mn-lt"/>
                          <a:ea typeface="+mn-ea"/>
                          <a:cs typeface="+mn-cs"/>
                        </a:rPr>
                        <a:t>CIMax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CiMax application upgradation effect on HP load runner tool </a:t>
                      </a:r>
                    </a:p>
                  </a:txBody>
                  <a:tcPr/>
                </a:tc>
                <a:tc>
                  <a:txBody>
                    <a:bodyPr/>
                    <a:lstStyle/>
                    <a:p>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tc>
                <a:tc>
                  <a:txBody>
                    <a:bodyPr/>
                    <a:lstStyle/>
                    <a:p>
                      <a:r>
                        <a:rPr lang="en-US" sz="900" dirty="0"/>
                        <a:t>30 hrs</a:t>
                      </a:r>
                    </a:p>
                  </a:txBody>
                  <a:tcPr/>
                </a:tc>
                <a:tc>
                  <a:txBody>
                    <a:bodyPr/>
                    <a:lstStyle/>
                    <a:p>
                      <a:r>
                        <a:rPr lang="en-US" sz="900" dirty="0"/>
                        <a:t>60 hrs</a:t>
                      </a:r>
                    </a:p>
                  </a:txBody>
                  <a:tcPr/>
                </a:tc>
                <a:extLst>
                  <a:ext uri="{0D108BD9-81ED-4DB2-BD59-A6C34878D82A}">
                    <a16:rowId xmlns:a16="http://schemas.microsoft.com/office/drawing/2014/main" val="3961725195"/>
                  </a:ext>
                </a:extLst>
              </a:tr>
              <a:tr h="355600">
                <a:tc>
                  <a:txBody>
                    <a:bodyPr/>
                    <a:lstStyle/>
                    <a:p>
                      <a:pPr algn="ctr"/>
                      <a:r>
                        <a:rPr lang="en-US" sz="900" dirty="0"/>
                        <a:t> </a:t>
                      </a:r>
                    </a:p>
                  </a:txBody>
                  <a:tcPr/>
                </a:tc>
                <a:tc>
                  <a:txBody>
                    <a:bodyPr/>
                    <a:lstStyle/>
                    <a:p>
                      <a:endParaRPr lang="en-US" sz="900" dirty="0"/>
                    </a:p>
                  </a:txBody>
                  <a:tcPr/>
                </a:tc>
                <a:tc>
                  <a:txBody>
                    <a:bodyPr/>
                    <a:lstStyle/>
                    <a:p>
                      <a:endParaRPr lang="en-US" sz="900" dirty="0"/>
                    </a:p>
                  </a:txBody>
                  <a:tcPr/>
                </a:tc>
                <a:tc>
                  <a:txBody>
                    <a:bodyPr/>
                    <a:lstStyle/>
                    <a:p>
                      <a:pPr algn="ctr"/>
                      <a:endParaRPr lang="en-US" sz="900" dirty="0"/>
                    </a:p>
                  </a:txBody>
                  <a:tcPr/>
                </a:tc>
                <a:tc>
                  <a:txBody>
                    <a:bodyPr/>
                    <a:lstStyle/>
                    <a:p>
                      <a:pPr algn="ctr"/>
                      <a:endParaRPr lang="en-US" sz="90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1822533117"/>
                  </a:ext>
                </a:extLst>
              </a:tr>
              <a:tr h="355600">
                <a:tc gridSpan="5">
                  <a:txBody>
                    <a:bodyPr/>
                    <a:lstStyle/>
                    <a:p>
                      <a:pPr algn="l"/>
                      <a:r>
                        <a:rPr lang="en-US" sz="900" b="1" dirty="0">
                          <a:solidFill>
                            <a:schemeClr val="bg1"/>
                          </a:solidFill>
                        </a:rPr>
                        <a:t>Total Hours</a:t>
                      </a:r>
                    </a:p>
                  </a:txBody>
                  <a:tcPr anchor="ctr">
                    <a:solidFill>
                      <a:schemeClr val="accent2"/>
                    </a:solidFill>
                  </a:tcPr>
                </a:tc>
                <a:tc hMerge="1">
                  <a:txBody>
                    <a:bodyPr/>
                    <a:lstStyle/>
                    <a:p>
                      <a:endParaRPr lang="en-US" sz="900" dirty="0"/>
                    </a:p>
                  </a:txBody>
                  <a:tcPr/>
                </a:tc>
                <a:tc hMerge="1">
                  <a:txBody>
                    <a:bodyPr/>
                    <a:lstStyle/>
                    <a:p>
                      <a:endParaRPr lang="en-US" sz="900" dirty="0"/>
                    </a:p>
                  </a:txBody>
                  <a:tcPr/>
                </a:tc>
                <a:tc hMerge="1">
                  <a:txBody>
                    <a:bodyPr/>
                    <a:lstStyle/>
                    <a:p>
                      <a:pPr algn="ctr"/>
                      <a:endParaRPr lang="en-US" sz="900" dirty="0"/>
                    </a:p>
                  </a:txBody>
                  <a:tcPr/>
                </a:tc>
                <a:tc hMerge="1">
                  <a:txBody>
                    <a:bodyPr/>
                    <a:lstStyle/>
                    <a:p>
                      <a:pPr algn="ctr"/>
                      <a:endParaRPr lang="en-US" sz="900" dirty="0"/>
                    </a:p>
                  </a:txBody>
                  <a:tcPr/>
                </a:tc>
                <a:tc>
                  <a:txBody>
                    <a:bodyPr/>
                    <a:lstStyle/>
                    <a:p>
                      <a:pPr algn="ctr"/>
                      <a:r>
                        <a:rPr lang="en-US" sz="900" b="1" dirty="0">
                          <a:solidFill>
                            <a:schemeClr val="bg1"/>
                          </a:solidFill>
                        </a:rPr>
                        <a:t>36 HOURS </a:t>
                      </a:r>
                    </a:p>
                  </a:txBody>
                  <a:tcPr anchor="ctr">
                    <a:solidFill>
                      <a:schemeClr val="accent2"/>
                    </a:solidFill>
                  </a:tcPr>
                </a:tc>
                <a:tc>
                  <a:txBody>
                    <a:bodyPr/>
                    <a:lstStyle/>
                    <a:p>
                      <a:pPr algn="ctr"/>
                      <a:r>
                        <a:rPr lang="en-US" sz="900" b="1" dirty="0">
                          <a:solidFill>
                            <a:schemeClr val="bg1"/>
                          </a:solidFill>
                        </a:rPr>
                        <a:t>108 HOURS </a:t>
                      </a:r>
                    </a:p>
                  </a:txBody>
                  <a:tcPr anchor="ctr">
                    <a:solidFill>
                      <a:schemeClr val="accent2"/>
                    </a:solidFill>
                  </a:tcPr>
                </a:tc>
                <a:extLst>
                  <a:ext uri="{0D108BD9-81ED-4DB2-BD59-A6C34878D82A}">
                    <a16:rowId xmlns:a16="http://schemas.microsoft.com/office/drawing/2014/main" val="2645650275"/>
                  </a:ext>
                </a:extLst>
              </a:tr>
            </a:tbl>
          </a:graphicData>
        </a:graphic>
      </p:graphicFrame>
      <p:graphicFrame>
        <p:nvGraphicFramePr>
          <p:cNvPr id="10" name="Chart 9">
            <a:extLst>
              <a:ext uri="{FF2B5EF4-FFF2-40B4-BE49-F238E27FC236}">
                <a16:creationId xmlns:a16="http://schemas.microsoft.com/office/drawing/2014/main" id="{C5B73ADB-9031-4F24-A348-3F581860B553}"/>
              </a:ext>
            </a:extLst>
          </p:cNvPr>
          <p:cNvGraphicFramePr/>
          <p:nvPr>
            <p:extLst>
              <p:ext uri="{D42A27DB-BD31-4B8C-83A1-F6EECF244321}">
                <p14:modId xmlns:p14="http://schemas.microsoft.com/office/powerpoint/2010/main" val="3023869428"/>
              </p:ext>
            </p:extLst>
          </p:nvPr>
        </p:nvGraphicFramePr>
        <p:xfrm>
          <a:off x="609600" y="3429000"/>
          <a:ext cx="73152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Rounded Corners 10">
            <a:extLst>
              <a:ext uri="{FF2B5EF4-FFF2-40B4-BE49-F238E27FC236}">
                <a16:creationId xmlns:a16="http://schemas.microsoft.com/office/drawing/2014/main" id="{ECCE1D5A-70FB-4A50-8840-8C720F949EB7}"/>
              </a:ext>
            </a:extLst>
          </p:cNvPr>
          <p:cNvSpPr/>
          <p:nvPr/>
        </p:nvSpPr>
        <p:spPr>
          <a:xfrm>
            <a:off x="8077200" y="3429000"/>
            <a:ext cx="3501892" cy="2743200"/>
          </a:xfrm>
          <a:prstGeom prst="roundRect">
            <a:avLst>
              <a:gd name="adj" fmla="val 5435"/>
            </a:avLst>
          </a:prstGeom>
        </p:spPr>
        <p:style>
          <a:lnRef idx="2">
            <a:schemeClr val="accent1"/>
          </a:lnRef>
          <a:fillRef idx="1">
            <a:schemeClr val="lt1"/>
          </a:fillRef>
          <a:effectRef idx="0">
            <a:schemeClr val="accent1"/>
          </a:effectRef>
          <a:fontRef idx="minor">
            <a:schemeClr val="dk1"/>
          </a:fontRef>
        </p:style>
        <p:txBody>
          <a:bodyPr rtlCol="0" anchor="t"/>
          <a:lstStyle/>
          <a:p>
            <a:pPr>
              <a:spcAft>
                <a:spcPts val="800"/>
              </a:spcAft>
            </a:pPr>
            <a:r>
              <a:rPr lang="en-US" sz="1200" b="1" dirty="0"/>
              <a:t>Comments</a:t>
            </a:r>
          </a:p>
          <a:p>
            <a:pPr marL="171450" indent="-171450">
              <a:spcAft>
                <a:spcPts val="400"/>
              </a:spcAft>
              <a:buFont typeface="Wingdings" panose="05000000000000000000" pitchFamily="2" charset="2"/>
              <a:buChar char="§"/>
            </a:pPr>
            <a:r>
              <a:rPr lang="en-US" sz="1050" dirty="0"/>
              <a:t>TBU</a:t>
            </a:r>
          </a:p>
          <a:p>
            <a:pPr marL="171450" indent="-171450">
              <a:spcAft>
                <a:spcPts val="400"/>
              </a:spcAft>
              <a:buFont typeface="Wingdings" panose="05000000000000000000" pitchFamily="2" charset="2"/>
              <a:buChar char="§"/>
            </a:pPr>
            <a:r>
              <a:rPr lang="en-US" sz="1050" dirty="0"/>
              <a:t>TBU</a:t>
            </a:r>
          </a:p>
          <a:p>
            <a:pPr marL="171450" indent="-171450">
              <a:spcAft>
                <a:spcPts val="400"/>
              </a:spcAft>
              <a:buFont typeface="Wingdings" panose="05000000000000000000" pitchFamily="2" charset="2"/>
              <a:buChar char="§"/>
            </a:pPr>
            <a:r>
              <a:rPr lang="en-US" sz="1050" dirty="0"/>
              <a:t>TBU</a:t>
            </a:r>
          </a:p>
        </p:txBody>
      </p:sp>
    </p:spTree>
    <p:extLst>
      <p:ext uri="{BB962C8B-B14F-4D97-AF65-F5344CB8AC3E}">
        <p14:creationId xmlns:p14="http://schemas.microsoft.com/office/powerpoint/2010/main" val="160589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AC6433-C516-46E2-BE77-CB878C41176F}"/>
              </a:ext>
            </a:extLst>
          </p:cNvPr>
          <p:cNvSpPr>
            <a:spLocks noGrp="1"/>
          </p:cNvSpPr>
          <p:nvPr>
            <p:ph type="title"/>
          </p:nvPr>
        </p:nvSpPr>
        <p:spPr/>
        <p:txBody>
          <a:bodyPr>
            <a:normAutofit/>
          </a:bodyPr>
          <a:lstStyle/>
          <a:p>
            <a:r>
              <a:rPr lang="en-US" sz="2400" dirty="0"/>
              <a:t>Change Control Log</a:t>
            </a:r>
          </a:p>
        </p:txBody>
      </p:sp>
      <p:graphicFrame>
        <p:nvGraphicFramePr>
          <p:cNvPr id="7" name="Table 6">
            <a:extLst>
              <a:ext uri="{FF2B5EF4-FFF2-40B4-BE49-F238E27FC236}">
                <a16:creationId xmlns:a16="http://schemas.microsoft.com/office/drawing/2014/main" id="{71BB698A-92C2-4F89-956C-57B9F6257B38}"/>
              </a:ext>
            </a:extLst>
          </p:cNvPr>
          <p:cNvGraphicFramePr>
            <a:graphicFrameLocks noGrp="1"/>
          </p:cNvGraphicFramePr>
          <p:nvPr>
            <p:extLst>
              <p:ext uri="{D42A27DB-BD31-4B8C-83A1-F6EECF244321}">
                <p14:modId xmlns:p14="http://schemas.microsoft.com/office/powerpoint/2010/main" val="3536967203"/>
              </p:ext>
            </p:extLst>
          </p:nvPr>
        </p:nvGraphicFramePr>
        <p:xfrm>
          <a:off x="609600" y="1143000"/>
          <a:ext cx="10969494" cy="5029206"/>
        </p:xfrm>
        <a:graphic>
          <a:graphicData uri="http://schemas.openxmlformats.org/drawingml/2006/table">
            <a:tbl>
              <a:tblPr firstRow="1" bandRow="1">
                <a:tableStyleId>{5C22544A-7EE6-4342-B048-85BDC9FD1C3A}</a:tableStyleId>
              </a:tblPr>
              <a:tblGrid>
                <a:gridCol w="615320">
                  <a:extLst>
                    <a:ext uri="{9D8B030D-6E8A-4147-A177-3AD203B41FA5}">
                      <a16:colId xmlns:a16="http://schemas.microsoft.com/office/drawing/2014/main" val="2451387507"/>
                    </a:ext>
                  </a:extLst>
                </a:gridCol>
                <a:gridCol w="2666386">
                  <a:extLst>
                    <a:ext uri="{9D8B030D-6E8A-4147-A177-3AD203B41FA5}">
                      <a16:colId xmlns:a16="http://schemas.microsoft.com/office/drawing/2014/main" val="2290330859"/>
                    </a:ext>
                  </a:extLst>
                </a:gridCol>
                <a:gridCol w="1640853">
                  <a:extLst>
                    <a:ext uri="{9D8B030D-6E8A-4147-A177-3AD203B41FA5}">
                      <a16:colId xmlns:a16="http://schemas.microsoft.com/office/drawing/2014/main" val="1368309506"/>
                    </a:ext>
                  </a:extLst>
                </a:gridCol>
                <a:gridCol w="1209387">
                  <a:extLst>
                    <a:ext uri="{9D8B030D-6E8A-4147-A177-3AD203B41FA5}">
                      <a16:colId xmlns:a16="http://schemas.microsoft.com/office/drawing/2014/main" val="1200243981"/>
                    </a:ext>
                  </a:extLst>
                </a:gridCol>
                <a:gridCol w="1209387">
                  <a:extLst>
                    <a:ext uri="{9D8B030D-6E8A-4147-A177-3AD203B41FA5}">
                      <a16:colId xmlns:a16="http://schemas.microsoft.com/office/drawing/2014/main" val="2549398390"/>
                    </a:ext>
                  </a:extLst>
                </a:gridCol>
                <a:gridCol w="1209387">
                  <a:extLst>
                    <a:ext uri="{9D8B030D-6E8A-4147-A177-3AD203B41FA5}">
                      <a16:colId xmlns:a16="http://schemas.microsoft.com/office/drawing/2014/main" val="1236626227"/>
                    </a:ext>
                  </a:extLst>
                </a:gridCol>
                <a:gridCol w="1209387">
                  <a:extLst>
                    <a:ext uri="{9D8B030D-6E8A-4147-A177-3AD203B41FA5}">
                      <a16:colId xmlns:a16="http://schemas.microsoft.com/office/drawing/2014/main" val="2651361145"/>
                    </a:ext>
                  </a:extLst>
                </a:gridCol>
                <a:gridCol w="1209387">
                  <a:extLst>
                    <a:ext uri="{9D8B030D-6E8A-4147-A177-3AD203B41FA5}">
                      <a16:colId xmlns:a16="http://schemas.microsoft.com/office/drawing/2014/main" val="3251714665"/>
                    </a:ext>
                  </a:extLst>
                </a:gridCol>
              </a:tblGrid>
              <a:tr h="386862">
                <a:tc>
                  <a:txBody>
                    <a:bodyPr/>
                    <a:lstStyle/>
                    <a:p>
                      <a:pPr algn="ctr"/>
                      <a:r>
                        <a:rPr lang="en-US" sz="900" dirty="0"/>
                        <a:t>CR No.</a:t>
                      </a:r>
                    </a:p>
                  </a:txBody>
                  <a:tcPr anchor="ctr"/>
                </a:tc>
                <a:tc>
                  <a:txBody>
                    <a:bodyPr/>
                    <a:lstStyle/>
                    <a:p>
                      <a:r>
                        <a:rPr lang="en-US" sz="900" dirty="0"/>
                        <a:t>Change Request Description</a:t>
                      </a:r>
                    </a:p>
                  </a:txBody>
                  <a:tcPr anchor="ctr"/>
                </a:tc>
                <a:tc>
                  <a:txBody>
                    <a:bodyPr/>
                    <a:lstStyle/>
                    <a:p>
                      <a:r>
                        <a:rPr lang="en-US" sz="900" dirty="0"/>
                        <a:t>Requestor</a:t>
                      </a:r>
                    </a:p>
                  </a:txBody>
                  <a:tcPr anchor="ctr"/>
                </a:tc>
                <a:tc>
                  <a:txBody>
                    <a:bodyPr/>
                    <a:lstStyle/>
                    <a:p>
                      <a:pPr algn="ctr"/>
                      <a:r>
                        <a:rPr lang="en-US" sz="900" dirty="0"/>
                        <a:t>Request Date</a:t>
                      </a:r>
                    </a:p>
                  </a:txBody>
                  <a:tcPr anchor="ctr"/>
                </a:tc>
                <a:tc>
                  <a:txBody>
                    <a:bodyPr/>
                    <a:lstStyle/>
                    <a:p>
                      <a:pPr algn="ctr"/>
                      <a:r>
                        <a:rPr lang="en-US" sz="900" dirty="0"/>
                        <a:t>Testing Type</a:t>
                      </a:r>
                    </a:p>
                  </a:txBody>
                  <a:tcPr anchor="ctr"/>
                </a:tc>
                <a:tc>
                  <a:txBody>
                    <a:bodyPr/>
                    <a:lstStyle/>
                    <a:p>
                      <a:pPr algn="ctr"/>
                      <a:r>
                        <a:rPr lang="en-US" sz="900" dirty="0"/>
                        <a:t>Start Date</a:t>
                      </a:r>
                    </a:p>
                  </a:txBody>
                  <a:tcPr anchor="ctr"/>
                </a:tc>
                <a:tc>
                  <a:txBody>
                    <a:bodyPr/>
                    <a:lstStyle/>
                    <a:p>
                      <a:pPr algn="ctr"/>
                      <a:r>
                        <a:rPr lang="en-US" sz="900" dirty="0"/>
                        <a:t>End Date</a:t>
                      </a:r>
                    </a:p>
                  </a:txBody>
                  <a:tcPr anchor="ctr"/>
                </a:tc>
                <a:tc>
                  <a:txBody>
                    <a:bodyPr/>
                    <a:lstStyle/>
                    <a:p>
                      <a:pPr algn="ctr"/>
                      <a:r>
                        <a:rPr lang="en-US" sz="900" dirty="0"/>
                        <a:t>Status</a:t>
                      </a:r>
                    </a:p>
                  </a:txBody>
                  <a:tcPr anchor="ctr"/>
                </a:tc>
                <a:extLst>
                  <a:ext uri="{0D108BD9-81ED-4DB2-BD59-A6C34878D82A}">
                    <a16:rowId xmlns:a16="http://schemas.microsoft.com/office/drawing/2014/main" val="2227654540"/>
                  </a:ext>
                </a:extLst>
              </a:tr>
              <a:tr h="386862">
                <a:tc>
                  <a:txBody>
                    <a:bodyPr/>
                    <a:lstStyle/>
                    <a:p>
                      <a:pPr algn="ctr"/>
                      <a:endParaRPr lang="en-US" sz="900"/>
                    </a:p>
                  </a:txBody>
                  <a:tcPr/>
                </a:tc>
                <a:tc>
                  <a:txBody>
                    <a:bodyPr/>
                    <a:lstStyle/>
                    <a:p>
                      <a:endParaRPr lang="en-US" sz="900"/>
                    </a:p>
                  </a:txBody>
                  <a:tcPr/>
                </a:tc>
                <a:tc>
                  <a:txBody>
                    <a:bodyPr/>
                    <a:lstStyle/>
                    <a:p>
                      <a:endParaRPr lang="en-US" sz="90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2236880926"/>
                  </a:ext>
                </a:extLst>
              </a:tr>
              <a:tr h="386862">
                <a:tc>
                  <a:txBody>
                    <a:bodyPr/>
                    <a:lstStyle/>
                    <a:p>
                      <a:pPr algn="ctr"/>
                      <a:endParaRPr lang="en-US" sz="900"/>
                    </a:p>
                  </a:txBody>
                  <a:tcPr/>
                </a:tc>
                <a:tc>
                  <a:txBody>
                    <a:bodyPr/>
                    <a:lstStyle/>
                    <a:p>
                      <a:endParaRPr lang="en-US" sz="900"/>
                    </a:p>
                  </a:txBody>
                  <a:tcPr/>
                </a:tc>
                <a:tc>
                  <a:txBody>
                    <a:bodyPr/>
                    <a:lstStyle/>
                    <a:p>
                      <a:endParaRPr lang="en-US" sz="90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556615758"/>
                  </a:ext>
                </a:extLst>
              </a:tr>
              <a:tr h="386862">
                <a:tc>
                  <a:txBody>
                    <a:bodyPr/>
                    <a:lstStyle/>
                    <a:p>
                      <a:pPr algn="ctr"/>
                      <a:endParaRPr lang="en-US" sz="900" dirty="0"/>
                    </a:p>
                  </a:txBody>
                  <a:tcPr/>
                </a:tc>
                <a:tc>
                  <a:txBody>
                    <a:bodyPr/>
                    <a:lstStyle/>
                    <a:p>
                      <a:endParaRPr lang="en-US" sz="900" dirty="0"/>
                    </a:p>
                  </a:txBody>
                  <a:tcPr/>
                </a:tc>
                <a:tc>
                  <a:txBody>
                    <a:bodyPr/>
                    <a:lstStyle/>
                    <a:p>
                      <a:endParaRPr lang="en-US" sz="90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3039812200"/>
                  </a:ext>
                </a:extLst>
              </a:tr>
              <a:tr h="386862">
                <a:tc>
                  <a:txBody>
                    <a:bodyPr/>
                    <a:lstStyle/>
                    <a:p>
                      <a:pPr algn="ctr"/>
                      <a:endParaRPr lang="en-US" sz="900"/>
                    </a:p>
                  </a:txBody>
                  <a:tcPr/>
                </a:tc>
                <a:tc>
                  <a:txBody>
                    <a:bodyPr/>
                    <a:lstStyle/>
                    <a:p>
                      <a:endParaRPr lang="en-US" sz="900"/>
                    </a:p>
                  </a:txBody>
                  <a:tcPr/>
                </a:tc>
                <a:tc>
                  <a:txBody>
                    <a:bodyPr/>
                    <a:lstStyle/>
                    <a:p>
                      <a:endParaRPr lang="en-US" sz="90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1755635085"/>
                  </a:ext>
                </a:extLst>
              </a:tr>
              <a:tr h="386862">
                <a:tc>
                  <a:txBody>
                    <a:bodyPr/>
                    <a:lstStyle/>
                    <a:p>
                      <a:pPr algn="ctr"/>
                      <a:endParaRPr lang="en-US" sz="900"/>
                    </a:p>
                  </a:txBody>
                  <a:tcPr/>
                </a:tc>
                <a:tc>
                  <a:txBody>
                    <a:bodyPr/>
                    <a:lstStyle/>
                    <a:p>
                      <a:endParaRPr lang="en-US" sz="900"/>
                    </a:p>
                  </a:txBody>
                  <a:tcPr/>
                </a:tc>
                <a:tc>
                  <a:txBody>
                    <a:bodyPr/>
                    <a:lstStyle/>
                    <a:p>
                      <a:endParaRPr lang="en-US" sz="90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14451502"/>
                  </a:ext>
                </a:extLst>
              </a:tr>
              <a:tr h="386862">
                <a:tc>
                  <a:txBody>
                    <a:bodyPr/>
                    <a:lstStyle/>
                    <a:p>
                      <a:pPr algn="ctr"/>
                      <a:endParaRPr lang="en-US" sz="900"/>
                    </a:p>
                  </a:txBody>
                  <a:tcPr/>
                </a:tc>
                <a:tc>
                  <a:txBody>
                    <a:bodyPr/>
                    <a:lstStyle/>
                    <a:p>
                      <a:endParaRPr lang="en-US" sz="900"/>
                    </a:p>
                  </a:txBody>
                  <a:tcPr/>
                </a:tc>
                <a:tc>
                  <a:txBody>
                    <a:bodyPr/>
                    <a:lstStyle/>
                    <a:p>
                      <a:endParaRPr lang="en-US" sz="90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921481829"/>
                  </a:ext>
                </a:extLst>
              </a:tr>
              <a:tr h="386862">
                <a:tc>
                  <a:txBody>
                    <a:bodyPr/>
                    <a:lstStyle/>
                    <a:p>
                      <a:pPr algn="ctr"/>
                      <a:endParaRPr lang="en-US" sz="900"/>
                    </a:p>
                  </a:txBody>
                  <a:tcPr/>
                </a:tc>
                <a:tc>
                  <a:txBody>
                    <a:bodyPr/>
                    <a:lstStyle/>
                    <a:p>
                      <a:endParaRPr lang="en-US" sz="900"/>
                    </a:p>
                  </a:txBody>
                  <a:tcPr/>
                </a:tc>
                <a:tc>
                  <a:txBody>
                    <a:bodyPr/>
                    <a:lstStyle/>
                    <a:p>
                      <a:endParaRPr lang="en-US" sz="90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1554230907"/>
                  </a:ext>
                </a:extLst>
              </a:tr>
              <a:tr h="386862">
                <a:tc>
                  <a:txBody>
                    <a:bodyPr/>
                    <a:lstStyle/>
                    <a:p>
                      <a:pPr algn="ctr"/>
                      <a:endParaRPr lang="en-US" sz="900"/>
                    </a:p>
                  </a:txBody>
                  <a:tcPr/>
                </a:tc>
                <a:tc>
                  <a:txBody>
                    <a:bodyPr/>
                    <a:lstStyle/>
                    <a:p>
                      <a:endParaRPr lang="en-US" sz="900"/>
                    </a:p>
                  </a:txBody>
                  <a:tcPr/>
                </a:tc>
                <a:tc>
                  <a:txBody>
                    <a:bodyPr/>
                    <a:lstStyle/>
                    <a:p>
                      <a:endParaRPr lang="en-US" sz="90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3230722610"/>
                  </a:ext>
                </a:extLst>
              </a:tr>
              <a:tr h="386862">
                <a:tc>
                  <a:txBody>
                    <a:bodyPr/>
                    <a:lstStyle/>
                    <a:p>
                      <a:pPr algn="ctr"/>
                      <a:endParaRPr lang="en-US" sz="900"/>
                    </a:p>
                  </a:txBody>
                  <a:tcPr/>
                </a:tc>
                <a:tc>
                  <a:txBody>
                    <a:bodyPr/>
                    <a:lstStyle/>
                    <a:p>
                      <a:endParaRPr lang="en-US" sz="900"/>
                    </a:p>
                  </a:txBody>
                  <a:tcPr/>
                </a:tc>
                <a:tc>
                  <a:txBody>
                    <a:bodyPr/>
                    <a:lstStyle/>
                    <a:p>
                      <a:endParaRPr lang="en-US" sz="90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3014513225"/>
                  </a:ext>
                </a:extLst>
              </a:tr>
              <a:tr h="386862">
                <a:tc>
                  <a:txBody>
                    <a:bodyPr/>
                    <a:lstStyle/>
                    <a:p>
                      <a:pPr algn="ctr"/>
                      <a:endParaRPr lang="en-US" sz="900"/>
                    </a:p>
                  </a:txBody>
                  <a:tcPr/>
                </a:tc>
                <a:tc>
                  <a:txBody>
                    <a:bodyPr/>
                    <a:lstStyle/>
                    <a:p>
                      <a:endParaRPr lang="en-US" sz="900"/>
                    </a:p>
                  </a:txBody>
                  <a:tcPr/>
                </a:tc>
                <a:tc>
                  <a:txBody>
                    <a:bodyPr/>
                    <a:lstStyle/>
                    <a:p>
                      <a:endParaRPr lang="en-US" sz="90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4162764083"/>
                  </a:ext>
                </a:extLst>
              </a:tr>
              <a:tr h="386862">
                <a:tc>
                  <a:txBody>
                    <a:bodyPr/>
                    <a:lstStyle/>
                    <a:p>
                      <a:pPr algn="ctr"/>
                      <a:endParaRPr lang="en-US" sz="900" dirty="0"/>
                    </a:p>
                  </a:txBody>
                  <a:tcPr/>
                </a:tc>
                <a:tc>
                  <a:txBody>
                    <a:bodyPr/>
                    <a:lstStyle/>
                    <a:p>
                      <a:endParaRPr lang="en-US" sz="900"/>
                    </a:p>
                  </a:txBody>
                  <a:tcPr/>
                </a:tc>
                <a:tc>
                  <a:txBody>
                    <a:bodyPr/>
                    <a:lstStyle/>
                    <a:p>
                      <a:endParaRPr lang="en-US" sz="90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2135917178"/>
                  </a:ext>
                </a:extLst>
              </a:tr>
              <a:tr h="386862">
                <a:tc>
                  <a:txBody>
                    <a:bodyPr/>
                    <a:lstStyle/>
                    <a:p>
                      <a:pPr algn="ctr"/>
                      <a:endParaRPr lang="en-US" sz="900" dirty="0"/>
                    </a:p>
                  </a:txBody>
                  <a:tcPr/>
                </a:tc>
                <a:tc>
                  <a:txBody>
                    <a:bodyPr/>
                    <a:lstStyle/>
                    <a:p>
                      <a:endParaRPr lang="en-US" sz="900"/>
                    </a:p>
                  </a:txBody>
                  <a:tcPr/>
                </a:tc>
                <a:tc>
                  <a:txBody>
                    <a:bodyPr/>
                    <a:lstStyle/>
                    <a:p>
                      <a:endParaRPr lang="en-US" sz="900"/>
                    </a:p>
                  </a:txBody>
                  <a:tcPr/>
                </a:tc>
                <a:tc>
                  <a:txBody>
                    <a:bodyPr/>
                    <a:lstStyle/>
                    <a:p>
                      <a:pPr algn="ctr"/>
                      <a:endParaRPr lang="en-US" sz="900"/>
                    </a:p>
                  </a:txBody>
                  <a:tcPr/>
                </a:tc>
                <a:tc>
                  <a:txBody>
                    <a:bodyPr/>
                    <a:lstStyle/>
                    <a:p>
                      <a:pPr algn="ctr"/>
                      <a:endParaRPr lang="en-US" sz="90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551080060"/>
                  </a:ext>
                </a:extLst>
              </a:tr>
            </a:tbl>
          </a:graphicData>
        </a:graphic>
      </p:graphicFrame>
    </p:spTree>
    <p:extLst>
      <p:ext uri="{BB962C8B-B14F-4D97-AF65-F5344CB8AC3E}">
        <p14:creationId xmlns:p14="http://schemas.microsoft.com/office/powerpoint/2010/main" val="53025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AC6433-C516-46E2-BE77-CB878C41176F}"/>
              </a:ext>
            </a:extLst>
          </p:cNvPr>
          <p:cNvSpPr>
            <a:spLocks noGrp="1"/>
          </p:cNvSpPr>
          <p:nvPr>
            <p:ph type="title"/>
          </p:nvPr>
        </p:nvSpPr>
        <p:spPr/>
        <p:txBody>
          <a:bodyPr>
            <a:normAutofit/>
          </a:bodyPr>
          <a:lstStyle/>
          <a:p>
            <a:r>
              <a:rPr lang="en-US" sz="2400" dirty="0"/>
              <a:t>Accelerators, Differentiators and Value Adds</a:t>
            </a:r>
          </a:p>
        </p:txBody>
      </p:sp>
    </p:spTree>
    <p:extLst>
      <p:ext uri="{BB962C8B-B14F-4D97-AF65-F5344CB8AC3E}">
        <p14:creationId xmlns:p14="http://schemas.microsoft.com/office/powerpoint/2010/main" val="4035261218"/>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1292</TotalTime>
  <Words>343</Words>
  <Application>Microsoft Office PowerPoint</Application>
  <PresentationFormat>Widescreen</PresentationFormat>
  <Paragraphs>171</Paragraphs>
  <Slides>10</Slides>
  <Notes>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10</vt:i4>
      </vt:variant>
    </vt:vector>
  </HeadingPairs>
  <TitlesOfParts>
    <vt:vector size="18" baseType="lpstr">
      <vt:lpstr>Arial</vt:lpstr>
      <vt:lpstr>Calibri</vt:lpstr>
      <vt:lpstr>Verdana</vt:lpstr>
      <vt:lpstr>Wingdings</vt:lpstr>
      <vt:lpstr>Capgemini 2017_Cover slides</vt:lpstr>
      <vt:lpstr>Section slides</vt:lpstr>
      <vt:lpstr>Content Layouts</vt:lpstr>
      <vt:lpstr>Content and Image Layouts</vt:lpstr>
      <vt:lpstr>PowerPoint Presentation</vt:lpstr>
      <vt:lpstr>Agenda</vt:lpstr>
      <vt:lpstr>Executive Summary</vt:lpstr>
      <vt:lpstr>Delivery Update: Automation Testing</vt:lpstr>
      <vt:lpstr>Delivery Update: Performance Testing</vt:lpstr>
      <vt:lpstr>Key Metrics Dashboard</vt:lpstr>
      <vt:lpstr>Environment Outage Dashboard</vt:lpstr>
      <vt:lpstr>Change Control Log</vt:lpstr>
      <vt:lpstr>Accelerators, Differentiators and Value Adds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Pastakia, Rayo</dc:creator>
  <cp:lastModifiedBy>Guduru, Dharma</cp:lastModifiedBy>
  <cp:revision>46</cp:revision>
  <dcterms:created xsi:type="dcterms:W3CDTF">2018-10-17T16:32:26Z</dcterms:created>
  <dcterms:modified xsi:type="dcterms:W3CDTF">2018-10-28T13:32:08Z</dcterms:modified>
</cp:coreProperties>
</file>