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797675" cy="9926625"/>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gsFeD/x9aISO2fKbbyeZcRsAV8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07" name="Google Shape;107;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1" name="Google Shape;171;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8" name="Google Shape;178;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5" name="Google Shape;185;p1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92" name="Google Shape;192;p1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99" name="Google Shape;199;p1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06" name="Google Shape;206;p2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4" name="Google Shape;114;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2" name="Google Shape;122;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6" name="Google Shape;136;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3" name="Google Shape;143;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7" name="Google Shape;157;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64" name="Google Shape;164;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22"/>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2"/>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2"/>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 name="Google Shape;24;p22"/>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1"/>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1"/>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3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32"/>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32"/>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32"/>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32"/>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32"/>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2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4"/>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4"/>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5"/>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25"/>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5"/>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4" name="Google Shape;44;p25"/>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25"/>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25"/>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6"/>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26"/>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6"/>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4" name="Google Shape;54;p26"/>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7"/>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7"/>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27"/>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2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7"/>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7"/>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28"/>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28"/>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2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29"/>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29"/>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29"/>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9"/>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30"/>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p:nvPr>
            <p:ph idx="2" type="pic"/>
          </p:nvPr>
        </p:nvSpPr>
        <p:spPr>
          <a:xfrm>
            <a:off x="457200" y="1428750"/>
            <a:ext cx="8229600" cy="3202686"/>
          </a:xfrm>
          <a:prstGeom prst="rect">
            <a:avLst/>
          </a:prstGeom>
          <a:solidFill>
            <a:srgbClr val="BABABA"/>
          </a:solidFill>
          <a:ln>
            <a:noFill/>
          </a:ln>
        </p:spPr>
      </p:sp>
      <p:sp>
        <p:nvSpPr>
          <p:cNvPr id="83" name="Google Shape;83;p30"/>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30"/>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30"/>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30"/>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30"/>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1"/>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1"/>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1"/>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1"/>
            <a:ext cx="9144000" cy="1052513"/>
          </a:xfrm>
          <a:prstGeom prst="rect">
            <a:avLst/>
          </a:prstGeom>
          <a:solidFill>
            <a:srgbClr val="93B9C3"/>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3300">
                <a:solidFill>
                  <a:schemeClr val="dk1"/>
                </a:solidFill>
                <a:latin typeface="Times New Roman"/>
                <a:ea typeface="Times New Roman"/>
                <a:cs typeface="Times New Roman"/>
                <a:sym typeface="Times New Roman"/>
              </a:rPr>
              <a:t>CGB1201 – JAVA PROGRAMMING</a:t>
            </a:r>
            <a:endParaRPr b="1" sz="33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762000" y="1033708"/>
            <a:ext cx="7772400" cy="3733800"/>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Department of Artificial Intelligence and Machine Learning</a:t>
            </a:r>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Academic Year: 2024 – 2025 (Odd Semester)</a:t>
            </a:r>
            <a:endParaRPr/>
          </a:p>
          <a:p>
            <a:pPr indent="0" lvl="0" marL="0" marR="0" rtl="0" algn="ctr">
              <a:spcBef>
                <a:spcPts val="0"/>
              </a:spcBef>
              <a:spcAft>
                <a:spcPts val="0"/>
              </a:spcAft>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Register Number	:  2303811714821059</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Name					:  VISVAJEET.R.S</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Year					:  II</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Semester				:  III</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Section				:  A</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Date					:  25.11.2024</a:t>
            </a:r>
            <a:endParaRPr/>
          </a:p>
        </p:txBody>
      </p:sp>
      <p:sp>
        <p:nvSpPr>
          <p:cNvPr id="111" name="Google Shape;111;p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74" name="Google Shape;174;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5" name="Google Shape;175;p12"/>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spcBef>
                <a:spcPts val="0"/>
              </a:spcBef>
              <a:spcAft>
                <a:spcPts val="0"/>
              </a:spcAft>
              <a:buSzPct val="76000"/>
              <a:buChar char="🞂"/>
            </a:pPr>
            <a:r>
              <a:rPr lang="en-US">
                <a:latin typeface="Times New Roman"/>
                <a:ea typeface="Times New Roman"/>
                <a:cs typeface="Times New Roman"/>
                <a:sym typeface="Times New Roman"/>
              </a:rPr>
              <a:t>Book Management Module:</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Manages CRUD operations for books.</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Implements data encapsulation through getters and setters.</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Search Module:</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Searches books based on title or author.</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Supports partial and case-insensitive matching for user convenience.</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Interactive Menu Module:</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Provides a menu-driven interface.</a:t>
            </a:r>
            <a:endParaRPr/>
          </a:p>
          <a:p>
            <a:pPr indent="-303517" lvl="1" marL="548640" rtl="0" algn="just">
              <a:spcBef>
                <a:spcPts val="600"/>
              </a:spcBef>
              <a:spcAft>
                <a:spcPts val="0"/>
              </a:spcAft>
              <a:buSzPct val="85913"/>
              <a:buChar char="🞂"/>
            </a:pPr>
            <a:r>
              <a:rPr lang="en-US">
                <a:latin typeface="Times New Roman"/>
                <a:ea typeface="Times New Roman"/>
                <a:cs typeface="Times New Roman"/>
                <a:sym typeface="Times New Roman"/>
              </a:rPr>
              <a:t>Uses input validation to ensure error-free user interaction.</a:t>
            </a:r>
            <a:endParaRPr/>
          </a:p>
          <a:p>
            <a:pPr indent="-158254" lvl="0" marL="274320" rtl="0" algn="just">
              <a:spcBef>
                <a:spcPts val="600"/>
              </a:spcBef>
              <a:spcAft>
                <a:spcPts val="0"/>
              </a:spcAft>
              <a:buSzPct val="760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81" name="Google Shape;181;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2" name="Google Shape;182;p1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latin typeface="Times New Roman"/>
                <a:ea typeface="Times New Roman"/>
                <a:cs typeface="Times New Roman"/>
                <a:sym typeface="Times New Roman"/>
              </a:rPr>
              <a:t>Utility Module :</a:t>
            </a:r>
            <a:endParaRPr/>
          </a:p>
          <a:p>
            <a:pPr indent="-274320" lvl="1" marL="548640" rtl="0" algn="l">
              <a:spcBef>
                <a:spcPts val="500"/>
              </a:spcBef>
              <a:spcAft>
                <a:spcPts val="0"/>
              </a:spcAft>
              <a:buSzPts val="1748"/>
              <a:buChar char="🞂"/>
            </a:pPr>
            <a:r>
              <a:rPr lang="en-US">
                <a:latin typeface="Times New Roman"/>
                <a:ea typeface="Times New Roman"/>
                <a:cs typeface="Times New Roman"/>
                <a:sym typeface="Times New Roman"/>
              </a:rPr>
              <a:t>Can handle advanced functionalities like saving data to files or databases.</a:t>
            </a:r>
            <a:endParaRPr/>
          </a:p>
          <a:p>
            <a:pPr indent="-274320" lvl="1" marL="548640" rtl="0" algn="l">
              <a:spcBef>
                <a:spcPts val="500"/>
              </a:spcBef>
              <a:spcAft>
                <a:spcPts val="0"/>
              </a:spcAft>
              <a:buSzPts val="1748"/>
              <a:buChar char="🞂"/>
            </a:pPr>
            <a:r>
              <a:rPr lang="en-US">
                <a:latin typeface="Times New Roman"/>
                <a:ea typeface="Times New Roman"/>
                <a:cs typeface="Times New Roman"/>
                <a:sym typeface="Times New Roman"/>
              </a:rPr>
              <a:t>Manages exceptions to improve user experience.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Future Extensions:</a:t>
            </a:r>
            <a:endParaRPr/>
          </a:p>
          <a:p>
            <a:pPr indent="-274320" lvl="1" marL="548640" rtl="0" algn="l">
              <a:spcBef>
                <a:spcPts val="500"/>
              </a:spcBef>
              <a:spcAft>
                <a:spcPts val="0"/>
              </a:spcAft>
              <a:buSzPts val="1748"/>
              <a:buChar char="🞂"/>
            </a:pPr>
            <a:r>
              <a:rPr lang="en-US">
                <a:latin typeface="Times New Roman"/>
                <a:ea typeface="Times New Roman"/>
                <a:cs typeface="Times New Roman"/>
                <a:sym typeface="Times New Roman"/>
              </a:rPr>
              <a:t>Adding user authentication for access control.</a:t>
            </a:r>
            <a:endParaRPr/>
          </a:p>
          <a:p>
            <a:pPr indent="-274320" lvl="1" marL="548640" rtl="0" algn="l">
              <a:spcBef>
                <a:spcPts val="500"/>
              </a:spcBef>
              <a:spcAft>
                <a:spcPts val="0"/>
              </a:spcAft>
              <a:buSzPts val="1748"/>
              <a:buChar char="🞂"/>
            </a:pPr>
            <a:r>
              <a:rPr lang="en-US">
                <a:latin typeface="Times New Roman"/>
                <a:ea typeface="Times New Roman"/>
                <a:cs typeface="Times New Roman"/>
                <a:sym typeface="Times New Roman"/>
              </a:rPr>
              <a:t>Implementing a borrowing/return system for better library management.</a:t>
            </a:r>
            <a:endParaRPr/>
          </a:p>
          <a:p>
            <a:pPr indent="-148844" lvl="0" marL="274320" rtl="0" algn="l">
              <a:spcBef>
                <a:spcPts val="600"/>
              </a:spcBef>
              <a:spcAft>
                <a:spcPts val="0"/>
              </a:spcAft>
              <a:buSzPts val="1976"/>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and Discussion</a:t>
            </a:r>
            <a:endParaRPr b="1">
              <a:solidFill>
                <a:schemeClr val="dk1"/>
              </a:solidFill>
              <a:latin typeface="Times New Roman"/>
              <a:ea typeface="Times New Roman"/>
              <a:cs typeface="Times New Roman"/>
              <a:sym typeface="Times New Roman"/>
            </a:endParaRPr>
          </a:p>
        </p:txBody>
      </p:sp>
      <p:sp>
        <p:nvSpPr>
          <p:cNvPr id="188" name="Google Shape;188;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 screenshot of a computer&#10;&#10;Description automatically generated" id="189" name="Google Shape;189;p17"/>
          <p:cNvPicPr preferRelativeResize="0"/>
          <p:nvPr>
            <p:ph idx="1" type="body"/>
          </p:nvPr>
        </p:nvPicPr>
        <p:blipFill rotWithShape="1">
          <a:blip r:embed="rId3">
            <a:alphaModFix/>
          </a:blip>
          <a:srcRect b="0" l="0" r="0" t="0"/>
          <a:stretch/>
        </p:blipFill>
        <p:spPr>
          <a:xfrm>
            <a:off x="457200" y="914400"/>
            <a:ext cx="8229600" cy="3703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and Discussion (Cont..)</a:t>
            </a:r>
            <a:endParaRPr b="1">
              <a:solidFill>
                <a:schemeClr val="dk1"/>
              </a:solidFill>
              <a:latin typeface="Times New Roman"/>
              <a:ea typeface="Times New Roman"/>
              <a:cs typeface="Times New Roman"/>
              <a:sym typeface="Times New Roman"/>
            </a:endParaRPr>
          </a:p>
        </p:txBody>
      </p:sp>
      <p:sp>
        <p:nvSpPr>
          <p:cNvPr id="195" name="Google Shape;195;p1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 screenshot of a computer&#10;&#10;Description automatically generated" id="196" name="Google Shape;196;p18"/>
          <p:cNvPicPr preferRelativeResize="0"/>
          <p:nvPr>
            <p:ph idx="1" type="body"/>
          </p:nvPr>
        </p:nvPicPr>
        <p:blipFill rotWithShape="1">
          <a:blip r:embed="rId3">
            <a:alphaModFix/>
          </a:blip>
          <a:srcRect b="0" l="0" r="0" t="0"/>
          <a:stretch/>
        </p:blipFill>
        <p:spPr>
          <a:xfrm>
            <a:off x="457200" y="914400"/>
            <a:ext cx="8229600" cy="37036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02" name="Google Shape;202;p1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3" name="Google Shape;203;p1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976"/>
              <a:buChar char="🞂"/>
            </a:pPr>
            <a:r>
              <a:rPr lang="en-US">
                <a:latin typeface="Times New Roman"/>
                <a:ea typeface="Times New Roman"/>
                <a:cs typeface="Times New Roman"/>
                <a:sym typeface="Times New Roman"/>
              </a:rPr>
              <a:t>The Library Management System demonstrates an efficient and scalable solution for managing library resources. It utilizes Java's object-oriented programming principles to ensure modularity and flexibility. The project provides a robust framework for book management, with scope for future enhancements like persistent storage and user authentication. This system highlights the importance of automation in simplifying and improving library operations.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
        <p:nvSpPr>
          <p:cNvPr id="209" name="Google Shape;209;p2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0" name="Google Shape;210;p20"/>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3600"/>
              <a:buFont typeface="Bookman Old Style"/>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ANY QUERIES???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Title of the Project</a:t>
            </a:r>
            <a:endParaRPr b="1" sz="4000">
              <a:solidFill>
                <a:schemeClr val="dk1"/>
              </a:solidFill>
              <a:latin typeface="Times New Roman"/>
              <a:ea typeface="Times New Roman"/>
              <a:cs typeface="Times New Roman"/>
              <a:sym typeface="Times New Roman"/>
            </a:endParaRPr>
          </a:p>
        </p:txBody>
      </p:sp>
      <p:sp>
        <p:nvSpPr>
          <p:cNvPr id="117" name="Google Shape;117;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8" name="Google Shape;118;p2"/>
          <p:cNvSpPr txBox="1"/>
          <p:nvPr/>
        </p:nvSpPr>
        <p:spPr>
          <a:xfrm>
            <a:off x="799641" y="1271071"/>
            <a:ext cx="7772400" cy="1224479"/>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1" i="0" sz="2500" u="none" cap="none" strike="noStrike">
              <a:solidFill>
                <a:srgbClr val="414141"/>
              </a:solidFill>
              <a:latin typeface="Arial"/>
              <a:ea typeface="Arial"/>
              <a:cs typeface="Arial"/>
              <a:sym typeface="Arial"/>
            </a:endParaRPr>
          </a:p>
        </p:txBody>
      </p:sp>
      <p:sp>
        <p:nvSpPr>
          <p:cNvPr id="119" name="Google Shape;119;p2"/>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344"/>
              <a:buNone/>
            </a:pPr>
            <a:r>
              <a:t/>
            </a:r>
            <a:endParaRPr sz="4400">
              <a:solidFill>
                <a:srgbClr val="518592"/>
              </a:solidFill>
            </a:endParaRPr>
          </a:p>
          <a:p>
            <a:pPr indent="0" lvl="0" marL="0" rtl="0" algn="ctr">
              <a:spcBef>
                <a:spcPts val="600"/>
              </a:spcBef>
              <a:spcAft>
                <a:spcPts val="0"/>
              </a:spcAft>
              <a:buSzPts val="3344"/>
              <a:buNone/>
            </a:pPr>
            <a:r>
              <a:rPr lang="en-US" sz="4400">
                <a:solidFill>
                  <a:srgbClr val="518592"/>
                </a:solidFill>
              </a:rPr>
              <a:t>The Library Management System</a:t>
            </a:r>
            <a:endParaRPr sz="4400">
              <a:solidFill>
                <a:srgbClr val="51859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457200" y="209550"/>
            <a:ext cx="8229600" cy="6096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Abstract</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5" name="Google Shape;125;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spcBef>
                <a:spcPts val="0"/>
              </a:spcBef>
              <a:spcAft>
                <a:spcPts val="0"/>
              </a:spcAft>
              <a:buSzPct val="76000"/>
              <a:buChar char="🞂"/>
            </a:pPr>
            <a:r>
              <a:rPr lang="en-US">
                <a:latin typeface="Times New Roman"/>
                <a:ea typeface="Times New Roman"/>
                <a:cs typeface="Times New Roman"/>
                <a:sym typeface="Times New Roman"/>
              </a:rPr>
              <a:t>The Library Management System is a Java-based application designed to streamline the management of books in a library. It allows users to perform essential operations such as adding, updating, deleting, and searching book records. With an intuitive interface and modular design, the system ensures efficient management of book details, including titles, authors, ISBNs, and availability statuses. The system demonstrates Java's object-oriented programming capabilities and sets the foundation for future enhancements, such as integration with databases for persistent storage.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285750"/>
            <a:ext cx="8229600" cy="457200"/>
          </a:xfrm>
          <a:prstGeom prst="rect">
            <a:avLst/>
          </a:prstGeom>
          <a:solidFill>
            <a:srgbClr val="93B9C3"/>
          </a:solid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Introduction</a:t>
            </a:r>
            <a:endParaRPr b="1" sz="4000">
              <a:solidFill>
                <a:schemeClr val="dk1"/>
              </a:solidFill>
              <a:latin typeface="Times New Roman"/>
              <a:ea typeface="Times New Roman"/>
              <a:cs typeface="Times New Roman"/>
              <a:sym typeface="Times New Roman"/>
            </a:endParaRPr>
          </a:p>
        </p:txBody>
      </p:sp>
      <p:sp>
        <p:nvSpPr>
          <p:cNvPr id="132" name="Google Shape;132;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3" name="Google Shape;133;p5"/>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976"/>
              <a:buChar char="🞂"/>
            </a:pPr>
            <a:r>
              <a:rPr lang="en-US">
                <a:latin typeface="Times New Roman"/>
                <a:ea typeface="Times New Roman"/>
                <a:cs typeface="Times New Roman"/>
                <a:sym typeface="Times New Roman"/>
              </a:rPr>
              <a:t>The Library Management System addresses the challenges of organizing and managing library resources effectively. Traditional methods often involve manual record-keeping, which is time-consuming and prone to errors. This project provides a software solution to manage book records efficiently, offering features like book searches and updates. Built using Java, the system emphasizes scalability, ease of use, and code reusability, making it suitable for libraries of various sizes.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  - Diagram</a:t>
            </a:r>
            <a:endParaRPr b="1" sz="4000">
              <a:solidFill>
                <a:schemeClr val="dk1"/>
              </a:solidFill>
              <a:latin typeface="Times New Roman"/>
              <a:ea typeface="Times New Roman"/>
              <a:cs typeface="Times New Roman"/>
              <a:sym typeface="Times New Roman"/>
            </a:endParaRPr>
          </a:p>
        </p:txBody>
      </p:sp>
      <p:sp>
        <p:nvSpPr>
          <p:cNvPr id="139" name="Google Shape;139;p1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40" name="Google Shape;140;p10"/>
          <p:cNvPicPr preferRelativeResize="0"/>
          <p:nvPr/>
        </p:nvPicPr>
        <p:blipFill rotWithShape="1">
          <a:blip r:embed="rId3">
            <a:alphaModFix/>
          </a:blip>
          <a:srcRect b="0" l="0" r="0" t="0"/>
          <a:stretch/>
        </p:blipFill>
        <p:spPr>
          <a:xfrm>
            <a:off x="1600200" y="857250"/>
            <a:ext cx="6096000" cy="3910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81000" y="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46" name="Google Shape;146;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7" name="Google Shape;147;p7"/>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spcBef>
                <a:spcPts val="0"/>
              </a:spcBef>
              <a:spcAft>
                <a:spcPts val="0"/>
              </a:spcAft>
              <a:buSzPct val="76000"/>
              <a:buChar char="🞂"/>
            </a:pPr>
            <a:r>
              <a:rPr lang="en-US">
                <a:latin typeface="Times New Roman"/>
                <a:ea typeface="Times New Roman"/>
                <a:cs typeface="Times New Roman"/>
                <a:sym typeface="Times New Roman"/>
              </a:rPr>
              <a:t>The architecture is designed to manage book data dynamically and provide an interactive user interface for library operations. It follows a modular structure for separation of concerns, making the system efficient and scalable. The system includes:</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Book Management: Handles CRUD (Create, Read, Update, Delete) operations for books.</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Search Functionality: Enables users to find books based on title or author.</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Interactive Menu: Provides a command-line interface for user interaction.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 - Description</a:t>
            </a:r>
            <a:endParaRPr b="1" sz="4000">
              <a:solidFill>
                <a:schemeClr val="dk1"/>
              </a:solidFill>
              <a:latin typeface="Times New Roman"/>
              <a:ea typeface="Times New Roman"/>
              <a:cs typeface="Times New Roman"/>
              <a:sym typeface="Times New Roman"/>
            </a:endParaRPr>
          </a:p>
        </p:txBody>
      </p:sp>
      <p:sp>
        <p:nvSpPr>
          <p:cNvPr id="153" name="Google Shape;153;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4" name="Google Shape;154;p8"/>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85000" lnSpcReduction="10000"/>
          </a:bodyPr>
          <a:lstStyle/>
          <a:p>
            <a:pPr indent="-264909" lvl="0" marL="274320" rtl="0" algn="just">
              <a:spcBef>
                <a:spcPts val="0"/>
              </a:spcBef>
              <a:spcAft>
                <a:spcPts val="0"/>
              </a:spcAft>
              <a:buSzPct val="76000"/>
              <a:buChar char="🞂"/>
            </a:pPr>
            <a:r>
              <a:rPr lang="en-US">
                <a:latin typeface="Times New Roman"/>
                <a:ea typeface="Times New Roman"/>
                <a:cs typeface="Times New Roman"/>
                <a:sym typeface="Times New Roman"/>
              </a:rPr>
              <a:t>Core Components:</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Book Class: Represents individual book entities with attributes such as title, author, ISBN, and availability status.</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LibraryManagementSystem Class: Encapsulates operations like adding, updating, deleting, and searching for books.</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Main Class: Provides a user-friendly menu for interaction.</a:t>
            </a:r>
            <a:endParaRPr/>
          </a:p>
          <a:p>
            <a:pPr indent="-264909" lvl="0" marL="274320" rtl="0" algn="just">
              <a:spcBef>
                <a:spcPts val="600"/>
              </a:spcBef>
              <a:spcAft>
                <a:spcPts val="0"/>
              </a:spcAft>
              <a:buSzPct val="76000"/>
              <a:buChar char="🞂"/>
            </a:pPr>
            <a:r>
              <a:rPr lang="en-US">
                <a:latin typeface="Times New Roman"/>
                <a:ea typeface="Times New Roman"/>
                <a:cs typeface="Times New Roman"/>
                <a:sym typeface="Times New Roman"/>
              </a:rPr>
              <a:t>Workflow:</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Users interact with the system through a menu-driven interface.</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Book records are dynamically managed using an ArrayList.</a:t>
            </a:r>
            <a:endParaRPr/>
          </a:p>
          <a:p>
            <a:pPr indent="-266019" lvl="1" marL="548640" rtl="0" algn="just">
              <a:spcBef>
                <a:spcPts val="500"/>
              </a:spcBef>
              <a:spcAft>
                <a:spcPts val="0"/>
              </a:spcAft>
              <a:buSzPct val="76000"/>
              <a:buChar char="🞂"/>
            </a:pPr>
            <a:r>
              <a:rPr lang="en-US">
                <a:latin typeface="Times New Roman"/>
                <a:ea typeface="Times New Roman"/>
                <a:cs typeface="Times New Roman"/>
                <a:sym typeface="Times New Roman"/>
              </a:rPr>
              <a:t>Operations like search and updates are executed using efficient methods.</a:t>
            </a:r>
            <a:endParaRPr/>
          </a:p>
          <a:p>
            <a:pPr indent="-158254" lvl="0" marL="274320" rtl="0" algn="just">
              <a:spcBef>
                <a:spcPts val="600"/>
              </a:spcBef>
              <a:spcAft>
                <a:spcPts val="0"/>
              </a:spcAft>
              <a:buSzPct val="760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  - Description (Cont..)</a:t>
            </a:r>
            <a:endParaRPr b="1" sz="4000">
              <a:solidFill>
                <a:schemeClr val="dk1"/>
              </a:solidFill>
              <a:latin typeface="Times New Roman"/>
              <a:ea typeface="Times New Roman"/>
              <a:cs typeface="Times New Roman"/>
              <a:sym typeface="Times New Roman"/>
            </a:endParaRPr>
          </a:p>
        </p:txBody>
      </p:sp>
      <p:sp>
        <p:nvSpPr>
          <p:cNvPr id="160" name="Google Shape;160;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1" name="Google Shape;161;p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spcBef>
                <a:spcPts val="0"/>
              </a:spcBef>
              <a:spcAft>
                <a:spcPts val="0"/>
              </a:spcAft>
              <a:buSzPct val="76000"/>
              <a:buChar char="🞂"/>
            </a:pPr>
            <a:r>
              <a:rPr lang="en-US">
                <a:latin typeface="Times New Roman"/>
                <a:ea typeface="Times New Roman"/>
                <a:cs typeface="Times New Roman"/>
                <a:sym typeface="Times New Roman"/>
              </a:rPr>
              <a:t>Scalability:</a:t>
            </a:r>
            <a:endParaRPr/>
          </a:p>
          <a:p>
            <a:pPr indent="-274344" lvl="1" marL="548640" rtl="0" algn="just">
              <a:spcBef>
                <a:spcPts val="500"/>
              </a:spcBef>
              <a:spcAft>
                <a:spcPts val="0"/>
              </a:spcAft>
              <a:buSzPct val="76000"/>
              <a:buChar char="🞂"/>
            </a:pPr>
            <a:r>
              <a:rPr lang="en-US">
                <a:latin typeface="Times New Roman"/>
                <a:ea typeface="Times New Roman"/>
                <a:cs typeface="Times New Roman"/>
                <a:sym typeface="Times New Roman"/>
              </a:rPr>
              <a:t>Easily extendable to integrate with database systems like MySQL for persistent storage.</a:t>
            </a:r>
            <a:endParaRPr/>
          </a:p>
          <a:p>
            <a:pPr indent="-274344" lvl="1" marL="548640" rtl="0" algn="just">
              <a:spcBef>
                <a:spcPts val="500"/>
              </a:spcBef>
              <a:spcAft>
                <a:spcPts val="0"/>
              </a:spcAft>
              <a:buSzPct val="76000"/>
              <a:buChar char="🞂"/>
            </a:pPr>
            <a:r>
              <a:rPr lang="en-US">
                <a:latin typeface="Times New Roman"/>
                <a:ea typeface="Times New Roman"/>
                <a:cs typeface="Times New Roman"/>
                <a:sym typeface="Times New Roman"/>
              </a:rPr>
              <a:t>Additional features like user authentication, borrowing/returning books, and report generation can be added.</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Error Handling:</a:t>
            </a:r>
            <a:endParaRPr/>
          </a:p>
          <a:p>
            <a:pPr indent="-274344" lvl="1" marL="548640" rtl="0" algn="just">
              <a:spcBef>
                <a:spcPts val="500"/>
              </a:spcBef>
              <a:spcAft>
                <a:spcPts val="0"/>
              </a:spcAft>
              <a:buSzPct val="76000"/>
              <a:buChar char="🞂"/>
            </a:pPr>
            <a:r>
              <a:rPr lang="en-US">
                <a:latin typeface="Times New Roman"/>
                <a:ea typeface="Times New Roman"/>
                <a:cs typeface="Times New Roman"/>
                <a:sym typeface="Times New Roman"/>
              </a:rPr>
              <a:t>Ensures robust performance by handling invalid inputs and maintaining data integrity.</a:t>
            </a:r>
            <a:endParaRPr/>
          </a:p>
          <a:p>
            <a:pPr indent="-274320" lvl="0" marL="274320" rtl="0" algn="just">
              <a:spcBef>
                <a:spcPts val="600"/>
              </a:spcBef>
              <a:spcAft>
                <a:spcPts val="0"/>
              </a:spcAft>
              <a:buSzPct val="76000"/>
              <a:buChar char="🞂"/>
            </a:pPr>
            <a:r>
              <a:rPr lang="en-US">
                <a:latin typeface="Times New Roman"/>
                <a:ea typeface="Times New Roman"/>
                <a:cs typeface="Times New Roman"/>
                <a:sym typeface="Times New Roman"/>
              </a:rPr>
              <a:t>Technology Stack:</a:t>
            </a:r>
            <a:endParaRPr/>
          </a:p>
          <a:p>
            <a:pPr indent="-274344" lvl="1" marL="548640" rtl="0" algn="just">
              <a:spcBef>
                <a:spcPts val="500"/>
              </a:spcBef>
              <a:spcAft>
                <a:spcPts val="0"/>
              </a:spcAft>
              <a:buSzPct val="76000"/>
              <a:buChar char="🞂"/>
            </a:pPr>
            <a:r>
              <a:rPr lang="en-US">
                <a:latin typeface="Times New Roman"/>
                <a:ea typeface="Times New Roman"/>
                <a:cs typeface="Times New Roman"/>
                <a:sym typeface="Times New Roman"/>
              </a:rPr>
              <a:t>Programming Language: Java</a:t>
            </a:r>
            <a:endParaRPr/>
          </a:p>
          <a:p>
            <a:pPr indent="-274344" lvl="1" marL="548640" rtl="0" algn="just">
              <a:spcBef>
                <a:spcPts val="500"/>
              </a:spcBef>
              <a:spcAft>
                <a:spcPts val="0"/>
              </a:spcAft>
              <a:buSzPct val="76000"/>
              <a:buChar char="🞂"/>
            </a:pPr>
            <a:r>
              <a:rPr lang="en-US">
                <a:latin typeface="Times New Roman"/>
                <a:ea typeface="Times New Roman"/>
                <a:cs typeface="Times New Roman"/>
                <a:sym typeface="Times New Roman"/>
              </a:rPr>
              <a:t>Tools: JDK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457200" y="13335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List of Modules</a:t>
            </a:r>
            <a:endParaRPr/>
          </a:p>
        </p:txBody>
      </p:sp>
      <p:sp>
        <p:nvSpPr>
          <p:cNvPr id="167" name="Google Shape;167;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8" name="Google Shape;168;p11"/>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1976"/>
              <a:buChar char="🞂"/>
            </a:pPr>
            <a:r>
              <a:rPr lang="en-US">
                <a:latin typeface="Times New Roman"/>
                <a:ea typeface="Times New Roman"/>
                <a:cs typeface="Times New Roman"/>
                <a:sym typeface="Times New Roman"/>
              </a:rPr>
              <a:t>Book Management Module: Handles all operations related to book records.</a:t>
            </a:r>
            <a:endParaRPr/>
          </a:p>
          <a:p>
            <a:pPr indent="-274320" lvl="0" marL="274320" rtl="0" algn="just">
              <a:spcBef>
                <a:spcPts val="600"/>
              </a:spcBef>
              <a:spcAft>
                <a:spcPts val="0"/>
              </a:spcAft>
              <a:buSzPts val="1976"/>
              <a:buChar char="🞂"/>
            </a:pPr>
            <a:r>
              <a:rPr lang="en-US">
                <a:latin typeface="Times New Roman"/>
                <a:ea typeface="Times New Roman"/>
                <a:cs typeface="Times New Roman"/>
                <a:sym typeface="Times New Roman"/>
              </a:rPr>
              <a:t>Search Module: Provides functionality to search books by title or author.</a:t>
            </a:r>
            <a:endParaRPr/>
          </a:p>
          <a:p>
            <a:pPr indent="-274320" lvl="0" marL="274320" rtl="0" algn="just">
              <a:spcBef>
                <a:spcPts val="600"/>
              </a:spcBef>
              <a:spcAft>
                <a:spcPts val="0"/>
              </a:spcAft>
              <a:buSzPts val="1976"/>
              <a:buChar char="🞂"/>
            </a:pPr>
            <a:r>
              <a:rPr lang="en-US">
                <a:latin typeface="Times New Roman"/>
                <a:ea typeface="Times New Roman"/>
                <a:cs typeface="Times New Roman"/>
                <a:sym typeface="Times New Roman"/>
              </a:rPr>
              <a:t>Interactive Menu Module: Allows users to navigate and perform library operations.</a:t>
            </a:r>
            <a:endParaRPr/>
          </a:p>
          <a:p>
            <a:pPr indent="-274320" lvl="0" marL="274320" rtl="0" algn="just">
              <a:spcBef>
                <a:spcPts val="600"/>
              </a:spcBef>
              <a:spcAft>
                <a:spcPts val="0"/>
              </a:spcAft>
              <a:buSzPts val="1976"/>
              <a:buChar char="🞂"/>
            </a:pPr>
            <a:r>
              <a:rPr lang="en-US">
                <a:latin typeface="Times New Roman"/>
                <a:ea typeface="Times New Roman"/>
                <a:cs typeface="Times New Roman"/>
                <a:sym typeface="Times New Roman"/>
              </a:rPr>
              <a:t>Utility Module : For error handling and future enhancements like file storage.</a:t>
            </a:r>
            <a:endParaRPr/>
          </a:p>
          <a:p>
            <a:pPr indent="-148844" lvl="0" marL="274320" rtl="0" algn="just">
              <a:spcBef>
                <a:spcPts val="600"/>
              </a:spcBef>
              <a:spcAft>
                <a:spcPts val="0"/>
              </a:spcAft>
              <a:buSzPts val="1976"/>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