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5"/>
  </p:notesMasterIdLst>
  <p:sldIdLst>
    <p:sldId id="262" r:id="rId2"/>
    <p:sldId id="279" r:id="rId3"/>
    <p:sldId id="280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71" r:id="rId12"/>
    <p:sldId id="269" r:id="rId13"/>
    <p:sldId id="272" r:id="rId14"/>
    <p:sldId id="270" r:id="rId15"/>
    <p:sldId id="268" r:id="rId16"/>
    <p:sldId id="266" r:id="rId17"/>
    <p:sldId id="273" r:id="rId18"/>
    <p:sldId id="276" r:id="rId19"/>
    <p:sldId id="277" r:id="rId20"/>
    <p:sldId id="278" r:id="rId21"/>
    <p:sldId id="275" r:id="rId22"/>
    <p:sldId id="281" r:id="rId23"/>
    <p:sldId id="289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B54F93-6F91-4EDF-B0D9-8C9426BD9F0D}">
          <p14:sldIdLst>
            <p14:sldId id="262"/>
            <p14:sldId id="279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71"/>
            <p14:sldId id="269"/>
            <p14:sldId id="272"/>
            <p14:sldId id="270"/>
            <p14:sldId id="268"/>
            <p14:sldId id="266"/>
            <p14:sldId id="273"/>
            <p14:sldId id="276"/>
            <p14:sldId id="277"/>
            <p14:sldId id="278"/>
            <p14:sldId id="275"/>
            <p14:sldId id="281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39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EE548B-13C6-4738-9749-392495C9EB7F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E6A86E-ABF8-4A3E-B68B-9526EC6AA7A5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2000" b="1" dirty="0"/>
            <a:t>Receives data of different sensors from micro controller wirelessly </a:t>
          </a:r>
        </a:p>
      </dgm:t>
    </dgm:pt>
    <dgm:pt modelId="{8135837F-0D5E-4D53-8374-91FE7A293D7E}" type="parTrans" cxnId="{A498A4F7-5A59-49FE-814F-87EBC1E531B6}">
      <dgm:prSet/>
      <dgm:spPr/>
      <dgm:t>
        <a:bodyPr/>
        <a:lstStyle/>
        <a:p>
          <a:endParaRPr lang="en-US"/>
        </a:p>
      </dgm:t>
    </dgm:pt>
    <dgm:pt modelId="{AD5B201F-E656-48C5-A49B-347623E25F95}" type="sibTrans" cxnId="{A498A4F7-5A59-49FE-814F-87EBC1E531B6}">
      <dgm:prSet/>
      <dgm:spPr/>
      <dgm:t>
        <a:bodyPr/>
        <a:lstStyle/>
        <a:p>
          <a:endParaRPr lang="en-US"/>
        </a:p>
      </dgm:t>
    </dgm:pt>
    <dgm:pt modelId="{D19CB870-02B9-4E71-A833-FBE5A6EA1749}">
      <dgm:prSet phldrT="[Text]" custT="1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n-US" sz="2000" b="1" dirty="0"/>
            <a:t>Stores the data in database sorted according to the nodes</a:t>
          </a:r>
        </a:p>
      </dgm:t>
    </dgm:pt>
    <dgm:pt modelId="{7C479F15-567D-477B-90B4-C1170AB31D72}" type="parTrans" cxnId="{BD18F863-0DAE-4E47-A694-D8671A552311}">
      <dgm:prSet/>
      <dgm:spPr/>
      <dgm:t>
        <a:bodyPr/>
        <a:lstStyle/>
        <a:p>
          <a:endParaRPr lang="en-US"/>
        </a:p>
      </dgm:t>
    </dgm:pt>
    <dgm:pt modelId="{BC778C38-16E5-484E-9086-0DF33EE67D53}" type="sibTrans" cxnId="{BD18F863-0DAE-4E47-A694-D8671A552311}">
      <dgm:prSet/>
      <dgm:spPr/>
      <dgm:t>
        <a:bodyPr/>
        <a:lstStyle/>
        <a:p>
          <a:endParaRPr lang="en-US"/>
        </a:p>
      </dgm:t>
    </dgm:pt>
    <dgm:pt modelId="{C8ABB7E6-FCDB-43C3-944A-DB6EDCDB69C2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2000" b="1" dirty="0"/>
            <a:t>A web-page displays the cultivated land divided into different nodes.</a:t>
          </a:r>
        </a:p>
      </dgm:t>
    </dgm:pt>
    <dgm:pt modelId="{241DA5FF-43EF-4A07-B634-4A04BF63FFAF}" type="parTrans" cxnId="{01C50FFA-6278-4FDB-99DD-757328441764}">
      <dgm:prSet/>
      <dgm:spPr/>
      <dgm:t>
        <a:bodyPr/>
        <a:lstStyle/>
        <a:p>
          <a:endParaRPr lang="en-US"/>
        </a:p>
      </dgm:t>
    </dgm:pt>
    <dgm:pt modelId="{9BD44014-099E-4E0F-B730-24A3E087D736}" type="sibTrans" cxnId="{01C50FFA-6278-4FDB-99DD-757328441764}">
      <dgm:prSet/>
      <dgm:spPr/>
      <dgm:t>
        <a:bodyPr/>
        <a:lstStyle/>
        <a:p>
          <a:endParaRPr lang="en-US"/>
        </a:p>
      </dgm:t>
    </dgm:pt>
    <dgm:pt modelId="{59DA4E0A-9C05-426F-949D-E33C7E9C1D3F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2000" b="1" dirty="0"/>
            <a:t>Farmer clicks on the node whose data is to be analyzed. </a:t>
          </a:r>
        </a:p>
      </dgm:t>
    </dgm:pt>
    <dgm:pt modelId="{6A708A56-AEA0-49C0-9927-B5A8D6A6FA22}" type="parTrans" cxnId="{EB9E763E-1460-4213-B53F-DE136F52F26A}">
      <dgm:prSet/>
      <dgm:spPr/>
      <dgm:t>
        <a:bodyPr/>
        <a:lstStyle/>
        <a:p>
          <a:endParaRPr lang="en-US"/>
        </a:p>
      </dgm:t>
    </dgm:pt>
    <dgm:pt modelId="{899D6188-2689-45B1-85A3-378A147E4A18}" type="sibTrans" cxnId="{EB9E763E-1460-4213-B53F-DE136F52F26A}">
      <dgm:prSet/>
      <dgm:spPr/>
      <dgm:t>
        <a:bodyPr/>
        <a:lstStyle/>
        <a:p>
          <a:endParaRPr lang="en-US"/>
        </a:p>
      </dgm:t>
    </dgm:pt>
    <dgm:pt modelId="{34662D29-C80A-41BB-8DE9-D7AAAF3BD53E}">
      <dgm:prSet phldrT="[Text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sz="2000" b="1" dirty="0"/>
            <a:t>Data of the particular node is rendered to the website and displayed.</a:t>
          </a:r>
        </a:p>
      </dgm:t>
    </dgm:pt>
    <dgm:pt modelId="{5CD79844-1309-4535-A2D8-D3A0D2A55C50}" type="parTrans" cxnId="{107B97B7-5769-4309-A73A-9D4737B7C266}">
      <dgm:prSet/>
      <dgm:spPr/>
      <dgm:t>
        <a:bodyPr/>
        <a:lstStyle/>
        <a:p>
          <a:endParaRPr lang="en-US"/>
        </a:p>
      </dgm:t>
    </dgm:pt>
    <dgm:pt modelId="{182A6D6C-B39B-47D6-90AE-FD77098968A9}" type="sibTrans" cxnId="{107B97B7-5769-4309-A73A-9D4737B7C266}">
      <dgm:prSet/>
      <dgm:spPr/>
      <dgm:t>
        <a:bodyPr/>
        <a:lstStyle/>
        <a:p>
          <a:endParaRPr lang="en-US"/>
        </a:p>
      </dgm:t>
    </dgm:pt>
    <dgm:pt modelId="{D252ADA3-AFF5-42A2-BEBB-4A00595E2C5F}" type="pres">
      <dgm:prSet presAssocID="{4FEE548B-13C6-4738-9749-392495C9EB7F}" presName="outerComposite" presStyleCnt="0">
        <dgm:presLayoutVars>
          <dgm:chMax val="5"/>
          <dgm:dir/>
          <dgm:resizeHandles val="exact"/>
        </dgm:presLayoutVars>
      </dgm:prSet>
      <dgm:spPr/>
    </dgm:pt>
    <dgm:pt modelId="{82570F59-3323-4611-8410-4E99F8254B89}" type="pres">
      <dgm:prSet presAssocID="{4FEE548B-13C6-4738-9749-392495C9EB7F}" presName="dummyMaxCanvas" presStyleCnt="0">
        <dgm:presLayoutVars/>
      </dgm:prSet>
      <dgm:spPr/>
    </dgm:pt>
    <dgm:pt modelId="{9ABF1AA4-B8F2-43CA-A80A-2AC37FF6509C}" type="pres">
      <dgm:prSet presAssocID="{4FEE548B-13C6-4738-9749-392495C9EB7F}" presName="FiveNodes_1" presStyleLbl="node1" presStyleIdx="0" presStyleCnt="5">
        <dgm:presLayoutVars>
          <dgm:bulletEnabled val="1"/>
        </dgm:presLayoutVars>
      </dgm:prSet>
      <dgm:spPr/>
    </dgm:pt>
    <dgm:pt modelId="{89B6BA5B-65B6-4AA8-8C7D-0E45EAB2349F}" type="pres">
      <dgm:prSet presAssocID="{4FEE548B-13C6-4738-9749-392495C9EB7F}" presName="FiveNodes_2" presStyleLbl="node1" presStyleIdx="1" presStyleCnt="5">
        <dgm:presLayoutVars>
          <dgm:bulletEnabled val="1"/>
        </dgm:presLayoutVars>
      </dgm:prSet>
      <dgm:spPr/>
    </dgm:pt>
    <dgm:pt modelId="{93CE780D-73BE-4BBB-878F-5EEE259662C2}" type="pres">
      <dgm:prSet presAssocID="{4FEE548B-13C6-4738-9749-392495C9EB7F}" presName="FiveNodes_3" presStyleLbl="node1" presStyleIdx="2" presStyleCnt="5">
        <dgm:presLayoutVars>
          <dgm:bulletEnabled val="1"/>
        </dgm:presLayoutVars>
      </dgm:prSet>
      <dgm:spPr/>
    </dgm:pt>
    <dgm:pt modelId="{6A4DF965-3045-424A-8ECE-54BF8C15EA5B}" type="pres">
      <dgm:prSet presAssocID="{4FEE548B-13C6-4738-9749-392495C9EB7F}" presName="FiveNodes_4" presStyleLbl="node1" presStyleIdx="3" presStyleCnt="5" custLinFactNeighborX="1073" custLinFactNeighborY="2404">
        <dgm:presLayoutVars>
          <dgm:bulletEnabled val="1"/>
        </dgm:presLayoutVars>
      </dgm:prSet>
      <dgm:spPr/>
    </dgm:pt>
    <dgm:pt modelId="{88C03B7D-F399-4053-9D4C-A186A4AEAF5C}" type="pres">
      <dgm:prSet presAssocID="{4FEE548B-13C6-4738-9749-392495C9EB7F}" presName="FiveNodes_5" presStyleLbl="node1" presStyleIdx="4" presStyleCnt="5" custScaleY="94601" custLinFactNeighborX="402" custLinFactNeighborY="-1551">
        <dgm:presLayoutVars>
          <dgm:bulletEnabled val="1"/>
        </dgm:presLayoutVars>
      </dgm:prSet>
      <dgm:spPr/>
    </dgm:pt>
    <dgm:pt modelId="{C11CE944-B524-4B81-8CB4-0C6864639FC0}" type="pres">
      <dgm:prSet presAssocID="{4FEE548B-13C6-4738-9749-392495C9EB7F}" presName="FiveConn_1-2" presStyleLbl="fgAccFollowNode1" presStyleIdx="0" presStyleCnt="4">
        <dgm:presLayoutVars>
          <dgm:bulletEnabled val="1"/>
        </dgm:presLayoutVars>
      </dgm:prSet>
      <dgm:spPr/>
    </dgm:pt>
    <dgm:pt modelId="{925FAF4A-71F0-49EB-8967-C9857D308EFB}" type="pres">
      <dgm:prSet presAssocID="{4FEE548B-13C6-4738-9749-392495C9EB7F}" presName="FiveConn_2-3" presStyleLbl="fgAccFollowNode1" presStyleIdx="1" presStyleCnt="4">
        <dgm:presLayoutVars>
          <dgm:bulletEnabled val="1"/>
        </dgm:presLayoutVars>
      </dgm:prSet>
      <dgm:spPr/>
    </dgm:pt>
    <dgm:pt modelId="{56ACBF35-5D61-43A1-8A68-D4DE9F071374}" type="pres">
      <dgm:prSet presAssocID="{4FEE548B-13C6-4738-9749-392495C9EB7F}" presName="FiveConn_3-4" presStyleLbl="fgAccFollowNode1" presStyleIdx="2" presStyleCnt="4">
        <dgm:presLayoutVars>
          <dgm:bulletEnabled val="1"/>
        </dgm:presLayoutVars>
      </dgm:prSet>
      <dgm:spPr/>
    </dgm:pt>
    <dgm:pt modelId="{EC01795C-C715-4ED9-B58B-595AE169795D}" type="pres">
      <dgm:prSet presAssocID="{4FEE548B-13C6-4738-9749-392495C9EB7F}" presName="FiveConn_4-5" presStyleLbl="fgAccFollowNode1" presStyleIdx="3" presStyleCnt="4">
        <dgm:presLayoutVars>
          <dgm:bulletEnabled val="1"/>
        </dgm:presLayoutVars>
      </dgm:prSet>
      <dgm:spPr/>
    </dgm:pt>
    <dgm:pt modelId="{98511DB8-86C4-4E2B-8687-520B2EAAEF8F}" type="pres">
      <dgm:prSet presAssocID="{4FEE548B-13C6-4738-9749-392495C9EB7F}" presName="FiveNodes_1_text" presStyleLbl="node1" presStyleIdx="4" presStyleCnt="5">
        <dgm:presLayoutVars>
          <dgm:bulletEnabled val="1"/>
        </dgm:presLayoutVars>
      </dgm:prSet>
      <dgm:spPr/>
    </dgm:pt>
    <dgm:pt modelId="{27AC668A-FE45-4D0C-B36F-1872810B17F4}" type="pres">
      <dgm:prSet presAssocID="{4FEE548B-13C6-4738-9749-392495C9EB7F}" presName="FiveNodes_2_text" presStyleLbl="node1" presStyleIdx="4" presStyleCnt="5">
        <dgm:presLayoutVars>
          <dgm:bulletEnabled val="1"/>
        </dgm:presLayoutVars>
      </dgm:prSet>
      <dgm:spPr/>
    </dgm:pt>
    <dgm:pt modelId="{4EB34CED-ACD8-4DD9-895F-B357FB5F0333}" type="pres">
      <dgm:prSet presAssocID="{4FEE548B-13C6-4738-9749-392495C9EB7F}" presName="FiveNodes_3_text" presStyleLbl="node1" presStyleIdx="4" presStyleCnt="5">
        <dgm:presLayoutVars>
          <dgm:bulletEnabled val="1"/>
        </dgm:presLayoutVars>
      </dgm:prSet>
      <dgm:spPr/>
    </dgm:pt>
    <dgm:pt modelId="{3E76E008-F685-4E72-B639-B9160CC44034}" type="pres">
      <dgm:prSet presAssocID="{4FEE548B-13C6-4738-9749-392495C9EB7F}" presName="FiveNodes_4_text" presStyleLbl="node1" presStyleIdx="4" presStyleCnt="5">
        <dgm:presLayoutVars>
          <dgm:bulletEnabled val="1"/>
        </dgm:presLayoutVars>
      </dgm:prSet>
      <dgm:spPr/>
    </dgm:pt>
    <dgm:pt modelId="{69CB6104-2D6F-4643-8096-D5B3DA990D45}" type="pres">
      <dgm:prSet presAssocID="{4FEE548B-13C6-4738-9749-392495C9EB7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E72BE000-FFC9-4E3C-AE98-4C6AE92CA90F}" type="presOf" srcId="{34662D29-C80A-41BB-8DE9-D7AAAF3BD53E}" destId="{88C03B7D-F399-4053-9D4C-A186A4AEAF5C}" srcOrd="0" destOrd="0" presId="urn:microsoft.com/office/officeart/2005/8/layout/vProcess5"/>
    <dgm:cxn modelId="{FA57BA3B-999B-4622-92A4-8FB080A44574}" type="presOf" srcId="{C8ABB7E6-FCDB-43C3-944A-DB6EDCDB69C2}" destId="{4EB34CED-ACD8-4DD9-895F-B357FB5F0333}" srcOrd="1" destOrd="0" presId="urn:microsoft.com/office/officeart/2005/8/layout/vProcess5"/>
    <dgm:cxn modelId="{EB9E763E-1460-4213-B53F-DE136F52F26A}" srcId="{4FEE548B-13C6-4738-9749-392495C9EB7F}" destId="{59DA4E0A-9C05-426F-949D-E33C7E9C1D3F}" srcOrd="3" destOrd="0" parTransId="{6A708A56-AEA0-49C0-9927-B5A8D6A6FA22}" sibTransId="{899D6188-2689-45B1-85A3-378A147E4A18}"/>
    <dgm:cxn modelId="{1BD94E62-A26B-41C2-B1D4-A508A7419A07}" type="presOf" srcId="{4FEE548B-13C6-4738-9749-392495C9EB7F}" destId="{D252ADA3-AFF5-42A2-BEBB-4A00595E2C5F}" srcOrd="0" destOrd="0" presId="urn:microsoft.com/office/officeart/2005/8/layout/vProcess5"/>
    <dgm:cxn modelId="{BD18F863-0DAE-4E47-A694-D8671A552311}" srcId="{4FEE548B-13C6-4738-9749-392495C9EB7F}" destId="{D19CB870-02B9-4E71-A833-FBE5A6EA1749}" srcOrd="1" destOrd="0" parTransId="{7C479F15-567D-477B-90B4-C1170AB31D72}" sibTransId="{BC778C38-16E5-484E-9086-0DF33EE67D53}"/>
    <dgm:cxn modelId="{27B37E65-70BB-4801-B3C5-8BEEA2BAE950}" type="presOf" srcId="{59DA4E0A-9C05-426F-949D-E33C7E9C1D3F}" destId="{6A4DF965-3045-424A-8ECE-54BF8C15EA5B}" srcOrd="0" destOrd="0" presId="urn:microsoft.com/office/officeart/2005/8/layout/vProcess5"/>
    <dgm:cxn modelId="{503DBC57-0132-413D-9896-A9EBF568C6BE}" type="presOf" srcId="{899D6188-2689-45B1-85A3-378A147E4A18}" destId="{EC01795C-C715-4ED9-B58B-595AE169795D}" srcOrd="0" destOrd="0" presId="urn:microsoft.com/office/officeart/2005/8/layout/vProcess5"/>
    <dgm:cxn modelId="{AA83FC79-6CAD-4494-A4B7-13773589DB31}" type="presOf" srcId="{D19CB870-02B9-4E71-A833-FBE5A6EA1749}" destId="{27AC668A-FE45-4D0C-B36F-1872810B17F4}" srcOrd="1" destOrd="0" presId="urn:microsoft.com/office/officeart/2005/8/layout/vProcess5"/>
    <dgm:cxn modelId="{3563D88C-DE1B-4AB2-9A1C-03F787F989E2}" type="presOf" srcId="{65E6A86E-ABF8-4A3E-B68B-9526EC6AA7A5}" destId="{9ABF1AA4-B8F2-43CA-A80A-2AC37FF6509C}" srcOrd="0" destOrd="0" presId="urn:microsoft.com/office/officeart/2005/8/layout/vProcess5"/>
    <dgm:cxn modelId="{1DBB4199-FD80-446F-966B-B00657B1311B}" type="presOf" srcId="{AD5B201F-E656-48C5-A49B-347623E25F95}" destId="{C11CE944-B524-4B81-8CB4-0C6864639FC0}" srcOrd="0" destOrd="0" presId="urn:microsoft.com/office/officeart/2005/8/layout/vProcess5"/>
    <dgm:cxn modelId="{098737A6-C3DE-4C20-998C-BABD0FA728A1}" type="presOf" srcId="{BC778C38-16E5-484E-9086-0DF33EE67D53}" destId="{925FAF4A-71F0-49EB-8967-C9857D308EFB}" srcOrd="0" destOrd="0" presId="urn:microsoft.com/office/officeart/2005/8/layout/vProcess5"/>
    <dgm:cxn modelId="{107B97B7-5769-4309-A73A-9D4737B7C266}" srcId="{4FEE548B-13C6-4738-9749-392495C9EB7F}" destId="{34662D29-C80A-41BB-8DE9-D7AAAF3BD53E}" srcOrd="4" destOrd="0" parTransId="{5CD79844-1309-4535-A2D8-D3A0D2A55C50}" sibTransId="{182A6D6C-B39B-47D6-90AE-FD77098968A9}"/>
    <dgm:cxn modelId="{6BC786BC-3DAC-445D-9FD4-7F74F3917A07}" type="presOf" srcId="{59DA4E0A-9C05-426F-949D-E33C7E9C1D3F}" destId="{3E76E008-F685-4E72-B639-B9160CC44034}" srcOrd="1" destOrd="0" presId="urn:microsoft.com/office/officeart/2005/8/layout/vProcess5"/>
    <dgm:cxn modelId="{20DD84C3-777B-4442-B5AC-23CCE36EF91D}" type="presOf" srcId="{D19CB870-02B9-4E71-A833-FBE5A6EA1749}" destId="{89B6BA5B-65B6-4AA8-8C7D-0E45EAB2349F}" srcOrd="0" destOrd="0" presId="urn:microsoft.com/office/officeart/2005/8/layout/vProcess5"/>
    <dgm:cxn modelId="{B76324CC-EFB3-4C09-9C95-7A03A4B1B905}" type="presOf" srcId="{C8ABB7E6-FCDB-43C3-944A-DB6EDCDB69C2}" destId="{93CE780D-73BE-4BBB-878F-5EEE259662C2}" srcOrd="0" destOrd="0" presId="urn:microsoft.com/office/officeart/2005/8/layout/vProcess5"/>
    <dgm:cxn modelId="{B0C185E2-DDF0-4FEE-94CE-B5F7FD5EBADE}" type="presOf" srcId="{34662D29-C80A-41BB-8DE9-D7AAAF3BD53E}" destId="{69CB6104-2D6F-4643-8096-D5B3DA990D45}" srcOrd="1" destOrd="0" presId="urn:microsoft.com/office/officeart/2005/8/layout/vProcess5"/>
    <dgm:cxn modelId="{582ED7E4-9A48-4042-92C2-997C62FAB06C}" type="presOf" srcId="{65E6A86E-ABF8-4A3E-B68B-9526EC6AA7A5}" destId="{98511DB8-86C4-4E2B-8687-520B2EAAEF8F}" srcOrd="1" destOrd="0" presId="urn:microsoft.com/office/officeart/2005/8/layout/vProcess5"/>
    <dgm:cxn modelId="{D84AB4F5-419D-4C11-8908-E75E842505A2}" type="presOf" srcId="{9BD44014-099E-4E0F-B730-24A3E087D736}" destId="{56ACBF35-5D61-43A1-8A68-D4DE9F071374}" srcOrd="0" destOrd="0" presId="urn:microsoft.com/office/officeart/2005/8/layout/vProcess5"/>
    <dgm:cxn modelId="{A498A4F7-5A59-49FE-814F-87EBC1E531B6}" srcId="{4FEE548B-13C6-4738-9749-392495C9EB7F}" destId="{65E6A86E-ABF8-4A3E-B68B-9526EC6AA7A5}" srcOrd="0" destOrd="0" parTransId="{8135837F-0D5E-4D53-8374-91FE7A293D7E}" sibTransId="{AD5B201F-E656-48C5-A49B-347623E25F95}"/>
    <dgm:cxn modelId="{01C50FFA-6278-4FDB-99DD-757328441764}" srcId="{4FEE548B-13C6-4738-9749-392495C9EB7F}" destId="{C8ABB7E6-FCDB-43C3-944A-DB6EDCDB69C2}" srcOrd="2" destOrd="0" parTransId="{241DA5FF-43EF-4A07-B634-4A04BF63FFAF}" sibTransId="{9BD44014-099E-4E0F-B730-24A3E087D736}"/>
    <dgm:cxn modelId="{13F631AE-84CB-4339-A8F6-FF634249B6E0}" type="presParOf" srcId="{D252ADA3-AFF5-42A2-BEBB-4A00595E2C5F}" destId="{82570F59-3323-4611-8410-4E99F8254B89}" srcOrd="0" destOrd="0" presId="urn:microsoft.com/office/officeart/2005/8/layout/vProcess5"/>
    <dgm:cxn modelId="{19A45CE0-5AD7-4994-95E8-978089745793}" type="presParOf" srcId="{D252ADA3-AFF5-42A2-BEBB-4A00595E2C5F}" destId="{9ABF1AA4-B8F2-43CA-A80A-2AC37FF6509C}" srcOrd="1" destOrd="0" presId="urn:microsoft.com/office/officeart/2005/8/layout/vProcess5"/>
    <dgm:cxn modelId="{533DEDFE-4F85-420A-8CDB-4F911D11C678}" type="presParOf" srcId="{D252ADA3-AFF5-42A2-BEBB-4A00595E2C5F}" destId="{89B6BA5B-65B6-4AA8-8C7D-0E45EAB2349F}" srcOrd="2" destOrd="0" presId="urn:microsoft.com/office/officeart/2005/8/layout/vProcess5"/>
    <dgm:cxn modelId="{1670C462-765E-4CFD-B5BA-75BA394239B2}" type="presParOf" srcId="{D252ADA3-AFF5-42A2-BEBB-4A00595E2C5F}" destId="{93CE780D-73BE-4BBB-878F-5EEE259662C2}" srcOrd="3" destOrd="0" presId="urn:microsoft.com/office/officeart/2005/8/layout/vProcess5"/>
    <dgm:cxn modelId="{53F350B5-030D-406A-84D7-EAAE74562EAC}" type="presParOf" srcId="{D252ADA3-AFF5-42A2-BEBB-4A00595E2C5F}" destId="{6A4DF965-3045-424A-8ECE-54BF8C15EA5B}" srcOrd="4" destOrd="0" presId="urn:microsoft.com/office/officeart/2005/8/layout/vProcess5"/>
    <dgm:cxn modelId="{E782DD57-C54C-47D2-B1D6-273667F27144}" type="presParOf" srcId="{D252ADA3-AFF5-42A2-BEBB-4A00595E2C5F}" destId="{88C03B7D-F399-4053-9D4C-A186A4AEAF5C}" srcOrd="5" destOrd="0" presId="urn:microsoft.com/office/officeart/2005/8/layout/vProcess5"/>
    <dgm:cxn modelId="{8E10FB66-930D-445E-B712-A0A3994ADC52}" type="presParOf" srcId="{D252ADA3-AFF5-42A2-BEBB-4A00595E2C5F}" destId="{C11CE944-B524-4B81-8CB4-0C6864639FC0}" srcOrd="6" destOrd="0" presId="urn:microsoft.com/office/officeart/2005/8/layout/vProcess5"/>
    <dgm:cxn modelId="{15A8F601-C108-46B1-B3B5-08771C06B332}" type="presParOf" srcId="{D252ADA3-AFF5-42A2-BEBB-4A00595E2C5F}" destId="{925FAF4A-71F0-49EB-8967-C9857D308EFB}" srcOrd="7" destOrd="0" presId="urn:microsoft.com/office/officeart/2005/8/layout/vProcess5"/>
    <dgm:cxn modelId="{011B6313-5073-4A8F-9EC9-70955ABC8FA2}" type="presParOf" srcId="{D252ADA3-AFF5-42A2-BEBB-4A00595E2C5F}" destId="{56ACBF35-5D61-43A1-8A68-D4DE9F071374}" srcOrd="8" destOrd="0" presId="urn:microsoft.com/office/officeart/2005/8/layout/vProcess5"/>
    <dgm:cxn modelId="{68534709-1A61-4D09-8E6F-8367DED9793D}" type="presParOf" srcId="{D252ADA3-AFF5-42A2-BEBB-4A00595E2C5F}" destId="{EC01795C-C715-4ED9-B58B-595AE169795D}" srcOrd="9" destOrd="0" presId="urn:microsoft.com/office/officeart/2005/8/layout/vProcess5"/>
    <dgm:cxn modelId="{693B2EF5-DDD3-4754-A15C-2C943F28D947}" type="presParOf" srcId="{D252ADA3-AFF5-42A2-BEBB-4A00595E2C5F}" destId="{98511DB8-86C4-4E2B-8687-520B2EAAEF8F}" srcOrd="10" destOrd="0" presId="urn:microsoft.com/office/officeart/2005/8/layout/vProcess5"/>
    <dgm:cxn modelId="{70BF5C32-F0C6-44CA-BD9B-FEC699517ACA}" type="presParOf" srcId="{D252ADA3-AFF5-42A2-BEBB-4A00595E2C5F}" destId="{27AC668A-FE45-4D0C-B36F-1872810B17F4}" srcOrd="11" destOrd="0" presId="urn:microsoft.com/office/officeart/2005/8/layout/vProcess5"/>
    <dgm:cxn modelId="{B2F64CF7-F476-40FF-BB2B-693525824C8E}" type="presParOf" srcId="{D252ADA3-AFF5-42A2-BEBB-4A00595E2C5F}" destId="{4EB34CED-ACD8-4DD9-895F-B357FB5F0333}" srcOrd="12" destOrd="0" presId="urn:microsoft.com/office/officeart/2005/8/layout/vProcess5"/>
    <dgm:cxn modelId="{406F95CA-FB71-4FC1-9A91-B18079731221}" type="presParOf" srcId="{D252ADA3-AFF5-42A2-BEBB-4A00595E2C5F}" destId="{3E76E008-F685-4E72-B639-B9160CC44034}" srcOrd="13" destOrd="0" presId="urn:microsoft.com/office/officeart/2005/8/layout/vProcess5"/>
    <dgm:cxn modelId="{F673BA58-454A-4907-B429-462CF2FBF436}" type="presParOf" srcId="{D252ADA3-AFF5-42A2-BEBB-4A00595E2C5F}" destId="{69CB6104-2D6F-4643-8096-D5B3DA990D4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BF1AA4-B8F2-43CA-A80A-2AC37FF6509C}">
      <dsp:nvSpPr>
        <dsp:cNvPr id="0" name=""/>
        <dsp:cNvSpPr/>
      </dsp:nvSpPr>
      <dsp:spPr>
        <a:xfrm>
          <a:off x="0" y="0"/>
          <a:ext cx="6751177" cy="940117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Receives data of different sensors from micro controller wirelessly </a:t>
          </a:r>
        </a:p>
      </dsp:txBody>
      <dsp:txXfrm>
        <a:off x="27535" y="27535"/>
        <a:ext cx="5626723" cy="885047"/>
      </dsp:txXfrm>
    </dsp:sp>
    <dsp:sp modelId="{89B6BA5B-65B6-4AA8-8C7D-0E45EAB2349F}">
      <dsp:nvSpPr>
        <dsp:cNvPr id="0" name=""/>
        <dsp:cNvSpPr/>
      </dsp:nvSpPr>
      <dsp:spPr>
        <a:xfrm>
          <a:off x="504146" y="1070689"/>
          <a:ext cx="6751177" cy="940117"/>
        </a:xfrm>
        <a:prstGeom prst="roundRect">
          <a:avLst>
            <a:gd name="adj" fmla="val 10000"/>
          </a:avLst>
        </a:prstGeom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Stores the data in database sorted according to the nodes</a:t>
          </a:r>
        </a:p>
      </dsp:txBody>
      <dsp:txXfrm>
        <a:off x="531681" y="1098224"/>
        <a:ext cx="5580884" cy="885047"/>
      </dsp:txXfrm>
    </dsp:sp>
    <dsp:sp modelId="{93CE780D-73BE-4BBB-878F-5EEE259662C2}">
      <dsp:nvSpPr>
        <dsp:cNvPr id="0" name=""/>
        <dsp:cNvSpPr/>
      </dsp:nvSpPr>
      <dsp:spPr>
        <a:xfrm>
          <a:off x="1008292" y="2141378"/>
          <a:ext cx="6751177" cy="940117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 web-page displays the cultivated land divided into different nodes.</a:t>
          </a:r>
        </a:p>
      </dsp:txBody>
      <dsp:txXfrm>
        <a:off x="1035827" y="2168913"/>
        <a:ext cx="5580884" cy="885047"/>
      </dsp:txXfrm>
    </dsp:sp>
    <dsp:sp modelId="{6A4DF965-3045-424A-8ECE-54BF8C15EA5B}">
      <dsp:nvSpPr>
        <dsp:cNvPr id="0" name=""/>
        <dsp:cNvSpPr/>
      </dsp:nvSpPr>
      <dsp:spPr>
        <a:xfrm>
          <a:off x="1584879" y="3234668"/>
          <a:ext cx="6751177" cy="940117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Farmer clicks on the node whose data is to be analyzed. </a:t>
          </a:r>
        </a:p>
      </dsp:txBody>
      <dsp:txXfrm>
        <a:off x="1612414" y="3262203"/>
        <a:ext cx="5580884" cy="885047"/>
      </dsp:txXfrm>
    </dsp:sp>
    <dsp:sp modelId="{88C03B7D-F399-4053-9D4C-A186A4AEAF5C}">
      <dsp:nvSpPr>
        <dsp:cNvPr id="0" name=""/>
        <dsp:cNvSpPr/>
      </dsp:nvSpPr>
      <dsp:spPr>
        <a:xfrm>
          <a:off x="2016585" y="4293554"/>
          <a:ext cx="6751177" cy="889360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Data of the particular node is rendered to the website and displayed.</a:t>
          </a:r>
        </a:p>
      </dsp:txBody>
      <dsp:txXfrm>
        <a:off x="2042633" y="4319602"/>
        <a:ext cx="5583858" cy="837264"/>
      </dsp:txXfrm>
    </dsp:sp>
    <dsp:sp modelId="{C11CE944-B524-4B81-8CB4-0C6864639FC0}">
      <dsp:nvSpPr>
        <dsp:cNvPr id="0" name=""/>
        <dsp:cNvSpPr/>
      </dsp:nvSpPr>
      <dsp:spPr>
        <a:xfrm>
          <a:off x="6140101" y="686808"/>
          <a:ext cx="611076" cy="61107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277593" y="686808"/>
        <a:ext cx="336092" cy="459835"/>
      </dsp:txXfrm>
    </dsp:sp>
    <dsp:sp modelId="{925FAF4A-71F0-49EB-8967-C9857D308EFB}">
      <dsp:nvSpPr>
        <dsp:cNvPr id="0" name=""/>
        <dsp:cNvSpPr/>
      </dsp:nvSpPr>
      <dsp:spPr>
        <a:xfrm>
          <a:off x="6644247" y="1757497"/>
          <a:ext cx="611076" cy="61107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781739" y="1757497"/>
        <a:ext cx="336092" cy="459835"/>
      </dsp:txXfrm>
    </dsp:sp>
    <dsp:sp modelId="{56ACBF35-5D61-43A1-8A68-D4DE9F071374}">
      <dsp:nvSpPr>
        <dsp:cNvPr id="0" name=""/>
        <dsp:cNvSpPr/>
      </dsp:nvSpPr>
      <dsp:spPr>
        <a:xfrm>
          <a:off x="7148393" y="2812518"/>
          <a:ext cx="611076" cy="61107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285885" y="2812518"/>
        <a:ext cx="336092" cy="459835"/>
      </dsp:txXfrm>
    </dsp:sp>
    <dsp:sp modelId="{EC01795C-C715-4ED9-B58B-595AE169795D}">
      <dsp:nvSpPr>
        <dsp:cNvPr id="0" name=""/>
        <dsp:cNvSpPr/>
      </dsp:nvSpPr>
      <dsp:spPr>
        <a:xfrm>
          <a:off x="7652540" y="3893653"/>
          <a:ext cx="611076" cy="61107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790032" y="3893653"/>
        <a:ext cx="336092" cy="459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8DC72-0701-4922-B9D1-CBFB540736DA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33DB3-0243-45D5-87FD-27D2F51D2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6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52529" cy="736270"/>
          </a:xfrm>
          <a:prstGeom prst="rect">
            <a:avLst/>
          </a:prstGeom>
          <a:gradFill>
            <a:gsLst>
              <a:gs pos="1000">
                <a:srgbClr val="166018"/>
              </a:gs>
              <a:gs pos="52000">
                <a:srgbClr val="00B0F0"/>
              </a:gs>
              <a:gs pos="100000">
                <a:schemeClr val="tx2">
                  <a:lumMod val="75000"/>
                </a:schemeClr>
              </a:gs>
              <a:gs pos="100000">
                <a:srgbClr val="4D080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Franklin Gothic Demi" pitchFamily="34" charset="0"/>
              </a:rPr>
              <a:t>INDIAN INSTITUTE OF TECHNOLOGY ROORKEE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895" y="-1281"/>
            <a:ext cx="755828" cy="73210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6150"/>
            <a:ext cx="9133727" cy="185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81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80653" y="1173984"/>
            <a:ext cx="8768137" cy="522327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65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654" y="1132413"/>
            <a:ext cx="4288604" cy="480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654" y="1613043"/>
            <a:ext cx="4288604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25166"/>
            <a:ext cx="4242121" cy="4878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13043"/>
            <a:ext cx="4242121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89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75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63913" y="2971801"/>
            <a:ext cx="2452687" cy="711200"/>
          </a:xfrm>
        </p:spPr>
        <p:txBody>
          <a:bodyPr anchor="t"/>
          <a:lstStyle>
            <a:lvl1pPr algn="ctr">
              <a:defRPr sz="3600" b="1" cap="none"/>
            </a:lvl1pPr>
          </a:lstStyle>
          <a:p>
            <a:r>
              <a:rPr lang="en-US" dirty="0"/>
              <a:t>Thanks…</a:t>
            </a:r>
            <a:endParaRPr lang="en-IN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595524" y="3619535"/>
            <a:ext cx="2009553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247F8E96-40AA-459E-91AA-55A5F97CAA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4CB9294-F9FF-4346-BE48-1C04129C722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6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1" r:id="rId3"/>
    <p:sldLayoutId id="2147483703" r:id="rId4"/>
    <p:sldLayoutId id="2147483708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1069520" y="1111751"/>
            <a:ext cx="7247166" cy="499336"/>
          </a:xfrm>
        </p:spPr>
        <p:txBody>
          <a:bodyPr/>
          <a:lstStyle>
            <a:lvl1pPr algn="ctr">
              <a:defRPr sz="2800" b="1"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4294967295"/>
          </p:nvPr>
        </p:nvSpPr>
        <p:spPr>
          <a:xfrm>
            <a:off x="1069520" y="3224241"/>
            <a:ext cx="7247166" cy="423370"/>
          </a:xfrm>
        </p:spPr>
        <p:txBody>
          <a:bodyPr anchor="b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4294967295"/>
          </p:nvPr>
        </p:nvSpPr>
        <p:spPr>
          <a:xfrm>
            <a:off x="1069520" y="3647611"/>
            <a:ext cx="7247166" cy="423370"/>
          </a:xfrm>
        </p:spPr>
        <p:txBody>
          <a:bodyPr anchor="b"/>
          <a:lstStyle>
            <a:lvl1pPr marL="0" indent="0" algn="ctr">
              <a:buNone/>
              <a:defRPr sz="18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4294967295"/>
          </p:nvPr>
        </p:nvSpPr>
        <p:spPr>
          <a:xfrm>
            <a:off x="1069520" y="1611087"/>
            <a:ext cx="7247166" cy="423370"/>
          </a:xfrm>
        </p:spPr>
        <p:txBody>
          <a:bodyPr anchor="b"/>
          <a:lstStyle>
            <a:lvl1pPr marL="0" indent="0" algn="ctr">
              <a:buNone/>
              <a:defRPr sz="2000" b="1" i="1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7207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TEMPERATURE SENSOR</a:t>
            </a:r>
            <a:r>
              <a:rPr lang="en-US" dirty="0"/>
              <a:t>: 1 temperature sensor is used to get the temperature data from the field.</a:t>
            </a:r>
            <a:br>
              <a:rPr lang="en-US" dirty="0"/>
            </a:br>
            <a:endParaRPr lang="en-US" sz="1800" dirty="0"/>
          </a:p>
          <a:p>
            <a:r>
              <a:rPr lang="en-US" b="1" dirty="0"/>
              <a:t>ENCODER</a:t>
            </a:r>
            <a:r>
              <a:rPr lang="en-US" dirty="0"/>
              <a:t>: 4 encoders are used. They are used to keep track of the motor rotations.</a:t>
            </a:r>
          </a:p>
          <a:p>
            <a:endParaRPr lang="en-US" dirty="0"/>
          </a:p>
          <a:p>
            <a:r>
              <a:rPr lang="en-US" b="1" dirty="0"/>
              <a:t>MPU 9250 : 1 </a:t>
            </a:r>
            <a:r>
              <a:rPr lang="en-US" dirty="0"/>
              <a:t>such sensor is used. It contains gyroscope, accelerometer and magnetometer. It is used to maintain the orientation of the bot.</a:t>
            </a:r>
            <a:br>
              <a:rPr lang="en-US" dirty="0"/>
            </a:br>
            <a:r>
              <a:rPr lang="en-US" dirty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54327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the IOT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/>
              <a:t>Input data from different sensors (humidity, temperature, moisture etc. ) will be registered by the </a:t>
            </a:r>
            <a:r>
              <a:rPr lang="en-US" sz="1800" b="1" dirty="0"/>
              <a:t>Arduino AT Mega micro controller.</a:t>
            </a:r>
          </a:p>
          <a:p>
            <a:pPr marL="0" indent="0">
              <a:buNone/>
            </a:pPr>
            <a:endParaRPr lang="en-US" sz="1800" b="1" dirty="0"/>
          </a:p>
          <a:p>
            <a:r>
              <a:rPr lang="en-US" sz="1800" dirty="0"/>
              <a:t>The input data from the sensors will be sent to the </a:t>
            </a:r>
            <a:r>
              <a:rPr lang="en-US" sz="1800" b="1" dirty="0"/>
              <a:t>esp8266 NODE MCU</a:t>
            </a:r>
            <a:r>
              <a:rPr lang="en-US" sz="1800" dirty="0"/>
              <a:t> through </a:t>
            </a:r>
            <a:r>
              <a:rPr lang="en-US" sz="1800" b="1" dirty="0"/>
              <a:t>UART</a:t>
            </a:r>
            <a:r>
              <a:rPr lang="en-US" sz="1800" dirty="0"/>
              <a:t> communication.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The files received by the esp8266 NODE MCU through the serial monitor will be then sent to the database wirelessly.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The files in the database will be sorted according to the </a:t>
            </a:r>
            <a:r>
              <a:rPr lang="en-US" sz="1800" b="1" dirty="0"/>
              <a:t>nodes</a:t>
            </a:r>
            <a:r>
              <a:rPr lang="en-US" sz="1800" dirty="0"/>
              <a:t> present on the fields. (nodes are the points on the actual land where the bot will take the sensor readings)</a:t>
            </a:r>
          </a:p>
          <a:p>
            <a:endParaRPr lang="en-US" sz="1800" dirty="0"/>
          </a:p>
          <a:p>
            <a:r>
              <a:rPr lang="en-US" sz="1800" dirty="0"/>
              <a:t>The readings will be rendered to the web page depending upon the choice of the node the farmer wants to analyze.</a:t>
            </a:r>
          </a:p>
        </p:txBody>
      </p:sp>
    </p:spTree>
    <p:extLst>
      <p:ext uri="{BB962C8B-B14F-4D97-AF65-F5344CB8AC3E}">
        <p14:creationId xmlns:p14="http://schemas.microsoft.com/office/powerpoint/2010/main" val="2654569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flow chart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B118C90-3C4E-49E1-9609-900BD749625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5010662"/>
              </p:ext>
            </p:extLst>
          </p:nvPr>
        </p:nvGraphicFramePr>
        <p:xfrm>
          <a:off x="180975" y="1174750"/>
          <a:ext cx="8767763" cy="5222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976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data transfer to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A set of code running on the NODE MCU will create a </a:t>
            </a:r>
            <a:r>
              <a:rPr lang="en-US" sz="2000" b="1" dirty="0"/>
              <a:t>local server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 python script will be running in the background and will be connected to the same server as created by the NODE MCU.</a:t>
            </a:r>
          </a:p>
          <a:p>
            <a:endParaRPr lang="en-US" sz="2000" dirty="0"/>
          </a:p>
          <a:p>
            <a:r>
              <a:rPr lang="en-US" sz="2000" dirty="0"/>
              <a:t>This python script will run on the computer where the database is to be created.</a:t>
            </a:r>
          </a:p>
          <a:p>
            <a:endParaRPr lang="en-US" sz="2000" dirty="0"/>
          </a:p>
          <a:p>
            <a:r>
              <a:rPr lang="en-US" sz="2000" dirty="0"/>
              <a:t>The data transfer from the NODE MCU to the database will take place through the </a:t>
            </a:r>
            <a:r>
              <a:rPr lang="en-US" sz="2000" b="1" dirty="0"/>
              <a:t>common local server </a:t>
            </a:r>
            <a:r>
              <a:rPr lang="en-US" sz="2000" dirty="0"/>
              <a:t>through which they are connected.</a:t>
            </a:r>
          </a:p>
          <a:p>
            <a:endParaRPr lang="en-US" sz="2000" dirty="0"/>
          </a:p>
          <a:p>
            <a:r>
              <a:rPr lang="en-US" sz="2000" b="1" dirty="0"/>
              <a:t>ESP_MICRO.h </a:t>
            </a:r>
            <a:r>
              <a:rPr lang="en-US" sz="2000" dirty="0"/>
              <a:t>is an important micro header file for the NODE MCU which is essentially required for such data transfer. </a:t>
            </a:r>
          </a:p>
        </p:txBody>
      </p:sp>
    </p:spTree>
    <p:extLst>
      <p:ext uri="{BB962C8B-B14F-4D97-AF65-F5344CB8AC3E}">
        <p14:creationId xmlns:p14="http://schemas.microsoft.com/office/powerpoint/2010/main" val="2730759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E6F8-9B8D-40DA-8180-144A49FE4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esp8266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2F558-3A83-47BA-9B93-3738821D83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Following code will run on the esp8266 and will be responsible for creating the local server and transfer of data to the python script.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B01AAC-E13F-479D-992A-AF62928B6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8" y="2147582"/>
            <a:ext cx="8548381" cy="360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66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449F4C38-847C-4F7E-A1F6-8E3487D4D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Python Script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F23C177-84F9-4EDF-8F08-83A83FF9C4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The following is a sample python code which will run on the computer where the database is located. The code will receive data from the esp8266 through the local server as shown.</a:t>
            </a:r>
          </a:p>
          <a:p>
            <a:endParaRPr lang="en-US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1010766-E4ED-42E9-AFEE-8A6DCF92C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04" y="2376098"/>
            <a:ext cx="8573548" cy="380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02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1FF57B-AAC0-4827-9529-F0F390F8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Page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50BFA-9191-4D1D-99F3-16229555BF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Below is the snapshot of the preliminary web page that will be accessed by the user.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0DCFDB-621F-47F4-8473-58DD71A4F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3" y="2224322"/>
            <a:ext cx="8646786" cy="38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77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B5E7-244C-4C77-A884-3D770ACF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0ACD2-0E47-4436-BAC5-66B5A861E2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/>
              <a:t>The right hand table in the web page is a 2 dimensional </a:t>
            </a:r>
            <a:r>
              <a:rPr lang="en-US" sz="1800" b="1" dirty="0"/>
              <a:t>replica </a:t>
            </a:r>
            <a:r>
              <a:rPr lang="en-US" sz="1800" dirty="0"/>
              <a:t>of the land under cultivation. In our case it is the arena for the problem statement.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The table is responsive and will respond to the </a:t>
            </a:r>
            <a:r>
              <a:rPr lang="en-US" sz="1800" b="1" dirty="0"/>
              <a:t>click</a:t>
            </a:r>
            <a:r>
              <a:rPr lang="en-US" sz="1800" dirty="0"/>
              <a:t> of the user.</a:t>
            </a:r>
          </a:p>
          <a:p>
            <a:endParaRPr lang="en-US" sz="1800" dirty="0"/>
          </a:p>
          <a:p>
            <a:r>
              <a:rPr lang="en-US" sz="1800" dirty="0"/>
              <a:t>Each step is divided into different </a:t>
            </a:r>
            <a:r>
              <a:rPr lang="en-US" sz="1800" b="1" dirty="0"/>
              <a:t>nodes</a:t>
            </a:r>
            <a:r>
              <a:rPr lang="en-US" sz="1800" dirty="0"/>
              <a:t>. It is the region where the Agri-tech bot will take the readings from the sensors.</a:t>
            </a:r>
          </a:p>
          <a:p>
            <a:endParaRPr lang="en-US" sz="1800" dirty="0"/>
          </a:p>
          <a:p>
            <a:r>
              <a:rPr lang="en-US" sz="1800" dirty="0"/>
              <a:t>The user has to </a:t>
            </a:r>
            <a:r>
              <a:rPr lang="en-US" sz="1800" b="1" dirty="0"/>
              <a:t>click</a:t>
            </a:r>
            <a:r>
              <a:rPr lang="en-US" sz="1800" dirty="0"/>
              <a:t> on the node whose readings he wants to analyze.</a:t>
            </a:r>
          </a:p>
          <a:p>
            <a:endParaRPr lang="en-US" sz="1800" dirty="0"/>
          </a:p>
          <a:p>
            <a:r>
              <a:rPr lang="en-US" sz="1800" dirty="0"/>
              <a:t>The data of the particular node will be displayed in the box present on the left hand side of the web page.</a:t>
            </a:r>
          </a:p>
          <a:p>
            <a:endParaRPr lang="en-US" sz="2000" dirty="0"/>
          </a:p>
          <a:p>
            <a:r>
              <a:rPr lang="en-US" sz="1800" dirty="0"/>
              <a:t>The data from the database will be rendered to the website using </a:t>
            </a:r>
            <a:r>
              <a:rPr lang="en-US" sz="1800" b="1" dirty="0"/>
              <a:t>flask</a:t>
            </a:r>
            <a:r>
              <a:rPr lang="en-US" sz="1800" dirty="0"/>
              <a:t>. A note/message can be delivered regarding what can be expected of the readings.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1855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5EE4-7842-45FE-A381-C665C755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weed removal.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DEE2A-3884-4988-A942-47DCD7657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1973" y="1148817"/>
            <a:ext cx="8768137" cy="5223272"/>
          </a:xfrm>
        </p:spPr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r>
              <a:rPr lang="en-US" sz="2000" dirty="0"/>
              <a:t>Reduce the yield and quality of rice by competing for nutrients, water and sunlight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Weeds intensify the pest and disease problem by serving as alternate</a:t>
            </a:r>
          </a:p>
          <a:p>
            <a:r>
              <a:rPr lang="en-US" sz="2000" dirty="0"/>
              <a:t>host</a:t>
            </a:r>
          </a:p>
          <a:p>
            <a:r>
              <a:rPr lang="en-US" sz="2000" dirty="0"/>
              <a:t>Reduce the efficiency of harvesting</a:t>
            </a:r>
          </a:p>
          <a:p>
            <a:r>
              <a:rPr lang="en-US" sz="2000" dirty="0"/>
              <a:t>Reduce the land value</a:t>
            </a:r>
          </a:p>
          <a:p>
            <a:r>
              <a:rPr lang="en-US" sz="2000" dirty="0"/>
              <a:t>Problems of water contamination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8A7C23-DB7F-4BE0-99FF-620C251D1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896323"/>
              </p:ext>
            </p:extLst>
          </p:nvPr>
        </p:nvGraphicFramePr>
        <p:xfrm>
          <a:off x="1331053" y="2770459"/>
          <a:ext cx="609600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0348108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574198684"/>
                    </a:ext>
                  </a:extLst>
                </a:gridCol>
              </a:tblGrid>
              <a:tr h="190710">
                <a:tc>
                  <a:txBody>
                    <a:bodyPr/>
                    <a:lstStyle/>
                    <a:p>
                      <a:r>
                        <a:rPr lang="en-US" dirty="0"/>
                        <a:t>Upland direct seeded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35-45 % reduction in yield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899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Direct seeded on puddle 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20-25% reduction in yield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00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Transplanted 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10-15% reduction in yield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049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52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DF4E-E515-4D77-A88A-2484E974C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weed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EEBD0-B330-4DD3-AE82-89A2F42F12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b="1" i="1" dirty="0"/>
              <a:t>Removal of weed is a very labor intensive and time consuming process and thus requires to be automated.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 </a:t>
            </a:r>
            <a:r>
              <a:rPr lang="en-US" sz="2000" b="1" dirty="0"/>
              <a:t>high resolution camera</a:t>
            </a:r>
            <a:r>
              <a:rPr lang="en-US" sz="2000" dirty="0"/>
              <a:t> is mounted on the bot to capture live feed video.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 The detection tool uses machine learning procedure based on </a:t>
            </a:r>
            <a:r>
              <a:rPr lang="en-US" sz="2000" b="1" dirty="0"/>
              <a:t>support vector machines</a:t>
            </a:r>
            <a:r>
              <a:rPr lang="en-US" sz="2000" dirty="0"/>
              <a:t> and </a:t>
            </a:r>
            <a:r>
              <a:rPr lang="en-US" sz="2000" b="1" dirty="0"/>
              <a:t>blob analysis</a:t>
            </a:r>
            <a:r>
              <a:rPr lang="en-US" sz="2000" dirty="0"/>
              <a:t> for effective classification of weed.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Training of the model is done based on 3 scenarios:-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1400" dirty="0"/>
              <a:t>Maximum crop sample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1400" dirty="0"/>
              <a:t>Maximum weed sample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1400" dirty="0"/>
              <a:t>Marginal weed and crop sample</a:t>
            </a:r>
          </a:p>
          <a:p>
            <a:pPr marL="1257300" lvl="2" indent="-457200">
              <a:buFont typeface="+mj-lt"/>
              <a:buAutoNum type="arabicPeriod"/>
            </a:pPr>
            <a:endParaRPr lang="en-US" sz="1400" dirty="0"/>
          </a:p>
          <a:p>
            <a:r>
              <a:rPr lang="en-US" sz="2000" dirty="0"/>
              <a:t>The trained module is expected to achieve a </a:t>
            </a:r>
            <a:r>
              <a:rPr lang="en-US" sz="2000" b="1" dirty="0"/>
              <a:t>success percentage of 59-95%</a:t>
            </a:r>
            <a:r>
              <a:rPr lang="en-US" sz="2000" dirty="0"/>
              <a:t> to detect the weed.</a:t>
            </a:r>
          </a:p>
        </p:txBody>
      </p:sp>
    </p:spTree>
    <p:extLst>
      <p:ext uri="{BB962C8B-B14F-4D97-AF65-F5344CB8AC3E}">
        <p14:creationId xmlns:p14="http://schemas.microsoft.com/office/powerpoint/2010/main" val="381371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B1220-AE89-48E7-A22A-BA18BED0D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faced in terrace farming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D80B6-9D88-446C-BA74-7CCE4A4238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Narrow terrace, makes it difficult for farmers to navigate.</a:t>
            </a:r>
          </a:p>
          <a:p>
            <a:endParaRPr lang="en-US" dirty="0"/>
          </a:p>
          <a:p>
            <a:r>
              <a:rPr lang="en-US" dirty="0"/>
              <a:t>Lack of affordable tools for efficient operation.</a:t>
            </a:r>
          </a:p>
          <a:p>
            <a:endParaRPr lang="en-US" dirty="0"/>
          </a:p>
          <a:p>
            <a:r>
              <a:rPr lang="en-US" dirty="0"/>
              <a:t>Lack of inputs (moisture, humidity etc.) from the cultivated region to increase the crop of yield.</a:t>
            </a:r>
          </a:p>
        </p:txBody>
      </p:sp>
    </p:spTree>
    <p:extLst>
      <p:ext uri="{BB962C8B-B14F-4D97-AF65-F5344CB8AC3E}">
        <p14:creationId xmlns:p14="http://schemas.microsoft.com/office/powerpoint/2010/main" val="3206401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DD15F7-8418-4EC9-AD00-E85512330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detection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6BE2A-1A2F-4C69-94DF-27D00F97D4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Maximum weed sample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9485E-BC71-4289-89E0-4F15850C6A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Model successfully detecting weed in the presence of maximum weed in the video frame.</a:t>
            </a:r>
          </a:p>
          <a:p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87F625-D786-4B96-B8BE-677C782B3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Marginal weed and crop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ADB69D-C63C-441D-9509-8EC8220102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/>
              <a:t>Model successfully detecting weed in the presence of crop.</a:t>
            </a:r>
          </a:p>
          <a:p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4AA70B-14F3-44DF-9CFC-576720454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17" y="2851516"/>
            <a:ext cx="3917658" cy="31298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DBBBC9-6992-48A6-87BE-9BBA2FABA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670" y="2851515"/>
            <a:ext cx="3875713" cy="312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38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05FDB-2AB8-4158-9871-888A26D59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Flow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8AA1AB-4761-414E-9A54-0E636ED0D46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45578" y="1057056"/>
            <a:ext cx="5377155" cy="5276850"/>
            <a:chOff x="1348" y="687"/>
            <a:chExt cx="2843" cy="3324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F0A19A95-0ADC-4F1A-9500-9FD4140F8E3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348" y="687"/>
              <a:ext cx="2843" cy="332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DE6156BB-C22E-4D26-A9E6-EC17B67934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8" y="699"/>
              <a:ext cx="2833" cy="33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F32E0FE-0FCA-4BBC-9637-0A738F161D37}"/>
              </a:ext>
            </a:extLst>
          </p:cNvPr>
          <p:cNvSpPr/>
          <p:nvPr/>
        </p:nvSpPr>
        <p:spPr>
          <a:xfrm>
            <a:off x="5763237" y="1275127"/>
            <a:ext cx="1350628" cy="662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42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8D7E9-8E1B-4170-A698-8116BCA8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AA292-E362-45C8-874B-A7A9456E9E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/>
            <a:r>
              <a:rPr lang="en-US" b="1" dirty="0"/>
              <a:t>Advanced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b="1" dirty="0"/>
              <a:t>Sensors</a:t>
            </a:r>
            <a:r>
              <a:rPr lang="en-US" dirty="0"/>
              <a:t>: Installed with advanced sensors like moisture, humidity, temperature etc. to get the data inputs.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b="1" dirty="0"/>
              <a:t>IOT enabled:</a:t>
            </a:r>
            <a:r>
              <a:rPr lang="en-US" dirty="0"/>
              <a:t> Display sensor data on a web page. The bot can be controlled as per user discretion.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b="1" dirty="0"/>
              <a:t>Weed detection: </a:t>
            </a:r>
            <a:r>
              <a:rPr lang="en-US" dirty="0"/>
              <a:t>The bot is capable of detecting weed and perform the required action to eliminate it.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b="1" dirty="0"/>
              <a:t>Alert System: </a:t>
            </a:r>
            <a:r>
              <a:rPr lang="en-US" dirty="0"/>
              <a:t>A centralized alert system governs the bot. It can alert the user in case of:-</a:t>
            </a:r>
          </a:p>
          <a:p>
            <a:pPr marL="1257300" lvl="2" indent="-457200"/>
            <a:r>
              <a:rPr lang="en-US" i="1" u="sng" dirty="0"/>
              <a:t>Shortage of seeds</a:t>
            </a:r>
          </a:p>
          <a:p>
            <a:pPr marL="1257300" lvl="2" indent="-457200"/>
            <a:r>
              <a:rPr lang="en-US" i="1" u="sng" dirty="0"/>
              <a:t>Low power</a:t>
            </a:r>
          </a:p>
          <a:p>
            <a:pPr marL="1257300" lvl="2" indent="-457200"/>
            <a:r>
              <a:rPr lang="en-US" i="1" u="sng" dirty="0"/>
              <a:t>Internal damage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b="1" dirty="0"/>
              <a:t>Solar powered: </a:t>
            </a:r>
            <a:r>
              <a:rPr lang="en-US" dirty="0"/>
              <a:t>The bot can be customized to run on solar powered panels.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44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8D7E9-8E1B-4170-A698-8116BCA8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AA292-E362-45C8-874B-A7A9456E9E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/>
            <a:r>
              <a:rPr lang="en-US" b="1" dirty="0"/>
              <a:t>Advanced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b="1" dirty="0"/>
              <a:t>Sensors</a:t>
            </a:r>
            <a:r>
              <a:rPr lang="en-US" dirty="0"/>
              <a:t>: Installed with advanced sensors like moisture, humidity, temperature etc. to get the data inputs.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b="1" dirty="0"/>
              <a:t>IOT enabled:</a:t>
            </a:r>
            <a:r>
              <a:rPr lang="en-US" dirty="0"/>
              <a:t> Display sensor data on a web page. The bot can be controlled as per user discretion.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b="1" dirty="0"/>
              <a:t>Weed detection: </a:t>
            </a:r>
            <a:r>
              <a:rPr lang="en-US" dirty="0"/>
              <a:t>The bot is capable of detecting weed and perform the required action to eliminate it.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b="1" dirty="0"/>
              <a:t>Alert System: </a:t>
            </a:r>
            <a:r>
              <a:rPr lang="en-US" dirty="0"/>
              <a:t>A centralized alert system governs the bot. It can alert the user in case of:-</a:t>
            </a:r>
          </a:p>
          <a:p>
            <a:pPr marL="1257300" lvl="2" indent="-457200"/>
            <a:r>
              <a:rPr lang="en-US" i="1" u="sng" dirty="0"/>
              <a:t>Shortage of seeds</a:t>
            </a:r>
          </a:p>
          <a:p>
            <a:pPr marL="1257300" lvl="2" indent="-457200"/>
            <a:r>
              <a:rPr lang="en-US" i="1" u="sng" dirty="0"/>
              <a:t>Low power</a:t>
            </a:r>
          </a:p>
          <a:p>
            <a:pPr marL="1257300" lvl="2" indent="-457200"/>
            <a:r>
              <a:rPr lang="en-US" i="1" u="sng" dirty="0"/>
              <a:t>Internal damage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b="1" dirty="0"/>
              <a:t>Solar powered: </a:t>
            </a:r>
            <a:r>
              <a:rPr lang="en-US" dirty="0"/>
              <a:t>The bot can be customized to run on solar powered panels.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5DA7A-1383-4B5C-B19D-DA9211BB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FEE4-1B33-4667-ADDF-F69FD5CDC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0654" y="1291430"/>
            <a:ext cx="8768137" cy="5223272"/>
          </a:xfrm>
        </p:spPr>
        <p:txBody>
          <a:bodyPr/>
          <a:lstStyle/>
          <a:p>
            <a:r>
              <a:rPr lang="en-US" sz="3200" b="1" dirty="0"/>
              <a:t>Basic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3200" dirty="0"/>
              <a:t>Seeding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3200" dirty="0"/>
              <a:t>Watering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3200" dirty="0"/>
              <a:t>Ploughing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3200" dirty="0"/>
              <a:t>Harvesting</a:t>
            </a:r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1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performed by the bot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PLOUGHING</a:t>
            </a:r>
          </a:p>
          <a:p>
            <a:endParaRPr lang="en-US" dirty="0"/>
          </a:p>
          <a:p>
            <a:r>
              <a:rPr lang="en-US" dirty="0"/>
              <a:t>SEEDING (done continuously as the bot moves).</a:t>
            </a:r>
          </a:p>
          <a:p>
            <a:endParaRPr lang="en-US" dirty="0"/>
          </a:p>
          <a:p>
            <a:r>
              <a:rPr lang="en-US" dirty="0"/>
              <a:t>WATERING (done relative to the moisture content already present in soil).</a:t>
            </a:r>
          </a:p>
          <a:p>
            <a:endParaRPr lang="en-US" dirty="0"/>
          </a:p>
          <a:p>
            <a:r>
              <a:rPr lang="en-US" dirty="0"/>
              <a:t>HARVESTING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59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92" y="1205868"/>
            <a:ext cx="8535508" cy="4801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53602F-9F39-4A2D-B830-87E22A5FC98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03200"/>
            <a:ext cx="7042150" cy="554038"/>
          </a:xfrm>
        </p:spPr>
        <p:txBody>
          <a:bodyPr/>
          <a:lstStyle/>
          <a:p>
            <a:r>
              <a:rPr lang="en-US" dirty="0"/>
              <a:t>Task flow for bot navigation</a:t>
            </a:r>
          </a:p>
        </p:txBody>
      </p:sp>
    </p:spTree>
    <p:extLst>
      <p:ext uri="{BB962C8B-B14F-4D97-AF65-F5344CB8AC3E}">
        <p14:creationId xmlns:p14="http://schemas.microsoft.com/office/powerpoint/2010/main" val="388604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Traversing occurs with the help of </a:t>
            </a:r>
            <a:r>
              <a:rPr lang="en-US" sz="2000" b="1" dirty="0"/>
              <a:t>ultrasonic sensors</a:t>
            </a:r>
            <a:r>
              <a:rPr lang="en-US" sz="2000" dirty="0"/>
              <a:t>. Which is used to maintain a constant distance from the wall.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US" sz="2000" dirty="0"/>
              <a:t>After starting, the bot will stop successively after a fixed distance and take readings of various sensors and do watering.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US" sz="2000" dirty="0"/>
              <a:t> Ploughing will occur </a:t>
            </a:r>
            <a:r>
              <a:rPr lang="en-US" sz="2000" b="1" dirty="0"/>
              <a:t>automatically</a:t>
            </a:r>
            <a:r>
              <a:rPr lang="en-US" sz="2000" dirty="0"/>
              <a:t> as the bot moves.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US" sz="2000" dirty="0"/>
              <a:t>After detecting end bot will take </a:t>
            </a:r>
            <a:r>
              <a:rPr lang="en-US" sz="2000" b="1" dirty="0"/>
              <a:t>180 degree turn clockwise </a:t>
            </a:r>
            <a:r>
              <a:rPr lang="en-US" sz="2000" dirty="0"/>
              <a:t>and move back to the red or yellow region.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US" sz="2000" dirty="0"/>
              <a:t>After detecting </a:t>
            </a:r>
            <a:r>
              <a:rPr lang="en-US" sz="2000" b="1" dirty="0"/>
              <a:t>red or yellow region</a:t>
            </a:r>
            <a:r>
              <a:rPr lang="en-US" sz="2000" dirty="0"/>
              <a:t>, bot will do the required 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5258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19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DOWN MANEUVER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200" dirty="0"/>
              <a:t>From red zone bot starts moving forward until color sensor 1 gives no color.</a:t>
            </a:r>
          </a:p>
          <a:p>
            <a:r>
              <a:rPr lang="en-US" sz="2200" dirty="0"/>
              <a:t>Then it stops and lead screw 1,2 go down until encoder 1 gives reading of 40 cm.</a:t>
            </a:r>
          </a:p>
          <a:p>
            <a:r>
              <a:rPr lang="en-US" sz="2200" dirty="0"/>
              <a:t>The bot moves forward until color sensor 2 gives no color.</a:t>
            </a:r>
          </a:p>
          <a:p>
            <a:r>
              <a:rPr lang="en-US" sz="2200" dirty="0"/>
              <a:t>Again it stops and lead screw 3,4 go down until encoder 2 gives reading of 40 cm.</a:t>
            </a:r>
          </a:p>
          <a:p>
            <a:r>
              <a:rPr lang="en-US" sz="2200" dirty="0"/>
              <a:t>And now it moves forward by 20 cm and then it stops.</a:t>
            </a:r>
          </a:p>
          <a:p>
            <a:r>
              <a:rPr lang="en-US" sz="2200" dirty="0"/>
              <a:t>Lead screw 5,6 come down until reading of encoder 3 gives reading of 40 cm.</a:t>
            </a:r>
          </a:p>
          <a:p>
            <a:r>
              <a:rPr lang="en-US" sz="2200" dirty="0"/>
              <a:t>STEP UP is the reverse of this.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8928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USED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ULTRASONIC SENSOR</a:t>
            </a:r>
            <a:r>
              <a:rPr lang="en-US" dirty="0"/>
              <a:t>: 5 such sensors are used. Mainly used to maintain constant distance from wall while traversing.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COLOR SENSOR: 2 </a:t>
            </a:r>
            <a:r>
              <a:rPr lang="en-US" dirty="0"/>
              <a:t>such sensors are used to detect the zones i.e. yellow zone and red zone.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SOIL MOISTURE SENSOR</a:t>
            </a:r>
            <a:r>
              <a:rPr lang="en-US" dirty="0"/>
              <a:t>: 1 moisture sensor is used to take data inputs from the cultivated land.</a:t>
            </a:r>
            <a:br>
              <a:rPr lang="en-US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96938483"/>
      </p:ext>
    </p:extLst>
  </p:cSld>
  <p:clrMapOvr>
    <a:masterClrMapping/>
  </p:clrMapOvr>
</p:sld>
</file>

<file path=ppt/theme/theme1.xml><?xml version="1.0" encoding="utf-8"?>
<a:theme xmlns:a="http://schemas.openxmlformats.org/drawingml/2006/main" name="IITR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TR_template_sudiproy.pptx" id="{E7BE3218-A97E-4E6F-BE9F-92D6192B2CD5}" vid="{3EDE8FBA-E8F1-4B0B-AEA8-7DC234A91A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IITR_template_sudiproy</Template>
  <TotalTime>729</TotalTime>
  <Words>1333</Words>
  <Application>Microsoft Office PowerPoint</Application>
  <PresentationFormat>On-screen Show (4:3)</PresentationFormat>
  <Paragraphs>153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Franklin Gothic Demi</vt:lpstr>
      <vt:lpstr>IITR_PPT_Template</vt:lpstr>
      <vt:lpstr>PowerPoint Presentation</vt:lpstr>
      <vt:lpstr>Problems faced in terrace farming</vt:lpstr>
      <vt:lpstr>Features</vt:lpstr>
      <vt:lpstr>Tasks performed by the bot</vt:lpstr>
      <vt:lpstr>Task flow for bot navigation</vt:lpstr>
      <vt:lpstr>TRAVERSING</vt:lpstr>
      <vt:lpstr>PowerPoint Presentation</vt:lpstr>
      <vt:lpstr>STEP DOWN MANEUVER</vt:lpstr>
      <vt:lpstr>SENSORS USED</vt:lpstr>
      <vt:lpstr>SENSORS USED</vt:lpstr>
      <vt:lpstr>Working of the IOT</vt:lpstr>
      <vt:lpstr>Simplified flow chart</vt:lpstr>
      <vt:lpstr>Wireless data transfer to Database</vt:lpstr>
      <vt:lpstr>Sample esp8266 code</vt:lpstr>
      <vt:lpstr>Sample Python Script</vt:lpstr>
      <vt:lpstr>The Web Page</vt:lpstr>
      <vt:lpstr>Working</vt:lpstr>
      <vt:lpstr>Importance of weed removal.</vt:lpstr>
      <vt:lpstr>Automated weed detection</vt:lpstr>
      <vt:lpstr>Sample detection</vt:lpstr>
      <vt:lpstr>Task Flow</vt:lpstr>
      <vt:lpstr>Features</vt:lpstr>
      <vt:lpstr>Features</vt:lpstr>
    </vt:vector>
  </TitlesOfParts>
  <Manager>Dr. Sudip Roy</Manager>
  <Company>IIT Roorkee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IITR PPT Template</dc:subject>
  <dc:creator>Dr. Sudip Roy</dc:creator>
  <cp:lastModifiedBy>Visvash Attri</cp:lastModifiedBy>
  <cp:revision>82</cp:revision>
  <dcterms:created xsi:type="dcterms:W3CDTF">2015-07-18T13:17:54Z</dcterms:created>
  <dcterms:modified xsi:type="dcterms:W3CDTF">2019-11-07T15:53:25Z</dcterms:modified>
  <cp:version>v1</cp:version>
</cp:coreProperties>
</file>