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7" r:id="rId5"/>
    <p:sldId id="258" r:id="rId6"/>
    <p:sldId id="259" r:id="rId7"/>
    <p:sldId id="260" r:id="rId8"/>
    <p:sldId id="262" r:id="rId9"/>
    <p:sldId id="261"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06F531-39F8-454A-8BDE-DC6D64929DA1}">
          <p14:sldIdLst>
            <p14:sldId id="257"/>
            <p14:sldId id="258"/>
            <p14:sldId id="259"/>
            <p14:sldId id="260"/>
            <p14:sldId id="262"/>
            <p14:sldId id="261"/>
            <p14:sldId id="263"/>
            <p14:sldId id="264"/>
            <p14:sldId id="265"/>
            <p14:sldId id="266"/>
            <p14:sldId id="267"/>
            <p14:sldId id="268"/>
            <p14:sldId id="270"/>
            <p14:sldId id="271"/>
            <p14:sldId id="272"/>
            <p14:sldId id="273"/>
            <p14:sldId id="274"/>
            <p14:sldId id="275"/>
            <p14:sldId id="276"/>
            <p14:sldId id="277"/>
            <p14:sldId id="278"/>
            <p14:sldId id="279"/>
            <p14:sldId id="280"/>
          </p14:sldIdLst>
        </p14:section>
        <p14:section name="Untitled Section" id="{19321492-01E8-4AAA-8075-1FDEBBE92D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vas Prabhakar" userId="226990f50cc4d5b9" providerId="LiveId" clId="{52A0C55D-3AFF-42B4-9679-E0483B34E52B}"/>
    <pc:docChg chg="modSld">
      <pc:chgData name="Visvas Prabhakar" userId="226990f50cc4d5b9" providerId="LiveId" clId="{52A0C55D-3AFF-42B4-9679-E0483B34E52B}" dt="2024-08-05T03:58:13.172" v="119" actId="207"/>
      <pc:docMkLst>
        <pc:docMk/>
      </pc:docMkLst>
      <pc:sldChg chg="modSp mod">
        <pc:chgData name="Visvas Prabhakar" userId="226990f50cc4d5b9" providerId="LiveId" clId="{52A0C55D-3AFF-42B4-9679-E0483B34E52B}" dt="2024-08-05T03:58:13.172" v="119" actId="207"/>
        <pc:sldMkLst>
          <pc:docMk/>
          <pc:sldMk cId="2475805559" sldId="257"/>
        </pc:sldMkLst>
        <pc:spChg chg="mod">
          <ac:chgData name="Visvas Prabhakar" userId="226990f50cc4d5b9" providerId="LiveId" clId="{52A0C55D-3AFF-42B4-9679-E0483B34E52B}" dt="2024-08-05T03:58:13.172" v="119" actId="207"/>
          <ac:spMkLst>
            <pc:docMk/>
            <pc:sldMk cId="2475805559" sldId="257"/>
            <ac:spMk id="3" creationId="{835D6E6B-3353-491C-A3C6-F278D6CED8B3}"/>
          </ac:spMkLst>
        </pc:spChg>
      </pc:sldChg>
      <pc:sldChg chg="modSp mod">
        <pc:chgData name="Visvas Prabhakar" userId="226990f50cc4d5b9" providerId="LiveId" clId="{52A0C55D-3AFF-42B4-9679-E0483B34E52B}" dt="2024-08-05T03:54:42.467" v="108" actId="20577"/>
        <pc:sldMkLst>
          <pc:docMk/>
          <pc:sldMk cId="1966669563" sldId="259"/>
        </pc:sldMkLst>
        <pc:spChg chg="mod">
          <ac:chgData name="Visvas Prabhakar" userId="226990f50cc4d5b9" providerId="LiveId" clId="{52A0C55D-3AFF-42B4-9679-E0483B34E52B}" dt="2024-08-05T03:54:42.467" v="108" actId="20577"/>
          <ac:spMkLst>
            <pc:docMk/>
            <pc:sldMk cId="1966669563" sldId="259"/>
            <ac:spMk id="3" creationId="{7DA5DC98-AF3D-6998-081A-3854CD65A710}"/>
          </ac:spMkLst>
        </pc:spChg>
      </pc:sldChg>
      <pc:sldChg chg="modSp mod">
        <pc:chgData name="Visvas Prabhakar" userId="226990f50cc4d5b9" providerId="LiveId" clId="{52A0C55D-3AFF-42B4-9679-E0483B34E52B}" dt="2024-08-05T03:56:30.770" v="118" actId="20577"/>
        <pc:sldMkLst>
          <pc:docMk/>
          <pc:sldMk cId="1600164570" sldId="263"/>
        </pc:sldMkLst>
        <pc:spChg chg="mod">
          <ac:chgData name="Visvas Prabhakar" userId="226990f50cc4d5b9" providerId="LiveId" clId="{52A0C55D-3AFF-42B4-9679-E0483B34E52B}" dt="2024-08-05T03:56:27.864" v="117" actId="20577"/>
          <ac:spMkLst>
            <pc:docMk/>
            <pc:sldMk cId="1600164570" sldId="263"/>
            <ac:spMk id="4" creationId="{F97CFB91-9109-3F93-EB96-FF611B981080}"/>
          </ac:spMkLst>
        </pc:spChg>
        <pc:spChg chg="mod">
          <ac:chgData name="Visvas Prabhakar" userId="226990f50cc4d5b9" providerId="LiveId" clId="{52A0C55D-3AFF-42B4-9679-E0483B34E52B}" dt="2024-08-05T03:56:30.770" v="118" actId="20577"/>
          <ac:spMkLst>
            <pc:docMk/>
            <pc:sldMk cId="1600164570" sldId="263"/>
            <ac:spMk id="5" creationId="{74F4AACB-221E-B1D6-7542-90B69B06EF4D}"/>
          </ac:spMkLst>
        </pc:spChg>
      </pc:sldChg>
      <pc:sldChg chg="modSp mod">
        <pc:chgData name="Visvas Prabhakar" userId="226990f50cc4d5b9" providerId="LiveId" clId="{52A0C55D-3AFF-42B4-9679-E0483B34E52B}" dt="2024-08-05T03:55:59.378" v="112" actId="115"/>
        <pc:sldMkLst>
          <pc:docMk/>
          <pc:sldMk cId="3163090258" sldId="264"/>
        </pc:sldMkLst>
        <pc:spChg chg="mod">
          <ac:chgData name="Visvas Prabhakar" userId="226990f50cc4d5b9" providerId="LiveId" clId="{52A0C55D-3AFF-42B4-9679-E0483B34E52B}" dt="2024-08-05T03:55:54.355" v="111" actId="115"/>
          <ac:spMkLst>
            <pc:docMk/>
            <pc:sldMk cId="3163090258" sldId="264"/>
            <ac:spMk id="9" creationId="{4BEF3BD7-0A58-6D69-ED43-CA7A6FFF8FCA}"/>
          </ac:spMkLst>
        </pc:spChg>
        <pc:spChg chg="mod">
          <ac:chgData name="Visvas Prabhakar" userId="226990f50cc4d5b9" providerId="LiveId" clId="{52A0C55D-3AFF-42B4-9679-E0483B34E52B}" dt="2024-08-05T03:55:59.378" v="112" actId="115"/>
          <ac:spMkLst>
            <pc:docMk/>
            <pc:sldMk cId="3163090258" sldId="264"/>
            <ac:spMk id="10" creationId="{9FC9DECC-5902-7BA1-181E-67EED3B6B5E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3" qsCatId="simple" csTypeId="urn:microsoft.com/office/officeart/2005/8/colors/colorful2" csCatId="colorful" phldr="1"/>
      <dgm:spPr/>
      <dgm:t>
        <a:bodyPr/>
        <a:lstStyle/>
        <a:p>
          <a:endParaRPr lang="en-US"/>
        </a:p>
      </dgm:t>
    </dgm:pt>
    <dgm:pt modelId="{8DB5D7D5-6A1C-4ABC-8850-759A9D876047}">
      <dgm:prSet/>
      <dgm:spPr/>
      <dgm:t>
        <a:bodyPr/>
        <a:lstStyle/>
        <a:p>
          <a:r>
            <a:rPr lang="en-IN" b="0" i="0" dirty="0"/>
            <a:t>1996</a:t>
          </a:r>
          <a:endParaRPr lang="en-US" dirty="0"/>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Founded Date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09C152DA-7620-4852-8162-A77EC3609F3F}">
      <dgm:prSet/>
      <dgm:spPr/>
      <dgm:t>
        <a:bodyPr/>
        <a:lstStyle/>
        <a:p>
          <a:r>
            <a:rPr lang="en-IN" dirty="0"/>
            <a:t>Information Technology, Software</a:t>
          </a:r>
          <a:endParaRPr lang="en-US" dirty="0"/>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C5146535-FD3D-4589-98A3-623B8DA4B8DB}">
      <dgm:prSet/>
      <dgm:spPr/>
      <dgm:t>
        <a:bodyPr/>
        <a:lstStyle/>
        <a:p>
          <a:pPr>
            <a:buFont typeface="Arial" panose="020B0604020202020204" pitchFamily="34" charset="0"/>
            <a:buChar char="•"/>
          </a:pPr>
          <a:r>
            <a:rPr lang="en-IN" b="0" i="0" dirty="0"/>
            <a:t> Bhoovarahan Thirumalai, Gowri Shankar Subramanian, Shankar Krishnamoorthy</a:t>
          </a:r>
          <a:endParaRPr lang="en-US" u="none" dirty="0"/>
        </a:p>
      </dgm:t>
    </dgm:pt>
    <dgm:pt modelId="{7A3CCAF8-AC3A-401E-AEDD-44BBC1AA9C31}" type="sibTrans" cxnId="{8EBF857E-7408-4941-91E4-293B0F59EEF7}">
      <dgm:prSet/>
      <dgm:spPr/>
      <dgm:t>
        <a:bodyPr/>
        <a:lstStyle/>
        <a:p>
          <a:endParaRPr lang="en-US"/>
        </a:p>
      </dgm:t>
    </dgm:pt>
    <dgm:pt modelId="{20848F78-EC70-4162-96CE-CC68006930F0}" type="parTrans" cxnId="{8EBF857E-7408-4941-91E4-293B0F59EEF7}">
      <dgm:prSet/>
      <dgm:spPr/>
      <dgm:t>
        <a:bodyPr/>
        <a:lstStyle/>
        <a:p>
          <a:endParaRPr lang="en-US"/>
        </a:p>
      </dgm:t>
    </dgm:pt>
    <dgm:pt modelId="{E80CA270-6C90-4E17-ACEA-46B56AD54DD1}">
      <dgm:prSet/>
      <dgm:spPr/>
      <dgm:t>
        <a:bodyPr/>
        <a:lstStyle/>
        <a:p>
          <a:r>
            <a:rPr lang="en-IN" b="0" i="0" dirty="0"/>
            <a:t>Founders</a:t>
          </a:r>
          <a:endParaRPr lang="en-US" dirty="0"/>
        </a:p>
      </dgm:t>
    </dgm:pt>
    <dgm:pt modelId="{1AFE46E5-6B07-4894-8ECB-21BD7E7B8AF1}" type="sibTrans" cxnId="{2DC28DF8-5C1B-4F53-A4C1-D5B63FB54BAF}">
      <dgm:prSet/>
      <dgm:spPr/>
      <dgm:t>
        <a:bodyPr/>
        <a:lstStyle/>
        <a:p>
          <a:endParaRPr lang="en-US"/>
        </a:p>
      </dgm:t>
    </dgm:pt>
    <dgm:pt modelId="{7EEC8067-96EF-4BE0-8BE3-BA59ED78A31F}" type="parTrans" cxnId="{2DC28DF8-5C1B-4F53-A4C1-D5B63FB54BAF}">
      <dgm:prSet/>
      <dgm:spPr/>
      <dgm:t>
        <a:bodyPr/>
        <a:lstStyle/>
        <a:p>
          <a:endParaRPr lang="en-US"/>
        </a:p>
      </dgm:t>
    </dgm:pt>
    <dgm:pt modelId="{6C8937BE-93F8-4DED-8538-1C601DAEBA66}">
      <dgm:prSet/>
      <dgm:spPr/>
      <dgm:t>
        <a:bodyPr/>
        <a:lstStyle/>
        <a:p>
          <a:pPr>
            <a:buFont typeface="Arial" panose="020B0604020202020204" pitchFamily="34" charset="0"/>
            <a:buChar char="•"/>
          </a:pPr>
          <a:r>
            <a:rPr lang="en-IN" b="0" i="0" dirty="0"/>
            <a:t>Industry</a:t>
          </a:r>
          <a:endParaRPr lang="en-US" dirty="0"/>
        </a:p>
      </dgm:t>
    </dgm:pt>
    <dgm:pt modelId="{A97BE953-FA9D-4BA6-A92C-494DB1F3BA59}" type="sibTrans" cxnId="{FAA8D3DD-12E8-457D-9144-B037C5678347}">
      <dgm:prSet/>
      <dgm:spPr/>
      <dgm:t>
        <a:bodyPr/>
        <a:lstStyle/>
        <a:p>
          <a:endParaRPr lang="en-US"/>
        </a:p>
      </dgm:t>
    </dgm:pt>
    <dgm:pt modelId="{77D169C6-D77F-456D-B18B-D7BE016AD87A}" type="par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2">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2">
              <a:hueOff val="-661686"/>
              <a:satOff val="746"/>
              <a:lumOff val="1765"/>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2">
              <a:hueOff val="-1323373"/>
              <a:satOff val="1492"/>
              <a:lumOff val="3530"/>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80BE8B67-7487-4C7B-A23B-3652CA536A08}" type="presOf" srcId="{E80CA270-6C90-4E17-ACEA-46B56AD54DD1}" destId="{DF65791B-462E-4589-B98D-F60587330CA8}"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448441" y="352960"/>
          <a:ext cx="386941" cy="3163491"/>
        </a:xfrm>
        <a:prstGeom prst="round2Same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IN" sz="1100" b="0" i="0" kern="1200" dirty="0"/>
            <a:t>1996</a:t>
          </a:r>
          <a:endParaRPr lang="en-US" sz="1100" kern="1200" dirty="0"/>
        </a:p>
      </dsp:txBody>
      <dsp:txXfrm rot="5400000">
        <a:off x="1079056" y="1760124"/>
        <a:ext cx="3144602" cy="349163"/>
      </dsp:txXfrm>
    </dsp:sp>
    <dsp:sp modelId="{5A1B764B-0DC5-47CD-BDEA-9E67799496EC}">
      <dsp:nvSpPr>
        <dsp:cNvPr id="0" name=""/>
        <dsp:cNvSpPr/>
      </dsp:nvSpPr>
      <dsp:spPr>
        <a:xfrm>
          <a:off x="5669" y="0"/>
          <a:ext cx="5272486" cy="135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Founded Date</a:t>
          </a:r>
        </a:p>
      </dsp:txBody>
      <dsp:txXfrm>
        <a:off x="5669" y="0"/>
        <a:ext cx="5272486" cy="1354294"/>
      </dsp:txXfrm>
    </dsp:sp>
    <dsp:sp modelId="{122B38A3-0442-4747-820C-1F37877E2B0E}">
      <dsp:nvSpPr>
        <dsp:cNvPr id="0" name=""/>
        <dsp:cNvSpPr/>
      </dsp:nvSpPr>
      <dsp:spPr>
        <a:xfrm>
          <a:off x="2641912" y="1431682"/>
          <a:ext cx="0" cy="309553"/>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603218" y="1354294"/>
          <a:ext cx="77388" cy="77388"/>
        </a:xfrm>
        <a:prstGeom prst="ellipse">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30804A27-188E-4A17-8FFE-97BCCA0597B8}">
      <dsp:nvSpPr>
        <dsp:cNvPr id="0" name=""/>
        <dsp:cNvSpPr/>
      </dsp:nvSpPr>
      <dsp:spPr>
        <a:xfrm>
          <a:off x="4223658" y="1741235"/>
          <a:ext cx="3163491" cy="386941"/>
        </a:xfrm>
        <a:prstGeom prst="rect">
          <a:avLst/>
        </a:prstGeom>
        <a:gradFill rotWithShape="0">
          <a:gsLst>
            <a:gs pos="0">
              <a:schemeClr val="accent2">
                <a:hueOff val="-661686"/>
                <a:satOff val="746"/>
                <a:lumOff val="1765"/>
                <a:alphaOff val="0"/>
                <a:tint val="68000"/>
                <a:alpha val="90000"/>
                <a:lumMod val="100000"/>
              </a:schemeClr>
            </a:gs>
            <a:gs pos="100000">
              <a:schemeClr val="accent2">
                <a:hueOff val="-661686"/>
                <a:satOff val="746"/>
                <a:lumOff val="1765"/>
                <a:alphaOff val="0"/>
                <a:tint val="90000"/>
                <a:lumMod val="95000"/>
              </a:schemeClr>
            </a:gs>
          </a:gsLst>
          <a:lin ang="5400000" scaled="1"/>
        </a:gradFill>
        <a:ln w="12700" cap="rnd" cmpd="sng" algn="ctr">
          <a:solidFill>
            <a:schemeClr val="accent2">
              <a:hueOff val="-661686"/>
              <a:satOff val="746"/>
              <a:lumOff val="1765"/>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Font typeface="Arial" panose="020B0604020202020204" pitchFamily="34" charset="0"/>
            <a:buNone/>
          </a:pPr>
          <a:r>
            <a:rPr lang="en-IN" sz="1100" b="0" i="0" kern="1200" dirty="0"/>
            <a:t> Bhoovarahan Thirumalai, Gowri Shankar Subramanian, Shankar Krishnamoorthy</a:t>
          </a:r>
          <a:endParaRPr lang="en-US" sz="1100" u="none" kern="1200" dirty="0"/>
        </a:p>
      </dsp:txBody>
      <dsp:txXfrm>
        <a:off x="4223658" y="1741235"/>
        <a:ext cx="3163491" cy="386941"/>
      </dsp:txXfrm>
    </dsp:sp>
    <dsp:sp modelId="{DF65791B-462E-4589-B98D-F60587330CA8}">
      <dsp:nvSpPr>
        <dsp:cNvPr id="0" name=""/>
        <dsp:cNvSpPr/>
      </dsp:nvSpPr>
      <dsp:spPr>
        <a:xfrm>
          <a:off x="3169160" y="2515118"/>
          <a:ext cx="5272486" cy="135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IN" sz="1100" b="0" i="0" kern="1200" dirty="0"/>
            <a:t>Founders</a:t>
          </a:r>
          <a:endParaRPr lang="en-US" sz="1100" kern="1200" dirty="0"/>
        </a:p>
      </dsp:txBody>
      <dsp:txXfrm>
        <a:off x="3169160" y="2515118"/>
        <a:ext cx="5272486" cy="1354294"/>
      </dsp:txXfrm>
    </dsp:sp>
    <dsp:sp modelId="{DBA410EB-5F61-4F46-92D9-C5B0AA59EE15}">
      <dsp:nvSpPr>
        <dsp:cNvPr id="0" name=""/>
        <dsp:cNvSpPr/>
      </dsp:nvSpPr>
      <dsp:spPr>
        <a:xfrm>
          <a:off x="5805404" y="2128177"/>
          <a:ext cx="0" cy="309553"/>
        </a:xfrm>
        <a:prstGeom prst="line">
          <a:avLst/>
        </a:prstGeom>
        <a:noFill/>
        <a:ln w="12700" cap="rnd" cmpd="sng" algn="ctr">
          <a:solidFill>
            <a:schemeClr val="accent2">
              <a:hueOff val="-661686"/>
              <a:satOff val="746"/>
              <a:lumOff val="1765"/>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766709" y="2437730"/>
          <a:ext cx="77388" cy="77388"/>
        </a:xfrm>
        <a:prstGeom prst="ellipse">
          <a:avLst/>
        </a:prstGeom>
        <a:gradFill rotWithShape="0">
          <a:gsLst>
            <a:gs pos="0">
              <a:schemeClr val="accent2">
                <a:hueOff val="-661686"/>
                <a:satOff val="746"/>
                <a:lumOff val="1765"/>
                <a:alphaOff val="0"/>
                <a:tint val="68000"/>
                <a:alpha val="90000"/>
                <a:lumMod val="100000"/>
              </a:schemeClr>
            </a:gs>
            <a:gs pos="100000">
              <a:schemeClr val="accent2">
                <a:hueOff val="-661686"/>
                <a:satOff val="746"/>
                <a:lumOff val="1765"/>
                <a:alphaOff val="0"/>
                <a:tint val="90000"/>
                <a:lumMod val="95000"/>
              </a:schemeClr>
            </a:gs>
          </a:gsLst>
          <a:lin ang="5400000" scaled="1"/>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566B79CB-1A41-4F5C-BF91-58D94BF93913}">
      <dsp:nvSpPr>
        <dsp:cNvPr id="0" name=""/>
        <dsp:cNvSpPr/>
      </dsp:nvSpPr>
      <dsp:spPr>
        <a:xfrm rot="5400000">
          <a:off x="8775424" y="352960"/>
          <a:ext cx="386941" cy="3163491"/>
        </a:xfrm>
        <a:prstGeom prst="round2SameRect">
          <a:avLst/>
        </a:prstGeom>
        <a:gradFill rotWithShape="0">
          <a:gsLst>
            <a:gs pos="0">
              <a:schemeClr val="accent2">
                <a:hueOff val="-1323373"/>
                <a:satOff val="1492"/>
                <a:lumOff val="3530"/>
                <a:alphaOff val="0"/>
                <a:tint val="68000"/>
                <a:alpha val="90000"/>
                <a:lumMod val="100000"/>
              </a:schemeClr>
            </a:gs>
            <a:gs pos="100000">
              <a:schemeClr val="accent2">
                <a:hueOff val="-1323373"/>
                <a:satOff val="1492"/>
                <a:lumOff val="3530"/>
                <a:alphaOff val="0"/>
                <a:tint val="90000"/>
                <a:lumMod val="95000"/>
              </a:schemeClr>
            </a:gs>
          </a:gsLst>
          <a:lin ang="5400000" scaled="1"/>
        </a:gradFill>
        <a:ln w="12700" cap="rnd" cmpd="sng" algn="ctr">
          <a:solidFill>
            <a:schemeClr val="accent2">
              <a:hueOff val="-1323373"/>
              <a:satOff val="1492"/>
              <a:lumOff val="353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IN" sz="1100" kern="1200" dirty="0"/>
            <a:t>Information Technology, Software</a:t>
          </a:r>
          <a:endParaRPr lang="en-US" sz="1100" kern="1200" dirty="0"/>
        </a:p>
      </dsp:txBody>
      <dsp:txXfrm rot="-5400000">
        <a:off x="7387150" y="1760124"/>
        <a:ext cx="3144602" cy="349163"/>
      </dsp:txXfrm>
    </dsp:sp>
    <dsp:sp modelId="{B4723E2A-4FF1-452A-BD25-8EC364F15A6F}">
      <dsp:nvSpPr>
        <dsp:cNvPr id="0" name=""/>
        <dsp:cNvSpPr/>
      </dsp:nvSpPr>
      <dsp:spPr>
        <a:xfrm>
          <a:off x="6332652" y="0"/>
          <a:ext cx="5272486" cy="1354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Font typeface="Arial" panose="020B0604020202020204" pitchFamily="34" charset="0"/>
            <a:buNone/>
          </a:pPr>
          <a:r>
            <a:rPr lang="en-IN" sz="1100" b="0" i="0" kern="1200" dirty="0"/>
            <a:t>Industry</a:t>
          </a:r>
          <a:endParaRPr lang="en-US" sz="1100" kern="1200" dirty="0"/>
        </a:p>
      </dsp:txBody>
      <dsp:txXfrm>
        <a:off x="6332652" y="0"/>
        <a:ext cx="5272486" cy="1354294"/>
      </dsp:txXfrm>
    </dsp:sp>
    <dsp:sp modelId="{440E9361-37D2-4157-AF38-7B49AD23708B}">
      <dsp:nvSpPr>
        <dsp:cNvPr id="0" name=""/>
        <dsp:cNvSpPr/>
      </dsp:nvSpPr>
      <dsp:spPr>
        <a:xfrm>
          <a:off x="8968895" y="1431682"/>
          <a:ext cx="0" cy="309553"/>
        </a:xfrm>
        <a:prstGeom prst="line">
          <a:avLst/>
        </a:prstGeom>
        <a:noFill/>
        <a:ln w="12700" cap="rnd" cmpd="sng" algn="ctr">
          <a:solidFill>
            <a:schemeClr val="accent2">
              <a:hueOff val="-1323373"/>
              <a:satOff val="1492"/>
              <a:lumOff val="3530"/>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930201" y="1354294"/>
          <a:ext cx="77388" cy="77388"/>
        </a:xfrm>
        <a:prstGeom prst="ellipse">
          <a:avLst/>
        </a:prstGeom>
        <a:gradFill rotWithShape="0">
          <a:gsLst>
            <a:gs pos="0">
              <a:schemeClr val="accent2">
                <a:hueOff val="-1323373"/>
                <a:satOff val="1492"/>
                <a:lumOff val="3530"/>
                <a:alphaOff val="0"/>
                <a:tint val="68000"/>
                <a:alpha val="90000"/>
                <a:lumMod val="100000"/>
              </a:schemeClr>
            </a:gs>
            <a:gs pos="100000">
              <a:schemeClr val="accent2">
                <a:hueOff val="-1323373"/>
                <a:satOff val="1492"/>
                <a:lumOff val="3530"/>
                <a:alphaOff val="0"/>
                <a:tint val="90000"/>
                <a:lumMod val="95000"/>
              </a:schemeClr>
            </a:gs>
          </a:gsLst>
          <a:lin ang="5400000" scaled="1"/>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B34EB-C4D9-4597-8C92-E69C808BD34E}"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4CF33-8972-4FC9-B50B-3E0B1DA8F629}" type="slidenum">
              <a:rPr lang="en-IN" smtClean="0"/>
              <a:t>‹#›</a:t>
            </a:fld>
            <a:endParaRPr lang="en-IN"/>
          </a:p>
        </p:txBody>
      </p:sp>
    </p:spTree>
    <p:extLst>
      <p:ext uri="{BB962C8B-B14F-4D97-AF65-F5344CB8AC3E}">
        <p14:creationId xmlns:p14="http://schemas.microsoft.com/office/powerpoint/2010/main" val="10092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B4CF33-8972-4FC9-B50B-3E0B1DA8F629}" type="slidenum">
              <a:rPr lang="en-IN" smtClean="0"/>
              <a:t>5</a:t>
            </a:fld>
            <a:endParaRPr lang="en-IN"/>
          </a:p>
        </p:txBody>
      </p:sp>
    </p:spTree>
    <p:extLst>
      <p:ext uri="{BB962C8B-B14F-4D97-AF65-F5344CB8AC3E}">
        <p14:creationId xmlns:p14="http://schemas.microsoft.com/office/powerpoint/2010/main" val="93837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GB"/>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sz="3200" dirty="0"/>
              <a:t>Aspire Systems Case Study Using Porter’s 5 Forces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IN" dirty="0">
                <a:solidFill>
                  <a:srgbClr val="FF0000"/>
                </a:solidFill>
              </a:rPr>
              <a:t>Analysis and Strategic Recommendations                                                                          -Visvasprabhakar R (MBE9)</a:t>
            </a:r>
            <a:endParaRPr lang="en-US" dirty="0">
              <a:solidFill>
                <a:srgbClr val="FF000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5E6D-DF3D-BAA3-A5C5-5B35ABD6EA6E}"/>
              </a:ext>
            </a:extLst>
          </p:cNvPr>
          <p:cNvSpPr>
            <a:spLocks noGrp="1"/>
          </p:cNvSpPr>
          <p:nvPr>
            <p:ph type="title"/>
          </p:nvPr>
        </p:nvSpPr>
        <p:spPr/>
        <p:txBody>
          <a:bodyPr/>
          <a:lstStyle/>
          <a:p>
            <a:r>
              <a:rPr lang="en-US" dirty="0"/>
              <a:t>Overview of SEO RESULTS: (Aspire systems)</a:t>
            </a:r>
            <a:endParaRPr lang="en-IN" dirty="0"/>
          </a:p>
        </p:txBody>
      </p:sp>
      <p:pic>
        <p:nvPicPr>
          <p:cNvPr id="5" name="Content Placeholder 4">
            <a:extLst>
              <a:ext uri="{FF2B5EF4-FFF2-40B4-BE49-F238E27FC236}">
                <a16:creationId xmlns:a16="http://schemas.microsoft.com/office/drawing/2014/main" id="{D4165E2E-A8AD-E37F-D3A4-F818FC72D379}"/>
              </a:ext>
            </a:extLst>
          </p:cNvPr>
          <p:cNvPicPr>
            <a:picLocks noGrp="1" noChangeAspect="1"/>
          </p:cNvPicPr>
          <p:nvPr>
            <p:ph idx="1"/>
          </p:nvPr>
        </p:nvPicPr>
        <p:blipFill>
          <a:blip r:embed="rId2"/>
          <a:stretch>
            <a:fillRect/>
          </a:stretch>
        </p:blipFill>
        <p:spPr>
          <a:xfrm>
            <a:off x="802740" y="2341563"/>
            <a:ext cx="10586520" cy="3633787"/>
          </a:xfrm>
        </p:spPr>
      </p:pic>
    </p:spTree>
    <p:extLst>
      <p:ext uri="{BB962C8B-B14F-4D97-AF65-F5344CB8AC3E}">
        <p14:creationId xmlns:p14="http://schemas.microsoft.com/office/powerpoint/2010/main" val="405856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33C4-28B3-4852-1E63-512F6FBE1B62}"/>
              </a:ext>
            </a:extLst>
          </p:cNvPr>
          <p:cNvSpPr>
            <a:spLocks noGrp="1"/>
          </p:cNvSpPr>
          <p:nvPr>
            <p:ph type="title"/>
          </p:nvPr>
        </p:nvSpPr>
        <p:spPr/>
        <p:txBody>
          <a:bodyPr/>
          <a:lstStyle/>
          <a:p>
            <a:r>
              <a:rPr lang="en-US" dirty="0"/>
              <a:t>Seo results in India:</a:t>
            </a:r>
            <a:endParaRPr lang="en-IN" dirty="0"/>
          </a:p>
        </p:txBody>
      </p:sp>
      <p:pic>
        <p:nvPicPr>
          <p:cNvPr id="5" name="Content Placeholder 4">
            <a:extLst>
              <a:ext uri="{FF2B5EF4-FFF2-40B4-BE49-F238E27FC236}">
                <a16:creationId xmlns:a16="http://schemas.microsoft.com/office/drawing/2014/main" id="{DAC4A047-62E8-2B74-AE5E-AD7F2FBD8A9A}"/>
              </a:ext>
            </a:extLst>
          </p:cNvPr>
          <p:cNvPicPr>
            <a:picLocks noGrp="1" noChangeAspect="1"/>
          </p:cNvPicPr>
          <p:nvPr>
            <p:ph idx="1"/>
          </p:nvPr>
        </p:nvPicPr>
        <p:blipFill>
          <a:blip r:embed="rId2"/>
          <a:stretch>
            <a:fillRect/>
          </a:stretch>
        </p:blipFill>
        <p:spPr>
          <a:xfrm>
            <a:off x="2397967" y="1890876"/>
            <a:ext cx="7672034" cy="4463271"/>
          </a:xfrm>
        </p:spPr>
      </p:pic>
    </p:spTree>
    <p:extLst>
      <p:ext uri="{BB962C8B-B14F-4D97-AF65-F5344CB8AC3E}">
        <p14:creationId xmlns:p14="http://schemas.microsoft.com/office/powerpoint/2010/main" val="370090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C1BF-3FC3-91D6-83C1-CE01FBB00D45}"/>
              </a:ext>
            </a:extLst>
          </p:cNvPr>
          <p:cNvSpPr>
            <a:spLocks noGrp="1"/>
          </p:cNvSpPr>
          <p:nvPr>
            <p:ph type="title"/>
          </p:nvPr>
        </p:nvSpPr>
        <p:spPr/>
        <p:txBody>
          <a:bodyPr/>
          <a:lstStyle/>
          <a:p>
            <a:r>
              <a:rPr lang="en-US" dirty="0"/>
              <a:t>Traffic analysis with competitors:</a:t>
            </a:r>
            <a:endParaRPr lang="en-IN" dirty="0"/>
          </a:p>
        </p:txBody>
      </p:sp>
      <p:pic>
        <p:nvPicPr>
          <p:cNvPr id="5" name="Content Placeholder 4">
            <a:extLst>
              <a:ext uri="{FF2B5EF4-FFF2-40B4-BE49-F238E27FC236}">
                <a16:creationId xmlns:a16="http://schemas.microsoft.com/office/drawing/2014/main" id="{18360C60-DBD9-C229-B96B-5F92BDA3340C}"/>
              </a:ext>
            </a:extLst>
          </p:cNvPr>
          <p:cNvPicPr>
            <a:picLocks noGrp="1" noChangeAspect="1"/>
          </p:cNvPicPr>
          <p:nvPr>
            <p:ph idx="1"/>
          </p:nvPr>
        </p:nvPicPr>
        <p:blipFill>
          <a:blip r:embed="rId2"/>
          <a:stretch>
            <a:fillRect/>
          </a:stretch>
        </p:blipFill>
        <p:spPr>
          <a:xfrm>
            <a:off x="1138966" y="2341563"/>
            <a:ext cx="9914068" cy="3633787"/>
          </a:xfrm>
        </p:spPr>
      </p:pic>
    </p:spTree>
    <p:extLst>
      <p:ext uri="{BB962C8B-B14F-4D97-AF65-F5344CB8AC3E}">
        <p14:creationId xmlns:p14="http://schemas.microsoft.com/office/powerpoint/2010/main" val="175578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B95DEF-D217-9B79-ABAC-FD2087B773D4}"/>
              </a:ext>
            </a:extLst>
          </p:cNvPr>
          <p:cNvSpPr>
            <a:spLocks noGrp="1"/>
          </p:cNvSpPr>
          <p:nvPr>
            <p:ph type="title"/>
          </p:nvPr>
        </p:nvSpPr>
        <p:spPr>
          <a:xfrm>
            <a:off x="739865" y="1706581"/>
            <a:ext cx="3031852" cy="1722419"/>
          </a:xfrm>
        </p:spPr>
        <p:txBody>
          <a:bodyPr/>
          <a:lstStyle/>
          <a:p>
            <a:pPr algn="ctr"/>
            <a:r>
              <a:rPr lang="en-US" dirty="0"/>
              <a:t>Interest signals from employees</a:t>
            </a:r>
            <a:endParaRPr lang="en-IN" dirty="0"/>
          </a:p>
        </p:txBody>
      </p:sp>
      <p:pic>
        <p:nvPicPr>
          <p:cNvPr id="5" name="Content Placeholder 4">
            <a:extLst>
              <a:ext uri="{FF2B5EF4-FFF2-40B4-BE49-F238E27FC236}">
                <a16:creationId xmlns:a16="http://schemas.microsoft.com/office/drawing/2014/main" id="{059BB7D1-D6B9-6927-3AD1-C8B64C656850}"/>
              </a:ext>
            </a:extLst>
          </p:cNvPr>
          <p:cNvPicPr>
            <a:picLocks noGrp="1" noChangeAspect="1"/>
          </p:cNvPicPr>
          <p:nvPr>
            <p:ph idx="1"/>
          </p:nvPr>
        </p:nvPicPr>
        <p:blipFill>
          <a:blip r:embed="rId2"/>
          <a:stretch>
            <a:fillRect/>
          </a:stretch>
        </p:blipFill>
        <p:spPr>
          <a:xfrm>
            <a:off x="6342535" y="694312"/>
            <a:ext cx="4424992" cy="6040465"/>
          </a:xfrm>
        </p:spPr>
      </p:pic>
    </p:spTree>
    <p:extLst>
      <p:ext uri="{BB962C8B-B14F-4D97-AF65-F5344CB8AC3E}">
        <p14:creationId xmlns:p14="http://schemas.microsoft.com/office/powerpoint/2010/main" val="157323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D1A032-49FE-39C9-2324-EA9DEB20F88D}"/>
              </a:ext>
            </a:extLst>
          </p:cNvPr>
          <p:cNvSpPr>
            <a:spLocks noGrp="1"/>
          </p:cNvSpPr>
          <p:nvPr>
            <p:ph type="title"/>
          </p:nvPr>
        </p:nvSpPr>
        <p:spPr>
          <a:xfrm>
            <a:off x="693212" y="1932833"/>
            <a:ext cx="3031852" cy="1722419"/>
          </a:xfrm>
        </p:spPr>
        <p:txBody>
          <a:bodyPr>
            <a:normAutofit fontScale="90000"/>
          </a:bodyPr>
          <a:lstStyle/>
          <a:p>
            <a:pPr algn="ctr"/>
            <a:r>
              <a:rPr lang="en-US" dirty="0"/>
              <a:t>Types of acquisition does this organization make most frequently</a:t>
            </a:r>
            <a:endParaRPr lang="en-IN" dirty="0"/>
          </a:p>
        </p:txBody>
      </p:sp>
      <p:pic>
        <p:nvPicPr>
          <p:cNvPr id="5" name="Content Placeholder 4">
            <a:extLst>
              <a:ext uri="{FF2B5EF4-FFF2-40B4-BE49-F238E27FC236}">
                <a16:creationId xmlns:a16="http://schemas.microsoft.com/office/drawing/2014/main" id="{EDE4AE8F-3A23-9DCE-A990-DB3709F1E53D}"/>
              </a:ext>
            </a:extLst>
          </p:cNvPr>
          <p:cNvPicPr>
            <a:picLocks noGrp="1" noChangeAspect="1"/>
          </p:cNvPicPr>
          <p:nvPr>
            <p:ph idx="1"/>
          </p:nvPr>
        </p:nvPicPr>
        <p:blipFill>
          <a:blip r:embed="rId2"/>
          <a:stretch>
            <a:fillRect/>
          </a:stretch>
        </p:blipFill>
        <p:spPr>
          <a:xfrm>
            <a:off x="5528596" y="933450"/>
            <a:ext cx="5727393" cy="5443604"/>
          </a:xfrm>
        </p:spPr>
      </p:pic>
    </p:spTree>
    <p:extLst>
      <p:ext uri="{BB962C8B-B14F-4D97-AF65-F5344CB8AC3E}">
        <p14:creationId xmlns:p14="http://schemas.microsoft.com/office/powerpoint/2010/main" val="276426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C04E-8DF0-80E7-16F2-764CBF3CB2EC}"/>
              </a:ext>
            </a:extLst>
          </p:cNvPr>
          <p:cNvSpPr>
            <a:spLocks noGrp="1"/>
          </p:cNvSpPr>
          <p:nvPr>
            <p:ph type="title"/>
          </p:nvPr>
        </p:nvSpPr>
        <p:spPr>
          <a:xfrm>
            <a:off x="655890" y="1786750"/>
            <a:ext cx="3031852" cy="1722419"/>
          </a:xfrm>
        </p:spPr>
        <p:txBody>
          <a:bodyPr/>
          <a:lstStyle/>
          <a:p>
            <a:pPr algn="ctr"/>
            <a:r>
              <a:rPr lang="en-US" dirty="0"/>
              <a:t>Top Two Investors aspire system:</a:t>
            </a:r>
            <a:endParaRPr lang="en-IN" dirty="0"/>
          </a:p>
        </p:txBody>
      </p:sp>
      <p:pic>
        <p:nvPicPr>
          <p:cNvPr id="5" name="Content Placeholder 4">
            <a:extLst>
              <a:ext uri="{FF2B5EF4-FFF2-40B4-BE49-F238E27FC236}">
                <a16:creationId xmlns:a16="http://schemas.microsoft.com/office/drawing/2014/main" id="{A289DA9A-59B1-1EC8-B2A7-13448DE622B4}"/>
              </a:ext>
            </a:extLst>
          </p:cNvPr>
          <p:cNvPicPr>
            <a:picLocks noGrp="1" noChangeAspect="1"/>
          </p:cNvPicPr>
          <p:nvPr>
            <p:ph idx="1"/>
          </p:nvPr>
        </p:nvPicPr>
        <p:blipFill>
          <a:blip r:embed="rId2"/>
          <a:stretch>
            <a:fillRect/>
          </a:stretch>
        </p:blipFill>
        <p:spPr>
          <a:xfrm>
            <a:off x="5147568" y="1306640"/>
            <a:ext cx="6137591" cy="4405058"/>
          </a:xfrm>
        </p:spPr>
      </p:pic>
    </p:spTree>
    <p:extLst>
      <p:ext uri="{BB962C8B-B14F-4D97-AF65-F5344CB8AC3E}">
        <p14:creationId xmlns:p14="http://schemas.microsoft.com/office/powerpoint/2010/main" val="282725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328E-0924-21DE-7CEE-60FD30F29BD4}"/>
              </a:ext>
            </a:extLst>
          </p:cNvPr>
          <p:cNvSpPr>
            <a:spLocks noGrp="1"/>
          </p:cNvSpPr>
          <p:nvPr>
            <p:ph type="title"/>
          </p:nvPr>
        </p:nvSpPr>
        <p:spPr/>
        <p:txBody>
          <a:bodyPr/>
          <a:lstStyle/>
          <a:p>
            <a:r>
              <a:rPr lang="en-US" dirty="0"/>
              <a:t>Aspire's new launch:</a:t>
            </a:r>
            <a:endParaRPr lang="en-IN" dirty="0"/>
          </a:p>
        </p:txBody>
      </p:sp>
      <p:pic>
        <p:nvPicPr>
          <p:cNvPr id="5" name="Content Placeholder 4">
            <a:extLst>
              <a:ext uri="{FF2B5EF4-FFF2-40B4-BE49-F238E27FC236}">
                <a16:creationId xmlns:a16="http://schemas.microsoft.com/office/drawing/2014/main" id="{49C1BFBA-BD72-7290-2082-E65CAD0F312E}"/>
              </a:ext>
            </a:extLst>
          </p:cNvPr>
          <p:cNvPicPr>
            <a:picLocks noGrp="1" noChangeAspect="1"/>
          </p:cNvPicPr>
          <p:nvPr>
            <p:ph idx="1"/>
          </p:nvPr>
        </p:nvPicPr>
        <p:blipFill>
          <a:blip r:embed="rId2"/>
          <a:stretch>
            <a:fillRect/>
          </a:stretch>
        </p:blipFill>
        <p:spPr>
          <a:xfrm>
            <a:off x="1541562" y="2192693"/>
            <a:ext cx="8298633" cy="3615151"/>
          </a:xfrm>
        </p:spPr>
      </p:pic>
    </p:spTree>
    <p:extLst>
      <p:ext uri="{BB962C8B-B14F-4D97-AF65-F5344CB8AC3E}">
        <p14:creationId xmlns:p14="http://schemas.microsoft.com/office/powerpoint/2010/main" val="239441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988B-A14A-C2DC-C975-7642DCC5317F}"/>
              </a:ext>
            </a:extLst>
          </p:cNvPr>
          <p:cNvSpPr>
            <a:spLocks noGrp="1"/>
          </p:cNvSpPr>
          <p:nvPr>
            <p:ph type="title"/>
          </p:nvPr>
        </p:nvSpPr>
        <p:spPr/>
        <p:txBody>
          <a:bodyPr/>
          <a:lstStyle/>
          <a:p>
            <a:r>
              <a:rPr lang="en-US" dirty="0"/>
              <a:t>Aspire’s online presence:</a:t>
            </a:r>
            <a:endParaRPr lang="en-IN" dirty="0"/>
          </a:p>
        </p:txBody>
      </p:sp>
      <p:sp>
        <p:nvSpPr>
          <p:cNvPr id="7" name="Content Placeholder 6">
            <a:extLst>
              <a:ext uri="{FF2B5EF4-FFF2-40B4-BE49-F238E27FC236}">
                <a16:creationId xmlns:a16="http://schemas.microsoft.com/office/drawing/2014/main" id="{90406322-BA65-96C4-21A0-8989BA591CFA}"/>
              </a:ext>
            </a:extLst>
          </p:cNvPr>
          <p:cNvSpPr>
            <a:spLocks noGrp="1"/>
          </p:cNvSpPr>
          <p:nvPr>
            <p:ph idx="1"/>
          </p:nvPr>
        </p:nvSpPr>
        <p:spPr/>
        <p:txBody>
          <a:bodyPr/>
          <a:lstStyle/>
          <a:p>
            <a:pPr algn="just">
              <a:buFont typeface="Wingdings" panose="05000000000000000000" pitchFamily="2" charset="2"/>
              <a:buChar char="q"/>
            </a:pPr>
            <a:r>
              <a:rPr lang="en-US" b="1" dirty="0"/>
              <a:t>Social Media Platforms</a:t>
            </a:r>
            <a:endParaRPr lang="en-US" dirty="0"/>
          </a:p>
          <a:p>
            <a:pPr marL="0" indent="0" algn="just">
              <a:buNone/>
            </a:pPr>
            <a:r>
              <a:rPr lang="en-US" b="1" dirty="0"/>
              <a:t>LinkedIn</a:t>
            </a:r>
            <a:r>
              <a:rPr lang="en-US" dirty="0"/>
              <a:t>:</a:t>
            </a:r>
          </a:p>
          <a:p>
            <a:pPr marL="742950" lvl="1" indent="-285750" algn="just">
              <a:buFont typeface="Wingdings" panose="05000000000000000000" pitchFamily="2" charset="2"/>
              <a:buChar char="q"/>
            </a:pPr>
            <a:r>
              <a:rPr lang="en-US" dirty="0"/>
              <a:t>Followers: 50,000+</a:t>
            </a:r>
          </a:p>
          <a:p>
            <a:pPr marL="742950" lvl="1" indent="-285750" algn="just">
              <a:buFont typeface="Wingdings" panose="05000000000000000000" pitchFamily="2" charset="2"/>
              <a:buChar char="q"/>
            </a:pPr>
            <a:r>
              <a:rPr lang="en-US" dirty="0"/>
              <a:t>Engagement: Regular posts on company updates, industry insights, job openings, and thought leadership articles.</a:t>
            </a:r>
          </a:p>
          <a:p>
            <a:pPr marL="742950" lvl="1" indent="-285750" algn="just">
              <a:buFont typeface="Wingdings" panose="05000000000000000000" pitchFamily="2" charset="2"/>
              <a:buChar char="q"/>
            </a:pPr>
            <a:r>
              <a:rPr lang="en-US" dirty="0"/>
              <a:t>Example: Recent post on a successful digital transformation project received over 500 likes and 50 comments.</a:t>
            </a:r>
          </a:p>
          <a:p>
            <a:pPr marL="0" indent="0" algn="just">
              <a:buNone/>
            </a:pPr>
            <a:r>
              <a:rPr lang="en-US" b="1" dirty="0"/>
              <a:t>Twitter</a:t>
            </a:r>
            <a:r>
              <a:rPr lang="en-US" dirty="0"/>
              <a:t>:</a:t>
            </a:r>
          </a:p>
          <a:p>
            <a:pPr lvl="1" algn="just">
              <a:buFont typeface="Wingdings" panose="05000000000000000000" pitchFamily="2" charset="2"/>
              <a:buChar char="q"/>
            </a:pPr>
            <a:r>
              <a:rPr lang="en-US" dirty="0"/>
              <a:t>Followers: 10,000+</a:t>
            </a:r>
          </a:p>
          <a:p>
            <a:pPr lvl="1" algn="just">
              <a:buFont typeface="Wingdings" panose="05000000000000000000" pitchFamily="2" charset="2"/>
              <a:buChar char="q"/>
            </a:pPr>
            <a:r>
              <a:rPr lang="en-US" dirty="0"/>
              <a:t>Engagement: Tweets about latest technology trends, company news, and event participation.</a:t>
            </a:r>
          </a:p>
          <a:p>
            <a:pPr lvl="1" algn="just">
              <a:buFont typeface="Wingdings" panose="05000000000000000000" pitchFamily="2" charset="2"/>
              <a:buChar char="q"/>
            </a:pPr>
            <a:r>
              <a:rPr lang="en-US" dirty="0"/>
              <a:t>Example: A tweet about their participation in a major tech conference garnered 200+ retweets.</a:t>
            </a:r>
          </a:p>
          <a:p>
            <a:endParaRPr lang="en-IN" dirty="0"/>
          </a:p>
        </p:txBody>
      </p:sp>
    </p:spTree>
    <p:extLst>
      <p:ext uri="{BB962C8B-B14F-4D97-AF65-F5344CB8AC3E}">
        <p14:creationId xmlns:p14="http://schemas.microsoft.com/office/powerpoint/2010/main" val="1495854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23C17-CED0-F9AB-B24B-FB8EF7D5492C}"/>
              </a:ext>
            </a:extLst>
          </p:cNvPr>
          <p:cNvSpPr>
            <a:spLocks noGrp="1"/>
          </p:cNvSpPr>
          <p:nvPr>
            <p:ph idx="1"/>
          </p:nvPr>
        </p:nvSpPr>
        <p:spPr>
          <a:xfrm>
            <a:off x="683829" y="1211859"/>
            <a:ext cx="11091404" cy="4899691"/>
          </a:xfrm>
        </p:spPr>
        <p:txBody>
          <a:bodyPr/>
          <a:lstStyle/>
          <a:p>
            <a:pPr marL="0" indent="0" algn="just">
              <a:buNone/>
            </a:pPr>
            <a:r>
              <a:rPr lang="en-US" b="1" dirty="0"/>
              <a:t>Facebook</a:t>
            </a:r>
            <a:r>
              <a:rPr lang="en-US" dirty="0"/>
              <a:t>:</a:t>
            </a:r>
          </a:p>
          <a:p>
            <a:pPr lvl="1" algn="just">
              <a:buFont typeface="Wingdings" panose="05000000000000000000" pitchFamily="2" charset="2"/>
              <a:buChar char="q"/>
            </a:pPr>
            <a:r>
              <a:rPr lang="en-US" dirty="0"/>
              <a:t>Followers: 8,000+</a:t>
            </a:r>
          </a:p>
          <a:p>
            <a:pPr lvl="1" algn="just">
              <a:buFont typeface="Wingdings" panose="05000000000000000000" pitchFamily="2" charset="2"/>
              <a:buChar char="q"/>
            </a:pPr>
            <a:r>
              <a:rPr lang="en-US" dirty="0"/>
              <a:t>Engagement: Sharing company culture, achievements, and employee stories.</a:t>
            </a:r>
          </a:p>
          <a:p>
            <a:pPr lvl="1" algn="just">
              <a:buFont typeface="Wingdings" panose="05000000000000000000" pitchFamily="2" charset="2"/>
              <a:buChar char="q"/>
            </a:pPr>
            <a:r>
              <a:rPr lang="en-US" dirty="0"/>
              <a:t>Example: Post celebrating a company award received 300+ likes and numerous congratulatory comments.</a:t>
            </a:r>
          </a:p>
          <a:p>
            <a:pPr marL="0" indent="0" algn="just">
              <a:buNone/>
            </a:pPr>
            <a:r>
              <a:rPr lang="en-US" b="1" dirty="0"/>
              <a:t>Instagram</a:t>
            </a:r>
            <a:r>
              <a:rPr lang="en-US" dirty="0"/>
              <a:t>:</a:t>
            </a:r>
          </a:p>
          <a:p>
            <a:pPr lvl="1" algn="just">
              <a:buFont typeface="Wingdings" panose="05000000000000000000" pitchFamily="2" charset="2"/>
              <a:buChar char="q"/>
            </a:pPr>
            <a:r>
              <a:rPr lang="en-US" dirty="0"/>
              <a:t>Followers: 5,000+</a:t>
            </a:r>
          </a:p>
          <a:p>
            <a:pPr lvl="1" algn="just">
              <a:buFont typeface="Wingdings" panose="05000000000000000000" pitchFamily="2" charset="2"/>
              <a:buChar char="q"/>
            </a:pPr>
            <a:r>
              <a:rPr lang="en-US" dirty="0"/>
              <a:t>Engagement: Visual content showcasing company events, office environment, and employee activities.</a:t>
            </a:r>
          </a:p>
          <a:p>
            <a:pPr lvl="1" algn="just">
              <a:buFont typeface="Wingdings" panose="05000000000000000000" pitchFamily="2" charset="2"/>
              <a:buChar char="q"/>
            </a:pPr>
            <a:r>
              <a:rPr lang="en-US" dirty="0"/>
              <a:t>Example: A post on their corporate social responsibility activities got 400+ likes.</a:t>
            </a:r>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259871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567-FCEE-376B-F584-8E7D622D6F02}"/>
              </a:ext>
            </a:extLst>
          </p:cNvPr>
          <p:cNvSpPr>
            <a:spLocks noGrp="1"/>
          </p:cNvSpPr>
          <p:nvPr>
            <p:ph type="title"/>
          </p:nvPr>
        </p:nvSpPr>
        <p:spPr/>
        <p:txBody>
          <a:bodyPr/>
          <a:lstStyle/>
          <a:p>
            <a:r>
              <a:rPr lang="en-US" b="1" dirty="0"/>
              <a:t>Professional Networks:</a:t>
            </a:r>
            <a:endParaRPr lang="en-IN" dirty="0"/>
          </a:p>
        </p:txBody>
      </p:sp>
      <p:sp>
        <p:nvSpPr>
          <p:cNvPr id="3" name="Content Placeholder 2">
            <a:extLst>
              <a:ext uri="{FF2B5EF4-FFF2-40B4-BE49-F238E27FC236}">
                <a16:creationId xmlns:a16="http://schemas.microsoft.com/office/drawing/2014/main" id="{6EF2804F-1732-D95F-45E3-CAAB69316BCD}"/>
              </a:ext>
            </a:extLst>
          </p:cNvPr>
          <p:cNvSpPr>
            <a:spLocks noGrp="1"/>
          </p:cNvSpPr>
          <p:nvPr>
            <p:ph idx="1"/>
          </p:nvPr>
        </p:nvSpPr>
        <p:spPr/>
        <p:txBody>
          <a:bodyPr/>
          <a:lstStyle/>
          <a:p>
            <a:pPr marL="0" indent="0">
              <a:buNone/>
            </a:pPr>
            <a:r>
              <a:rPr lang="en-US" b="1" dirty="0"/>
              <a:t>Glassdoor</a:t>
            </a:r>
            <a:r>
              <a:rPr lang="en-US" dirty="0"/>
              <a:t>:</a:t>
            </a:r>
          </a:p>
          <a:p>
            <a:pPr marL="742950" lvl="1" indent="-285750" algn="just">
              <a:buFont typeface="Wingdings" panose="05000000000000000000" pitchFamily="2" charset="2"/>
              <a:buChar char="q"/>
            </a:pPr>
            <a:r>
              <a:rPr lang="en-US" dirty="0"/>
              <a:t>Rating: 4.2/5 from 500+ reviews.</a:t>
            </a:r>
          </a:p>
          <a:p>
            <a:pPr marL="742950" lvl="1" indent="-285750" algn="just">
              <a:buFont typeface="Wingdings" panose="05000000000000000000" pitchFamily="2" charset="2"/>
              <a:buChar char="q"/>
            </a:pPr>
            <a:r>
              <a:rPr lang="en-US" dirty="0"/>
              <a:t>Insights: Employees praise the company’s culture, work-life balance, and opportunities for growth.</a:t>
            </a:r>
          </a:p>
          <a:p>
            <a:pPr marL="0" indent="0">
              <a:buNone/>
            </a:pPr>
            <a:r>
              <a:rPr lang="en-US" b="1" dirty="0"/>
              <a:t>Indeed</a:t>
            </a:r>
            <a:r>
              <a:rPr lang="en-US" dirty="0"/>
              <a:t>:</a:t>
            </a:r>
          </a:p>
          <a:p>
            <a:pPr marL="742950" lvl="1" indent="-285750" algn="just">
              <a:buFont typeface="Wingdings" panose="05000000000000000000" pitchFamily="2" charset="2"/>
              <a:buChar char="q"/>
            </a:pPr>
            <a:r>
              <a:rPr lang="en-US" dirty="0"/>
              <a:t>Rating: 4.1/5 from 300+ reviews.</a:t>
            </a:r>
          </a:p>
          <a:p>
            <a:pPr marL="742950" lvl="1" indent="-285750" algn="just">
              <a:buFont typeface="Wingdings" panose="05000000000000000000" pitchFamily="2" charset="2"/>
              <a:buChar char="q"/>
            </a:pPr>
            <a:r>
              <a:rPr lang="en-US" dirty="0"/>
              <a:t>Insights: Positive feedback on the supportive work environment and professional development programs.</a:t>
            </a:r>
          </a:p>
          <a:p>
            <a:endParaRPr lang="en-IN" dirty="0"/>
          </a:p>
        </p:txBody>
      </p:sp>
    </p:spTree>
    <p:extLst>
      <p:ext uri="{BB962C8B-B14F-4D97-AF65-F5344CB8AC3E}">
        <p14:creationId xmlns:p14="http://schemas.microsoft.com/office/powerpoint/2010/main" val="184816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About: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36306100"/>
              </p:ext>
            </p:extLst>
          </p:nvPr>
        </p:nvGraphicFramePr>
        <p:xfrm>
          <a:off x="290596" y="2008873"/>
          <a:ext cx="11610808" cy="386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CD7D-C05D-7502-1714-CD8CDFD76121}"/>
              </a:ext>
            </a:extLst>
          </p:cNvPr>
          <p:cNvSpPr>
            <a:spLocks noGrp="1"/>
          </p:cNvSpPr>
          <p:nvPr>
            <p:ph type="title"/>
          </p:nvPr>
        </p:nvSpPr>
        <p:spPr/>
        <p:txBody>
          <a:bodyPr/>
          <a:lstStyle/>
          <a:p>
            <a:r>
              <a:rPr lang="en-US" dirty="0"/>
              <a:t>Tech Communities and Forums</a:t>
            </a:r>
            <a:endParaRPr lang="en-IN" dirty="0"/>
          </a:p>
        </p:txBody>
      </p:sp>
      <p:sp>
        <p:nvSpPr>
          <p:cNvPr id="5" name="Content Placeholder 4">
            <a:extLst>
              <a:ext uri="{FF2B5EF4-FFF2-40B4-BE49-F238E27FC236}">
                <a16:creationId xmlns:a16="http://schemas.microsoft.com/office/drawing/2014/main" id="{A4165271-F011-CF18-3894-F988478E9852}"/>
              </a:ext>
            </a:extLst>
          </p:cNvPr>
          <p:cNvSpPr>
            <a:spLocks noGrp="1"/>
          </p:cNvSpPr>
          <p:nvPr>
            <p:ph idx="1"/>
          </p:nvPr>
        </p:nvSpPr>
        <p:spPr>
          <a:xfrm>
            <a:off x="581193" y="2228897"/>
            <a:ext cx="11029615" cy="3634486"/>
          </a:xfrm>
        </p:spPr>
        <p:txBody>
          <a:bodyPr>
            <a:normAutofit/>
          </a:bodyPr>
          <a:lstStyle/>
          <a:p>
            <a:pPr marL="0" indent="0">
              <a:buNone/>
            </a:pPr>
            <a:r>
              <a:rPr lang="en-US" b="1" dirty="0"/>
              <a:t>GitHub:</a:t>
            </a:r>
          </a:p>
          <a:p>
            <a:pPr lvl="1" algn="just">
              <a:buFont typeface="Wingdings" panose="05000000000000000000" pitchFamily="2" charset="2"/>
              <a:buChar char="q"/>
            </a:pPr>
            <a:r>
              <a:rPr lang="en-US" dirty="0"/>
              <a:t>Repositories: Contributions to open-source projects and showcasing their development capabilities.</a:t>
            </a:r>
          </a:p>
          <a:p>
            <a:pPr lvl="1" algn="just">
              <a:buFont typeface="Wingdings" panose="05000000000000000000" pitchFamily="2" charset="2"/>
              <a:buChar char="q"/>
            </a:pPr>
            <a:r>
              <a:rPr lang="en-US" dirty="0"/>
              <a:t>Example: Active participation in collaborative coding and tech discussions.</a:t>
            </a:r>
          </a:p>
          <a:p>
            <a:pPr marL="0" indent="0">
              <a:buNone/>
            </a:pPr>
            <a:r>
              <a:rPr lang="en-US" b="1" dirty="0"/>
              <a:t>YouTube:</a:t>
            </a:r>
          </a:p>
          <a:p>
            <a:pPr lvl="1">
              <a:buFont typeface="Wingdings" panose="05000000000000000000" pitchFamily="2" charset="2"/>
              <a:buChar char="q"/>
            </a:pPr>
            <a:r>
              <a:rPr lang="en-US" dirty="0"/>
              <a:t>Subscribers: 2,000+</a:t>
            </a:r>
          </a:p>
          <a:p>
            <a:pPr lvl="1">
              <a:buFont typeface="Wingdings" panose="05000000000000000000" pitchFamily="2" charset="2"/>
              <a:buChar char="q"/>
            </a:pPr>
            <a:r>
              <a:rPr lang="en-US" dirty="0"/>
              <a:t>Content: Videos on webinars, tech tutorials, and company events.</a:t>
            </a:r>
          </a:p>
          <a:p>
            <a:pPr lvl="1">
              <a:buFont typeface="Wingdings" panose="05000000000000000000" pitchFamily="2" charset="2"/>
              <a:buChar char="q"/>
            </a:pPr>
            <a:r>
              <a:rPr lang="en-US" dirty="0"/>
              <a:t>Example: Webinar on digital transformation strategies has over 10,000 views.</a:t>
            </a:r>
            <a:endParaRPr lang="en-IN" dirty="0"/>
          </a:p>
        </p:txBody>
      </p:sp>
    </p:spTree>
    <p:extLst>
      <p:ext uri="{BB962C8B-B14F-4D97-AF65-F5344CB8AC3E}">
        <p14:creationId xmlns:p14="http://schemas.microsoft.com/office/powerpoint/2010/main" val="3273691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6E8A-F123-2DE0-3073-110A54A42EBD}"/>
              </a:ext>
            </a:extLst>
          </p:cNvPr>
          <p:cNvSpPr>
            <a:spLocks noGrp="1"/>
          </p:cNvSpPr>
          <p:nvPr>
            <p:ph type="title"/>
          </p:nvPr>
        </p:nvSpPr>
        <p:spPr/>
        <p:txBody>
          <a:bodyPr/>
          <a:lstStyle/>
          <a:p>
            <a:r>
              <a:rPr lang="en-US" dirty="0"/>
              <a:t>Client Feedback and Happy Clients</a:t>
            </a:r>
            <a:endParaRPr lang="en-IN" dirty="0"/>
          </a:p>
        </p:txBody>
      </p:sp>
      <p:sp>
        <p:nvSpPr>
          <p:cNvPr id="3" name="Content Placeholder 2">
            <a:extLst>
              <a:ext uri="{FF2B5EF4-FFF2-40B4-BE49-F238E27FC236}">
                <a16:creationId xmlns:a16="http://schemas.microsoft.com/office/drawing/2014/main" id="{04285951-3C65-4378-4BB2-1E8DD559D046}"/>
              </a:ext>
            </a:extLst>
          </p:cNvPr>
          <p:cNvSpPr>
            <a:spLocks noGrp="1"/>
          </p:cNvSpPr>
          <p:nvPr>
            <p:ph idx="1"/>
          </p:nvPr>
        </p:nvSpPr>
        <p:spPr/>
        <p:txBody>
          <a:bodyPr>
            <a:normAutofit/>
          </a:bodyPr>
          <a:lstStyle/>
          <a:p>
            <a:pPr marL="0" indent="0">
              <a:buNone/>
            </a:pPr>
            <a:r>
              <a:rPr lang="en-US" b="1" dirty="0"/>
              <a:t>Random Feedback from Major Clients:</a:t>
            </a:r>
          </a:p>
          <a:p>
            <a:pPr lvl="1"/>
            <a:r>
              <a:rPr lang="en-US" sz="1600" dirty="0"/>
              <a:t>Client A (Retail Industry): "Aspire Systems transformed our digital capabilities, significantly improving our customer experience and operational efficiency."</a:t>
            </a:r>
          </a:p>
          <a:p>
            <a:pPr lvl="1"/>
            <a:r>
              <a:rPr lang="en-US" sz="1600" dirty="0"/>
              <a:t>Client B (Financial Services): "Their expertise in software product engineering has been instrumental in launching our new financial platform on time and within budget."</a:t>
            </a:r>
          </a:p>
          <a:p>
            <a:pPr lvl="1"/>
            <a:r>
              <a:rPr lang="en-US" sz="1600" dirty="0"/>
              <a:t>Client C (Healthcare Industry): "The team at Aspire Systems delivered exceptional service, helping us integrate advanced analytics into our healthcare management system."</a:t>
            </a:r>
          </a:p>
        </p:txBody>
      </p:sp>
    </p:spTree>
    <p:extLst>
      <p:ext uri="{BB962C8B-B14F-4D97-AF65-F5344CB8AC3E}">
        <p14:creationId xmlns:p14="http://schemas.microsoft.com/office/powerpoint/2010/main" val="21561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FCAED-A63F-6761-6C75-28606DEFD40A}"/>
              </a:ext>
            </a:extLst>
          </p:cNvPr>
          <p:cNvSpPr>
            <a:spLocks noGrp="1"/>
          </p:cNvSpPr>
          <p:nvPr>
            <p:ph idx="1"/>
          </p:nvPr>
        </p:nvSpPr>
        <p:spPr>
          <a:xfrm>
            <a:off x="334347" y="1520890"/>
            <a:ext cx="11523305" cy="4627984"/>
          </a:xfrm>
        </p:spPr>
        <p:txBody>
          <a:bodyPr>
            <a:normAutofit fontScale="92500" lnSpcReduction="20000"/>
          </a:bodyPr>
          <a:lstStyle/>
          <a:p>
            <a:endParaRPr lang="en-US" sz="1600" dirty="0"/>
          </a:p>
          <a:p>
            <a:endParaRPr lang="en-US" sz="1600" dirty="0"/>
          </a:p>
          <a:p>
            <a:endParaRPr lang="en-US" sz="1600" dirty="0"/>
          </a:p>
          <a:p>
            <a:pPr marL="0" indent="0">
              <a:buNone/>
            </a:pPr>
            <a:r>
              <a:rPr lang="en-IN" sz="1600" b="1" dirty="0"/>
              <a:t>Client Satisfaction Surveys:</a:t>
            </a:r>
            <a:endParaRPr lang="en-US" sz="1600" b="1" dirty="0"/>
          </a:p>
          <a:p>
            <a:pPr lvl="1" algn="just">
              <a:buFont typeface="Wingdings" panose="05000000000000000000" pitchFamily="2" charset="2"/>
              <a:buChar char="q"/>
            </a:pPr>
            <a:r>
              <a:rPr lang="en-US" sz="1500" b="1" dirty="0"/>
              <a:t>Net Promoter Score (NPS): </a:t>
            </a:r>
            <a:r>
              <a:rPr lang="en-US" sz="1500" dirty="0"/>
              <a:t>80+ (indicative of high client satisfaction and likelihood to recommend Aspire Systems).</a:t>
            </a:r>
          </a:p>
          <a:p>
            <a:pPr lvl="1" algn="just">
              <a:buFont typeface="Wingdings" panose="05000000000000000000" pitchFamily="2" charset="2"/>
              <a:buChar char="q"/>
            </a:pPr>
            <a:r>
              <a:rPr lang="en-US" sz="1500" b="1" dirty="0"/>
              <a:t>Customer Retention Rate: </a:t>
            </a:r>
            <a:r>
              <a:rPr lang="en-US" sz="1500" dirty="0"/>
              <a:t>90% (reflects strong long-term relationships and consistent client satisfaction).</a:t>
            </a:r>
          </a:p>
          <a:p>
            <a:endParaRPr lang="en-US" sz="1600" dirty="0"/>
          </a:p>
          <a:p>
            <a:pPr marL="0" indent="0">
              <a:buNone/>
            </a:pPr>
            <a:r>
              <a:rPr lang="en-US" sz="1600" b="1" dirty="0"/>
              <a:t>Case Studies and Success Stories</a:t>
            </a:r>
          </a:p>
          <a:p>
            <a:pPr lvl="1" algn="just">
              <a:buFont typeface="Wingdings" panose="05000000000000000000" pitchFamily="2" charset="2"/>
              <a:buChar char="q"/>
            </a:pPr>
            <a:r>
              <a:rPr lang="en-US" sz="1500" b="1" dirty="0"/>
              <a:t>Case Study 1: </a:t>
            </a:r>
            <a:r>
              <a:rPr lang="en-US" sz="1500" dirty="0"/>
              <a:t>Digital transformation for a leading retail chain, resulting in a 30% increase in online sales and a 25% reduction in operational costs.</a:t>
            </a:r>
          </a:p>
          <a:p>
            <a:pPr lvl="1" algn="just">
              <a:buFont typeface="Wingdings" panose="05000000000000000000" pitchFamily="2" charset="2"/>
              <a:buChar char="q"/>
            </a:pPr>
            <a:r>
              <a:rPr lang="en-US" sz="1500" b="1" dirty="0"/>
              <a:t>Case Study 2: </a:t>
            </a:r>
            <a:r>
              <a:rPr lang="en-US" sz="1500" dirty="0"/>
              <a:t>Implementation of a cloud-based ERP solution for a manufacturing company, enhancing efficiency and reducing time-to-market by 20%.</a:t>
            </a:r>
          </a:p>
          <a:p>
            <a:pPr lvl="1" algn="just">
              <a:buFont typeface="Wingdings" panose="05000000000000000000" pitchFamily="2" charset="2"/>
              <a:buChar char="q"/>
            </a:pPr>
            <a:r>
              <a:rPr lang="en-US" sz="1500" b="1" dirty="0"/>
              <a:t>Case Study 3: </a:t>
            </a:r>
            <a:r>
              <a:rPr lang="en-US" sz="1500" dirty="0"/>
              <a:t>Development of a mobile banking app for a financial services firm, achieving a 50% increase in user adoption within the first six months.</a:t>
            </a:r>
          </a:p>
          <a:p>
            <a:pPr lvl="1" algn="just">
              <a:buFont typeface="Wingdings" panose="05000000000000000000" pitchFamily="2" charset="2"/>
              <a:buChar char="q"/>
            </a:pPr>
            <a:r>
              <a:rPr lang="en-US" sz="1500" dirty="0"/>
              <a:t>By leveraging a strong online presence, participating actively in industry events, maintaining strategic partnerships, and consistently delivering high-quality services, Aspire Systems has built a reputable brand. Their positive client feedback and high satisfaction scores further underline their commitment to excellence in IT services and consulting.</a:t>
            </a:r>
          </a:p>
          <a:p>
            <a:pPr lvl="1" algn="just">
              <a:buFont typeface="Wingdings" panose="05000000000000000000" pitchFamily="2" charset="2"/>
              <a:buChar char="q"/>
            </a:pPr>
            <a:endParaRPr lang="en-US" sz="1300" dirty="0"/>
          </a:p>
          <a:p>
            <a:endParaRPr lang="en-US" sz="1600" dirty="0"/>
          </a:p>
          <a:p>
            <a:endParaRPr lang="en-US" sz="1600" dirty="0"/>
          </a:p>
          <a:p>
            <a:pPr marL="0" indent="0">
              <a:buNone/>
            </a:pPr>
            <a:endParaRPr lang="en-IN" dirty="0"/>
          </a:p>
        </p:txBody>
      </p:sp>
    </p:spTree>
    <p:extLst>
      <p:ext uri="{BB962C8B-B14F-4D97-AF65-F5344CB8AC3E}">
        <p14:creationId xmlns:p14="http://schemas.microsoft.com/office/powerpoint/2010/main" val="3861101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293B-7E91-9CC7-8967-B73272499F8C}"/>
              </a:ext>
            </a:extLst>
          </p:cNvPr>
          <p:cNvSpPr>
            <a:spLocks noGrp="1"/>
          </p:cNvSpPr>
          <p:nvPr>
            <p:ph type="title"/>
          </p:nvPr>
        </p:nvSpPr>
        <p:spPr>
          <a:xfrm>
            <a:off x="394580" y="2521624"/>
            <a:ext cx="11029616" cy="1188720"/>
          </a:xfrm>
        </p:spPr>
        <p:txBody>
          <a:bodyPr>
            <a:normAutofit/>
          </a:bodyPr>
          <a:lstStyle/>
          <a:p>
            <a:pPr algn="ctr"/>
            <a:r>
              <a:rPr lang="en-US" sz="4400" dirty="0"/>
              <a:t>THANK YOU!!</a:t>
            </a:r>
            <a:endParaRPr lang="en-IN" sz="4400" dirty="0"/>
          </a:p>
        </p:txBody>
      </p:sp>
    </p:spTree>
    <p:extLst>
      <p:ext uri="{BB962C8B-B14F-4D97-AF65-F5344CB8AC3E}">
        <p14:creationId xmlns:p14="http://schemas.microsoft.com/office/powerpoint/2010/main" val="79129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D09A-AB22-BACB-0CDB-DF81D8C7557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DA5DC98-AF3D-6998-081A-3854CD65A710}"/>
              </a:ext>
            </a:extLst>
          </p:cNvPr>
          <p:cNvSpPr>
            <a:spLocks noGrp="1"/>
          </p:cNvSpPr>
          <p:nvPr>
            <p:ph idx="1"/>
          </p:nvPr>
        </p:nvSpPr>
        <p:spPr>
          <a:xfrm>
            <a:off x="581193" y="1958309"/>
            <a:ext cx="11029615" cy="3634486"/>
          </a:xfrm>
        </p:spPr>
        <p:txBody>
          <a:bodyPr/>
          <a:lstStyle/>
          <a:p>
            <a:pPr>
              <a:buFont typeface="Wingdings" panose="05000000000000000000" pitchFamily="2" charset="2"/>
              <a:buChar char="q"/>
            </a:pPr>
            <a:r>
              <a:rPr lang="en-US" dirty="0"/>
              <a:t>The company provides IT consulting, product engineering, software development, and digital transformation services. It is known for its expertise in software product engineering, enterprise solutions, independent testing services, and IT infrastructure support .</a:t>
            </a:r>
          </a:p>
          <a:p>
            <a:pPr>
              <a:buFont typeface="Wingdings" panose="05000000000000000000" pitchFamily="2" charset="2"/>
              <a:buChar char="q"/>
            </a:pPr>
            <a:r>
              <a:rPr lang="en-US" dirty="0"/>
              <a:t>Trusted partner for more than 250 customers.</a:t>
            </a:r>
          </a:p>
          <a:p>
            <a:pPr>
              <a:buFont typeface="Wingdings" panose="05000000000000000000" pitchFamily="2" charset="2"/>
              <a:buChar char="q"/>
            </a:pPr>
            <a:r>
              <a:rPr lang="en-US" dirty="0"/>
              <a:t>US, LATAM, Europe, Middle East, India, and Asia Pacific regions.</a:t>
            </a:r>
          </a:p>
          <a:p>
            <a:pPr>
              <a:buFont typeface="Wingdings" panose="05000000000000000000" pitchFamily="2" charset="2"/>
              <a:buChar char="q"/>
            </a:pPr>
            <a:r>
              <a:rPr lang="en-US" dirty="0"/>
              <a:t>The number of employees currently working globally is over 4,000.</a:t>
            </a:r>
          </a:p>
        </p:txBody>
      </p:sp>
    </p:spTree>
    <p:extLst>
      <p:ext uri="{BB962C8B-B14F-4D97-AF65-F5344CB8AC3E}">
        <p14:creationId xmlns:p14="http://schemas.microsoft.com/office/powerpoint/2010/main" val="196666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C150-E00E-5E42-FB7E-3C1C42B8C7E7}"/>
              </a:ext>
            </a:extLst>
          </p:cNvPr>
          <p:cNvSpPr>
            <a:spLocks noGrp="1"/>
          </p:cNvSpPr>
          <p:nvPr>
            <p:ph type="title"/>
          </p:nvPr>
        </p:nvSpPr>
        <p:spPr/>
        <p:txBody>
          <a:bodyPr/>
          <a:lstStyle/>
          <a:p>
            <a:r>
              <a:rPr lang="en-US" dirty="0"/>
              <a:t>Service Offerings and Areas of Expertise:</a:t>
            </a:r>
            <a:endParaRPr lang="en-IN" dirty="0"/>
          </a:p>
        </p:txBody>
      </p:sp>
      <p:sp>
        <p:nvSpPr>
          <p:cNvPr id="4" name="Rectangle 1">
            <a:extLst>
              <a:ext uri="{FF2B5EF4-FFF2-40B4-BE49-F238E27FC236}">
                <a16:creationId xmlns:a16="http://schemas.microsoft.com/office/drawing/2014/main" id="{33AC4347-50B0-DE90-E646-4E6CA8DEDD29}"/>
              </a:ext>
            </a:extLst>
          </p:cNvPr>
          <p:cNvSpPr>
            <a:spLocks noGrp="1" noChangeArrowheads="1"/>
          </p:cNvSpPr>
          <p:nvPr>
            <p:ph idx="1"/>
          </p:nvPr>
        </p:nvSpPr>
        <p:spPr bwMode="auto">
          <a:xfrm>
            <a:off x="506546" y="2584408"/>
            <a:ext cx="10932784" cy="29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rPr>
              <a:t>Product Engineering</a:t>
            </a:r>
            <a:r>
              <a:rPr kumimoji="0" lang="en-US" altLang="en-US" sz="1800" b="0" i="0" u="none" strike="noStrike" cap="none" normalizeH="0" baseline="0" dirty="0">
                <a:ln>
                  <a:noFill/>
                </a:ln>
                <a:solidFill>
                  <a:schemeClr val="tx1"/>
                </a:solidFill>
                <a:effectLst/>
              </a:rPr>
              <a:t>: Design, development, and deployment of software products.</a:t>
            </a:r>
          </a:p>
          <a:p>
            <a:pPr marR="0" lvl="0" algn="just" defTabSz="914400" rtl="0" eaLnBrk="0" fontAlgn="base" latinLnBrk="0" hangingPunct="0">
              <a:lnSpc>
                <a:spcPct val="150000"/>
              </a:lnSpc>
              <a:spcBef>
                <a:spcPct val="0"/>
              </a:spcBef>
              <a:spcAft>
                <a:spcPct val="0"/>
              </a:spcAft>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rPr>
              <a:t>Enterprise Solutions</a:t>
            </a:r>
            <a:r>
              <a:rPr kumimoji="0" lang="en-US" altLang="en-US" sz="1800" b="0" i="0" u="none" strike="noStrike" cap="none" normalizeH="0" baseline="0" dirty="0">
                <a:ln>
                  <a:noFill/>
                </a:ln>
                <a:solidFill>
                  <a:schemeClr val="tx1"/>
                </a:solidFill>
                <a:effectLst/>
              </a:rPr>
              <a:t>: Implementation and customization of enterprise software solutions (e.g., ERP, CRM).</a:t>
            </a:r>
          </a:p>
          <a:p>
            <a:pPr marR="0" lvl="0" algn="just" defTabSz="914400" rtl="0" eaLnBrk="0" fontAlgn="base" latinLnBrk="0" hangingPunct="0">
              <a:lnSpc>
                <a:spcPct val="150000"/>
              </a:lnSpc>
              <a:spcBef>
                <a:spcPct val="0"/>
              </a:spcBef>
              <a:spcAft>
                <a:spcPct val="0"/>
              </a:spcAft>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rPr>
              <a:t>Digital Transformation</a:t>
            </a:r>
            <a:r>
              <a:rPr kumimoji="0" lang="en-US" altLang="en-US" sz="1800" b="0" i="0" u="none" strike="noStrike" cap="none" normalizeH="0" baseline="0" dirty="0">
                <a:ln>
                  <a:noFill/>
                </a:ln>
                <a:solidFill>
                  <a:schemeClr val="tx1"/>
                </a:solidFill>
                <a:effectLst/>
              </a:rPr>
              <a:t>: Services such as cloud migration, AI and machine learning solutions, and IoT integration.</a:t>
            </a:r>
          </a:p>
          <a:p>
            <a:pPr marR="0" lvl="0" algn="just" defTabSz="914400" rtl="0" eaLnBrk="0" fontAlgn="base" latinLnBrk="0" hangingPunct="0">
              <a:lnSpc>
                <a:spcPct val="150000"/>
              </a:lnSpc>
              <a:spcBef>
                <a:spcPct val="0"/>
              </a:spcBef>
              <a:spcAft>
                <a:spcPct val="0"/>
              </a:spcAft>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rPr>
              <a:t>Independent Testing Services</a:t>
            </a:r>
            <a:r>
              <a:rPr kumimoji="0" lang="en-US" altLang="en-US" sz="1800" b="0" i="0" u="none" strike="noStrike" cap="none" normalizeH="0" baseline="0" dirty="0">
                <a:ln>
                  <a:noFill/>
                </a:ln>
                <a:solidFill>
                  <a:schemeClr val="tx1"/>
                </a:solidFill>
                <a:effectLst/>
              </a:rPr>
              <a:t>: Comprehensive software testing services to ensure quality and performance.</a:t>
            </a:r>
          </a:p>
          <a:p>
            <a:pPr marR="0" lvl="0" algn="just" defTabSz="914400" rtl="0" eaLnBrk="0" fontAlgn="base" latinLnBrk="0" hangingPunct="0">
              <a:lnSpc>
                <a:spcPct val="150000"/>
              </a:lnSpc>
              <a:spcBef>
                <a:spcPct val="0"/>
              </a:spcBef>
              <a:spcAft>
                <a:spcPct val="0"/>
              </a:spcAft>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rPr>
              <a:t>IT Infrastructure Support</a:t>
            </a:r>
            <a:r>
              <a:rPr kumimoji="0" lang="en-US" altLang="en-US" sz="1800" b="0" i="0" u="none" strike="noStrike" cap="none" normalizeH="0" baseline="0" dirty="0">
                <a:ln>
                  <a:noFill/>
                </a:ln>
                <a:solidFill>
                  <a:schemeClr val="tx1"/>
                </a:solidFill>
                <a:effectLst/>
              </a:rPr>
              <a:t>: Management and support for IT infrastructure, including network management and cybersecurity. </a:t>
            </a:r>
          </a:p>
        </p:txBody>
      </p:sp>
    </p:spTree>
    <p:extLst>
      <p:ext uri="{BB962C8B-B14F-4D97-AF65-F5344CB8AC3E}">
        <p14:creationId xmlns:p14="http://schemas.microsoft.com/office/powerpoint/2010/main" val="371613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2408-C5B1-6833-C989-05B17D0E2B1A}"/>
              </a:ext>
            </a:extLst>
          </p:cNvPr>
          <p:cNvSpPr>
            <a:spLocks noGrp="1"/>
          </p:cNvSpPr>
          <p:nvPr>
            <p:ph type="title"/>
          </p:nvPr>
        </p:nvSpPr>
        <p:spPr/>
        <p:txBody>
          <a:bodyPr/>
          <a:lstStyle/>
          <a:p>
            <a:r>
              <a:rPr lang="en-IN" b="1" dirty="0"/>
              <a:t>Core Technology &amp; Market position:</a:t>
            </a:r>
            <a:endParaRPr lang="en-IN" dirty="0"/>
          </a:p>
        </p:txBody>
      </p:sp>
      <p:sp>
        <p:nvSpPr>
          <p:cNvPr id="3" name="Content Placeholder 2">
            <a:extLst>
              <a:ext uri="{FF2B5EF4-FFF2-40B4-BE49-F238E27FC236}">
                <a16:creationId xmlns:a16="http://schemas.microsoft.com/office/drawing/2014/main" id="{48730ED6-1F7D-282E-A1E3-48F5C936570C}"/>
              </a:ext>
            </a:extLst>
          </p:cNvPr>
          <p:cNvSpPr>
            <a:spLocks noGrp="1"/>
          </p:cNvSpPr>
          <p:nvPr>
            <p:ph idx="1"/>
          </p:nvPr>
        </p:nvSpPr>
        <p:spPr>
          <a:xfrm>
            <a:off x="665168" y="2382544"/>
            <a:ext cx="10067732" cy="5038531"/>
          </a:xfrm>
        </p:spPr>
        <p:txBody>
          <a:bodyPr>
            <a:normAutofit/>
          </a:bodyPr>
          <a:lstStyle/>
          <a:p>
            <a:pPr algn="just">
              <a:lnSpc>
                <a:spcPct val="100000"/>
              </a:lnSpc>
              <a:buFont typeface="Wingdings" panose="05000000000000000000" pitchFamily="2" charset="2"/>
              <a:buChar char="q"/>
            </a:pPr>
            <a:r>
              <a:rPr lang="en-IN" b="1" dirty="0"/>
              <a:t>Cloud Computing: </a:t>
            </a:r>
            <a:r>
              <a:rPr lang="en-IN" dirty="0"/>
              <a:t>AWS, Azure, Google Cloud.</a:t>
            </a:r>
          </a:p>
          <a:p>
            <a:pPr algn="just">
              <a:lnSpc>
                <a:spcPct val="100000"/>
              </a:lnSpc>
              <a:buFont typeface="Wingdings" panose="05000000000000000000" pitchFamily="2" charset="2"/>
              <a:buChar char="q"/>
            </a:pPr>
            <a:r>
              <a:rPr lang="en-IN" b="1" dirty="0"/>
              <a:t>AI &amp; Machine Learning: </a:t>
            </a:r>
            <a:r>
              <a:rPr lang="en-IN" dirty="0"/>
              <a:t>TensorFlow, PyTorch, IBM Watson.</a:t>
            </a:r>
          </a:p>
          <a:p>
            <a:pPr algn="just">
              <a:lnSpc>
                <a:spcPct val="100000"/>
              </a:lnSpc>
              <a:buFont typeface="Wingdings" panose="05000000000000000000" pitchFamily="2" charset="2"/>
              <a:buChar char="q"/>
            </a:pPr>
            <a:r>
              <a:rPr lang="en-IN" b="1" dirty="0"/>
              <a:t>Enterprise Solutions: </a:t>
            </a:r>
            <a:r>
              <a:rPr lang="en-IN" dirty="0"/>
              <a:t>SAP, Oracle, Microsoft Dynamics.</a:t>
            </a:r>
          </a:p>
          <a:p>
            <a:pPr algn="just">
              <a:lnSpc>
                <a:spcPct val="100000"/>
              </a:lnSpc>
              <a:buFont typeface="Wingdings" panose="05000000000000000000" pitchFamily="2" charset="2"/>
              <a:buChar char="q"/>
            </a:pPr>
            <a:r>
              <a:rPr lang="en-IN" b="1" dirty="0"/>
              <a:t>DevOps &amp; Agile: </a:t>
            </a:r>
            <a:r>
              <a:rPr lang="en-IN" dirty="0"/>
              <a:t>Jenkins, Docker, Kubernetes, Jira.</a:t>
            </a:r>
          </a:p>
          <a:p>
            <a:pPr algn="just">
              <a:lnSpc>
                <a:spcPct val="100000"/>
              </a:lnSpc>
              <a:buFont typeface="Wingdings" panose="05000000000000000000" pitchFamily="2" charset="2"/>
              <a:buChar char="q"/>
            </a:pPr>
            <a:r>
              <a:rPr lang="en-IN" b="1" dirty="0"/>
              <a:t>Big Data &amp; Analytics: </a:t>
            </a:r>
            <a:r>
              <a:rPr lang="en-IN" dirty="0"/>
              <a:t>Hadoop, Spark, Tableau, Power BI.</a:t>
            </a:r>
          </a:p>
          <a:p>
            <a:pPr algn="just">
              <a:lnSpc>
                <a:spcPct val="100000"/>
              </a:lnSpc>
              <a:buFont typeface="Wingdings" panose="05000000000000000000" pitchFamily="2" charset="2"/>
              <a:buChar char="q"/>
            </a:pPr>
            <a:r>
              <a:rPr lang="en-IN" b="1" dirty="0"/>
              <a:t>IoT: </a:t>
            </a:r>
            <a:r>
              <a:rPr lang="en-IN" dirty="0"/>
              <a:t>MQTT, CoAP, AWS IoT.</a:t>
            </a:r>
          </a:p>
          <a:p>
            <a:pPr algn="just">
              <a:lnSpc>
                <a:spcPct val="100000"/>
              </a:lnSpc>
              <a:buFont typeface="Wingdings" panose="05000000000000000000" pitchFamily="2" charset="2"/>
              <a:buChar char="q"/>
            </a:pPr>
            <a:r>
              <a:rPr lang="en-IN" b="1" dirty="0"/>
              <a:t>Market Position: </a:t>
            </a:r>
            <a:r>
              <a:rPr lang="en-IN" dirty="0"/>
              <a:t>Mid-tier player in the global IT services and consulting market</a:t>
            </a:r>
          </a:p>
          <a:p>
            <a:pPr algn="just">
              <a:lnSpc>
                <a:spcPct val="100000"/>
              </a:lnSpc>
              <a:buFont typeface="Wingdings" panose="05000000000000000000" pitchFamily="2" charset="2"/>
              <a:buChar char="q"/>
            </a:pPr>
            <a:r>
              <a:rPr lang="en-IN" b="1" dirty="0"/>
              <a:t>Industry Ranking: </a:t>
            </a:r>
            <a:r>
              <a:rPr lang="en-IN" dirty="0"/>
              <a:t>Not among the top 10 by revenue but recognized for niche expertise and quality of service</a:t>
            </a:r>
          </a:p>
          <a:p>
            <a:pPr algn="just">
              <a:lnSpc>
                <a:spcPct val="150000"/>
              </a:lnSpc>
              <a:buFont typeface="Wingdings" panose="05000000000000000000" pitchFamily="2" charset="2"/>
              <a:buChar char="q"/>
            </a:pPr>
            <a:endParaRPr lang="en-IN" dirty="0"/>
          </a:p>
          <a:p>
            <a:pPr algn="just">
              <a:lnSpc>
                <a:spcPct val="150000"/>
              </a:lnSpc>
              <a:buFont typeface="Wingdings" panose="05000000000000000000" pitchFamily="2" charset="2"/>
              <a:buChar char="q"/>
            </a:pPr>
            <a:endParaRPr lang="en-IN" dirty="0"/>
          </a:p>
          <a:p>
            <a:pPr algn="just">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111530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58F8-FE84-FF21-844B-78D84F035F28}"/>
              </a:ext>
            </a:extLst>
          </p:cNvPr>
          <p:cNvSpPr>
            <a:spLocks noGrp="1"/>
          </p:cNvSpPr>
          <p:nvPr>
            <p:ph type="title"/>
          </p:nvPr>
        </p:nvSpPr>
        <p:spPr/>
        <p:txBody>
          <a:bodyPr/>
          <a:lstStyle/>
          <a:p>
            <a:r>
              <a:rPr lang="en-US" dirty="0"/>
              <a:t>Financial Position:</a:t>
            </a:r>
            <a:endParaRPr lang="en-IN" dirty="0"/>
          </a:p>
        </p:txBody>
      </p:sp>
      <p:sp>
        <p:nvSpPr>
          <p:cNvPr id="3" name="Content Placeholder 2">
            <a:extLst>
              <a:ext uri="{FF2B5EF4-FFF2-40B4-BE49-F238E27FC236}">
                <a16:creationId xmlns:a16="http://schemas.microsoft.com/office/drawing/2014/main" id="{1E763ACD-CBDE-7132-D1F8-B647623306C5}"/>
              </a:ext>
            </a:extLst>
          </p:cNvPr>
          <p:cNvSpPr>
            <a:spLocks noGrp="1"/>
          </p:cNvSpPr>
          <p:nvPr>
            <p:ph idx="1"/>
          </p:nvPr>
        </p:nvSpPr>
        <p:spPr/>
        <p:txBody>
          <a:bodyPr/>
          <a:lstStyle/>
          <a:p>
            <a:pPr algn="just">
              <a:buFont typeface="Wingdings" panose="05000000000000000000" pitchFamily="2" charset="2"/>
              <a:buChar char="q"/>
            </a:pPr>
            <a:r>
              <a:rPr lang="en-US" b="1" dirty="0"/>
              <a:t>Turnover</a:t>
            </a:r>
          </a:p>
          <a:p>
            <a:pPr algn="just">
              <a:buFont typeface="Wingdings" panose="05000000000000000000" pitchFamily="2" charset="2"/>
              <a:buChar char="q"/>
            </a:pPr>
            <a:r>
              <a:rPr lang="en-US" b="1" dirty="0"/>
              <a:t>Annual Revenue</a:t>
            </a:r>
            <a:r>
              <a:rPr lang="en-US" dirty="0"/>
              <a:t>: Approximately $150 million (as of the latest available data)</a:t>
            </a:r>
          </a:p>
          <a:p>
            <a:pPr algn="just">
              <a:buFont typeface="Wingdings" panose="05000000000000000000" pitchFamily="2" charset="2"/>
              <a:buChar char="q"/>
            </a:pPr>
            <a:r>
              <a:rPr lang="en-US" b="1" dirty="0"/>
              <a:t>Profit Margin</a:t>
            </a:r>
          </a:p>
          <a:p>
            <a:pPr algn="just">
              <a:buFont typeface="Wingdings" panose="05000000000000000000" pitchFamily="2" charset="2"/>
              <a:buChar char="q"/>
            </a:pPr>
            <a:r>
              <a:rPr lang="en-US" b="1" dirty="0"/>
              <a:t>Net Profit Margin</a:t>
            </a:r>
            <a:r>
              <a:rPr lang="en-US" dirty="0"/>
              <a:t>: Estimated around 10-12%</a:t>
            </a:r>
          </a:p>
          <a:p>
            <a:pPr algn="just">
              <a:buFont typeface="Wingdings" panose="05000000000000000000" pitchFamily="2" charset="2"/>
              <a:buChar char="q"/>
            </a:pPr>
            <a:r>
              <a:rPr lang="en-US" b="1" dirty="0"/>
              <a:t>Market Value</a:t>
            </a:r>
          </a:p>
          <a:p>
            <a:pPr algn="just">
              <a:buFont typeface="Wingdings" panose="05000000000000000000" pitchFamily="2" charset="2"/>
              <a:buChar char="q"/>
            </a:pPr>
            <a:r>
              <a:rPr lang="en-US" b="1" dirty="0"/>
              <a:t>Market Valuation</a:t>
            </a:r>
            <a:r>
              <a:rPr lang="en-US" dirty="0"/>
              <a:t>: As a privately held company, exact market valuation is not publicly disclosed. However, based on revenue and industry benchmarks, it can be estimated around $500-$700 million.</a:t>
            </a:r>
          </a:p>
        </p:txBody>
      </p:sp>
    </p:spTree>
    <p:extLst>
      <p:ext uri="{BB962C8B-B14F-4D97-AF65-F5344CB8AC3E}">
        <p14:creationId xmlns:p14="http://schemas.microsoft.com/office/powerpoint/2010/main" val="363987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1217-443C-C8ED-220B-8BC87A66A2BE}"/>
              </a:ext>
            </a:extLst>
          </p:cNvPr>
          <p:cNvSpPr>
            <a:spLocks noGrp="1"/>
          </p:cNvSpPr>
          <p:nvPr>
            <p:ph type="title"/>
          </p:nvPr>
        </p:nvSpPr>
        <p:spPr/>
        <p:txBody>
          <a:bodyPr/>
          <a:lstStyle/>
          <a:p>
            <a:pPr algn="ctr"/>
            <a:r>
              <a:rPr lang="en-IN" b="1" dirty="0"/>
              <a:t>Comparison with Key Competitors</a:t>
            </a:r>
            <a:endParaRPr lang="en-IN" dirty="0"/>
          </a:p>
        </p:txBody>
      </p:sp>
      <p:sp>
        <p:nvSpPr>
          <p:cNvPr id="4" name="Text Placeholder 3">
            <a:extLst>
              <a:ext uri="{FF2B5EF4-FFF2-40B4-BE49-F238E27FC236}">
                <a16:creationId xmlns:a16="http://schemas.microsoft.com/office/drawing/2014/main" id="{F97CFB91-9109-3F93-EB96-FF611B981080}"/>
              </a:ext>
            </a:extLst>
          </p:cNvPr>
          <p:cNvSpPr>
            <a:spLocks noGrp="1"/>
          </p:cNvSpPr>
          <p:nvPr>
            <p:ph type="body" idx="1"/>
          </p:nvPr>
        </p:nvSpPr>
        <p:spPr/>
        <p:txBody>
          <a:bodyPr/>
          <a:lstStyle/>
          <a:p>
            <a:r>
              <a:rPr lang="en-US" b="1" u="sng" dirty="0"/>
              <a:t>Tata Consultancy Services (TCS)</a:t>
            </a:r>
          </a:p>
        </p:txBody>
      </p:sp>
      <p:sp>
        <p:nvSpPr>
          <p:cNvPr id="3" name="Content Placeholder 2">
            <a:extLst>
              <a:ext uri="{FF2B5EF4-FFF2-40B4-BE49-F238E27FC236}">
                <a16:creationId xmlns:a16="http://schemas.microsoft.com/office/drawing/2014/main" id="{CD0FD459-F011-40B2-B128-E7FB6E3B4085}"/>
              </a:ext>
            </a:extLst>
          </p:cNvPr>
          <p:cNvSpPr>
            <a:spLocks noGrp="1"/>
          </p:cNvSpPr>
          <p:nvPr>
            <p:ph sz="half" idx="2"/>
          </p:nvPr>
        </p:nvSpPr>
        <p:spPr/>
        <p:txBody>
          <a:bodyPr>
            <a:normAutofit/>
          </a:bodyPr>
          <a:lstStyle/>
          <a:p>
            <a:pPr algn="just">
              <a:buFont typeface="Wingdings" panose="05000000000000000000" pitchFamily="2" charset="2"/>
              <a:buChar char="q"/>
            </a:pPr>
            <a:r>
              <a:rPr lang="en-US" b="1" dirty="0"/>
              <a:t>Annual Revenue</a:t>
            </a:r>
            <a:r>
              <a:rPr lang="en-US" dirty="0"/>
              <a:t>: $25+ billion</a:t>
            </a:r>
          </a:p>
          <a:p>
            <a:pPr algn="just">
              <a:buFont typeface="Wingdings" panose="05000000000000000000" pitchFamily="2" charset="2"/>
              <a:buChar char="q"/>
            </a:pPr>
            <a:r>
              <a:rPr lang="en-US" b="1" dirty="0"/>
              <a:t>Net Profit Margin</a:t>
            </a:r>
            <a:r>
              <a:rPr lang="en-US" dirty="0"/>
              <a:t>: Approximately 20%</a:t>
            </a:r>
          </a:p>
          <a:p>
            <a:pPr algn="just">
              <a:buFont typeface="Wingdings" panose="05000000000000000000" pitchFamily="2" charset="2"/>
              <a:buChar char="q"/>
            </a:pPr>
            <a:r>
              <a:rPr lang="en-US" b="1" dirty="0"/>
              <a:t>Market Valuation</a:t>
            </a:r>
            <a:r>
              <a:rPr lang="en-US" dirty="0"/>
              <a:t>: $150+ billion</a:t>
            </a:r>
          </a:p>
          <a:p>
            <a:pPr algn="just">
              <a:buFont typeface="Wingdings" panose="05000000000000000000" pitchFamily="2" charset="2"/>
              <a:buChar char="q"/>
            </a:pPr>
            <a:r>
              <a:rPr lang="en-US" b="1" dirty="0"/>
              <a:t>Core Technology</a:t>
            </a:r>
            <a:r>
              <a:rPr lang="en-US" dirty="0"/>
              <a:t>: Extensive use of cloud, AI, big data, and enterprise solutions</a:t>
            </a:r>
          </a:p>
          <a:p>
            <a:pPr algn="just">
              <a:buFont typeface="Wingdings" panose="05000000000000000000" pitchFamily="2" charset="2"/>
              <a:buChar char="q"/>
            </a:pPr>
            <a:r>
              <a:rPr lang="en-US" b="1" dirty="0"/>
              <a:t>Market Position</a:t>
            </a:r>
            <a:r>
              <a:rPr lang="en-US" dirty="0"/>
              <a:t>: Leading global IT services provider, top-tier player</a:t>
            </a:r>
          </a:p>
          <a:p>
            <a:pPr algn="just">
              <a:buFont typeface="Wingdings" panose="05000000000000000000" pitchFamily="2" charset="2"/>
              <a:buChar char="q"/>
            </a:pPr>
            <a:endParaRPr lang="en-IN" dirty="0"/>
          </a:p>
        </p:txBody>
      </p:sp>
      <p:sp>
        <p:nvSpPr>
          <p:cNvPr id="5" name="Text Placeholder 4">
            <a:extLst>
              <a:ext uri="{FF2B5EF4-FFF2-40B4-BE49-F238E27FC236}">
                <a16:creationId xmlns:a16="http://schemas.microsoft.com/office/drawing/2014/main" id="{74F4AACB-221E-B1D6-7542-90B69B06EF4D}"/>
              </a:ext>
            </a:extLst>
          </p:cNvPr>
          <p:cNvSpPr>
            <a:spLocks noGrp="1"/>
          </p:cNvSpPr>
          <p:nvPr>
            <p:ph type="body" sz="quarter" idx="3"/>
          </p:nvPr>
        </p:nvSpPr>
        <p:spPr/>
        <p:txBody>
          <a:bodyPr/>
          <a:lstStyle/>
          <a:p>
            <a:r>
              <a:rPr lang="en-US" b="1" u="sng" dirty="0"/>
              <a:t>Infosys</a:t>
            </a:r>
          </a:p>
        </p:txBody>
      </p:sp>
      <p:sp>
        <p:nvSpPr>
          <p:cNvPr id="6" name="Content Placeholder 5">
            <a:extLst>
              <a:ext uri="{FF2B5EF4-FFF2-40B4-BE49-F238E27FC236}">
                <a16:creationId xmlns:a16="http://schemas.microsoft.com/office/drawing/2014/main" id="{B4D721B3-5F1E-4C42-A63A-D3052F3FD125}"/>
              </a:ext>
            </a:extLst>
          </p:cNvPr>
          <p:cNvSpPr>
            <a:spLocks noGrp="1"/>
          </p:cNvSpPr>
          <p:nvPr>
            <p:ph sz="quarter" idx="4"/>
          </p:nvPr>
        </p:nvSpPr>
        <p:spPr/>
        <p:txBody>
          <a:bodyPr>
            <a:normAutofit/>
          </a:bodyPr>
          <a:lstStyle/>
          <a:p>
            <a:pPr algn="just">
              <a:buFont typeface="Wingdings" panose="05000000000000000000" pitchFamily="2" charset="2"/>
              <a:buChar char="q"/>
            </a:pPr>
            <a:r>
              <a:rPr lang="en-US" b="1" dirty="0"/>
              <a:t>Annual Revenue</a:t>
            </a:r>
            <a:r>
              <a:rPr lang="en-US" dirty="0"/>
              <a:t>: $16+ billion</a:t>
            </a:r>
          </a:p>
          <a:p>
            <a:pPr algn="just">
              <a:buFont typeface="Wingdings" panose="05000000000000000000" pitchFamily="2" charset="2"/>
              <a:buChar char="q"/>
            </a:pPr>
            <a:r>
              <a:rPr lang="en-US" b="1" dirty="0"/>
              <a:t>Net Profit Margin</a:t>
            </a:r>
            <a:r>
              <a:rPr lang="en-US" dirty="0"/>
              <a:t>: Approximately 18%</a:t>
            </a:r>
          </a:p>
          <a:p>
            <a:pPr algn="just">
              <a:buFont typeface="Wingdings" panose="05000000000000000000" pitchFamily="2" charset="2"/>
              <a:buChar char="q"/>
            </a:pPr>
            <a:r>
              <a:rPr lang="en-US" b="1" dirty="0"/>
              <a:t>Market Valuation</a:t>
            </a:r>
            <a:r>
              <a:rPr lang="en-US" dirty="0"/>
              <a:t>: $80+ billion</a:t>
            </a:r>
          </a:p>
          <a:p>
            <a:pPr algn="just">
              <a:buFont typeface="Wingdings" panose="05000000000000000000" pitchFamily="2" charset="2"/>
              <a:buChar char="q"/>
            </a:pPr>
            <a:r>
              <a:rPr lang="en-US" b="1" dirty="0"/>
              <a:t>Core Technology</a:t>
            </a:r>
            <a:r>
              <a:rPr lang="en-US" dirty="0"/>
              <a:t>: Cloud, AI, big data, blockchain, IoT</a:t>
            </a:r>
          </a:p>
          <a:p>
            <a:pPr algn="just">
              <a:buFont typeface="Wingdings" panose="05000000000000000000" pitchFamily="2" charset="2"/>
              <a:buChar char="q"/>
            </a:pPr>
            <a:r>
              <a:rPr lang="en-US" b="1" dirty="0"/>
              <a:t>Market Position</a:t>
            </a:r>
            <a:r>
              <a:rPr lang="en-US" dirty="0"/>
              <a:t>: Leading global IT services provider, top-tier player</a:t>
            </a:r>
          </a:p>
          <a:p>
            <a:pPr algn="just">
              <a:buFont typeface="Wingdings" panose="05000000000000000000" pitchFamily="2" charset="2"/>
              <a:buChar char="q"/>
            </a:pPr>
            <a:endParaRPr lang="en-IN" dirty="0"/>
          </a:p>
          <a:p>
            <a:pPr algn="just">
              <a:buFont typeface="Wingdings" panose="05000000000000000000" pitchFamily="2" charset="2"/>
              <a:buChar char="q"/>
            </a:pPr>
            <a:endParaRPr lang="en-IN" dirty="0"/>
          </a:p>
        </p:txBody>
      </p:sp>
    </p:spTree>
    <p:extLst>
      <p:ext uri="{BB962C8B-B14F-4D97-AF65-F5344CB8AC3E}">
        <p14:creationId xmlns:p14="http://schemas.microsoft.com/office/powerpoint/2010/main" val="160016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72C19-178F-9D85-D99B-C32131DDD6BE}"/>
              </a:ext>
            </a:extLst>
          </p:cNvPr>
          <p:cNvSpPr>
            <a:spLocks noGrp="1"/>
          </p:cNvSpPr>
          <p:nvPr>
            <p:ph type="title"/>
          </p:nvPr>
        </p:nvSpPr>
        <p:spPr/>
        <p:txBody>
          <a:bodyPr/>
          <a:lstStyle/>
          <a:p>
            <a:pPr algn="ctr"/>
            <a:r>
              <a:rPr lang="en-IN" b="1" dirty="0"/>
              <a:t>Comparison with Key Competitors</a:t>
            </a:r>
            <a:endParaRPr lang="en-IN" dirty="0"/>
          </a:p>
        </p:txBody>
      </p:sp>
      <p:sp>
        <p:nvSpPr>
          <p:cNvPr id="9" name="Text Placeholder 8">
            <a:extLst>
              <a:ext uri="{FF2B5EF4-FFF2-40B4-BE49-F238E27FC236}">
                <a16:creationId xmlns:a16="http://schemas.microsoft.com/office/drawing/2014/main" id="{4BEF3BD7-0A58-6D69-ED43-CA7A6FFF8FCA}"/>
              </a:ext>
            </a:extLst>
          </p:cNvPr>
          <p:cNvSpPr>
            <a:spLocks noGrp="1"/>
          </p:cNvSpPr>
          <p:nvPr>
            <p:ph type="body" idx="1"/>
          </p:nvPr>
        </p:nvSpPr>
        <p:spPr/>
        <p:txBody>
          <a:bodyPr/>
          <a:lstStyle/>
          <a:p>
            <a:r>
              <a:rPr lang="en-US" b="1" u="sng" dirty="0"/>
              <a:t>Wipro</a:t>
            </a:r>
          </a:p>
        </p:txBody>
      </p:sp>
      <p:sp>
        <p:nvSpPr>
          <p:cNvPr id="7" name="Content Placeholder 6">
            <a:extLst>
              <a:ext uri="{FF2B5EF4-FFF2-40B4-BE49-F238E27FC236}">
                <a16:creationId xmlns:a16="http://schemas.microsoft.com/office/drawing/2014/main" id="{D54C6A91-1668-EC87-AF3D-28CE63F362A4}"/>
              </a:ext>
            </a:extLst>
          </p:cNvPr>
          <p:cNvSpPr>
            <a:spLocks noGrp="1"/>
          </p:cNvSpPr>
          <p:nvPr>
            <p:ph sz="half" idx="2"/>
          </p:nvPr>
        </p:nvSpPr>
        <p:spPr/>
        <p:txBody>
          <a:bodyPr>
            <a:normAutofit/>
          </a:bodyPr>
          <a:lstStyle/>
          <a:p>
            <a:pPr algn="just">
              <a:buFont typeface="Wingdings" panose="05000000000000000000" pitchFamily="2" charset="2"/>
              <a:buChar char="q"/>
            </a:pPr>
            <a:r>
              <a:rPr lang="en-US" b="1" dirty="0"/>
              <a:t>Annual Revenue</a:t>
            </a:r>
            <a:r>
              <a:rPr lang="en-US" dirty="0"/>
              <a:t>: $10+ billion</a:t>
            </a:r>
          </a:p>
          <a:p>
            <a:pPr algn="just">
              <a:buFont typeface="Wingdings" panose="05000000000000000000" pitchFamily="2" charset="2"/>
              <a:buChar char="q"/>
            </a:pPr>
            <a:r>
              <a:rPr lang="en-US" b="1" dirty="0"/>
              <a:t>Net Profit Margin</a:t>
            </a:r>
            <a:r>
              <a:rPr lang="en-US" dirty="0"/>
              <a:t>: Approximately 15%</a:t>
            </a:r>
          </a:p>
          <a:p>
            <a:pPr algn="just">
              <a:buFont typeface="Wingdings" panose="05000000000000000000" pitchFamily="2" charset="2"/>
              <a:buChar char="q"/>
            </a:pPr>
            <a:r>
              <a:rPr lang="en-US" b="1" dirty="0"/>
              <a:t>Market Valuation</a:t>
            </a:r>
            <a:r>
              <a:rPr lang="en-US" dirty="0"/>
              <a:t>: $50+ billion</a:t>
            </a:r>
          </a:p>
          <a:p>
            <a:pPr algn="just">
              <a:buFont typeface="Wingdings" panose="05000000000000000000" pitchFamily="2" charset="2"/>
              <a:buChar char="q"/>
            </a:pPr>
            <a:r>
              <a:rPr lang="en-US" b="1" dirty="0"/>
              <a:t>Core Technology</a:t>
            </a:r>
            <a:r>
              <a:rPr lang="en-US" dirty="0"/>
              <a:t>: Cloud, AI, enterprise solutions, cybersecurity</a:t>
            </a:r>
          </a:p>
          <a:p>
            <a:pPr algn="just">
              <a:buFont typeface="Wingdings" panose="05000000000000000000" pitchFamily="2" charset="2"/>
              <a:buChar char="q"/>
            </a:pPr>
            <a:r>
              <a:rPr lang="en-US" b="1" dirty="0"/>
              <a:t>Market Position</a:t>
            </a:r>
            <a:r>
              <a:rPr lang="en-US" dirty="0"/>
              <a:t>: Leading global IT services provider, top-tier player</a:t>
            </a:r>
          </a:p>
          <a:p>
            <a:pPr algn="just">
              <a:buFont typeface="Wingdings" panose="05000000000000000000" pitchFamily="2" charset="2"/>
              <a:buChar char="q"/>
            </a:pPr>
            <a:endParaRPr lang="en-IN" dirty="0"/>
          </a:p>
          <a:p>
            <a:pPr algn="just">
              <a:buFont typeface="Wingdings" panose="05000000000000000000" pitchFamily="2" charset="2"/>
              <a:buChar char="q"/>
            </a:pPr>
            <a:endParaRPr lang="en-IN" dirty="0"/>
          </a:p>
        </p:txBody>
      </p:sp>
      <p:sp>
        <p:nvSpPr>
          <p:cNvPr id="10" name="Text Placeholder 9">
            <a:extLst>
              <a:ext uri="{FF2B5EF4-FFF2-40B4-BE49-F238E27FC236}">
                <a16:creationId xmlns:a16="http://schemas.microsoft.com/office/drawing/2014/main" id="{9FC9DECC-5902-7BA1-181E-67EED3B6B5E9}"/>
              </a:ext>
            </a:extLst>
          </p:cNvPr>
          <p:cNvSpPr>
            <a:spLocks noGrp="1"/>
          </p:cNvSpPr>
          <p:nvPr>
            <p:ph type="body" sz="quarter" idx="3"/>
          </p:nvPr>
        </p:nvSpPr>
        <p:spPr/>
        <p:txBody>
          <a:bodyPr/>
          <a:lstStyle/>
          <a:p>
            <a:r>
              <a:rPr lang="en-IN" b="1" u="sng" dirty="0"/>
              <a:t>HCL Technologies</a:t>
            </a:r>
          </a:p>
        </p:txBody>
      </p:sp>
      <p:sp>
        <p:nvSpPr>
          <p:cNvPr id="11" name="Content Placeholder 10">
            <a:extLst>
              <a:ext uri="{FF2B5EF4-FFF2-40B4-BE49-F238E27FC236}">
                <a16:creationId xmlns:a16="http://schemas.microsoft.com/office/drawing/2014/main" id="{29B0E6EC-4859-1357-AAD3-F0B613CF6BF0}"/>
              </a:ext>
            </a:extLst>
          </p:cNvPr>
          <p:cNvSpPr>
            <a:spLocks noGrp="1"/>
          </p:cNvSpPr>
          <p:nvPr>
            <p:ph sz="quarter" idx="4"/>
          </p:nvPr>
        </p:nvSpPr>
        <p:spPr/>
        <p:txBody>
          <a:bodyPr>
            <a:normAutofit/>
          </a:bodyPr>
          <a:lstStyle/>
          <a:p>
            <a:pPr algn="just">
              <a:buFont typeface="Wingdings" panose="05000000000000000000" pitchFamily="2" charset="2"/>
              <a:buChar char="q"/>
            </a:pPr>
            <a:r>
              <a:rPr lang="en-IN" b="1" dirty="0"/>
              <a:t>Annual Revenue</a:t>
            </a:r>
            <a:r>
              <a:rPr lang="en-IN" dirty="0"/>
              <a:t>: $11+ billion</a:t>
            </a:r>
          </a:p>
          <a:p>
            <a:pPr algn="just">
              <a:buFont typeface="Wingdings" panose="05000000000000000000" pitchFamily="2" charset="2"/>
              <a:buChar char="q"/>
            </a:pPr>
            <a:r>
              <a:rPr lang="en-IN" b="1" dirty="0"/>
              <a:t>Net Profit Margin</a:t>
            </a:r>
            <a:r>
              <a:rPr lang="en-IN" dirty="0"/>
              <a:t>: Approximately 15%</a:t>
            </a:r>
          </a:p>
          <a:p>
            <a:pPr algn="just">
              <a:buFont typeface="Wingdings" panose="05000000000000000000" pitchFamily="2" charset="2"/>
              <a:buChar char="q"/>
            </a:pPr>
            <a:r>
              <a:rPr lang="en-IN" b="1" dirty="0"/>
              <a:t>Market Valuation</a:t>
            </a:r>
            <a:r>
              <a:rPr lang="en-IN" dirty="0"/>
              <a:t>: $40+ billion</a:t>
            </a:r>
          </a:p>
          <a:p>
            <a:pPr algn="just">
              <a:buFont typeface="Wingdings" panose="05000000000000000000" pitchFamily="2" charset="2"/>
              <a:buChar char="q"/>
            </a:pPr>
            <a:r>
              <a:rPr lang="en-IN" b="1" dirty="0"/>
              <a:t>Core Technology</a:t>
            </a:r>
            <a:r>
              <a:rPr lang="en-IN" dirty="0"/>
              <a:t>: Cloud, AI, cybersecurity, enterprise solutions</a:t>
            </a:r>
          </a:p>
          <a:p>
            <a:pPr algn="just">
              <a:buFont typeface="Wingdings" panose="05000000000000000000" pitchFamily="2" charset="2"/>
              <a:buChar char="q"/>
            </a:pPr>
            <a:r>
              <a:rPr lang="en-IN" b="1" dirty="0"/>
              <a:t>Market Position</a:t>
            </a:r>
            <a:r>
              <a:rPr lang="en-IN" dirty="0"/>
              <a:t>: Leading global IT services provider, top-tier player</a:t>
            </a:r>
          </a:p>
          <a:p>
            <a:pPr algn="just">
              <a:buFont typeface="Wingdings" panose="05000000000000000000" pitchFamily="2" charset="2"/>
              <a:buChar char="q"/>
            </a:pPr>
            <a:endParaRPr lang="en-IN" b="1" dirty="0"/>
          </a:p>
        </p:txBody>
      </p:sp>
    </p:spTree>
    <p:extLst>
      <p:ext uri="{BB962C8B-B14F-4D97-AF65-F5344CB8AC3E}">
        <p14:creationId xmlns:p14="http://schemas.microsoft.com/office/powerpoint/2010/main" val="316309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39026A-DF7F-6FDB-2E75-8E1B6C815AAA}"/>
              </a:ext>
            </a:extLst>
          </p:cNvPr>
          <p:cNvSpPr>
            <a:spLocks noGrp="1"/>
          </p:cNvSpPr>
          <p:nvPr>
            <p:ph type="title"/>
          </p:nvPr>
        </p:nvSpPr>
        <p:spPr/>
        <p:txBody>
          <a:bodyPr/>
          <a:lstStyle/>
          <a:p>
            <a:r>
              <a:rPr lang="en-US" dirty="0"/>
              <a:t>Key Insights:</a:t>
            </a:r>
            <a:endParaRPr lang="en-IN" dirty="0"/>
          </a:p>
        </p:txBody>
      </p:sp>
      <p:sp>
        <p:nvSpPr>
          <p:cNvPr id="8" name="Content Placeholder 7">
            <a:extLst>
              <a:ext uri="{FF2B5EF4-FFF2-40B4-BE49-F238E27FC236}">
                <a16:creationId xmlns:a16="http://schemas.microsoft.com/office/drawing/2014/main" id="{059B4361-4DF6-6369-F2B4-4000D163E492}"/>
              </a:ext>
            </a:extLst>
          </p:cNvPr>
          <p:cNvSpPr>
            <a:spLocks noGrp="1"/>
          </p:cNvSpPr>
          <p:nvPr>
            <p:ph idx="1"/>
          </p:nvPr>
        </p:nvSpPr>
        <p:spPr/>
        <p:txBody>
          <a:bodyPr/>
          <a:lstStyle/>
          <a:p>
            <a:r>
              <a:rPr lang="en-US" b="1" dirty="0"/>
              <a:t>Scale and Market Reach: </a:t>
            </a:r>
            <a:r>
              <a:rPr lang="en-US" dirty="0"/>
              <a:t>Aspire Systems is a mid-tier player with significant room for growth compared to top-tier global IT service providers.</a:t>
            </a:r>
          </a:p>
          <a:p>
            <a:r>
              <a:rPr lang="en-US" b="1" dirty="0"/>
              <a:t>Profitability: </a:t>
            </a:r>
            <a:r>
              <a:rPr lang="en-US" dirty="0"/>
              <a:t>While Aspire maintains a healthy profit margin, it is slightly lower than the industry leaders who benefit from greater economies of scale and market penetration.</a:t>
            </a:r>
          </a:p>
          <a:p>
            <a:r>
              <a:rPr lang="en-US" b="1" dirty="0"/>
              <a:t>Technology and Innovation: </a:t>
            </a:r>
            <a:r>
              <a:rPr lang="en-US" dirty="0"/>
              <a:t>Aspire Systems leverages core technologies similar to top competitors, showcasing its capability to deliver cutting-edge solutions.</a:t>
            </a:r>
          </a:p>
          <a:p>
            <a:r>
              <a:rPr lang="en-US" b="1" dirty="0"/>
              <a:t>Strategic Positioning: </a:t>
            </a:r>
            <a:r>
              <a:rPr lang="en-US" dirty="0"/>
              <a:t>Aspirer's niche expertise and quality service provide a competitive edge, especially in specialized market segments.</a:t>
            </a:r>
            <a:endParaRPr lang="en-IN" dirty="0"/>
          </a:p>
        </p:txBody>
      </p:sp>
    </p:spTree>
    <p:extLst>
      <p:ext uri="{BB962C8B-B14F-4D97-AF65-F5344CB8AC3E}">
        <p14:creationId xmlns:p14="http://schemas.microsoft.com/office/powerpoint/2010/main" val="1774312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{3581DDE3-4B4C-42BE-92D1-77F82BAF1AB6}tf33552983_win32</Template>
  <TotalTime>344</TotalTime>
  <Words>1259</Words>
  <Application>Microsoft Office PowerPoint</Application>
  <PresentationFormat>Widescreen</PresentationFormat>
  <Paragraphs>129</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Franklin Gothic Book</vt:lpstr>
      <vt:lpstr>Franklin Gothic Demi</vt:lpstr>
      <vt:lpstr>Wingdings</vt:lpstr>
      <vt:lpstr>Wingdings 2</vt:lpstr>
      <vt:lpstr>DividendVTI</vt:lpstr>
      <vt:lpstr>Aspire Systems Case Study Using Porter’s 5 Forces</vt:lpstr>
      <vt:lpstr>About:</vt:lpstr>
      <vt:lpstr>Introduction:</vt:lpstr>
      <vt:lpstr>Service Offerings and Areas of Expertise:</vt:lpstr>
      <vt:lpstr>Core Technology &amp; Market position:</vt:lpstr>
      <vt:lpstr>Financial Position:</vt:lpstr>
      <vt:lpstr>Comparison with Key Competitors</vt:lpstr>
      <vt:lpstr>Comparison with Key Competitors</vt:lpstr>
      <vt:lpstr>Key Insights:</vt:lpstr>
      <vt:lpstr>Overview of SEO RESULTS: (Aspire systems)</vt:lpstr>
      <vt:lpstr>Seo results in India:</vt:lpstr>
      <vt:lpstr>Traffic analysis with competitors:</vt:lpstr>
      <vt:lpstr>Interest signals from employees</vt:lpstr>
      <vt:lpstr>Types of acquisition does this organization make most frequently</vt:lpstr>
      <vt:lpstr>Top Two Investors aspire system:</vt:lpstr>
      <vt:lpstr>Aspire's new launch:</vt:lpstr>
      <vt:lpstr>Aspire’s online presence:</vt:lpstr>
      <vt:lpstr>PowerPoint Presentation</vt:lpstr>
      <vt:lpstr>Professional Networks:</vt:lpstr>
      <vt:lpstr>Tech Communities and Forums</vt:lpstr>
      <vt:lpstr>Client Feedback and Happy Clients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Visvas Prabhakar</dc:creator>
  <cp:lastModifiedBy>Visvas Prabhakar</cp:lastModifiedBy>
  <cp:revision>1</cp:revision>
  <dcterms:created xsi:type="dcterms:W3CDTF">2024-08-04T10:26:10Z</dcterms:created>
  <dcterms:modified xsi:type="dcterms:W3CDTF">2024-08-05T03:58:54Z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