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 id="2147484152" r:id="rId2"/>
  </p:sldMasterIdLst>
  <p:notesMasterIdLst>
    <p:notesMasterId r:id="rId20"/>
  </p:notesMasterIdLst>
  <p:sldIdLst>
    <p:sldId id="258" r:id="rId3"/>
    <p:sldId id="260" r:id="rId4"/>
    <p:sldId id="259" r:id="rId5"/>
    <p:sldId id="263" r:id="rId6"/>
    <p:sldId id="264" r:id="rId7"/>
    <p:sldId id="269" r:id="rId8"/>
    <p:sldId id="265" r:id="rId9"/>
    <p:sldId id="268" r:id="rId10"/>
    <p:sldId id="276" r:id="rId11"/>
    <p:sldId id="256" r:id="rId12"/>
    <p:sldId id="266" r:id="rId13"/>
    <p:sldId id="267" r:id="rId14"/>
    <p:sldId id="272" r:id="rId15"/>
    <p:sldId id="273" r:id="rId16"/>
    <p:sldId id="274"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mathi Veluswamy" initials="GV" lastIdx="1" clrIdx="0">
    <p:extLst>
      <p:ext uri="{19B8F6BF-5375-455C-9EA6-DF929625EA0E}">
        <p15:presenceInfo xmlns:p15="http://schemas.microsoft.com/office/powerpoint/2012/main" userId="8e22e81d7b5886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20" autoAdjust="0"/>
    <p:restoredTop sz="94660"/>
  </p:normalViewPr>
  <p:slideViewPr>
    <p:cSldViewPr snapToGrid="0">
      <p:cViewPr>
        <p:scale>
          <a:sx n="92" d="100"/>
          <a:sy n="92" d="100"/>
        </p:scale>
        <p:origin x="9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8T20:16:57.676"/>
    </inkml:context>
    <inkml:brush xml:id="br0">
      <inkml:brushProperty name="width" value="0.2" units="cm"/>
      <inkml:brushProperty name="height" value="1.2" units="cm"/>
      <inkml:brushProperty name="color" value="#F6630D"/>
      <inkml:brushProperty name="ignorePressure" value="1"/>
      <inkml:brushProperty name="inkEffects" value="pencil"/>
    </inkml:brush>
  </inkml:definitions>
  <inkml:trace contextRef="#ctx0" brushRef="#br0">1177 3739,'0'0,"0"0,0 0,0 0,0 0,-13 6,-7 3,-4 1,-2-2,2-2,1-2,1-3,1-3,1-3,0-1,-1-4,1-1,-1-2,0-2,0-2,-1-2,1-3,0-2,0-1,0-3,0-1,0-1,1-2,1-2,1-1,3 0,0-1,0 1,1 2,0 1,2 3,-1 3,0 2,0 2,-2 2,0 2,-1 2,-1 0,0 0,0-1,1 0,-1 0,2-1,0 0,1 0,0-1,1 1,0-1,0-2,1 0,-1-2,1-3,-1-1,1-3,1-1,-1-3,0-1,0 0,-2-1,-1 1,0-1,-1 1,0 0,1 0,0 0,1-2,1 0,2-3,1-1,3-1,0-2,2 0,1-1,1-1,1 2,0-1,1 1,0-1,-1 3,0 1,0 3,1 3,0 3,1 3,2 3,1 3,2 0,2 3,1 1,0 1,1 2,0 1,-1 1,0 1,0 1,-1 0,0 1,1-1,0 0,1-1,2-1,0-1,3 0,0 0,0 0,0 0,0 2,-2 0,0 1,-1 0,1 0,-1 1,0-1,0-1,0 1,-1-1,0-1,0 1,0 0,-1 1,2 0,1-1,1-1,1-1,0-2,2 0,1-2,-1 0,0 1,0 0,0 3,0 0,0 2,0 2,0 0,0 1,0 1,1 0,0 0,0 1,2-1,0-1,0 0,0-1,0 1,-2 1,-1 1,-1 0,-1 0,0 0,-1 0,0 0,1 1,1-1,0 0,1 0,1-2,0-1,0 0,1-1,0-1,-1 0,1-1,0 0,0 0,0 0,0 0,-1 1,2 1,0 0,2 2,0 0,2 1,1 1,0 0,-1 1,1 0,-1 0,0 0,0 1,0-2,-1 1,0-2,2 2,1-1,1 0,0 1,2 0,1-1,1 0,4-1,3-1,6 0,5-1,5-1,4-1,5 1,3 0,3 0,2 1,1 0,1 1,1 0,2-1,2 1,2 1,1 0,0 0,-1 1,0 0,-2 0,-2 2,-2 2,-1 1,-1 2,0 0,-2 0,1 1,0 0,-1 0,-1-1,-2-1,-3 0,-1-1,-2 0,-1 1,1-1,1 1,2-1,1 0,2 0,0 0,0 0,0 0,-3 0,-1-1,0 0,1 1,2-1,1 1,2-1,2 1,1-1,-2 1,-2-2,-4-1,-3 1,-4 1,-2 1,0 0,0 2,1-1,1 2,2-1,1 0,0 1,0 0,0-1,-2 1,-2-1,-2 0,-2 0,-2 0,-1 1,-1-1,-1 2,0-1,0 0,2 1,-1-1,1 0,-1-1,-1 1,0-1,-2 0,-2 1,-2 0,-1 2,-1-1,2 0,4 2,3 0,5-1,5 0,3 1,4-1,3 1,1 2,1-1,-2 2,0 0,0 1,1 0,1 0,2 2,2-1,2 2,0-1,0 0,-1-1,1 1,-1-2,3 1,2 0,0 0,-1 0,0-1,-2 0,-4-2,-4-1,-4-2,-3 0,-1 0,-1-1,0 2,0 1,0 1,-1 2,0 0,-2-1,-2-1,-1-1,-1-1,-1-1,0 0,2 0,3 1,3 1,2 1,4 0,3 2,1 0,-1 0,-3 0,-2-1,-3-1,-2 0,0-1,-1 1,2-1,2-1,1 1,3 0,0 1,2 0,0 0,0 1,1 0,1 1,2 1,4 1,3 1,4 1,2 1,-1-1,0 0,-2 0,-2 0,-2 0,0-1,0 1,1 0,0 0,0 0,-1 0,-1 2,-3 0,-4 1,-2-1,-1 0,0 0,0 1,3 0,1 1,1 0,1-1,-1-1,-2 1,-3 0,-2 0,0 1,-1 0,0 0,1 0,1 2,1 0,1 0,0 0,-2 0,-2 0,-2-2,-4 0,-1 0,-2-1,-1 1,-1 0,-1 0,-1 1,-2-1,-2 1,-2-1,-3 1,-1 0,-2 1,-1-1,-1 2,0-1,-2 1,1 1,0 0,1 3,1 0,1 1,1 1,2 3,0 0,1 2,1 1,0 3,0 1,-1 0,0 2,-2-1,-2 1,-3-2,-2-1,-4-2,-1-1,-3-2,0 1,0-1,0 1,0 2,0 1,-1 1,-1 2,1 1,-2 1,-1 0,-1 2,-3 0,-1 1,-2-1,-1-1,-2 0,-1-1,-1-1,-2-1,-3-1,-2-1,-4-2,-3 0,-3-1,-2-1,-2-2,-2-1,-1-1,-1-2,-1-1,1-2,-1-1,1-2,1-2,1-1,2-1,2 0,0 0,2 0,0 0,0 1,1 1,0 0,0 0,-1-2,0 0,1-1,-1 0,-1 0,0 1,0 0,1 3,0 1,0 1,0 0,0 0,0-2,-1-2,0-2,0-2,-2 1,0-2,1 0,0 0,0 2,1 0,0 1,1 0,0 1,-1 0,0 1,-1 0,-1 1,0-2,0 0,-1-2,0 0,1-1,1-1,0-1,2 0,0 1,0 0,1 1,0 0,0 0,0 1,2 1,-1 1,1 2,-1 0,0 1,-1 0,-1-2,-1-2,-1-1,-1-1,0-3,-1-2,0 0,0 1,-1 0,-1 3,0 1,-1 0,0 2,0-1,-1 0,-1-1,0-1,-2-1,-1 0,-1 0,-2 1,0 1,-1 0,-1 3,0 1,-1 1,-1 2,-1-1,-2 1,-1 0,-2-1,-1 1,-1-1,-3 1,-3 0,-6 0,-7 1,-9 2,-9 0,-10 0,-6 1,-4 1,-2 1,1 2,0 0,1 1,1-2,0-2,2-3,0-3,3-2,2-2,4-2,3 0,3-2,0-2,-1-3,-3 0,-3-3,-5-2,-3-2,0-1,-2-1,-1-1,-2 0,-3 0,-1 0,-1-1,2-1,3 0,1-2,0 0,-3 0,-4 0,-5 0,-1-1,0 2,2 2,0 0,-1 1,-1 1,-3 1,0 0,1 1,4 0,2 2,1-1,0 2,-1-1,-2 1,1 0,4-1,3 0,4 2,0-1,1 1,-2-1,0-1,0-1,2 0,0 0,0 2,-1 1,-3 2,-3 1,-3 0,0-1,1 0,2-2,-1 0,0-2,-4-1,-2-1,-1 0,1-2,3-1,2 0,3 1,2 1,0 1,0 0,1-1,2 0,3-1,3-1,1 0,0 0,-1-1,-3 0,-3 0,0 0,0 0,3 0,1-1,-1 0,-2 2,-3 0,-3 2,-1 0,1 1,2-1,2-1,2 0,1 1,0-1,0 0,1 0,0 0,2 0,2-1,-1 0,0 2,-2 1,-2 2,-2 1,1 1,1 2,4-1,5 0,2 0,1 1,-2-1,-3 2,-4 0,-2 0,-1-1,2-1,3-1,2-3,1 0,-1-1,0-1,-1 0,1 0,1 1,3-1,4 0,5-1,3 0,1-1,0 0,1 1,0 1,1 0,1 1,3-1,1 0,4 1,4-1,5-1,5 1,4 0,2 0,1 1,-1 0,-1 0,-4 0,-1 2,-3-1,0 0,0 0,2-2,3-3,4-2,5-3,4-5,6-1,4-2,3-1,4-1,3 2,6-1,12-8,14-11,3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7F6A2-29EF-46E5-9E0C-25F190B82ABB}" type="datetimeFigureOut">
              <a:rPr lang="en-US" smtClean="0"/>
              <a:t>7/26/2020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C0C6D-FC71-4C0A-BFFA-553B67D22509}" type="slidenum">
              <a:rPr lang="en-US" smtClean="0"/>
              <a:t>‹#›</a:t>
            </a:fld>
            <a:endParaRPr lang="en-US"/>
          </a:p>
        </p:txBody>
      </p:sp>
    </p:spTree>
    <p:extLst>
      <p:ext uri="{BB962C8B-B14F-4D97-AF65-F5344CB8AC3E}">
        <p14:creationId xmlns:p14="http://schemas.microsoft.com/office/powerpoint/2010/main" val="86666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AED5-C9A1-4F83-BB79-1ECC65267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5E62C9-2B4C-483D-8D13-2CE358EF9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64CA4A-35E7-4568-A89A-BB04EDFD3C7F}"/>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5" name="Footer Placeholder 4">
            <a:extLst>
              <a:ext uri="{FF2B5EF4-FFF2-40B4-BE49-F238E27FC236}">
                <a16:creationId xmlns:a16="http://schemas.microsoft.com/office/drawing/2014/main" id="{6C55FA61-3D23-4E3E-8A7F-71B6AEA08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32798-D08B-40C7-949D-09F136EC5002}"/>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385133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B3C7-F04D-46FF-A740-98FBE0CC8B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175399-86B8-44A2-9B34-59291204E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ED4B1-441E-4DB1-B206-A175BE19D7C5}"/>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5" name="Footer Placeholder 4">
            <a:extLst>
              <a:ext uri="{FF2B5EF4-FFF2-40B4-BE49-F238E27FC236}">
                <a16:creationId xmlns:a16="http://schemas.microsoft.com/office/drawing/2014/main" id="{2CCAC91B-47C4-4F93-8FB6-96B0ADAD2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430B-0FD3-467F-A2A5-1BD5EF6CD197}"/>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218259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B9FDD-DF66-4E83-A8B9-84E12C23A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C0C37F-19F2-4057-8D3E-2954E7874E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7A794-6F98-4A2E-AEC7-AE3CBB9D9A4C}"/>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5" name="Footer Placeholder 4">
            <a:extLst>
              <a:ext uri="{FF2B5EF4-FFF2-40B4-BE49-F238E27FC236}">
                <a16:creationId xmlns:a16="http://schemas.microsoft.com/office/drawing/2014/main" id="{E490372B-188C-4FAC-8E3A-F12D621BB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B9FB5-2466-42EA-96FF-E6C9B72CFA08}"/>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3789176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8" name="Rectangle 17">
            <a:extLst>
              <a:ext uri="{FF2B5EF4-FFF2-40B4-BE49-F238E27FC236}">
                <a16:creationId xmlns:a16="http://schemas.microsoft.com/office/drawing/2014/main" id="{1C587CD8-3114-4A75-8F2C-2980FF6CD83D}"/>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8" name="Group 27">
            <a:extLst>
              <a:ext uri="{FF2B5EF4-FFF2-40B4-BE49-F238E27FC236}">
                <a16:creationId xmlns:a16="http://schemas.microsoft.com/office/drawing/2014/main" id="{B804ED15-2C5D-4A02-AA03-4449B0E6AAAD}"/>
              </a:ext>
            </a:extLst>
          </p:cNvPr>
          <p:cNvGrpSpPr/>
          <p:nvPr userDrawn="1"/>
        </p:nvGrpSpPr>
        <p:grpSpPr>
          <a:xfrm>
            <a:off x="5277678" y="0"/>
            <a:ext cx="5676382" cy="6858000"/>
            <a:chOff x="0" y="0"/>
            <a:chExt cx="12192000" cy="6858000"/>
          </a:xfrm>
          <a:solidFill>
            <a:schemeClr val="accent1"/>
          </a:solidFill>
        </p:grpSpPr>
        <p:sp>
          <p:nvSpPr>
            <p:cNvPr id="29" name="Rectangle 28">
              <a:extLst>
                <a:ext uri="{FF2B5EF4-FFF2-40B4-BE49-F238E27FC236}">
                  <a16:creationId xmlns:a16="http://schemas.microsoft.com/office/drawing/2014/main" id="{F9D62980-01F8-48F6-B620-5CBE1115B3FC}"/>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AB1C535C-6C15-479D-AE93-6094496F45E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Rectangle 30">
            <a:extLst>
              <a:ext uri="{FF2B5EF4-FFF2-40B4-BE49-F238E27FC236}">
                <a16:creationId xmlns:a16="http://schemas.microsoft.com/office/drawing/2014/main" id="{C8C220F1-94FA-45EB-8266-98EB8368E4B3}"/>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07156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00436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7" name="Rectangle 6">
            <a:extLst>
              <a:ext uri="{FF2B5EF4-FFF2-40B4-BE49-F238E27FC236}">
                <a16:creationId xmlns:a16="http://schemas.microsoft.com/office/drawing/2014/main" id="{878DFE09-FFDF-44FE-AC09-CFE3A61F6CFB}"/>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8191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447032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596252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040882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222573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57100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3220-1CC2-4D9E-A328-944DFBD5B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15822-3665-4BA5-A155-EBC4A7D41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36BA1-176A-4AC5-A9AB-3453344E87B0}"/>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5" name="Footer Placeholder 4">
            <a:extLst>
              <a:ext uri="{FF2B5EF4-FFF2-40B4-BE49-F238E27FC236}">
                <a16:creationId xmlns:a16="http://schemas.microsoft.com/office/drawing/2014/main" id="{893E4396-5AEE-4D18-9C3A-48E4CA2BA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1104D-7C87-490E-8DBD-709F5FF4812F}"/>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1860388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5" name="Date Placeholder 4"/>
          <p:cNvSpPr>
            <a:spLocks noGrp="1"/>
          </p:cNvSpPr>
          <p:nvPr>
            <p:ph type="dt" sz="half" idx="10"/>
          </p:nvPr>
        </p:nvSpPr>
        <p:spPr/>
        <p:txBody>
          <a:bodyPr/>
          <a:lstStyle/>
          <a:p>
            <a:fld id="{48A87A34-81AB-432B-8DAE-1953F412C126}" type="datetimeFigureOut">
              <a:rPr lang="en-US" smtClean="0"/>
              <a:pPr/>
              <a:t>7/26/2020</a:t>
            </a:fld>
            <a:endParaRPr lang="en-US" dirty="0"/>
          </a:p>
        </p:txBody>
      </p:sp>
    </p:spTree>
    <p:extLst>
      <p:ext uri="{BB962C8B-B14F-4D97-AF65-F5344CB8AC3E}">
        <p14:creationId xmlns:p14="http://schemas.microsoft.com/office/powerpoint/2010/main" val="1178995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7/26/2020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9540690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7/26/2020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414184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7/26/2020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52343886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7/26/2020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269835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7/26/2020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334032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59011001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8767365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3033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856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9C52-7DB6-424B-B071-DF955804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24DECB-B4FB-4BA5-819F-8957662550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E6EA2-F945-4999-86B2-14A61543602D}"/>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5" name="Footer Placeholder 4">
            <a:extLst>
              <a:ext uri="{FF2B5EF4-FFF2-40B4-BE49-F238E27FC236}">
                <a16:creationId xmlns:a16="http://schemas.microsoft.com/office/drawing/2014/main" id="{76132556-7DFA-4E34-AFC4-FEDA4DEEE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F89A2-FF4D-4F02-AE7A-530577B877B6}"/>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18813935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196594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0502340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194605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2218203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05239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48313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6790306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2119699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67027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7359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BD01-7984-42FA-A442-60E038A5A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49CC5-CDE5-4044-8CAD-FC84CCBB5C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7B70CB-DB9F-487C-B3B2-C63CCE13A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F9CCA1-6C37-4E80-83E5-464F581C65A8}"/>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6" name="Footer Placeholder 5">
            <a:extLst>
              <a:ext uri="{FF2B5EF4-FFF2-40B4-BE49-F238E27FC236}">
                <a16:creationId xmlns:a16="http://schemas.microsoft.com/office/drawing/2014/main" id="{BE316EFD-20FE-4569-999A-BE429A5E7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1C1C0-CEC8-4139-A23F-68890D31E78A}"/>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9631549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3996415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40210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782737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201621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1082104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2D44-7AB5-4627-A443-347FD36AE1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0DB0E-0826-48B6-9F68-FBACA608EE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2EBF8-E8AF-478A-910D-6CDC4E6533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F58B3-4946-444E-BB29-1850062E4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5C645A-3C45-4EC1-9ACE-034E632F79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455B4D-9D20-4ED7-87AA-93A0AFB03CEB}"/>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8" name="Footer Placeholder 7">
            <a:extLst>
              <a:ext uri="{FF2B5EF4-FFF2-40B4-BE49-F238E27FC236}">
                <a16:creationId xmlns:a16="http://schemas.microsoft.com/office/drawing/2014/main" id="{8162D1C2-C3D5-4470-89B3-5A73636351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B8242B-819F-4028-AAFB-5C1FCD9D7330}"/>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4829935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8B77-4600-40B5-9C86-A286F5EBE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F3AC5-221B-499B-A184-BC9550A63DAD}"/>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4" name="Footer Placeholder 3">
            <a:extLst>
              <a:ext uri="{FF2B5EF4-FFF2-40B4-BE49-F238E27FC236}">
                <a16:creationId xmlns:a16="http://schemas.microsoft.com/office/drawing/2014/main" id="{F5A11972-25FC-4DA4-9209-0DE56C14EE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33EBBB-85C2-41DB-B01F-A2090486F566}"/>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318639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80C01-83BD-41E2-9A71-4035A1163B22}"/>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3" name="Footer Placeholder 2">
            <a:extLst>
              <a:ext uri="{FF2B5EF4-FFF2-40B4-BE49-F238E27FC236}">
                <a16:creationId xmlns:a16="http://schemas.microsoft.com/office/drawing/2014/main" id="{36649B92-A2DA-4410-9B86-A9E6C051F4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B8FEF5-B473-4E0A-9192-EF30BAEFCB2B}"/>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255061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7BDE-C766-4A21-BD3B-947C2AF95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FBB21B-8109-41E6-A3FF-6F7B3097B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004E2-8D0F-4E70-81DB-2150900F6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9B897-271A-491B-8DC4-690152BADFA6}"/>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6" name="Footer Placeholder 5">
            <a:extLst>
              <a:ext uri="{FF2B5EF4-FFF2-40B4-BE49-F238E27FC236}">
                <a16:creationId xmlns:a16="http://schemas.microsoft.com/office/drawing/2014/main" id="{1D09D041-741B-455B-A848-4ECA02A57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39C98-8D60-4D8E-8065-E4610FD0B378}"/>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21379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2181-C811-4DBB-8700-E1F467AA9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5478D-A903-475D-8112-8262A04902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1828D-19B0-4FE1-AED2-2BAA76627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A6900-1615-4F89-A282-31DF8065938C}"/>
              </a:ext>
            </a:extLst>
          </p:cNvPr>
          <p:cNvSpPr>
            <a:spLocks noGrp="1"/>
          </p:cNvSpPr>
          <p:nvPr>
            <p:ph type="dt" sz="half" idx="10"/>
          </p:nvPr>
        </p:nvSpPr>
        <p:spPr/>
        <p:txBody>
          <a:bodyPr/>
          <a:lstStyle/>
          <a:p>
            <a:fld id="{437A928A-C659-423C-BB07-CE46C19146FA}" type="datetimeFigureOut">
              <a:rPr lang="en-US" smtClean="0"/>
              <a:t>7/26/2020</a:t>
            </a:fld>
            <a:endParaRPr lang="en-US"/>
          </a:p>
        </p:txBody>
      </p:sp>
      <p:sp>
        <p:nvSpPr>
          <p:cNvPr id="6" name="Footer Placeholder 5">
            <a:extLst>
              <a:ext uri="{FF2B5EF4-FFF2-40B4-BE49-F238E27FC236}">
                <a16:creationId xmlns:a16="http://schemas.microsoft.com/office/drawing/2014/main" id="{F171C2F2-7CA8-43D5-B415-4BBDA317C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85C5D-AF49-486A-A345-91F2E1AD689B}"/>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148175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A6D04-D911-4239-9103-58B2A49CF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2089A0-713D-4B35-A778-DFB71030C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D0E37-8FDE-4718-88A6-1824705DE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7/26/2020</a:t>
            </a:fld>
            <a:endParaRPr lang="en-US" dirty="0"/>
          </a:p>
        </p:txBody>
      </p:sp>
      <p:sp>
        <p:nvSpPr>
          <p:cNvPr id="5" name="Footer Placeholder 4">
            <a:extLst>
              <a:ext uri="{FF2B5EF4-FFF2-40B4-BE49-F238E27FC236}">
                <a16:creationId xmlns:a16="http://schemas.microsoft.com/office/drawing/2014/main" id="{F1BD276F-C364-4D71-8062-0DA50ECBF0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7631C416-6E2F-47FD-8AC0-06DFD1224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48146478"/>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r>
              <a:rPr lang="en-US" noProof="0"/>
              <a:t>page </a:t>
            </a:r>
            <a:fld id="{19B51A1E-902D-48AF-9020-955120F399B6}" type="slidenum">
              <a:rPr lang="en-US" b="1" i="1" noProof="0" smtClean="0"/>
              <a:pPr/>
              <a:t>‹#›</a:t>
            </a:fld>
            <a:endParaRPr lang="en-US" b="1" i="1" noProof="0" dirty="0"/>
          </a:p>
        </p:txBody>
      </p:sp>
      <p:sp>
        <p:nvSpPr>
          <p:cNvPr id="18" name="Rectangle 17">
            <a:extLst>
              <a:ext uri="{FF2B5EF4-FFF2-40B4-BE49-F238E27FC236}">
                <a16:creationId xmlns:a16="http://schemas.microsoft.com/office/drawing/2014/main" id="{4C89270A-6843-488B-AA12-CC2EC87646F4}"/>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CE5E0F-583F-4F5A-830D-2505E7D977B2}"/>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05A5A541-5368-42FE-B28A-27C127704634}"/>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C88B8E35-FF84-4676-AD1C-FAD39110E3FE}"/>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Box 31">
            <a:extLst>
              <a:ext uri="{FF2B5EF4-FFF2-40B4-BE49-F238E27FC236}">
                <a16:creationId xmlns:a16="http://schemas.microsoft.com/office/drawing/2014/main" id="{47D7BE19-68BC-4935-BED9-98B319640C90}"/>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3612967525"/>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3652" r:id="rId34"/>
    <p:sldLayoutId id="2147483656" r:id="rId35"/>
    <p:sldLayoutId id="2147483657" r:id="rId36"/>
    <p:sldLayoutId id="2147483653" r:id="rId37"/>
    <p:sldLayoutId id="2147483677" r:id="rId38"/>
    <p:sldLayoutId id="2147483678" r:id="rId39"/>
    <p:sldLayoutId id="2147483654" r:id="rId40"/>
    <p:sldLayoutId id="2147483675" r:id="rId41"/>
    <p:sldLayoutId id="2147483676" r:id="rId42"/>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lth.pa.gov/topics/HealthStatistics/HealthFacilities/NursingHomeReports/Pages/nursing-home-reports.aspx" TargetMode="External"/><Relationship Id="rId2" Type="http://schemas.openxmlformats.org/officeDocument/2006/relationships/hyperlink" Target="https://data.medicare.gov/data/nursing-home-compare?sort=alpha&amp;tag=star%20ratings" TargetMode="External"/><Relationship Id="rId1" Type="http://schemas.openxmlformats.org/officeDocument/2006/relationships/slideLayout" Target="../slideLayouts/slideLayout18.xml"/><Relationship Id="rId6" Type="http://schemas.openxmlformats.org/officeDocument/2006/relationships/image" Target="../media/image3.jpeg"/><Relationship Id="rId5" Type="http://schemas.openxmlformats.org/officeDocument/2006/relationships/hyperlink" Target="https://www.prb.org/which-us-states-are-the-oldest/" TargetMode="External"/><Relationship Id="rId4" Type="http://schemas.openxmlformats.org/officeDocument/2006/relationships/hyperlink" Target="https://data.cms.gov/Special-Programs-Initiatives-COVID-19-Nursing-Home/COVID-19-Nursing-Home-Dataset/s2uc-8wxp/dat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25" b="25"/>
          <a:stretch/>
        </p:blipFill>
        <p:spPr/>
      </p:pic>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2229768" y="1274072"/>
            <a:ext cx="8514431" cy="1870007"/>
          </a:xfrm>
        </p:spPr>
        <p:txBody>
          <a:bodyPr>
            <a:normAutofit/>
          </a:bodyPr>
          <a:lstStyle/>
          <a:p>
            <a:pPr algn="ctr"/>
            <a:r>
              <a:rPr lang="en-US" sz="6000" dirty="0"/>
              <a:t>Nursing Home Analysis </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73044" y="4435813"/>
            <a:ext cx="5085650" cy="1967403"/>
          </a:xfrm>
        </p:spPr>
        <p:txBody>
          <a:bodyPr>
            <a:normAutofit/>
          </a:bodyPr>
          <a:lstStyle/>
          <a:p>
            <a:r>
              <a:rPr lang="en-US" dirty="0"/>
              <a:t>Reshmi Neelakandan</a:t>
            </a:r>
          </a:p>
          <a:p>
            <a:r>
              <a:rPr lang="en-US" dirty="0" err="1"/>
              <a:t>Viswajani</a:t>
            </a:r>
            <a:r>
              <a:rPr lang="en-US" dirty="0"/>
              <a:t> </a:t>
            </a:r>
            <a:r>
              <a:rPr lang="en-US" dirty="0" err="1"/>
              <a:t>Paladugu</a:t>
            </a:r>
            <a:endParaRPr lang="en-US" dirty="0"/>
          </a:p>
          <a:p>
            <a:r>
              <a:rPr lang="en-US" dirty="0" err="1"/>
              <a:t>Kursad</a:t>
            </a:r>
            <a:r>
              <a:rPr lang="en-US" dirty="0"/>
              <a:t> </a:t>
            </a:r>
            <a:r>
              <a:rPr lang="en-US" dirty="0" err="1"/>
              <a:t>Altayli</a:t>
            </a:r>
            <a:endParaRPr lang="en-US" dirty="0"/>
          </a:p>
          <a:p>
            <a:r>
              <a:rPr lang="en-US" dirty="0" err="1"/>
              <a:t>Gomathi</a:t>
            </a:r>
            <a:r>
              <a:rPr lang="en-US" dirty="0"/>
              <a:t> </a:t>
            </a:r>
            <a:r>
              <a:rPr lang="en-US" dirty="0" err="1"/>
              <a:t>Veluswamy</a:t>
            </a:r>
            <a:endParaRPr lang="en-US" dirty="0"/>
          </a:p>
        </p:txBody>
      </p:sp>
    </p:spTree>
    <p:extLst>
      <p:ext uri="{BB962C8B-B14F-4D97-AF65-F5344CB8AC3E}">
        <p14:creationId xmlns:p14="http://schemas.microsoft.com/office/powerpoint/2010/main" val="14852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B645C38-005F-4298-A01E-4E277FD21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246BFB94-03F6-42E0-A1F4-41D65B07FE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EBC1667-3372-4787-A1BF-389710810866}"/>
              </a:ext>
            </a:extLst>
          </p:cNvPr>
          <p:cNvSpPr txBox="1"/>
          <p:nvPr/>
        </p:nvSpPr>
        <p:spPr>
          <a:xfrm>
            <a:off x="2065866" y="919802"/>
            <a:ext cx="7755467" cy="707886"/>
          </a:xfrm>
          <a:prstGeom prst="rect">
            <a:avLst/>
          </a:prstGeom>
          <a:noFill/>
        </p:spPr>
        <p:txBody>
          <a:bodyPr wrap="square" rtlCol="0">
            <a:spAutoFit/>
          </a:bodyPr>
          <a:lstStyle/>
          <a:p>
            <a:pPr algn="ctr"/>
            <a:r>
              <a:rPr lang="en-US" sz="2000" b="1" u="sng" dirty="0"/>
              <a:t>COVID deaths comparison : Densely vs Sparsely populated Nursing Homes</a:t>
            </a:r>
          </a:p>
        </p:txBody>
      </p:sp>
      <p:pic>
        <p:nvPicPr>
          <p:cNvPr id="9" name="Picture 8">
            <a:extLst>
              <a:ext uri="{FF2B5EF4-FFF2-40B4-BE49-F238E27FC236}">
                <a16:creationId xmlns:a16="http://schemas.microsoft.com/office/drawing/2014/main" id="{B7732738-B5D9-4459-B0BB-5C8E699E9AEF}"/>
              </a:ext>
            </a:extLst>
          </p:cNvPr>
          <p:cNvPicPr>
            <a:picLocks noChangeAspect="1"/>
          </p:cNvPicPr>
          <p:nvPr/>
        </p:nvPicPr>
        <p:blipFill>
          <a:blip r:embed="rId2"/>
          <a:stretch>
            <a:fillRect/>
          </a:stretch>
        </p:blipFill>
        <p:spPr>
          <a:xfrm>
            <a:off x="6477000" y="1744133"/>
            <a:ext cx="5668962" cy="419406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A8E86AFF-2797-4336-B30F-91EA40B3D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39" y="1804348"/>
            <a:ext cx="5668961" cy="4133850"/>
          </a:xfrm>
          <a:prstGeom prst="rect">
            <a:avLst/>
          </a:prstGeom>
        </p:spPr>
      </p:pic>
    </p:spTree>
    <p:extLst>
      <p:ext uri="{BB962C8B-B14F-4D97-AF65-F5344CB8AC3E}">
        <p14:creationId xmlns:p14="http://schemas.microsoft.com/office/powerpoint/2010/main" val="54484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A3E3B48-9072-4007-A68B-D8ABDAF925EC}"/>
              </a:ext>
            </a:extLst>
          </p:cNvPr>
          <p:cNvSpPr txBox="1"/>
          <p:nvPr/>
        </p:nvSpPr>
        <p:spPr>
          <a:xfrm>
            <a:off x="3090333" y="835576"/>
            <a:ext cx="7755467" cy="400110"/>
          </a:xfrm>
          <a:prstGeom prst="rect">
            <a:avLst/>
          </a:prstGeom>
          <a:noFill/>
        </p:spPr>
        <p:txBody>
          <a:bodyPr wrap="square" rtlCol="0">
            <a:spAutoFit/>
          </a:bodyPr>
          <a:lstStyle/>
          <a:p>
            <a:r>
              <a:rPr lang="en-US" sz="2000" b="1" u="sng" dirty="0"/>
              <a:t>COVID deaths in PA-Counties : Best rated nursing homes</a:t>
            </a:r>
          </a:p>
        </p:txBody>
      </p:sp>
      <p:pic>
        <p:nvPicPr>
          <p:cNvPr id="16" name="Picture 15" descr="A close up of a map&#10;&#10;Description automatically generated">
            <a:extLst>
              <a:ext uri="{FF2B5EF4-FFF2-40B4-BE49-F238E27FC236}">
                <a16:creationId xmlns:a16="http://schemas.microsoft.com/office/drawing/2014/main" id="{41780F3F-CECF-493A-8C8C-B541FC193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09" y="1723360"/>
            <a:ext cx="10439402" cy="4878331"/>
          </a:xfrm>
          <a:prstGeom prst="rect">
            <a:avLst/>
          </a:prstGeom>
        </p:spPr>
      </p:pic>
      <p:pic>
        <p:nvPicPr>
          <p:cNvPr id="18" name="Picture Placeholder 27" descr="Arm and blood pressure machine reading scale">
            <a:extLst>
              <a:ext uri="{FF2B5EF4-FFF2-40B4-BE49-F238E27FC236}">
                <a16:creationId xmlns:a16="http://schemas.microsoft.com/office/drawing/2014/main" id="{F2101470-B62C-4439-8F9A-22D412A7A9E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25883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40C631-6723-4AEB-8DC9-C1E65CA86427}"/>
              </a:ext>
            </a:extLst>
          </p:cNvPr>
          <p:cNvSpPr txBox="1"/>
          <p:nvPr/>
        </p:nvSpPr>
        <p:spPr>
          <a:xfrm>
            <a:off x="3090333" y="835576"/>
            <a:ext cx="7755467" cy="400110"/>
          </a:xfrm>
          <a:prstGeom prst="rect">
            <a:avLst/>
          </a:prstGeom>
          <a:noFill/>
        </p:spPr>
        <p:txBody>
          <a:bodyPr wrap="square" rtlCol="0">
            <a:spAutoFit/>
          </a:bodyPr>
          <a:lstStyle/>
          <a:p>
            <a:pPr algn="ctr"/>
            <a:r>
              <a:rPr lang="en-US" sz="2000" b="1" u="sng" dirty="0"/>
              <a:t>COVID deaths in PA-Counties : Worst rated nursing homes</a:t>
            </a:r>
          </a:p>
        </p:txBody>
      </p:sp>
      <p:pic>
        <p:nvPicPr>
          <p:cNvPr id="11" name="Picture 10" descr="A close up of a map&#10;&#10;Description automatically generated">
            <a:extLst>
              <a:ext uri="{FF2B5EF4-FFF2-40B4-BE49-F238E27FC236}">
                <a16:creationId xmlns:a16="http://schemas.microsoft.com/office/drawing/2014/main" id="{DC039BB7-898A-4CF9-B0E7-D20F7EDF7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1595437"/>
            <a:ext cx="10371861" cy="5075527"/>
          </a:xfrm>
          <a:prstGeom prst="rect">
            <a:avLst/>
          </a:prstGeom>
        </p:spPr>
      </p:pic>
      <p:pic>
        <p:nvPicPr>
          <p:cNvPr id="13" name="Picture Placeholder 27" descr="Arm and blood pressure machine reading scale">
            <a:extLst>
              <a:ext uri="{FF2B5EF4-FFF2-40B4-BE49-F238E27FC236}">
                <a16:creationId xmlns:a16="http://schemas.microsoft.com/office/drawing/2014/main" id="{12F0402C-34B6-441A-85FC-E8569CC591B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35100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DA8535-C6C5-4409-8C01-F628E6E14539}"/>
              </a:ext>
            </a:extLst>
          </p:cNvPr>
          <p:cNvPicPr>
            <a:picLocks noGrp="1" noChangeAspect="1"/>
          </p:cNvPicPr>
          <p:nvPr>
            <p:ph idx="1"/>
          </p:nvPr>
        </p:nvPicPr>
        <p:blipFill>
          <a:blip r:embed="rId2"/>
          <a:stretch>
            <a:fillRect/>
          </a:stretch>
        </p:blipFill>
        <p:spPr>
          <a:xfrm>
            <a:off x="149987" y="399097"/>
            <a:ext cx="10029188" cy="6322377"/>
          </a:xfrm>
          <a:prstGeom prst="rect">
            <a:avLst/>
          </a:prstGeom>
        </p:spPr>
      </p:pic>
      <p:sp>
        <p:nvSpPr>
          <p:cNvPr id="4" name="Slide Number Placeholder 3">
            <a:extLst>
              <a:ext uri="{FF2B5EF4-FFF2-40B4-BE49-F238E27FC236}">
                <a16:creationId xmlns:a16="http://schemas.microsoft.com/office/drawing/2014/main" id="{0EA5EB94-93F5-44AD-9D1C-2A750B442456}"/>
              </a:ext>
            </a:extLst>
          </p:cNvPr>
          <p:cNvSpPr>
            <a:spLocks noGrp="1"/>
          </p:cNvSpPr>
          <p:nvPr>
            <p:ph type="sldNum" sz="quarter" idx="12"/>
          </p:nvPr>
        </p:nvSpPr>
        <p:spPr/>
        <p:txBody>
          <a:bodyPr/>
          <a:lstStyle/>
          <a:p>
            <a:fld id="{82B91D05-C951-48B7-B30F-3D492D6D05C3}" type="slidenum">
              <a:rPr lang="en-US" smtClean="0"/>
              <a:t>13</a:t>
            </a:fld>
            <a:endParaRPr lang="en-US"/>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29" name="Ink 28">
                <a:extLst>
                  <a:ext uri="{FF2B5EF4-FFF2-40B4-BE49-F238E27FC236}">
                    <a16:creationId xmlns:a16="http://schemas.microsoft.com/office/drawing/2014/main" id="{E5DD533D-9BDC-44E6-93A6-8D72809FFFCC}"/>
                  </a:ext>
                </a:extLst>
              </p14:cNvPr>
              <p14:cNvContentPartPr/>
              <p14:nvPr/>
            </p14:nvContentPartPr>
            <p14:xfrm>
              <a:off x="4078560" y="4655988"/>
              <a:ext cx="5903640" cy="1575720"/>
            </p14:xfrm>
          </p:contentPart>
        </mc:Choice>
        <mc:Fallback>
          <p:pic>
            <p:nvPicPr>
              <p:cNvPr id="29" name="Ink 28">
                <a:extLst>
                  <a:ext uri="{FF2B5EF4-FFF2-40B4-BE49-F238E27FC236}">
                    <a16:creationId xmlns:a16="http://schemas.microsoft.com/office/drawing/2014/main" id="{E5DD533D-9BDC-44E6-93A6-8D72809FFFCC}"/>
                  </a:ext>
                </a:extLst>
              </p:cNvPr>
              <p:cNvPicPr/>
              <p:nvPr/>
            </p:nvPicPr>
            <p:blipFill>
              <a:blip r:embed="rId4"/>
              <a:stretch>
                <a:fillRect/>
              </a:stretch>
            </p:blipFill>
            <p:spPr>
              <a:xfrm>
                <a:off x="4042920" y="4439988"/>
                <a:ext cx="5975280" cy="2007360"/>
              </a:xfrm>
              <a:prstGeom prst="rect">
                <a:avLst/>
              </a:prstGeom>
            </p:spPr>
          </p:pic>
        </mc:Fallback>
      </mc:AlternateContent>
      <p:sp>
        <p:nvSpPr>
          <p:cNvPr id="30" name="TextBox 29">
            <a:extLst>
              <a:ext uri="{FF2B5EF4-FFF2-40B4-BE49-F238E27FC236}">
                <a16:creationId xmlns:a16="http://schemas.microsoft.com/office/drawing/2014/main" id="{DA29789C-1CE5-4CAD-AEF8-0FC8C5A5565E}"/>
              </a:ext>
            </a:extLst>
          </p:cNvPr>
          <p:cNvSpPr txBox="1"/>
          <p:nvPr/>
        </p:nvSpPr>
        <p:spPr>
          <a:xfrm>
            <a:off x="10144671" y="1276709"/>
            <a:ext cx="2124975" cy="1477328"/>
          </a:xfrm>
          <a:prstGeom prst="rect">
            <a:avLst/>
          </a:prstGeom>
          <a:noFill/>
        </p:spPr>
        <p:txBody>
          <a:bodyPr wrap="square" rtlCol="0">
            <a:spAutoFit/>
          </a:bodyPr>
          <a:lstStyle/>
          <a:p>
            <a:r>
              <a:rPr lang="en-US" dirty="0"/>
              <a:t>Shows the need for more nursing homes in states like NH, VT, ME with greater aging population.</a:t>
            </a:r>
          </a:p>
        </p:txBody>
      </p:sp>
      <p:cxnSp>
        <p:nvCxnSpPr>
          <p:cNvPr id="32" name="Straight Arrow Connector 31">
            <a:extLst>
              <a:ext uri="{FF2B5EF4-FFF2-40B4-BE49-F238E27FC236}">
                <a16:creationId xmlns:a16="http://schemas.microsoft.com/office/drawing/2014/main" id="{815D4414-361C-41A4-90A5-491229D244FD}"/>
              </a:ext>
            </a:extLst>
          </p:cNvPr>
          <p:cNvCxnSpPr>
            <a:cxnSpLocks/>
          </p:cNvCxnSpPr>
          <p:nvPr/>
        </p:nvCxnSpPr>
        <p:spPr>
          <a:xfrm flipH="1">
            <a:off x="8220975" y="1820174"/>
            <a:ext cx="1923696" cy="2743200"/>
          </a:xfrm>
          <a:prstGeom prst="straightConnector1">
            <a:avLst/>
          </a:prstGeom>
          <a:ln w="9525" cap="flat" cmpd="sng" algn="ctr">
            <a:solidFill>
              <a:srgbClr val="C00000"/>
            </a:solidFill>
            <a:prstDash val="dashDot"/>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1004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C39F31-A38F-4F66-8219-FBC312AD74E8}"/>
              </a:ext>
            </a:extLst>
          </p:cNvPr>
          <p:cNvSpPr>
            <a:spLocks noGrp="1"/>
          </p:cNvSpPr>
          <p:nvPr>
            <p:ph type="sldNum" sz="quarter" idx="12"/>
          </p:nvPr>
        </p:nvSpPr>
        <p:spPr/>
        <p:txBody>
          <a:bodyPr/>
          <a:lstStyle/>
          <a:p>
            <a:fld id="{82B91D05-C951-48B7-B30F-3D492D6D05C3}" type="slidenum">
              <a:rPr lang="en-US" smtClean="0"/>
              <a:t>14</a:t>
            </a:fld>
            <a:endParaRPr lang="en-US"/>
          </a:p>
        </p:txBody>
      </p:sp>
      <p:pic>
        <p:nvPicPr>
          <p:cNvPr id="6" name="Picture 5" descr="A screenshot of a cell phone&#10;&#10;Description automatically generated">
            <a:extLst>
              <a:ext uri="{FF2B5EF4-FFF2-40B4-BE49-F238E27FC236}">
                <a16:creationId xmlns:a16="http://schemas.microsoft.com/office/drawing/2014/main" id="{C85A2DA5-FB50-4DD6-8D4B-6FCF1B93A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 y="-78185"/>
            <a:ext cx="12192000" cy="3549518"/>
          </a:xfrm>
          <a:prstGeom prst="rect">
            <a:avLst/>
          </a:prstGeom>
        </p:spPr>
      </p:pic>
      <p:pic>
        <p:nvPicPr>
          <p:cNvPr id="8" name="Picture 7" descr="A picture containing computer&#10;&#10;Description automatically generated">
            <a:extLst>
              <a:ext uri="{FF2B5EF4-FFF2-40B4-BE49-F238E27FC236}">
                <a16:creationId xmlns:a16="http://schemas.microsoft.com/office/drawing/2014/main" id="{87D85B74-AEE4-4DFD-88D7-1BD2C9903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12192000" cy="3241100"/>
          </a:xfrm>
          <a:prstGeom prst="rect">
            <a:avLst/>
          </a:prstGeom>
        </p:spPr>
      </p:pic>
      <p:sp>
        <p:nvSpPr>
          <p:cNvPr id="9" name="TextBox 8">
            <a:extLst>
              <a:ext uri="{FF2B5EF4-FFF2-40B4-BE49-F238E27FC236}">
                <a16:creationId xmlns:a16="http://schemas.microsoft.com/office/drawing/2014/main" id="{D0CC4113-FB3E-42B7-A0E0-B8E25ED3E5C4}"/>
              </a:ext>
            </a:extLst>
          </p:cNvPr>
          <p:cNvSpPr txBox="1"/>
          <p:nvPr/>
        </p:nvSpPr>
        <p:spPr>
          <a:xfrm>
            <a:off x="3013364" y="-762000"/>
            <a:ext cx="6477000" cy="400110"/>
          </a:xfrm>
          <a:prstGeom prst="rect">
            <a:avLst/>
          </a:prstGeom>
          <a:noFill/>
        </p:spPr>
        <p:txBody>
          <a:bodyPr wrap="square" rtlCol="0">
            <a:spAutoFit/>
          </a:bodyPr>
          <a:lstStyle/>
          <a:p>
            <a:pPr algn="r"/>
            <a:r>
              <a:rPr lang="en-US" sz="2000" b="1" u="sng" dirty="0"/>
              <a:t>Available Bed count Vs Occupied count</a:t>
            </a:r>
            <a:endParaRPr lang="en-US" b="1" u="sng" dirty="0"/>
          </a:p>
        </p:txBody>
      </p:sp>
    </p:spTree>
    <p:extLst>
      <p:ext uri="{BB962C8B-B14F-4D97-AF65-F5344CB8AC3E}">
        <p14:creationId xmlns:p14="http://schemas.microsoft.com/office/powerpoint/2010/main" val="367377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B520A676-BB90-45C9-A76B-AA3BDE671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66" y="79953"/>
            <a:ext cx="12050534" cy="3626138"/>
          </a:xfrm>
        </p:spPr>
      </p:pic>
      <p:sp>
        <p:nvSpPr>
          <p:cNvPr id="4" name="Slide Number Placeholder 3">
            <a:extLst>
              <a:ext uri="{FF2B5EF4-FFF2-40B4-BE49-F238E27FC236}">
                <a16:creationId xmlns:a16="http://schemas.microsoft.com/office/drawing/2014/main" id="{1ECBEEDF-48E8-4A76-8568-27E8699512D8}"/>
              </a:ext>
            </a:extLst>
          </p:cNvPr>
          <p:cNvSpPr>
            <a:spLocks noGrp="1"/>
          </p:cNvSpPr>
          <p:nvPr>
            <p:ph type="sldNum" sz="quarter" idx="12"/>
          </p:nvPr>
        </p:nvSpPr>
        <p:spPr/>
        <p:txBody>
          <a:bodyPr/>
          <a:lstStyle/>
          <a:p>
            <a:fld id="{82B91D05-C951-48B7-B30F-3D492D6D05C3}" type="slidenum">
              <a:rPr lang="en-US" smtClean="0"/>
              <a:t>15</a:t>
            </a:fld>
            <a:endParaRPr lang="en-US"/>
          </a:p>
        </p:txBody>
      </p:sp>
      <p:pic>
        <p:nvPicPr>
          <p:cNvPr id="8" name="Picture 7" descr="A screenshot of a cell phone&#10;&#10;Description automatically generated">
            <a:extLst>
              <a:ext uri="{FF2B5EF4-FFF2-40B4-BE49-F238E27FC236}">
                <a16:creationId xmlns:a16="http://schemas.microsoft.com/office/drawing/2014/main" id="{5759878B-A00F-4523-8BD0-99ED5AAED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4" y="3803072"/>
            <a:ext cx="12162692" cy="3054927"/>
          </a:xfrm>
          <a:prstGeom prst="rect">
            <a:avLst/>
          </a:prstGeom>
        </p:spPr>
      </p:pic>
    </p:spTree>
    <p:extLst>
      <p:ext uri="{BB962C8B-B14F-4D97-AF65-F5344CB8AC3E}">
        <p14:creationId xmlns:p14="http://schemas.microsoft.com/office/powerpoint/2010/main" val="44538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B645C38-005F-4298-A01E-4E277FD21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246BFB94-03F6-42E0-A1F4-41D65B07FE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EBC1667-3372-4787-A1BF-389710810866}"/>
              </a:ext>
            </a:extLst>
          </p:cNvPr>
          <p:cNvSpPr txBox="1"/>
          <p:nvPr/>
        </p:nvSpPr>
        <p:spPr>
          <a:xfrm>
            <a:off x="180110" y="566124"/>
            <a:ext cx="3900054" cy="461665"/>
          </a:xfrm>
          <a:prstGeom prst="rect">
            <a:avLst/>
          </a:prstGeom>
          <a:noFill/>
        </p:spPr>
        <p:txBody>
          <a:bodyPr wrap="square" rtlCol="0">
            <a:spAutoFit/>
          </a:bodyPr>
          <a:lstStyle/>
          <a:p>
            <a:pPr algn="ctr"/>
            <a:r>
              <a:rPr lang="en-US" sz="2400" b="1" u="sng" dirty="0"/>
              <a:t>Predictions &amp; Conclusion</a:t>
            </a:r>
          </a:p>
        </p:txBody>
      </p:sp>
      <p:sp>
        <p:nvSpPr>
          <p:cNvPr id="2" name="TextBox 1">
            <a:extLst>
              <a:ext uri="{FF2B5EF4-FFF2-40B4-BE49-F238E27FC236}">
                <a16:creationId xmlns:a16="http://schemas.microsoft.com/office/drawing/2014/main" id="{D6B04F30-1F94-480D-A39E-7AD97D7BD578}"/>
              </a:ext>
            </a:extLst>
          </p:cNvPr>
          <p:cNvSpPr txBox="1"/>
          <p:nvPr/>
        </p:nvSpPr>
        <p:spPr>
          <a:xfrm>
            <a:off x="713509" y="1186657"/>
            <a:ext cx="9197850" cy="4524315"/>
          </a:xfrm>
          <a:prstGeom prst="rect">
            <a:avLst/>
          </a:prstGeom>
          <a:noFill/>
        </p:spPr>
        <p:txBody>
          <a:bodyPr wrap="square" rtlCol="0">
            <a:spAutoFit/>
          </a:bodyPr>
          <a:lstStyle/>
          <a:p>
            <a:r>
              <a:rPr lang="en-US" dirty="0"/>
              <a:t>As we age, daily activities tend to become more challenging, especially if chronic health conditions like diabetes, arthritis are also present.</a:t>
            </a:r>
          </a:p>
          <a:p>
            <a:pPr marL="285750" indent="-285750">
              <a:buFont typeface="Arial" panose="020B0604020202020204" pitchFamily="34" charset="0"/>
              <a:buChar char="•"/>
            </a:pPr>
            <a:r>
              <a:rPr lang="en-US" dirty="0"/>
              <a:t>Based on Medicaid &amp; Medicare services report, In US</a:t>
            </a:r>
          </a:p>
          <a:p>
            <a:pPr marL="742950" lvl="1" indent="-285750">
              <a:buFont typeface="Arial" panose="020B0604020202020204" pitchFamily="34" charset="0"/>
              <a:buChar char="•"/>
            </a:pPr>
            <a:r>
              <a:rPr lang="en-US" b="1" dirty="0">
                <a:solidFill>
                  <a:schemeClr val="accent1">
                    <a:lumMod val="75000"/>
                  </a:schemeClr>
                </a:solidFill>
              </a:rPr>
              <a:t>33.8% </a:t>
            </a:r>
            <a:r>
              <a:rPr lang="en-US" dirty="0"/>
              <a:t>of residents in Nursing Homes were </a:t>
            </a:r>
            <a:r>
              <a:rPr lang="en-US" b="1" dirty="0">
                <a:solidFill>
                  <a:schemeClr val="accent1">
                    <a:lumMod val="75000"/>
                  </a:schemeClr>
                </a:solidFill>
              </a:rPr>
              <a:t>85 to 94 </a:t>
            </a:r>
            <a:r>
              <a:rPr lang="en-US" dirty="0"/>
              <a:t>years old, </a:t>
            </a:r>
            <a:r>
              <a:rPr lang="en-US" b="1" dirty="0">
                <a:solidFill>
                  <a:schemeClr val="accent1">
                    <a:lumMod val="75000"/>
                  </a:schemeClr>
                </a:solidFill>
              </a:rPr>
              <a:t>26.4%</a:t>
            </a:r>
            <a:r>
              <a:rPr lang="en-US" dirty="0"/>
              <a:t> were </a:t>
            </a:r>
            <a:r>
              <a:rPr lang="en-US" b="1" dirty="0">
                <a:solidFill>
                  <a:schemeClr val="accent1">
                    <a:lumMod val="75000"/>
                  </a:schemeClr>
                </a:solidFill>
              </a:rPr>
              <a:t>75 to 84</a:t>
            </a:r>
            <a:r>
              <a:rPr lang="en-US" dirty="0"/>
              <a:t> years old and </a:t>
            </a:r>
            <a:r>
              <a:rPr lang="en-US" b="1" dirty="0">
                <a:solidFill>
                  <a:schemeClr val="accent1">
                    <a:lumMod val="75000"/>
                  </a:schemeClr>
                </a:solidFill>
              </a:rPr>
              <a:t>16.5%</a:t>
            </a:r>
            <a:r>
              <a:rPr lang="en-US" dirty="0"/>
              <a:t> were </a:t>
            </a:r>
            <a:r>
              <a:rPr lang="en-US" b="1" dirty="0">
                <a:solidFill>
                  <a:schemeClr val="accent1">
                    <a:lumMod val="75000"/>
                  </a:schemeClr>
                </a:solidFill>
              </a:rPr>
              <a:t>65 to 74</a:t>
            </a:r>
            <a:r>
              <a:rPr lang="en-US" b="1" dirty="0"/>
              <a:t> </a:t>
            </a:r>
            <a:r>
              <a:rPr lang="en-US" dirty="0"/>
              <a:t>years old.</a:t>
            </a:r>
          </a:p>
          <a:p>
            <a:pPr marL="285750" indent="-285750">
              <a:buFont typeface="Arial" panose="020B0604020202020204" pitchFamily="34" charset="0"/>
              <a:buChar char="•"/>
            </a:pPr>
            <a:r>
              <a:rPr lang="en-US" dirty="0"/>
              <a:t>Ratio of Women vs Men living in Nursing Home is </a:t>
            </a:r>
            <a:r>
              <a:rPr lang="en-US" b="1" dirty="0">
                <a:solidFill>
                  <a:schemeClr val="accent1">
                    <a:lumMod val="75000"/>
                  </a:schemeClr>
                </a:solidFill>
              </a:rPr>
              <a:t>7:3</a:t>
            </a:r>
            <a:endParaRPr lang="en-US" dirty="0">
              <a:solidFill>
                <a:schemeClr val="accent1">
                  <a:lumMod val="75000"/>
                </a:schemeClr>
              </a:solidFill>
            </a:endParaRPr>
          </a:p>
          <a:p>
            <a:pPr marL="285750" indent="-285750">
              <a:buFont typeface="Arial" panose="020B0604020202020204" pitchFamily="34" charset="0"/>
              <a:buChar char="•"/>
            </a:pPr>
            <a:r>
              <a:rPr lang="en-US" dirty="0"/>
              <a:t>From our analysis, we strongly believe that nursing homes in some states with greater populations are crowded.</a:t>
            </a:r>
          </a:p>
          <a:p>
            <a:pPr marL="285750" indent="-285750">
              <a:buFont typeface="Arial" panose="020B0604020202020204" pitchFamily="34" charset="0"/>
              <a:buChar char="•"/>
            </a:pPr>
            <a:r>
              <a:rPr lang="en-US" dirty="0"/>
              <a:t>If the nursing home needs increase by 5% then the already crowded Nursing Homes are not equipped to provide the care our seniors require. Not to mention if another pandemic like the one we are facing now strikes again.</a:t>
            </a:r>
          </a:p>
          <a:p>
            <a:pPr marL="285750" indent="-285750">
              <a:buFont typeface="Arial" panose="020B0604020202020204" pitchFamily="34" charset="0"/>
              <a:buChar char="•"/>
            </a:pPr>
            <a:r>
              <a:rPr lang="en-US" dirty="0"/>
              <a:t>In the current situation we see that the nursing homes with more people show more deaths due to COVID than the ones with fewer residents.</a:t>
            </a:r>
          </a:p>
          <a:p>
            <a:pPr marL="285750" indent="-285750">
              <a:buFont typeface="Arial" panose="020B0604020202020204" pitchFamily="34" charset="0"/>
              <a:buChar char="•"/>
            </a:pPr>
            <a:r>
              <a:rPr lang="en-US" dirty="0"/>
              <a:t>In Nursing Homes across US, an average of </a:t>
            </a:r>
            <a:r>
              <a:rPr lang="en-US" b="1" dirty="0">
                <a:solidFill>
                  <a:schemeClr val="accent1">
                    <a:lumMod val="75000"/>
                  </a:schemeClr>
                </a:solidFill>
              </a:rPr>
              <a:t>80% Beds</a:t>
            </a:r>
            <a:r>
              <a:rPr lang="en-US" dirty="0"/>
              <a:t> are </a:t>
            </a:r>
            <a:r>
              <a:rPr lang="en-US" b="1" dirty="0">
                <a:solidFill>
                  <a:schemeClr val="accent1">
                    <a:lumMod val="75000"/>
                  </a:schemeClr>
                </a:solidFill>
              </a:rPr>
              <a:t>occupied</a:t>
            </a:r>
            <a:r>
              <a:rPr lang="en-US" dirty="0"/>
              <a:t> leaving shortage of Beds if needed (also if there is a wave 2) </a:t>
            </a:r>
          </a:p>
          <a:p>
            <a:endParaRPr lang="en-US" dirty="0"/>
          </a:p>
        </p:txBody>
      </p:sp>
      <p:pic>
        <p:nvPicPr>
          <p:cNvPr id="7" name="Picture Placeholder 27" descr="Arm and blood pressure machine reading scale">
            <a:extLst>
              <a:ext uri="{FF2B5EF4-FFF2-40B4-BE49-F238E27FC236}">
                <a16:creationId xmlns:a16="http://schemas.microsoft.com/office/drawing/2014/main" id="{C4704D8A-D8DF-48EA-9304-32C9E51A22E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4120031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B645C38-005F-4298-A01E-4E277FD21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246BFB94-03F6-42E0-A1F4-41D65B07FE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EBC1667-3372-4787-A1BF-389710810866}"/>
              </a:ext>
            </a:extLst>
          </p:cNvPr>
          <p:cNvSpPr txBox="1"/>
          <p:nvPr/>
        </p:nvSpPr>
        <p:spPr>
          <a:xfrm>
            <a:off x="4298373" y="2507903"/>
            <a:ext cx="3900054" cy="1107996"/>
          </a:xfrm>
          <a:prstGeom prst="rect">
            <a:avLst/>
          </a:prstGeom>
          <a:noFill/>
        </p:spPr>
        <p:txBody>
          <a:bodyPr wrap="square" rtlCol="0">
            <a:spAutoFit/>
          </a:bodyPr>
          <a:lstStyle/>
          <a:p>
            <a:pPr algn="ctr"/>
            <a:r>
              <a:rPr lang="en-US" sz="6600" b="1" u="sng" dirty="0"/>
              <a:t>Q&amp;A</a:t>
            </a:r>
          </a:p>
        </p:txBody>
      </p:sp>
    </p:spTree>
    <p:extLst>
      <p:ext uri="{BB962C8B-B14F-4D97-AF65-F5344CB8AC3E}">
        <p14:creationId xmlns:p14="http://schemas.microsoft.com/office/powerpoint/2010/main" val="257391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C6CE-CA7E-4B03-B7B9-0B37B66DD495}"/>
              </a:ext>
            </a:extLst>
          </p:cNvPr>
          <p:cNvSpPr txBox="1"/>
          <p:nvPr/>
        </p:nvSpPr>
        <p:spPr>
          <a:xfrm>
            <a:off x="401284" y="1315683"/>
            <a:ext cx="5946890" cy="6309420"/>
          </a:xfrm>
          <a:prstGeom prst="rect">
            <a:avLst/>
          </a:prstGeom>
          <a:noFill/>
        </p:spPr>
        <p:txBody>
          <a:bodyPr wrap="square" rtlCol="0">
            <a:spAutoFit/>
          </a:bodyPr>
          <a:lstStyle/>
          <a:p>
            <a:r>
              <a:rPr lang="en-US" dirty="0"/>
              <a:t>Goal of our project is to study Nursing Homes across United States and focus on one of the top ten states.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Number of Nursing homes across US</a:t>
            </a:r>
          </a:p>
          <a:p>
            <a:pPr marL="742950" lvl="1" indent="-285750">
              <a:buFont typeface="Arial" panose="020B0604020202020204" pitchFamily="34" charset="0"/>
              <a:buChar char="•"/>
            </a:pPr>
            <a:r>
              <a:rPr lang="en-US" dirty="0"/>
              <a:t>COVID-19 deaths in Nursing Homes across US</a:t>
            </a:r>
          </a:p>
          <a:p>
            <a:pPr marL="742950" lvl="1" indent="-285750">
              <a:buFont typeface="Arial" panose="020B0604020202020204" pitchFamily="34" charset="0"/>
              <a:buChar char="•"/>
            </a:pPr>
            <a:r>
              <a:rPr lang="en-US" dirty="0"/>
              <a:t>Display top 10 states by number of Nursing home.</a:t>
            </a:r>
          </a:p>
          <a:p>
            <a:pPr marL="742950" lvl="1" indent="-285750">
              <a:buFont typeface="Arial" panose="020B0604020202020204" pitchFamily="34" charset="0"/>
              <a:buChar char="•"/>
            </a:pPr>
            <a:r>
              <a:rPr lang="en-US" dirty="0"/>
              <a:t>Chose Pennsylvania to do detailed analysis.</a:t>
            </a:r>
          </a:p>
          <a:p>
            <a:pPr marL="285750" indent="-285750">
              <a:buFont typeface="Arial" panose="020B0604020202020204" pitchFamily="34" charset="0"/>
              <a:buChar char="•"/>
            </a:pPr>
            <a:endParaRPr lang="en-US" dirty="0"/>
          </a:p>
          <a:p>
            <a:r>
              <a:rPr lang="en-US" dirty="0"/>
              <a:t>Source of Data:</a:t>
            </a:r>
          </a:p>
          <a:p>
            <a:endParaRPr lang="en-US" dirty="0"/>
          </a:p>
          <a:p>
            <a:r>
              <a:rPr lang="en-US" sz="1400" dirty="0">
                <a:solidFill>
                  <a:srgbClr val="00B0F0"/>
                </a:solidFill>
                <a:hlinkClick r:id="rId2">
                  <a:extLst>
                    <a:ext uri="{A12FA001-AC4F-418D-AE19-62706E023703}">
                      <ahyp:hlinkClr xmlns:ahyp="http://schemas.microsoft.com/office/drawing/2018/hyperlinkcolor" val="tx"/>
                    </a:ext>
                  </a:extLst>
                </a:hlinkClick>
              </a:rPr>
              <a:t>https://data.medicare.gov/data/nursing-home-compare?sort=alpha&amp;tag=star%20ratings</a:t>
            </a:r>
            <a:endParaRPr lang="en-US" sz="1400" dirty="0">
              <a:solidFill>
                <a:srgbClr val="00B0F0"/>
              </a:solidFill>
            </a:endParaRPr>
          </a:p>
          <a:p>
            <a:endParaRPr lang="en-US" sz="1600" dirty="0">
              <a:solidFill>
                <a:srgbClr val="00B0F0"/>
              </a:solidFill>
            </a:endParaRPr>
          </a:p>
          <a:p>
            <a:r>
              <a:rPr lang="en-US" sz="1400" dirty="0">
                <a:solidFill>
                  <a:srgbClr val="00B0F0"/>
                </a:solidFill>
                <a:hlinkClick r:id="rId3">
                  <a:extLst>
                    <a:ext uri="{A12FA001-AC4F-418D-AE19-62706E023703}">
                      <ahyp:hlinkClr xmlns:ahyp="http://schemas.microsoft.com/office/drawing/2018/hyperlinkcolor" val="tx"/>
                    </a:ext>
                  </a:extLst>
                </a:hlinkClick>
              </a:rPr>
              <a:t>https://www.health.pa.gov/topics/HealthStatistics/HealthFacilities/NursingHomeReports/Pages/nursing-home-reports.aspx</a:t>
            </a:r>
            <a:endParaRPr lang="en-US" sz="1400" dirty="0">
              <a:solidFill>
                <a:srgbClr val="00B0F0"/>
              </a:solidFill>
            </a:endParaRPr>
          </a:p>
          <a:p>
            <a:endParaRPr lang="en-US" sz="1400" dirty="0">
              <a:solidFill>
                <a:srgbClr val="00B0F0"/>
              </a:solidFill>
            </a:endParaRPr>
          </a:p>
          <a:p>
            <a:r>
              <a:rPr lang="en-US" sz="1400" dirty="0">
                <a:solidFill>
                  <a:srgbClr val="00B0F0"/>
                </a:solidFill>
                <a:hlinkClick r:id="rId4">
                  <a:extLst>
                    <a:ext uri="{A12FA001-AC4F-418D-AE19-62706E023703}">
                      <ahyp:hlinkClr xmlns:ahyp="http://schemas.microsoft.com/office/drawing/2018/hyperlinkcolor" val="tx"/>
                    </a:ext>
                  </a:extLst>
                </a:hlinkClick>
              </a:rPr>
              <a:t>https://data.cms.gov/Special-Programs-Initiatives-COVID-19-Nursing-Home/COVID-19-Nursing-Home-Dataset/s2uc-8wxp/data</a:t>
            </a:r>
            <a:endParaRPr lang="en-US" sz="1400" dirty="0">
              <a:solidFill>
                <a:srgbClr val="00B0F0"/>
              </a:solidFill>
            </a:endParaRPr>
          </a:p>
          <a:p>
            <a:endParaRPr lang="en-US" sz="1400" dirty="0">
              <a:solidFill>
                <a:srgbClr val="00B0F0"/>
              </a:solidFill>
            </a:endParaRPr>
          </a:p>
          <a:p>
            <a:r>
              <a:rPr lang="en-US" sz="1400" dirty="0">
                <a:solidFill>
                  <a:schemeClr val="accent1">
                    <a:lumMod val="75000"/>
                  </a:schemeClr>
                </a:solidFill>
                <a:hlinkClick r:id="rId5">
                  <a:extLst>
                    <a:ext uri="{A12FA001-AC4F-418D-AE19-62706E023703}">
                      <ahyp:hlinkClr xmlns:ahyp="http://schemas.microsoft.com/office/drawing/2018/hyperlinkcolor" val="tx"/>
                    </a:ext>
                  </a:extLst>
                </a:hlinkClick>
              </a:rPr>
              <a:t>https://www.prb.org/which-us-states-are-the-oldest/</a:t>
            </a:r>
            <a:endParaRPr lang="en-US" sz="1400" dirty="0">
              <a:solidFill>
                <a:schemeClr val="accent1">
                  <a:lumMod val="75000"/>
                </a:schemeClr>
              </a:solidFill>
            </a:endParaRPr>
          </a:p>
          <a:p>
            <a:endParaRPr lang="en-US" sz="1400" dirty="0"/>
          </a:p>
          <a:p>
            <a:endParaRPr lang="en-US" sz="1400" dirty="0"/>
          </a:p>
          <a:p>
            <a:endParaRPr lang="en-US" dirty="0"/>
          </a:p>
          <a:p>
            <a:r>
              <a:rPr lang="en-US" dirty="0"/>
              <a:t> </a:t>
            </a:r>
          </a:p>
        </p:txBody>
      </p:sp>
      <p:sp>
        <p:nvSpPr>
          <p:cNvPr id="3" name="TextBox 2">
            <a:extLst>
              <a:ext uri="{FF2B5EF4-FFF2-40B4-BE49-F238E27FC236}">
                <a16:creationId xmlns:a16="http://schemas.microsoft.com/office/drawing/2014/main" id="{D6DF5992-5330-4E70-AABD-185C3B65D2AE}"/>
              </a:ext>
            </a:extLst>
          </p:cNvPr>
          <p:cNvSpPr txBox="1"/>
          <p:nvPr/>
        </p:nvSpPr>
        <p:spPr>
          <a:xfrm>
            <a:off x="2796900" y="355362"/>
            <a:ext cx="3664178" cy="400110"/>
          </a:xfrm>
          <a:prstGeom prst="rect">
            <a:avLst/>
          </a:prstGeom>
          <a:noFill/>
        </p:spPr>
        <p:txBody>
          <a:bodyPr wrap="square" rtlCol="0">
            <a:spAutoFit/>
          </a:bodyPr>
          <a:lstStyle/>
          <a:p>
            <a:r>
              <a:rPr lang="en-US" sz="2000" b="1" u="sng" dirty="0"/>
              <a:t>Overview</a:t>
            </a:r>
          </a:p>
        </p:txBody>
      </p:sp>
      <p:pic>
        <p:nvPicPr>
          <p:cNvPr id="6"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B8F1AE9D-28F0-4297-9FD3-90A32866A0EE}"/>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573982" y="131618"/>
            <a:ext cx="5521036" cy="6594764"/>
          </a:xfrm>
          <a:prstGeom prst="rect">
            <a:avLst/>
          </a:prstGeom>
        </p:spPr>
      </p:pic>
    </p:spTree>
    <p:extLst>
      <p:ext uri="{BB962C8B-B14F-4D97-AF65-F5344CB8AC3E}">
        <p14:creationId xmlns:p14="http://schemas.microsoft.com/office/powerpoint/2010/main" val="224892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57FF6E-DAB5-4EBC-BC53-DBCACAC44567}"/>
              </a:ext>
            </a:extLst>
          </p:cNvPr>
          <p:cNvSpPr txBox="1"/>
          <p:nvPr/>
        </p:nvSpPr>
        <p:spPr>
          <a:xfrm>
            <a:off x="3374111" y="200642"/>
            <a:ext cx="6006222" cy="400110"/>
          </a:xfrm>
          <a:prstGeom prst="rect">
            <a:avLst/>
          </a:prstGeom>
          <a:noFill/>
        </p:spPr>
        <p:txBody>
          <a:bodyPr wrap="square" rtlCol="0">
            <a:spAutoFit/>
          </a:bodyPr>
          <a:lstStyle/>
          <a:p>
            <a:pPr algn="ctr"/>
            <a:r>
              <a:rPr lang="en-US" sz="2000" b="1" u="sng" dirty="0"/>
              <a:t>Nursing Home by State</a:t>
            </a:r>
          </a:p>
        </p:txBody>
      </p:sp>
      <p:sp>
        <p:nvSpPr>
          <p:cNvPr id="2" name="Rectangle 1">
            <a:extLst>
              <a:ext uri="{FF2B5EF4-FFF2-40B4-BE49-F238E27FC236}">
                <a16:creationId xmlns:a16="http://schemas.microsoft.com/office/drawing/2014/main" id="{2E0DF2BA-F83E-4BD9-B55E-A684F0B3A623}"/>
              </a:ext>
            </a:extLst>
          </p:cNvPr>
          <p:cNvSpPr/>
          <p:nvPr/>
        </p:nvSpPr>
        <p:spPr>
          <a:xfrm>
            <a:off x="94291" y="1422399"/>
            <a:ext cx="10497509" cy="5317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D961888-FE77-404A-9B9C-CAB94C047B09}"/>
              </a:ext>
            </a:extLst>
          </p:cNvPr>
          <p:cNvSpPr txBox="1"/>
          <p:nvPr/>
        </p:nvSpPr>
        <p:spPr>
          <a:xfrm>
            <a:off x="243403" y="823246"/>
            <a:ext cx="8275649"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t>Bar chart below shows the total number of nursing homes by state in US.</a:t>
            </a:r>
          </a:p>
          <a:p>
            <a:pPr marL="285750" indent="-285750">
              <a:buFont typeface="Arial" panose="020B0604020202020204" pitchFamily="34" charset="0"/>
              <a:buChar char="•"/>
            </a:pPr>
            <a:r>
              <a:rPr lang="en-US" sz="1600" dirty="0"/>
              <a:t>Texas has the highest number of nursing homes in US</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20B1E9ED-5A64-414D-A3CB-933C483D98EF}"/>
              </a:ext>
            </a:extLst>
          </p:cNvPr>
          <p:cNvPicPr>
            <a:picLocks noChangeAspect="1"/>
          </p:cNvPicPr>
          <p:nvPr/>
        </p:nvPicPr>
        <p:blipFill>
          <a:blip r:embed="rId2"/>
          <a:stretch>
            <a:fillRect/>
          </a:stretch>
        </p:blipFill>
        <p:spPr>
          <a:xfrm>
            <a:off x="406401" y="1557880"/>
            <a:ext cx="10185399" cy="4869658"/>
          </a:xfrm>
          <a:prstGeom prst="rect">
            <a:avLst/>
          </a:prstGeom>
        </p:spPr>
      </p:pic>
      <p:pic>
        <p:nvPicPr>
          <p:cNvPr id="7" name="Picture Placeholder 27" descr="Arm and blood pressure machine reading scale">
            <a:extLst>
              <a:ext uri="{FF2B5EF4-FFF2-40B4-BE49-F238E27FC236}">
                <a16:creationId xmlns:a16="http://schemas.microsoft.com/office/drawing/2014/main" id="{A53B1485-4C3C-4DF2-AF34-4E5AAF71AF1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85838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C6CE-CA7E-4B03-B7B9-0B37B66DD495}"/>
              </a:ext>
            </a:extLst>
          </p:cNvPr>
          <p:cNvSpPr txBox="1"/>
          <p:nvPr/>
        </p:nvSpPr>
        <p:spPr>
          <a:xfrm>
            <a:off x="407862" y="2145797"/>
            <a:ext cx="3603030" cy="1731243"/>
          </a:xfrm>
          <a:prstGeom prst="rect">
            <a:avLst/>
          </a:prstGeom>
          <a:noFill/>
        </p:spPr>
        <p:txBody>
          <a:bodyPr wrap="square" rtlCol="0">
            <a:spAutoFit/>
          </a:bodyPr>
          <a:lstStyle/>
          <a:p>
            <a:r>
              <a:rPr lang="en-US" sz="1600" dirty="0"/>
              <a:t>Following visualization shows Top 10 States with Best Rated Nursing Homes</a:t>
            </a:r>
          </a:p>
          <a:p>
            <a:endParaRPr lang="en-US" sz="1050" dirty="0"/>
          </a:p>
          <a:p>
            <a:r>
              <a:rPr lang="en-US" sz="1600" dirty="0"/>
              <a:t>Texas, California, Ohio, Illinois and Pennsylvania are the top 5 States with best rated Nursing Homes</a:t>
            </a:r>
          </a:p>
        </p:txBody>
      </p:sp>
      <p:pic>
        <p:nvPicPr>
          <p:cNvPr id="5" name="Picture 4" descr="A screenshot of a cell phone&#10;&#10;Description automatically generated">
            <a:extLst>
              <a:ext uri="{FF2B5EF4-FFF2-40B4-BE49-F238E27FC236}">
                <a16:creationId xmlns:a16="http://schemas.microsoft.com/office/drawing/2014/main" id="{04CC42C6-6529-4D07-BC67-7D7F60558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657" y="1795533"/>
            <a:ext cx="6490854" cy="4725751"/>
          </a:xfrm>
          <a:prstGeom prst="rect">
            <a:avLst/>
          </a:prstGeom>
        </p:spPr>
      </p:pic>
      <p:sp>
        <p:nvSpPr>
          <p:cNvPr id="6" name="TextBox 5">
            <a:extLst>
              <a:ext uri="{FF2B5EF4-FFF2-40B4-BE49-F238E27FC236}">
                <a16:creationId xmlns:a16="http://schemas.microsoft.com/office/drawing/2014/main" id="{2C018474-5ED0-4F59-8079-088CA9F84F10}"/>
              </a:ext>
            </a:extLst>
          </p:cNvPr>
          <p:cNvSpPr txBox="1"/>
          <p:nvPr/>
        </p:nvSpPr>
        <p:spPr>
          <a:xfrm>
            <a:off x="3257550" y="653143"/>
            <a:ext cx="4898571" cy="400110"/>
          </a:xfrm>
          <a:prstGeom prst="rect">
            <a:avLst/>
          </a:prstGeom>
          <a:noFill/>
        </p:spPr>
        <p:txBody>
          <a:bodyPr wrap="square" rtlCol="0">
            <a:spAutoFit/>
          </a:bodyPr>
          <a:lstStyle/>
          <a:p>
            <a:pPr algn="ctr"/>
            <a:r>
              <a:rPr lang="en-US" sz="2000" b="1" u="sng" dirty="0"/>
              <a:t>Best Rated Nursing Homes</a:t>
            </a:r>
          </a:p>
        </p:txBody>
      </p:sp>
      <p:pic>
        <p:nvPicPr>
          <p:cNvPr id="8" name="Picture Placeholder 27" descr="Arm and blood pressure machine reading scale">
            <a:extLst>
              <a:ext uri="{FF2B5EF4-FFF2-40B4-BE49-F238E27FC236}">
                <a16:creationId xmlns:a16="http://schemas.microsoft.com/office/drawing/2014/main" id="{50AA718C-6DBC-4EA0-A953-D840AF5A5FD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402003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C6CE-CA7E-4B03-B7B9-0B37B66DD495}"/>
              </a:ext>
            </a:extLst>
          </p:cNvPr>
          <p:cNvSpPr txBox="1"/>
          <p:nvPr/>
        </p:nvSpPr>
        <p:spPr>
          <a:xfrm>
            <a:off x="380501" y="541297"/>
            <a:ext cx="7668989" cy="2523768"/>
          </a:xfrm>
          <a:prstGeom prst="rect">
            <a:avLst/>
          </a:prstGeom>
          <a:noFill/>
        </p:spPr>
        <p:txBody>
          <a:bodyPr wrap="square" rtlCol="0">
            <a:spAutoFit/>
          </a:bodyPr>
          <a:lstStyle/>
          <a:p>
            <a:endParaRPr lang="en-US" sz="1400" dirty="0"/>
          </a:p>
          <a:p>
            <a:r>
              <a:rPr lang="en-US" sz="1600" dirty="0"/>
              <a:t>Acquired Nursing Home data for the state of Pennsylvania to do the following drill-down analysis</a:t>
            </a:r>
          </a:p>
          <a:p>
            <a:endParaRPr lang="en-US" sz="1600" dirty="0"/>
          </a:p>
          <a:p>
            <a:pPr marL="285750" indent="-285750">
              <a:buFont typeface="Arial" panose="020B0604020202020204" pitchFamily="34" charset="0"/>
              <a:buChar char="•"/>
            </a:pPr>
            <a:r>
              <a:rPr lang="en-US" sz="1600" dirty="0"/>
              <a:t>Best Vs Worst Rated across PA</a:t>
            </a:r>
          </a:p>
          <a:p>
            <a:pPr marL="285750" indent="-285750">
              <a:buFont typeface="Arial" panose="020B0604020202020204" pitchFamily="34" charset="0"/>
              <a:buChar char="•"/>
            </a:pPr>
            <a:r>
              <a:rPr lang="en-US" sz="1600" dirty="0"/>
              <a:t>Residents in Nursing Home by Age-wise, Gender</a:t>
            </a:r>
          </a:p>
          <a:p>
            <a:pPr marL="285750" indent="-285750">
              <a:buFont typeface="Arial" panose="020B0604020202020204" pitchFamily="34" charset="0"/>
              <a:buChar char="•"/>
            </a:pPr>
            <a:r>
              <a:rPr lang="en-US" sz="1600" dirty="0"/>
              <a:t>Interesting fact of centenarians in PA</a:t>
            </a:r>
          </a:p>
          <a:p>
            <a:pPr marL="285750" indent="-285750">
              <a:buFont typeface="Arial" panose="020B0604020202020204" pitchFamily="34" charset="0"/>
              <a:buChar char="•"/>
            </a:pPr>
            <a:r>
              <a:rPr lang="en-US" sz="1600" dirty="0"/>
              <a:t>Different ratings influencing overall nursing home rating.</a:t>
            </a:r>
          </a:p>
          <a:p>
            <a:pPr marL="285750" indent="-285750">
              <a:buFont typeface="Arial" panose="020B0604020202020204" pitchFamily="34" charset="0"/>
              <a:buChar char="•"/>
            </a:pPr>
            <a:r>
              <a:rPr lang="en-US" sz="1600" dirty="0"/>
              <a:t>Nursing home count by population ages 65+ across US</a:t>
            </a:r>
          </a:p>
          <a:p>
            <a:pPr marL="285750" indent="-285750">
              <a:buFont typeface="Arial" panose="020B0604020202020204" pitchFamily="34" charset="0"/>
              <a:buChar char="•"/>
            </a:pPr>
            <a:r>
              <a:rPr lang="en-US" sz="1600" dirty="0"/>
              <a:t>Correlation between nursing home rating and COVID-19 deaths</a:t>
            </a:r>
          </a:p>
        </p:txBody>
      </p:sp>
      <p:sp>
        <p:nvSpPr>
          <p:cNvPr id="7" name="TextBox 6">
            <a:extLst>
              <a:ext uri="{FF2B5EF4-FFF2-40B4-BE49-F238E27FC236}">
                <a16:creationId xmlns:a16="http://schemas.microsoft.com/office/drawing/2014/main" id="{B699846C-AE0B-4AEE-B7FC-43B4E0033658}"/>
              </a:ext>
            </a:extLst>
          </p:cNvPr>
          <p:cNvSpPr txBox="1"/>
          <p:nvPr/>
        </p:nvSpPr>
        <p:spPr>
          <a:xfrm>
            <a:off x="2763982" y="35112"/>
            <a:ext cx="5424054" cy="400110"/>
          </a:xfrm>
          <a:prstGeom prst="rect">
            <a:avLst/>
          </a:prstGeom>
          <a:noFill/>
        </p:spPr>
        <p:txBody>
          <a:bodyPr wrap="square" rtlCol="0">
            <a:spAutoFit/>
          </a:bodyPr>
          <a:lstStyle/>
          <a:p>
            <a:r>
              <a:rPr lang="en-US" sz="2000" b="1" u="sng" dirty="0"/>
              <a:t>Pennsylvania Nursing Homes – Deep dive </a:t>
            </a:r>
          </a:p>
        </p:txBody>
      </p:sp>
      <p:pic>
        <p:nvPicPr>
          <p:cNvPr id="10" name="Picture 9" descr="A close up of a map&#10;&#10;Description automatically generated">
            <a:extLst>
              <a:ext uri="{FF2B5EF4-FFF2-40B4-BE49-F238E27FC236}">
                <a16:creationId xmlns:a16="http://schemas.microsoft.com/office/drawing/2014/main" id="{6CCAEA83-7869-427C-9BDF-8BE44CCE6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6" y="3429000"/>
            <a:ext cx="10533245" cy="3308230"/>
          </a:xfrm>
          <a:prstGeom prst="rect">
            <a:avLst/>
          </a:prstGeom>
        </p:spPr>
      </p:pic>
      <p:pic>
        <p:nvPicPr>
          <p:cNvPr id="12" name="Picture Placeholder 27" descr="Arm and blood pressure machine reading scale">
            <a:extLst>
              <a:ext uri="{FF2B5EF4-FFF2-40B4-BE49-F238E27FC236}">
                <a16:creationId xmlns:a16="http://schemas.microsoft.com/office/drawing/2014/main" id="{B3A740B9-79D6-4E46-93F1-09FAA981221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91007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F5992-5330-4E70-AABD-185C3B65D2AE}"/>
              </a:ext>
            </a:extLst>
          </p:cNvPr>
          <p:cNvSpPr txBox="1"/>
          <p:nvPr/>
        </p:nvSpPr>
        <p:spPr>
          <a:xfrm>
            <a:off x="2431821" y="376144"/>
            <a:ext cx="5867052" cy="400110"/>
          </a:xfrm>
          <a:prstGeom prst="rect">
            <a:avLst/>
          </a:prstGeom>
          <a:noFill/>
        </p:spPr>
        <p:txBody>
          <a:bodyPr wrap="square" rtlCol="0">
            <a:spAutoFit/>
          </a:bodyPr>
          <a:lstStyle/>
          <a:p>
            <a:pPr algn="ctr"/>
            <a:r>
              <a:rPr lang="en-US" sz="2000" b="1" u="sng" dirty="0"/>
              <a:t>Age-wise comparison of Residents</a:t>
            </a:r>
            <a:endParaRPr lang="en-US" sz="2000" b="1" u="sng" dirty="0">
              <a:solidFill>
                <a:schemeClr val="bg1"/>
              </a:solidFill>
            </a:endParaRPr>
          </a:p>
        </p:txBody>
      </p:sp>
      <p:sp>
        <p:nvSpPr>
          <p:cNvPr id="8" name="TextBox 7">
            <a:extLst>
              <a:ext uri="{FF2B5EF4-FFF2-40B4-BE49-F238E27FC236}">
                <a16:creationId xmlns:a16="http://schemas.microsoft.com/office/drawing/2014/main" id="{28FC5845-6957-4F83-9364-2A7195AAE178}"/>
              </a:ext>
            </a:extLst>
          </p:cNvPr>
          <p:cNvSpPr txBox="1"/>
          <p:nvPr/>
        </p:nvSpPr>
        <p:spPr>
          <a:xfrm>
            <a:off x="401284" y="1066409"/>
            <a:ext cx="7606644" cy="646331"/>
          </a:xfrm>
          <a:prstGeom prst="rect">
            <a:avLst/>
          </a:prstGeom>
          <a:noFill/>
        </p:spPr>
        <p:txBody>
          <a:bodyPr wrap="square" rtlCol="0">
            <a:spAutoFit/>
          </a:bodyPr>
          <a:lstStyle/>
          <a:p>
            <a:r>
              <a:rPr lang="en-US" dirty="0"/>
              <a:t>In PA, around </a:t>
            </a:r>
            <a:r>
              <a:rPr lang="en-US" dirty="0">
                <a:solidFill>
                  <a:schemeClr val="accent1">
                    <a:lumMod val="75000"/>
                  </a:schemeClr>
                </a:solidFill>
              </a:rPr>
              <a:t>18%</a:t>
            </a:r>
            <a:r>
              <a:rPr lang="en-US" dirty="0"/>
              <a:t> of the total residents in Nursing Homes are of age group 85 to 89, followed by </a:t>
            </a:r>
            <a:r>
              <a:rPr lang="en-US" dirty="0">
                <a:solidFill>
                  <a:schemeClr val="accent1">
                    <a:lumMod val="75000"/>
                  </a:schemeClr>
                </a:solidFill>
              </a:rPr>
              <a:t>16%</a:t>
            </a:r>
            <a:r>
              <a:rPr lang="en-US" dirty="0"/>
              <a:t> of age group 90 and 95</a:t>
            </a:r>
          </a:p>
        </p:txBody>
      </p:sp>
      <p:pic>
        <p:nvPicPr>
          <p:cNvPr id="10" name="Picture 9" descr="A screenshot of a cell phone&#10;&#10;Description automatically generated">
            <a:extLst>
              <a:ext uri="{FF2B5EF4-FFF2-40B4-BE49-F238E27FC236}">
                <a16:creationId xmlns:a16="http://schemas.microsoft.com/office/drawing/2014/main" id="{C9D3AE8E-640D-47C0-9A01-34AF56E8D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2" y="1871132"/>
            <a:ext cx="10520659" cy="4792135"/>
          </a:xfrm>
          <a:prstGeom prst="rect">
            <a:avLst/>
          </a:prstGeom>
        </p:spPr>
      </p:pic>
      <p:pic>
        <p:nvPicPr>
          <p:cNvPr id="13" name="Picture Placeholder 27" descr="Arm and blood pressure machine reading scale">
            <a:extLst>
              <a:ext uri="{FF2B5EF4-FFF2-40B4-BE49-F238E27FC236}">
                <a16:creationId xmlns:a16="http://schemas.microsoft.com/office/drawing/2014/main" id="{93793FCB-71FF-4B7E-9266-C9EDB2874BF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99619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F5992-5330-4E70-AABD-185C3B65D2AE}"/>
              </a:ext>
            </a:extLst>
          </p:cNvPr>
          <p:cNvSpPr txBox="1"/>
          <p:nvPr/>
        </p:nvSpPr>
        <p:spPr>
          <a:xfrm>
            <a:off x="401284" y="604744"/>
            <a:ext cx="3664178" cy="461665"/>
          </a:xfrm>
          <a:prstGeom prst="rect">
            <a:avLst/>
          </a:prstGeom>
          <a:noFill/>
        </p:spPr>
        <p:txBody>
          <a:bodyPr wrap="square" rtlCol="0">
            <a:spAutoFit/>
          </a:bodyPr>
          <a:lstStyle/>
          <a:p>
            <a:r>
              <a:rPr lang="en-US" sz="2400" u="sng" dirty="0">
                <a:solidFill>
                  <a:schemeClr val="bg1"/>
                </a:solidFill>
              </a:rPr>
              <a:t>Overview</a:t>
            </a:r>
          </a:p>
        </p:txBody>
      </p:sp>
      <p:pic>
        <p:nvPicPr>
          <p:cNvPr id="5" name="Picture 4" descr="A close up of a logo&#10;&#10;Description automatically generated">
            <a:extLst>
              <a:ext uri="{FF2B5EF4-FFF2-40B4-BE49-F238E27FC236}">
                <a16:creationId xmlns:a16="http://schemas.microsoft.com/office/drawing/2014/main" id="{DDDFA917-9223-442B-A0DB-B94B804C6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6254"/>
            <a:ext cx="4468092" cy="3177375"/>
          </a:xfrm>
          <a:prstGeom prst="rect">
            <a:avLst/>
          </a:prstGeom>
        </p:spPr>
      </p:pic>
      <p:pic>
        <p:nvPicPr>
          <p:cNvPr id="7" name="Picture 6" descr="A close up of a logo&#10;&#10;Description automatically generated">
            <a:extLst>
              <a:ext uri="{FF2B5EF4-FFF2-40B4-BE49-F238E27FC236}">
                <a16:creationId xmlns:a16="http://schemas.microsoft.com/office/drawing/2014/main" id="{F32393A3-1646-443D-8C38-20993C6E9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343629"/>
            <a:ext cx="4468092" cy="3506590"/>
          </a:xfrm>
          <a:prstGeom prst="rect">
            <a:avLst/>
          </a:prstGeom>
        </p:spPr>
      </p:pic>
      <p:sp>
        <p:nvSpPr>
          <p:cNvPr id="8" name="TextBox 7">
            <a:extLst>
              <a:ext uri="{FF2B5EF4-FFF2-40B4-BE49-F238E27FC236}">
                <a16:creationId xmlns:a16="http://schemas.microsoft.com/office/drawing/2014/main" id="{28FC5845-6957-4F83-9364-2A7195AAE178}"/>
              </a:ext>
            </a:extLst>
          </p:cNvPr>
          <p:cNvSpPr txBox="1"/>
          <p:nvPr/>
        </p:nvSpPr>
        <p:spPr>
          <a:xfrm>
            <a:off x="401283" y="1221273"/>
            <a:ext cx="4756196" cy="830997"/>
          </a:xfrm>
          <a:prstGeom prst="rect">
            <a:avLst/>
          </a:prstGeom>
          <a:noFill/>
        </p:spPr>
        <p:txBody>
          <a:bodyPr wrap="square" rtlCol="0">
            <a:spAutoFit/>
          </a:bodyPr>
          <a:lstStyle/>
          <a:p>
            <a:r>
              <a:rPr lang="en-US" sz="1600" dirty="0"/>
              <a:t>Irrespective of the Nursing Home’s rating, ratio of women living in Nursing home is 40% more when compared to Men.</a:t>
            </a:r>
          </a:p>
        </p:txBody>
      </p:sp>
      <p:sp>
        <p:nvSpPr>
          <p:cNvPr id="9" name="TextBox 8">
            <a:extLst>
              <a:ext uri="{FF2B5EF4-FFF2-40B4-BE49-F238E27FC236}">
                <a16:creationId xmlns:a16="http://schemas.microsoft.com/office/drawing/2014/main" id="{5C25946B-89BF-4EE1-87C5-F8EE80090451}"/>
              </a:ext>
            </a:extLst>
          </p:cNvPr>
          <p:cNvSpPr txBox="1"/>
          <p:nvPr/>
        </p:nvSpPr>
        <p:spPr>
          <a:xfrm>
            <a:off x="401284" y="2247209"/>
            <a:ext cx="4091776" cy="584775"/>
          </a:xfrm>
          <a:prstGeom prst="rect">
            <a:avLst/>
          </a:prstGeom>
          <a:noFill/>
        </p:spPr>
        <p:txBody>
          <a:bodyPr wrap="square" rtlCol="0">
            <a:spAutoFit/>
          </a:bodyPr>
          <a:lstStyle/>
          <a:p>
            <a:r>
              <a:rPr lang="en-US" sz="1600" dirty="0"/>
              <a:t>In US, 82,000 people are of age 100 and over. 16,000 Male and 66,000 Female</a:t>
            </a:r>
          </a:p>
        </p:txBody>
      </p:sp>
      <p:pic>
        <p:nvPicPr>
          <p:cNvPr id="11" name="Picture 10" descr="A close up of a logo&#10;&#10;Description automatically generated">
            <a:extLst>
              <a:ext uri="{FF2B5EF4-FFF2-40B4-BE49-F238E27FC236}">
                <a16:creationId xmlns:a16="http://schemas.microsoft.com/office/drawing/2014/main" id="{EB49D9A2-0806-40E4-9850-CED80949B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57" y="3177376"/>
            <a:ext cx="4803321" cy="3362218"/>
          </a:xfrm>
          <a:prstGeom prst="rect">
            <a:avLst/>
          </a:prstGeom>
        </p:spPr>
      </p:pic>
      <p:sp>
        <p:nvSpPr>
          <p:cNvPr id="12" name="TextBox 11">
            <a:extLst>
              <a:ext uri="{FF2B5EF4-FFF2-40B4-BE49-F238E27FC236}">
                <a16:creationId xmlns:a16="http://schemas.microsoft.com/office/drawing/2014/main" id="{7F3F40A8-08A9-4071-BA98-6B64E5F24571}"/>
              </a:ext>
            </a:extLst>
          </p:cNvPr>
          <p:cNvSpPr txBox="1"/>
          <p:nvPr/>
        </p:nvSpPr>
        <p:spPr>
          <a:xfrm>
            <a:off x="3934691" y="110836"/>
            <a:ext cx="2424545" cy="400110"/>
          </a:xfrm>
          <a:prstGeom prst="rect">
            <a:avLst/>
          </a:prstGeom>
          <a:noFill/>
        </p:spPr>
        <p:txBody>
          <a:bodyPr wrap="square" rtlCol="0">
            <a:spAutoFit/>
          </a:bodyPr>
          <a:lstStyle/>
          <a:p>
            <a:pPr algn="ctr"/>
            <a:r>
              <a:rPr lang="en-US" sz="2000" b="1" u="sng" dirty="0"/>
              <a:t>Women Power </a:t>
            </a:r>
            <a:r>
              <a:rPr lang="en-US" sz="2000" b="1" u="sng" dirty="0">
                <a:sym typeface="Wingdings" panose="05000000000000000000" pitchFamily="2" charset="2"/>
              </a:rPr>
              <a:t> </a:t>
            </a:r>
            <a:endParaRPr lang="en-US" sz="2000" b="1" u="sng" dirty="0"/>
          </a:p>
        </p:txBody>
      </p:sp>
      <p:pic>
        <p:nvPicPr>
          <p:cNvPr id="14" name="Picture Placeholder 27" descr="Arm and blood pressure machine reading scale">
            <a:extLst>
              <a:ext uri="{FF2B5EF4-FFF2-40B4-BE49-F238E27FC236}">
                <a16:creationId xmlns:a16="http://schemas.microsoft.com/office/drawing/2014/main" id="{4501E243-D3B2-4024-B0E0-5F9BB414D42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170931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F5992-5330-4E70-AABD-185C3B65D2AE}"/>
              </a:ext>
            </a:extLst>
          </p:cNvPr>
          <p:cNvSpPr txBox="1"/>
          <p:nvPr/>
        </p:nvSpPr>
        <p:spPr>
          <a:xfrm>
            <a:off x="401284" y="604744"/>
            <a:ext cx="3664178" cy="461665"/>
          </a:xfrm>
          <a:prstGeom prst="rect">
            <a:avLst/>
          </a:prstGeom>
          <a:noFill/>
        </p:spPr>
        <p:txBody>
          <a:bodyPr wrap="square" rtlCol="0">
            <a:spAutoFit/>
          </a:bodyPr>
          <a:lstStyle/>
          <a:p>
            <a:r>
              <a:rPr lang="en-US" sz="2400" u="sng" dirty="0">
                <a:solidFill>
                  <a:schemeClr val="bg1"/>
                </a:solidFill>
              </a:rPr>
              <a:t>Overview</a:t>
            </a:r>
          </a:p>
        </p:txBody>
      </p:sp>
      <p:sp>
        <p:nvSpPr>
          <p:cNvPr id="8" name="TextBox 7">
            <a:extLst>
              <a:ext uri="{FF2B5EF4-FFF2-40B4-BE49-F238E27FC236}">
                <a16:creationId xmlns:a16="http://schemas.microsoft.com/office/drawing/2014/main" id="{28FC5845-6957-4F83-9364-2A7195AAE178}"/>
              </a:ext>
            </a:extLst>
          </p:cNvPr>
          <p:cNvSpPr txBox="1"/>
          <p:nvPr/>
        </p:nvSpPr>
        <p:spPr>
          <a:xfrm>
            <a:off x="401284" y="522161"/>
            <a:ext cx="4162250"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t>Nursing homes with more nurses, orderlies tend to be slightly better rated.</a:t>
            </a:r>
          </a:p>
          <a:p>
            <a:endParaRPr lang="en-US" sz="1600" dirty="0"/>
          </a:p>
          <a:p>
            <a:pPr marL="285750" indent="-285750">
              <a:buFont typeface="Arial" panose="020B0604020202020204" pitchFamily="34" charset="0"/>
              <a:buChar char="•"/>
            </a:pPr>
            <a:r>
              <a:rPr lang="en-US" sz="1600" dirty="0"/>
              <a:t>Over-all rating is an average of long-stay /short stay rating, survey rating, skills</a:t>
            </a:r>
          </a:p>
          <a:p>
            <a:pPr marL="285750" indent="-285750">
              <a:buFont typeface="Arial" panose="020B0604020202020204" pitchFamily="34" charset="0"/>
              <a:buChar char="•"/>
            </a:pPr>
            <a:endParaRPr lang="en-US" dirty="0"/>
          </a:p>
        </p:txBody>
      </p:sp>
      <p:pic>
        <p:nvPicPr>
          <p:cNvPr id="4" name="Picture 3" descr="A close up of a map&#10;&#10;Description automatically generated">
            <a:extLst>
              <a:ext uri="{FF2B5EF4-FFF2-40B4-BE49-F238E27FC236}">
                <a16:creationId xmlns:a16="http://schemas.microsoft.com/office/drawing/2014/main" id="{9DF84B73-F4E3-47AD-9F7A-0B1127CFC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110" y="1445489"/>
            <a:ext cx="5620820" cy="5357094"/>
          </a:xfrm>
          <a:prstGeom prst="rect">
            <a:avLst/>
          </a:prstGeom>
        </p:spPr>
      </p:pic>
      <p:pic>
        <p:nvPicPr>
          <p:cNvPr id="10" name="Picture 9">
            <a:extLst>
              <a:ext uri="{FF2B5EF4-FFF2-40B4-BE49-F238E27FC236}">
                <a16:creationId xmlns:a16="http://schemas.microsoft.com/office/drawing/2014/main" id="{88D107B1-F022-4A28-8FFB-A1608ECC6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6" y="2542309"/>
            <a:ext cx="5620821" cy="4260274"/>
          </a:xfrm>
          <a:prstGeom prst="rect">
            <a:avLst/>
          </a:prstGeom>
        </p:spPr>
      </p:pic>
      <p:sp>
        <p:nvSpPr>
          <p:cNvPr id="13" name="TextBox 12">
            <a:extLst>
              <a:ext uri="{FF2B5EF4-FFF2-40B4-BE49-F238E27FC236}">
                <a16:creationId xmlns:a16="http://schemas.microsoft.com/office/drawing/2014/main" id="{15057508-30DB-464F-AA0A-9C542FB0C08A}"/>
              </a:ext>
            </a:extLst>
          </p:cNvPr>
          <p:cNvSpPr txBox="1"/>
          <p:nvPr/>
        </p:nvSpPr>
        <p:spPr>
          <a:xfrm>
            <a:off x="3055696" y="111538"/>
            <a:ext cx="5928977" cy="400110"/>
          </a:xfrm>
          <a:prstGeom prst="rect">
            <a:avLst/>
          </a:prstGeom>
          <a:noFill/>
        </p:spPr>
        <p:txBody>
          <a:bodyPr wrap="square" rtlCol="0">
            <a:spAutoFit/>
          </a:bodyPr>
          <a:lstStyle/>
          <a:p>
            <a:pPr algn="ctr"/>
            <a:r>
              <a:rPr lang="en-US" sz="2000" b="1" u="sng" dirty="0"/>
              <a:t>Nursing Homes Ratings</a:t>
            </a:r>
          </a:p>
        </p:txBody>
      </p:sp>
      <p:pic>
        <p:nvPicPr>
          <p:cNvPr id="15" name="Picture Placeholder 27" descr="Arm and blood pressure machine reading scale">
            <a:extLst>
              <a:ext uri="{FF2B5EF4-FFF2-40B4-BE49-F238E27FC236}">
                <a16:creationId xmlns:a16="http://schemas.microsoft.com/office/drawing/2014/main" id="{98966A15-EB00-40BB-85E9-F8969EEBBC2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409800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EC52585B-0DA4-47F9-B3DC-1CAE0E468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55" y="178087"/>
            <a:ext cx="5541818" cy="4089111"/>
          </a:xfrm>
        </p:spPr>
      </p:pic>
      <p:sp>
        <p:nvSpPr>
          <p:cNvPr id="4" name="Slide Number Placeholder 3">
            <a:extLst>
              <a:ext uri="{FF2B5EF4-FFF2-40B4-BE49-F238E27FC236}">
                <a16:creationId xmlns:a16="http://schemas.microsoft.com/office/drawing/2014/main" id="{425BADE9-1423-4130-8AE5-0529396168EB}"/>
              </a:ext>
            </a:extLst>
          </p:cNvPr>
          <p:cNvSpPr>
            <a:spLocks noGrp="1"/>
          </p:cNvSpPr>
          <p:nvPr>
            <p:ph type="sldNum" sz="quarter" idx="12"/>
          </p:nvPr>
        </p:nvSpPr>
        <p:spPr/>
        <p:txBody>
          <a:bodyPr/>
          <a:lstStyle/>
          <a:p>
            <a:fld id="{82B91D05-C951-48B7-B30F-3D492D6D05C3}" type="slidenum">
              <a:rPr lang="en-US" smtClean="0"/>
              <a:t>9</a:t>
            </a:fld>
            <a:endParaRPr lang="en-US"/>
          </a:p>
        </p:txBody>
      </p:sp>
      <p:pic>
        <p:nvPicPr>
          <p:cNvPr id="8" name="Picture 7" descr="A screenshot of a cell phone&#10;&#10;Description automatically generated">
            <a:extLst>
              <a:ext uri="{FF2B5EF4-FFF2-40B4-BE49-F238E27FC236}">
                <a16:creationId xmlns:a16="http://schemas.microsoft.com/office/drawing/2014/main" id="{40D8408D-19FD-4D61-99FF-303AC826F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547" y="2449800"/>
            <a:ext cx="5146964" cy="4089111"/>
          </a:xfrm>
          <a:prstGeom prst="rect">
            <a:avLst/>
          </a:prstGeom>
        </p:spPr>
      </p:pic>
      <p:sp>
        <p:nvSpPr>
          <p:cNvPr id="9" name="TextBox 8">
            <a:extLst>
              <a:ext uri="{FF2B5EF4-FFF2-40B4-BE49-F238E27FC236}">
                <a16:creationId xmlns:a16="http://schemas.microsoft.com/office/drawing/2014/main" id="{FE2DDB3D-3E6B-47AE-AFC9-F84F0F9C5D8B}"/>
              </a:ext>
            </a:extLst>
          </p:cNvPr>
          <p:cNvSpPr txBox="1"/>
          <p:nvPr/>
        </p:nvSpPr>
        <p:spPr>
          <a:xfrm>
            <a:off x="2393374" y="-540326"/>
            <a:ext cx="6386945" cy="400110"/>
          </a:xfrm>
          <a:prstGeom prst="rect">
            <a:avLst/>
          </a:prstGeom>
          <a:noFill/>
        </p:spPr>
        <p:txBody>
          <a:bodyPr wrap="square" rtlCol="0">
            <a:spAutoFit/>
          </a:bodyPr>
          <a:lstStyle/>
          <a:p>
            <a:pPr algn="ctr"/>
            <a:r>
              <a:rPr lang="en-US" sz="2000" u="sng" dirty="0">
                <a:latin typeface="Trebuchet MS" panose="020B0603020202020204" pitchFamily="34" charset="0"/>
              </a:rPr>
              <a:t>Top ten states with most and least COVID19 deaths</a:t>
            </a:r>
          </a:p>
        </p:txBody>
      </p:sp>
      <p:pic>
        <p:nvPicPr>
          <p:cNvPr id="11" name="Picture Placeholder 27" descr="Arm and blood pressure machine reading scale">
            <a:extLst>
              <a:ext uri="{FF2B5EF4-FFF2-40B4-BE49-F238E27FC236}">
                <a16:creationId xmlns:a16="http://schemas.microsoft.com/office/drawing/2014/main" id="{FBF858B3-0354-436C-878D-C10A3EEBD8D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01200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2913</TotalTime>
  <Words>649</Words>
  <Application>Microsoft Office PowerPoint</Application>
  <PresentationFormat>Widescreen</PresentationFormat>
  <Paragraphs>75</Paragraphs>
  <Slides>17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Times New Roman</vt:lpstr>
      <vt:lpstr>Trebuchet MS</vt:lpstr>
      <vt:lpstr>Wingdings 3</vt:lpstr>
      <vt:lpstr>Office Theme</vt:lpstr>
      <vt:lpstr>Facet</vt:lpstr>
      <vt:lpstr>Nursing Home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dc:creator>
  <cp:lastModifiedBy>Gomathi Veluswamy</cp:lastModifiedBy>
  <cp:revision>77</cp:revision>
  <dcterms:created xsi:type="dcterms:W3CDTF">2020-07-26T22:58:47Z</dcterms:created>
  <dcterms:modified xsi:type="dcterms:W3CDTF">2020-07-28T23:36:56Z</dcterms:modified>
</cp:coreProperties>
</file>