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4" r:id="rId4"/>
    <p:sldId id="265" r:id="rId5"/>
    <p:sldId id="259" r:id="rId6"/>
    <p:sldId id="261" r:id="rId7"/>
    <p:sldId id="267" r:id="rId8"/>
    <p:sldId id="262" r:id="rId9"/>
    <p:sldId id="268" r:id="rId10"/>
  </p:sldIdLst>
  <p:sldSz cx="9144000" cy="5143500" type="screen16x9"/>
  <p:notesSz cx="6858000" cy="9144000"/>
  <p:embeddedFontLst>
    <p:embeddedFont>
      <p:font typeface="Maven Pro" panose="020B0604020202020204" charset="0"/>
      <p:regular r:id="rId12"/>
      <p:bold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59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24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661b9a2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661b9a2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95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5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swaballa/projec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2142450"/>
            <a:ext cx="8520600" cy="85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i="1"/>
              <a:t>Project x</a:t>
            </a:r>
            <a:endParaRPr sz="4500" i="1"/>
          </a:p>
        </p:txBody>
      </p:sp>
      <p:sp>
        <p:nvSpPr>
          <p:cNvPr id="278" name="Google Shape;278;p13"/>
          <p:cNvSpPr txBox="1"/>
          <p:nvPr/>
        </p:nvSpPr>
        <p:spPr>
          <a:xfrm>
            <a:off x="1193375" y="3830275"/>
            <a:ext cx="4377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Matt K, Adeyemi T, Colin C, Viswa B</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20475" y="156350"/>
            <a:ext cx="4606200" cy="922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Executive Summary</a:t>
            </a:r>
            <a:endParaRPr/>
          </a:p>
        </p:txBody>
      </p:sp>
      <p:sp>
        <p:nvSpPr>
          <p:cNvPr id="284" name="Google Shape;284;p14"/>
          <p:cNvSpPr txBox="1"/>
          <p:nvPr/>
        </p:nvSpPr>
        <p:spPr>
          <a:xfrm>
            <a:off x="442950" y="1610275"/>
            <a:ext cx="65193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i="1" dirty="0">
                <a:latin typeface="Nunito"/>
                <a:ea typeface="Nunito"/>
                <a:cs typeface="Nunito"/>
                <a:sym typeface="Nunito"/>
              </a:rPr>
              <a:t>We believe that if we look at recent housing market trends, income growth and the change in stock prices of publicly-listed home construction companies, then we can predict the future direction of the U.S. housing market. </a:t>
            </a:r>
            <a:endParaRPr sz="2000" b="1" i="1" dirty="0">
              <a:latin typeface="Nunito"/>
              <a:ea typeface="Nunito"/>
              <a:cs typeface="Nunito"/>
              <a:sym typeface="Nunito"/>
            </a:endParaRPr>
          </a:p>
        </p:txBody>
      </p:sp>
      <p:sp>
        <p:nvSpPr>
          <p:cNvPr id="2" name="Google Shape;284;p14">
            <a:extLst>
              <a:ext uri="{FF2B5EF4-FFF2-40B4-BE49-F238E27FC236}">
                <a16:creationId xmlns:a16="http://schemas.microsoft.com/office/drawing/2014/main" id="{67B5A20E-CCF7-1F8E-18F0-176ACB2549CB}"/>
              </a:ext>
            </a:extLst>
          </p:cNvPr>
          <p:cNvSpPr txBox="1"/>
          <p:nvPr/>
        </p:nvSpPr>
        <p:spPr>
          <a:xfrm>
            <a:off x="2624700" y="3557442"/>
            <a:ext cx="65193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dirty="0">
                <a:solidFill>
                  <a:schemeClr val="bg1"/>
                </a:solidFill>
                <a:latin typeface="Nunito"/>
                <a:ea typeface="Nunito"/>
                <a:cs typeface="Nunito"/>
                <a:sym typeface="Nunito"/>
              </a:rPr>
              <a:t>Why does it matter? Housing is a main driver of U.S. ecnomic growth, so its direction of travel has far reaching implicaitons. </a:t>
            </a:r>
            <a:endParaRPr sz="2000" i="1" dirty="0">
              <a:solidFill>
                <a:schemeClr val="bg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Questions </a:t>
            </a:r>
            <a:endParaRPr dirty="0"/>
          </a:p>
        </p:txBody>
      </p:sp>
      <p:sp>
        <p:nvSpPr>
          <p:cNvPr id="2" name="TextBox 1">
            <a:extLst>
              <a:ext uri="{FF2B5EF4-FFF2-40B4-BE49-F238E27FC236}">
                <a16:creationId xmlns:a16="http://schemas.microsoft.com/office/drawing/2014/main" id="{1F718492-F1B5-4558-273B-A75EC29E3906}"/>
              </a:ext>
            </a:extLst>
          </p:cNvPr>
          <p:cNvSpPr txBox="1"/>
          <p:nvPr/>
        </p:nvSpPr>
        <p:spPr>
          <a:xfrm>
            <a:off x="1456814" y="1427872"/>
            <a:ext cx="6710290" cy="523220"/>
          </a:xfrm>
          <a:prstGeom prst="rect">
            <a:avLst/>
          </a:prstGeom>
          <a:noFill/>
          <a:ln w="12700">
            <a:solidFill>
              <a:srgbClr val="FFC000"/>
            </a:solidFill>
          </a:ln>
        </p:spPr>
        <p:txBody>
          <a:bodyPr wrap="square" rtlCol="0">
            <a:spAutoFit/>
          </a:bodyPr>
          <a:lstStyle/>
          <a:p>
            <a:r>
              <a:rPr lang="en-US" b="1" dirty="0"/>
              <a:t>#1: </a:t>
            </a:r>
            <a:r>
              <a:rPr lang="en-US" sz="1400" b="1" dirty="0"/>
              <a:t>What has been the trend in U.S. housing prices over the past ~5 years?</a:t>
            </a:r>
            <a:r>
              <a:rPr lang="en-US" b="1" dirty="0"/>
              <a:t> </a:t>
            </a:r>
            <a:r>
              <a:rPr lang="en-US" i="1" dirty="0"/>
              <a:t>Why ask? Recent trends will help inform our view on the outlook from here.</a:t>
            </a:r>
          </a:p>
        </p:txBody>
      </p:sp>
      <p:sp>
        <p:nvSpPr>
          <p:cNvPr id="3" name="TextBox 2">
            <a:extLst>
              <a:ext uri="{FF2B5EF4-FFF2-40B4-BE49-F238E27FC236}">
                <a16:creationId xmlns:a16="http://schemas.microsoft.com/office/drawing/2014/main" id="{A0BB495D-2D76-BC68-F942-0E7C9758E96C}"/>
              </a:ext>
            </a:extLst>
          </p:cNvPr>
          <p:cNvSpPr txBox="1"/>
          <p:nvPr/>
        </p:nvSpPr>
        <p:spPr>
          <a:xfrm>
            <a:off x="1463905" y="2098079"/>
            <a:ext cx="6710290" cy="1169551"/>
          </a:xfrm>
          <a:prstGeom prst="rect">
            <a:avLst/>
          </a:prstGeom>
          <a:noFill/>
          <a:ln w="12700">
            <a:solidFill>
              <a:srgbClr val="FFC000"/>
            </a:solidFill>
          </a:ln>
        </p:spPr>
        <p:txBody>
          <a:bodyPr wrap="square" rtlCol="0">
            <a:spAutoFit/>
          </a:bodyPr>
          <a:lstStyle/>
          <a:p>
            <a:r>
              <a:rPr lang="en-US" b="1" dirty="0"/>
              <a:t>#2: </a:t>
            </a:r>
            <a:r>
              <a:rPr lang="en-US" sz="1400" b="1" dirty="0"/>
              <a:t>Is there any relationship between wage growth and housing prices? What do recent trends in wage growth versus housing prices indicate about future housing prices?</a:t>
            </a:r>
            <a:r>
              <a:rPr lang="en-US" b="1" dirty="0"/>
              <a:t> </a:t>
            </a:r>
          </a:p>
          <a:p>
            <a:r>
              <a:rPr lang="en-US" i="1" dirty="0"/>
              <a:t>Why ask? Wages determine consumers’ ability to pay for homes and thus may be informative of future housing prices.</a:t>
            </a:r>
          </a:p>
        </p:txBody>
      </p:sp>
      <p:sp>
        <p:nvSpPr>
          <p:cNvPr id="4" name="TextBox 3">
            <a:extLst>
              <a:ext uri="{FF2B5EF4-FFF2-40B4-BE49-F238E27FC236}">
                <a16:creationId xmlns:a16="http://schemas.microsoft.com/office/drawing/2014/main" id="{7F41F0BB-6B40-6AEB-0773-99D224FD316C}"/>
              </a:ext>
            </a:extLst>
          </p:cNvPr>
          <p:cNvSpPr txBox="1"/>
          <p:nvPr/>
        </p:nvSpPr>
        <p:spPr>
          <a:xfrm>
            <a:off x="1463905" y="3375374"/>
            <a:ext cx="6710290" cy="1169551"/>
          </a:xfrm>
          <a:prstGeom prst="rect">
            <a:avLst/>
          </a:prstGeom>
          <a:noFill/>
          <a:ln w="12700">
            <a:solidFill>
              <a:srgbClr val="FFC000"/>
            </a:solidFill>
          </a:ln>
        </p:spPr>
        <p:txBody>
          <a:bodyPr wrap="square" rtlCol="0">
            <a:spAutoFit/>
          </a:bodyPr>
          <a:lstStyle/>
          <a:p>
            <a:r>
              <a:rPr lang="en-US" b="1" dirty="0"/>
              <a:t>#3: </a:t>
            </a:r>
            <a:r>
              <a:rPr lang="en-US" sz="1400" b="1" dirty="0"/>
              <a:t>Is there any relationship between the stock prices of publicly-listed home construction companies and housing prices? What can we glean from the change in stock prices over the past five years?</a:t>
            </a:r>
            <a:r>
              <a:rPr lang="en-US" b="1" dirty="0"/>
              <a:t> </a:t>
            </a:r>
          </a:p>
          <a:p>
            <a:r>
              <a:rPr lang="en-US" i="1" dirty="0"/>
              <a:t>Why ask? The direction of stock prices for home construction companies may be a lagging, coincident or leading indicator of housing prices.</a:t>
            </a:r>
          </a:p>
        </p:txBody>
      </p:sp>
    </p:spTree>
    <p:extLst>
      <p:ext uri="{BB962C8B-B14F-4D97-AF65-F5344CB8AC3E}">
        <p14:creationId xmlns:p14="http://schemas.microsoft.com/office/powerpoint/2010/main" val="399302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Findings</a:t>
            </a:r>
            <a:endParaRPr dirty="0"/>
          </a:p>
        </p:txBody>
      </p:sp>
      <p:sp>
        <p:nvSpPr>
          <p:cNvPr id="2" name="TextBox 1">
            <a:extLst>
              <a:ext uri="{FF2B5EF4-FFF2-40B4-BE49-F238E27FC236}">
                <a16:creationId xmlns:a16="http://schemas.microsoft.com/office/drawing/2014/main" id="{1F718492-F1B5-4558-273B-A75EC29E3906}"/>
              </a:ext>
            </a:extLst>
          </p:cNvPr>
          <p:cNvSpPr txBox="1"/>
          <p:nvPr/>
        </p:nvSpPr>
        <p:spPr>
          <a:xfrm>
            <a:off x="1456814" y="1427872"/>
            <a:ext cx="6710290" cy="738664"/>
          </a:xfrm>
          <a:prstGeom prst="rect">
            <a:avLst/>
          </a:prstGeom>
          <a:noFill/>
          <a:ln w="12700">
            <a:solidFill>
              <a:srgbClr val="00B050"/>
            </a:solidFill>
          </a:ln>
        </p:spPr>
        <p:txBody>
          <a:bodyPr wrap="square" rtlCol="0">
            <a:spAutoFit/>
          </a:bodyPr>
          <a:lstStyle/>
          <a:p>
            <a:r>
              <a:rPr lang="en-US" sz="1400" dirty="0"/>
              <a:t>U.S. housing prices have increased ~4x over the past five or so years. While their rise has started to slow more recently, they remain at recent highs and have room to fall further relative to historical levels.   </a:t>
            </a:r>
          </a:p>
        </p:txBody>
      </p:sp>
      <p:sp>
        <p:nvSpPr>
          <p:cNvPr id="3" name="TextBox 2">
            <a:extLst>
              <a:ext uri="{FF2B5EF4-FFF2-40B4-BE49-F238E27FC236}">
                <a16:creationId xmlns:a16="http://schemas.microsoft.com/office/drawing/2014/main" id="{A0BB495D-2D76-BC68-F942-0E7C9758E96C}"/>
              </a:ext>
            </a:extLst>
          </p:cNvPr>
          <p:cNvSpPr txBox="1"/>
          <p:nvPr/>
        </p:nvSpPr>
        <p:spPr>
          <a:xfrm>
            <a:off x="1463905" y="2333890"/>
            <a:ext cx="6710290" cy="954107"/>
          </a:xfrm>
          <a:prstGeom prst="rect">
            <a:avLst/>
          </a:prstGeom>
          <a:noFill/>
          <a:ln w="12700">
            <a:solidFill>
              <a:srgbClr val="00B050"/>
            </a:solidFill>
          </a:ln>
        </p:spPr>
        <p:txBody>
          <a:bodyPr wrap="square" rtlCol="0">
            <a:spAutoFit/>
          </a:bodyPr>
          <a:lstStyle/>
          <a:p>
            <a:r>
              <a:rPr lang="en-US" dirty="0"/>
              <a:t>There is a moderate positive correlation between wages and housing prices, however we were not able to analyze a long enough time period to be confident in this view. Interestingly, housing prices have risen at a much faster rate than wages over the past 5 years, indicating that housing affordability could be a problem. </a:t>
            </a:r>
          </a:p>
        </p:txBody>
      </p:sp>
      <p:sp>
        <p:nvSpPr>
          <p:cNvPr id="4" name="TextBox 3">
            <a:extLst>
              <a:ext uri="{FF2B5EF4-FFF2-40B4-BE49-F238E27FC236}">
                <a16:creationId xmlns:a16="http://schemas.microsoft.com/office/drawing/2014/main" id="{7F41F0BB-6B40-6AEB-0773-99D224FD316C}"/>
              </a:ext>
            </a:extLst>
          </p:cNvPr>
          <p:cNvSpPr txBox="1"/>
          <p:nvPr/>
        </p:nvSpPr>
        <p:spPr>
          <a:xfrm>
            <a:off x="1463905" y="3509016"/>
            <a:ext cx="6710290" cy="1384995"/>
          </a:xfrm>
          <a:prstGeom prst="rect">
            <a:avLst/>
          </a:prstGeom>
          <a:noFill/>
          <a:ln w="12700">
            <a:solidFill>
              <a:srgbClr val="00B050"/>
            </a:solidFill>
          </a:ln>
        </p:spPr>
        <p:txBody>
          <a:bodyPr wrap="square" rtlCol="0">
            <a:spAutoFit/>
          </a:bodyPr>
          <a:lstStyle/>
          <a:p>
            <a:r>
              <a:rPr lang="en-US" dirty="0"/>
              <a:t>We found the stock prices of home construction companies are more volatile than the change in housing prices. There doesn’t appear to be a strong correlation, however we note that housing price growth began to slow a little more than 6 months after the stock prices declined. So, the stock prices may be a leading indicator of home prices, but we would need to observe a longer time period as well as consider other potential influencing factors to have conviction in this view. </a:t>
            </a:r>
          </a:p>
        </p:txBody>
      </p:sp>
    </p:spTree>
    <p:extLst>
      <p:ext uri="{BB962C8B-B14F-4D97-AF65-F5344CB8AC3E}">
        <p14:creationId xmlns:p14="http://schemas.microsoft.com/office/powerpoint/2010/main" val="333856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Process</a:t>
            </a:r>
            <a:endParaRPr dirty="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latin typeface="+mj-lt"/>
              </a:rPr>
              <a:t>Datasets: Zillow Housing P</a:t>
            </a:r>
            <a:r>
              <a:rPr lang="en-US" sz="1600" dirty="0">
                <a:latin typeface="+mj-lt"/>
              </a:rPr>
              <a:t>r</a:t>
            </a:r>
            <a:r>
              <a:rPr lang="en" sz="1600" dirty="0">
                <a:latin typeface="+mj-lt"/>
              </a:rPr>
              <a:t>ice Index, Atlanta Fed Wage Growth, stock prices of 10 home construction companies through Alpaca </a:t>
            </a:r>
            <a:endParaRPr sz="1600" dirty="0">
              <a:latin typeface="+mj-lt"/>
            </a:endParaRPr>
          </a:p>
          <a:p>
            <a:pPr marL="457200" lvl="0" indent="-330200" algn="l" rtl="0">
              <a:spcBef>
                <a:spcPts val="0"/>
              </a:spcBef>
              <a:spcAft>
                <a:spcPts val="0"/>
              </a:spcAft>
              <a:buSzPts val="1600"/>
              <a:buChar char="●"/>
            </a:pPr>
            <a:r>
              <a:rPr lang="en-US" sz="1600" dirty="0">
                <a:latin typeface="+mj-lt"/>
              </a:rPr>
              <a:t>Cleanup: after reading in the relevant csv files and establishing the Alpaca API connection, we had to combine the relevant data frames, drop nulls, rename columns and assess the data quality </a:t>
            </a:r>
            <a:endParaRPr sz="1600" dirty="0">
              <a:latin typeface="+mj-lt"/>
            </a:endParaRPr>
          </a:p>
          <a:p>
            <a:pPr marL="457200" lvl="0" indent="-330200" algn="l" rtl="0">
              <a:spcBef>
                <a:spcPts val="0"/>
              </a:spcBef>
              <a:spcAft>
                <a:spcPts val="0"/>
              </a:spcAft>
              <a:buSzPts val="1600"/>
              <a:buChar char="●"/>
            </a:pPr>
            <a:r>
              <a:rPr lang="en" sz="1600" dirty="0">
                <a:latin typeface="+mj-lt"/>
              </a:rPr>
              <a:t>Task assignment: </a:t>
            </a:r>
            <a:r>
              <a:rPr lang="en-US" sz="1600" dirty="0">
                <a:latin typeface="+mj-lt"/>
              </a:rPr>
              <a:t>Each team member focused on one of the three key questions</a:t>
            </a:r>
            <a:endParaRPr sz="16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Demo of exploration and analysis files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20475" y="156350"/>
            <a:ext cx="4606200" cy="922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Conclusion</a:t>
            </a:r>
            <a:endParaRPr dirty="0"/>
          </a:p>
        </p:txBody>
      </p:sp>
      <p:sp>
        <p:nvSpPr>
          <p:cNvPr id="284" name="Google Shape;284;p14"/>
          <p:cNvSpPr txBox="1"/>
          <p:nvPr/>
        </p:nvSpPr>
        <p:spPr>
          <a:xfrm>
            <a:off x="442950" y="1610275"/>
            <a:ext cx="6519300" cy="141574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1" i="1" u="none" strike="noStrike" kern="0" cap="none" spc="0" normalizeH="0" baseline="0" noProof="0" dirty="0">
                <a:ln>
                  <a:noFill/>
                </a:ln>
                <a:solidFill>
                  <a:srgbClr val="000000"/>
                </a:solidFill>
                <a:effectLst/>
                <a:uLnTx/>
                <a:uFillTx/>
                <a:latin typeface="Nunito"/>
                <a:ea typeface="Nunito"/>
                <a:cs typeface="Nunito"/>
                <a:sym typeface="Nunito"/>
              </a:rPr>
              <a:t>Recent housing market trends, income growth and the change in stock prices of publicly-listed home construction companies give us a more informed view on the future direction of the U.S. housing market. </a:t>
            </a:r>
            <a:endParaRPr kumimoji="0" sz="2000" b="1" i="1" u="none" strike="noStrike" kern="0" cap="none" spc="0" normalizeH="0" baseline="0" noProof="0" dirty="0">
              <a:ln>
                <a:noFill/>
              </a:ln>
              <a:solidFill>
                <a:srgbClr val="000000"/>
              </a:solidFill>
              <a:effectLst/>
              <a:uLnTx/>
              <a:uFillTx/>
              <a:latin typeface="Nunito"/>
              <a:ea typeface="Nunito"/>
              <a:cs typeface="Nunito"/>
              <a:sym typeface="Nunito"/>
            </a:endParaRPr>
          </a:p>
        </p:txBody>
      </p:sp>
      <p:sp>
        <p:nvSpPr>
          <p:cNvPr id="2" name="Google Shape;284;p14">
            <a:extLst>
              <a:ext uri="{FF2B5EF4-FFF2-40B4-BE49-F238E27FC236}">
                <a16:creationId xmlns:a16="http://schemas.microsoft.com/office/drawing/2014/main" id="{67B5A20E-CCF7-1F8E-18F0-176ACB2549CB}"/>
              </a:ext>
            </a:extLst>
          </p:cNvPr>
          <p:cNvSpPr txBox="1"/>
          <p:nvPr/>
        </p:nvSpPr>
        <p:spPr>
          <a:xfrm>
            <a:off x="2624700" y="3304222"/>
            <a:ext cx="6519300" cy="1723518"/>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2000" i="1" dirty="0">
                <a:solidFill>
                  <a:srgbClr val="FFFFFF"/>
                </a:solidFill>
                <a:latin typeface="Nunito"/>
                <a:ea typeface="Nunito"/>
                <a:cs typeface="Nunito"/>
                <a:sym typeface="Nunito"/>
              </a:rPr>
              <a:t>Between the impressive rise in home prices over the past five years, the indication that affordability may be an increasing problem, and the potential signal from home construction companies, we bel</a:t>
            </a:r>
            <a:r>
              <a:rPr lang="en-US" sz="2000" i="1" dirty="0" err="1">
                <a:solidFill>
                  <a:srgbClr val="FFFFFF"/>
                </a:solidFill>
                <a:latin typeface="Nunito"/>
                <a:ea typeface="Nunito"/>
                <a:cs typeface="Nunito"/>
                <a:sym typeface="Nunito"/>
              </a:rPr>
              <a:t>ie</a:t>
            </a:r>
            <a:r>
              <a:rPr lang="en" sz="2000" i="1" dirty="0">
                <a:solidFill>
                  <a:srgbClr val="FFFFFF"/>
                </a:solidFill>
                <a:latin typeface="Nunito"/>
                <a:ea typeface="Nunito"/>
                <a:cs typeface="Nunito"/>
                <a:sym typeface="Nunito"/>
              </a:rPr>
              <a:t>ve the U.S. housing market has seen its best days</a:t>
            </a:r>
            <a:r>
              <a:rPr kumimoji="0" lang="en" sz="2000" b="0" i="1" u="none" strike="noStrike" kern="0" cap="none" spc="0" normalizeH="0" baseline="0" noProof="0" dirty="0">
                <a:ln>
                  <a:noFill/>
                </a:ln>
                <a:solidFill>
                  <a:srgbClr val="FFFFFF"/>
                </a:solidFill>
                <a:effectLst/>
                <a:uLnTx/>
                <a:uFillTx/>
                <a:latin typeface="Nunito"/>
                <a:ea typeface="Nunito"/>
                <a:cs typeface="Nunito"/>
                <a:sym typeface="Nunito"/>
              </a:rPr>
              <a:t>. </a:t>
            </a:r>
            <a:endParaRPr kumimoji="0" sz="2000" b="0" i="1" u="none" strike="noStrike" kern="0" cap="none" spc="0" normalizeH="0" baseline="0" noProof="0" dirty="0">
              <a:ln>
                <a:noFill/>
              </a:ln>
              <a:solidFill>
                <a:srgbClr val="FFFFFF"/>
              </a:solidFill>
              <a:effectLst/>
              <a:uLnTx/>
              <a:uFillTx/>
              <a:latin typeface="Nunito"/>
              <a:ea typeface="Nunito"/>
              <a:cs typeface="Nunito"/>
              <a:sym typeface="Nunito"/>
            </a:endParaRPr>
          </a:p>
        </p:txBody>
      </p:sp>
      <p:sp>
        <p:nvSpPr>
          <p:cNvPr id="3" name="TextBox 2">
            <a:extLst>
              <a:ext uri="{FF2B5EF4-FFF2-40B4-BE49-F238E27FC236}">
                <a16:creationId xmlns:a16="http://schemas.microsoft.com/office/drawing/2014/main" id="{65145B60-9917-90FC-844C-C137A3B2897D}"/>
              </a:ext>
            </a:extLst>
          </p:cNvPr>
          <p:cNvSpPr txBox="1"/>
          <p:nvPr/>
        </p:nvSpPr>
        <p:spPr>
          <a:xfrm>
            <a:off x="6379698" y="-41836"/>
            <a:ext cx="2764302" cy="738664"/>
          </a:xfrm>
          <a:prstGeom prst="rect">
            <a:avLst/>
          </a:prstGeom>
          <a:solidFill>
            <a:schemeClr val="bg1"/>
          </a:solidFill>
          <a:ln w="12700">
            <a:solidFill>
              <a:schemeClr val="bg2"/>
            </a:solidFill>
          </a:ln>
        </p:spPr>
        <p:txBody>
          <a:bodyPr wrap="square" rtlCol="0">
            <a:spAutoFit/>
          </a:bodyPr>
          <a:lstStyle/>
          <a:p>
            <a:pPr algn="ctr"/>
            <a:endParaRPr lang="en-US" dirty="0"/>
          </a:p>
          <a:p>
            <a:pPr algn="ctr"/>
            <a:r>
              <a:rPr lang="en-US" i="1" dirty="0">
                <a:latin typeface="Nunito" pitchFamily="2" charset="0"/>
                <a:hlinkClick r:id="rId3"/>
              </a:rPr>
              <a:t>Click for the project repo!</a:t>
            </a:r>
            <a:endParaRPr lang="en-US" i="1" dirty="0">
              <a:latin typeface="Nunito" pitchFamily="2" charset="0"/>
            </a:endParaRPr>
          </a:p>
          <a:p>
            <a:pPr algn="ctr"/>
            <a:endParaRPr lang="en-US" dirty="0"/>
          </a:p>
        </p:txBody>
      </p:sp>
    </p:spTree>
    <p:extLst>
      <p:ext uri="{BB962C8B-B14F-4D97-AF65-F5344CB8AC3E}">
        <p14:creationId xmlns:p14="http://schemas.microsoft.com/office/powerpoint/2010/main" val="358286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Postmortem</a:t>
            </a:r>
            <a:endParaRPr dirty="0"/>
          </a:p>
        </p:txBody>
      </p:sp>
      <p:sp>
        <p:nvSpPr>
          <p:cNvPr id="313" name="Google Shape;313;p19"/>
          <p:cNvSpPr txBox="1">
            <a:spLocks noGrp="1"/>
          </p:cNvSpPr>
          <p:nvPr>
            <p:ph type="body" idx="1"/>
          </p:nvPr>
        </p:nvSpPr>
        <p:spPr>
          <a:xfrm>
            <a:off x="1303800" y="1990049"/>
            <a:ext cx="7030500" cy="1117609"/>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dirty="0"/>
              <a:t>Misalignment of data frames (horizontal dates in one csv, vertical in the other) </a:t>
            </a:r>
            <a:endParaRPr dirty="0"/>
          </a:p>
          <a:p>
            <a:pPr marL="457200" lvl="0" indent="-311150" algn="l" rtl="0">
              <a:spcBef>
                <a:spcPts val="0"/>
              </a:spcBef>
              <a:spcAft>
                <a:spcPts val="0"/>
              </a:spcAft>
              <a:buSzPts val="1300"/>
              <a:buChar char="●"/>
            </a:pPr>
            <a:r>
              <a:rPr lang="en-US" dirty="0"/>
              <a:t>Not all data was feasible to combine and analyze (ex. having city names that don’t match)</a:t>
            </a:r>
            <a:endParaRPr dirty="0"/>
          </a:p>
          <a:p>
            <a:pPr marL="457200" lvl="0" indent="-311150" algn="l" rtl="0">
              <a:spcBef>
                <a:spcPts val="0"/>
              </a:spcBef>
              <a:spcAft>
                <a:spcPts val="0"/>
              </a:spcAft>
              <a:buSzPts val="1300"/>
              <a:buChar char="●"/>
            </a:pPr>
            <a:r>
              <a:rPr lang="en" dirty="0"/>
              <a:t>Finding the right data</a:t>
            </a:r>
            <a:endParaRPr dirty="0"/>
          </a:p>
        </p:txBody>
      </p:sp>
      <p:sp>
        <p:nvSpPr>
          <p:cNvPr id="2" name="Google Shape;313;p19">
            <a:extLst>
              <a:ext uri="{FF2B5EF4-FFF2-40B4-BE49-F238E27FC236}">
                <a16:creationId xmlns:a16="http://schemas.microsoft.com/office/drawing/2014/main" id="{46D85194-3BCB-96D1-BF87-8245B0E7478E}"/>
              </a:ext>
            </a:extLst>
          </p:cNvPr>
          <p:cNvSpPr txBox="1">
            <a:spLocks/>
          </p:cNvSpPr>
          <p:nvPr/>
        </p:nvSpPr>
        <p:spPr>
          <a:xfrm>
            <a:off x="1303800" y="3357256"/>
            <a:ext cx="7030500" cy="1285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r>
              <a:rPr lang="en-US" dirty="0"/>
              <a:t>Longer time horizons</a:t>
            </a:r>
          </a:p>
          <a:p>
            <a:r>
              <a:rPr lang="en-US" dirty="0"/>
              <a:t>Relationship between other variables and housing prices (ex. interest rates) </a:t>
            </a:r>
          </a:p>
          <a:p>
            <a:r>
              <a:rPr lang="en-US" dirty="0"/>
              <a:t>Using data to determine the extent of a housing price decline/rise over the next five years</a:t>
            </a:r>
          </a:p>
        </p:txBody>
      </p:sp>
      <p:sp>
        <p:nvSpPr>
          <p:cNvPr id="3" name="TextBox 2">
            <a:extLst>
              <a:ext uri="{FF2B5EF4-FFF2-40B4-BE49-F238E27FC236}">
                <a16:creationId xmlns:a16="http://schemas.microsoft.com/office/drawing/2014/main" id="{BE7E02C5-F38F-C23E-A49B-B1393F23FA41}"/>
              </a:ext>
            </a:extLst>
          </p:cNvPr>
          <p:cNvSpPr txBox="1"/>
          <p:nvPr/>
        </p:nvSpPr>
        <p:spPr>
          <a:xfrm>
            <a:off x="1420836" y="1728065"/>
            <a:ext cx="2398541" cy="307777"/>
          </a:xfrm>
          <a:prstGeom prst="rect">
            <a:avLst/>
          </a:prstGeom>
          <a:noFill/>
        </p:spPr>
        <p:txBody>
          <a:bodyPr wrap="square" rtlCol="0">
            <a:spAutoFit/>
          </a:bodyPr>
          <a:lstStyle/>
          <a:p>
            <a:r>
              <a:rPr lang="en-US" b="1" dirty="0">
                <a:latin typeface="Nunito" pitchFamily="2" charset="0"/>
              </a:rPr>
              <a:t>Difficulties that arose</a:t>
            </a:r>
          </a:p>
        </p:txBody>
      </p:sp>
      <p:sp>
        <p:nvSpPr>
          <p:cNvPr id="4" name="TextBox 3">
            <a:extLst>
              <a:ext uri="{FF2B5EF4-FFF2-40B4-BE49-F238E27FC236}">
                <a16:creationId xmlns:a16="http://schemas.microsoft.com/office/drawing/2014/main" id="{4E84EB0B-27F6-CAA5-B6DB-2D69B97F55E5}"/>
              </a:ext>
            </a:extLst>
          </p:cNvPr>
          <p:cNvSpPr txBox="1"/>
          <p:nvPr/>
        </p:nvSpPr>
        <p:spPr>
          <a:xfrm>
            <a:off x="1420836" y="3049480"/>
            <a:ext cx="3228536" cy="307777"/>
          </a:xfrm>
          <a:prstGeom prst="rect">
            <a:avLst/>
          </a:prstGeom>
          <a:noFill/>
        </p:spPr>
        <p:txBody>
          <a:bodyPr wrap="square" rtlCol="0">
            <a:spAutoFit/>
          </a:bodyPr>
          <a:lstStyle/>
          <a:p>
            <a:r>
              <a:rPr lang="en-US" b="1" dirty="0">
                <a:latin typeface="Nunito" pitchFamily="2" charset="0"/>
              </a:rPr>
              <a:t>What we would research next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144349296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689</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Maven Pro</vt:lpstr>
      <vt:lpstr>Momentum</vt:lpstr>
      <vt:lpstr>Project x</vt:lpstr>
      <vt:lpstr>Executive Summary</vt:lpstr>
      <vt:lpstr>The Questions </vt:lpstr>
      <vt:lpstr>The Findings</vt:lpstr>
      <vt:lpstr>The Process</vt:lpstr>
      <vt:lpstr>Demo of exploration and analysis files</vt:lpstr>
      <vt:lpstr>Conclusion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dc:title>
  <dc:creator>Colin Cheesman</dc:creator>
  <cp:lastModifiedBy>Colin Cheesman</cp:lastModifiedBy>
  <cp:revision>6</cp:revision>
  <dcterms:modified xsi:type="dcterms:W3CDTF">2023-02-23T02:51:57Z</dcterms:modified>
</cp:coreProperties>
</file>