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8" r:id="rId4"/>
    <p:sldId id="259" r:id="rId5"/>
    <p:sldId id="260" r:id="rId6"/>
    <p:sldId id="261" r:id="rId7"/>
    <p:sldId id="275" r:id="rId8"/>
    <p:sldId id="277" r:id="rId9"/>
    <p:sldId id="262" r:id="rId10"/>
    <p:sldId id="278" r:id="rId11"/>
    <p:sldId id="279" r:id="rId12"/>
    <p:sldId id="280" r:id="rId13"/>
    <p:sldId id="281"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p:scale>
          <a:sx n="100" d="100"/>
          <a:sy n="100" d="100"/>
        </p:scale>
        <p:origin x="946" y="-3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Predicting Student Performance Using Machine Learning</a:t>
            </a:r>
          </a:p>
        </p:txBody>
      </p:sp>
      <p:sp>
        <p:nvSpPr>
          <p:cNvPr id="3" name="Subtitle 2"/>
          <p:cNvSpPr>
            <a:spLocks noGrp="1"/>
          </p:cNvSpPr>
          <p:nvPr>
            <p:ph type="subTitle" idx="1"/>
          </p:nvPr>
        </p:nvSpPr>
        <p:spPr/>
        <p:txBody>
          <a:bodyPr>
            <a:normAutofit fontScale="70000" lnSpcReduction="20000"/>
          </a:bodyPr>
          <a:lstStyle/>
          <a:p>
            <a:r>
              <a:rPr dirty="0"/>
              <a:t>Leveraging data to analyze and improve academic outcomes</a:t>
            </a:r>
            <a:endParaRPr dirty="0"/>
          </a:p>
          <a:p>
            <a:r>
              <a:rPr dirty="0"/>
              <a:t>Team Members: </a:t>
            </a:r>
            <a:r>
              <a:rPr lang="en-US" dirty="0"/>
              <a:t>Adway(22051135), Aastha(22051219), Kushal(22051172),</a:t>
            </a:r>
            <a:endParaRPr lang="en-US" dirty="0"/>
          </a:p>
          <a:p>
            <a:r>
              <a:rPr lang="en-US" dirty="0" err="1"/>
              <a:t>Agrima</a:t>
            </a:r>
            <a:r>
              <a:rPr lang="en-US" dirty="0"/>
              <a:t>(22051568)</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664845"/>
            <a:ext cx="8229600" cy="5461635"/>
          </a:xfrm>
        </p:spPr>
        <p:txBody>
          <a:bodyPr/>
          <a:p>
            <a:pPr marL="0" indent="0">
              <a:buNone/>
            </a:pPr>
            <a:r>
              <a:rPr lang="en-US" altLang="en-US"/>
              <a:t>Overall Observations</a:t>
            </a:r>
            <a:endParaRPr lang="en-US" altLang="en-US"/>
          </a:p>
          <a:p>
            <a:r>
              <a:rPr lang="en-US" altLang="en-US"/>
              <a:t>G1 and G2 are both strong predictors of G3.</a:t>
            </a:r>
            <a:endParaRPr lang="en-US" altLang="en-US"/>
          </a:p>
          <a:p>
            <a:r>
              <a:rPr lang="en-US" altLang="en-US"/>
              <a:t>A linear trend is evident in all plots, showing that consistent academic performance across all periods leads to higher final grades.</a:t>
            </a:r>
            <a:endParaRPr lang="en-US" altLang="en-US"/>
          </a:p>
          <a:p>
            <a:r>
              <a:rPr lang="en-US" altLang="en-US"/>
              <a:t>The addition of the hue in the third plot provides a clear visualization of how final grades are influenced by earlier grades.</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endParaRPr lang="en-US"/>
          </a:p>
        </p:txBody>
      </p:sp>
      <p:pic>
        <p:nvPicPr>
          <p:cNvPr id="4" name="Content Placeholder 3"/>
          <p:cNvPicPr>
            <a:picLocks noChangeAspect="1"/>
          </p:cNvPicPr>
          <p:nvPr>
            <p:ph sz="half" idx="1"/>
          </p:nvPr>
        </p:nvPicPr>
        <p:blipFill>
          <a:blip r:embed="rId1"/>
          <a:srcRect t="44158" r="37558" b="25522"/>
          <a:stretch>
            <a:fillRect/>
          </a:stretch>
        </p:blipFill>
        <p:spPr>
          <a:xfrm>
            <a:off x="134620" y="1600200"/>
            <a:ext cx="3148965" cy="4526280"/>
          </a:xfrm>
          <a:prstGeom prst="rect">
            <a:avLst/>
          </a:prstGeom>
        </p:spPr>
      </p:pic>
      <p:pic>
        <p:nvPicPr>
          <p:cNvPr id="5" name="Content Placeholder 4"/>
          <p:cNvPicPr>
            <a:picLocks noChangeAspect="1"/>
          </p:cNvPicPr>
          <p:nvPr>
            <p:ph sz="half" idx="2"/>
          </p:nvPr>
        </p:nvPicPr>
        <p:blipFill>
          <a:blip r:embed="rId2"/>
          <a:stretch>
            <a:fillRect/>
          </a:stretch>
        </p:blipFill>
        <p:spPr>
          <a:xfrm>
            <a:off x="3283585" y="1600200"/>
            <a:ext cx="4038600" cy="2586355"/>
          </a:xfrm>
          <a:prstGeom prst="rect">
            <a:avLst/>
          </a:prstGeom>
        </p:spPr>
      </p:pic>
      <p:pic>
        <p:nvPicPr>
          <p:cNvPr id="7" name="Picture 6"/>
          <p:cNvPicPr>
            <a:picLocks noChangeAspect="1"/>
          </p:cNvPicPr>
          <p:nvPr/>
        </p:nvPicPr>
        <p:blipFill>
          <a:blip r:embed="rId3"/>
          <a:srcRect b="7590"/>
          <a:stretch>
            <a:fillRect/>
          </a:stretch>
        </p:blipFill>
        <p:spPr>
          <a:xfrm>
            <a:off x="5942330" y="3950970"/>
            <a:ext cx="2937510" cy="25977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10000"/>
          </a:bodyPr>
          <a:p>
            <a:pPr marL="0" indent="0">
              <a:buNone/>
            </a:pPr>
            <a:r>
              <a:rPr lang="en-US" altLang="en-US"/>
              <a:t>Key takeaways:</a:t>
            </a:r>
            <a:endParaRPr lang="en-US" altLang="en-US"/>
          </a:p>
          <a:p>
            <a:r>
              <a:rPr lang="en-US" altLang="en-US"/>
              <a:t>The age distribution appears to be roughly normal, with a peak around 17-18 years old.</a:t>
            </a:r>
            <a:endParaRPr lang="en-US" altLang="en-US"/>
          </a:p>
          <a:p>
            <a:r>
              <a:rPr lang="en-US" altLang="en-US"/>
              <a:t>Most individuals in the dataset are between 15 and 20 years old.</a:t>
            </a:r>
            <a:endParaRPr lang="en-US" altLang="en-US"/>
          </a:p>
          <a:p>
            <a:r>
              <a:rPr lang="en-US" altLang="en-US"/>
              <a:t>There are more males than females in the dataset.</a:t>
            </a:r>
            <a:endParaRPr lang="en-US" altLang="en-US"/>
          </a:p>
          <a:p>
            <a:r>
              <a:rPr lang="en-US" altLang="en-US"/>
              <a:t>The exact ratio can be determined from the bar heights.</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Multiple Linear Regression Model</a:t>
            </a:r>
          </a:p>
        </p:txBody>
      </p:sp>
      <p:sp>
        <p:nvSpPr>
          <p:cNvPr id="3" name="Content Placeholder 2"/>
          <p:cNvSpPr>
            <a:spLocks noGrp="1"/>
          </p:cNvSpPr>
          <p:nvPr>
            <p:ph idx="1"/>
          </p:nvPr>
        </p:nvSpPr>
        <p:spPr/>
        <p:txBody>
          <a:bodyPr>
            <a:normAutofit lnSpcReduction="10000"/>
          </a:bodyPr>
          <a:lstStyle/>
          <a:p>
            <a:r>
              <a:t>- **Features Used**:</a:t>
            </a:r>
          </a:p>
          <a:p>
            <a:r>
              <a:t>  - G1, G2, study time, failures, etc.</a:t>
            </a:r>
          </a:p>
          <a:p>
            <a:r>
              <a:t>- **Model Performance**:</a:t>
            </a:r>
          </a:p>
          <a:p>
            <a:r>
              <a:t>  - R-squared: 0.854.</a:t>
            </a:r>
          </a:p>
          <a:p>
            <a:r>
              <a:t>  - RMSE: [value].</a:t>
            </a:r>
          </a:p>
          <a:p>
            <a:r>
              <a:t>  - Accuracy within ±2 points: [percentage]%.</a:t>
            </a:r>
          </a:p>
          <a:p>
            <a:r>
              <a:t>- **Feature Importance**:</a:t>
            </a:r>
          </a:p>
          <a:p>
            <a:r>
              <a:t>  - Top contributors: G2, G1, Failures.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Insights from the Analysis</a:t>
            </a:r>
          </a:p>
        </p:txBody>
      </p:sp>
      <p:sp>
        <p:nvSpPr>
          <p:cNvPr id="3" name="Content Placeholder 2"/>
          <p:cNvSpPr>
            <a:spLocks noGrp="1"/>
          </p:cNvSpPr>
          <p:nvPr>
            <p:ph idx="1"/>
          </p:nvPr>
        </p:nvSpPr>
        <p:spPr/>
        <p:txBody>
          <a:bodyPr/>
          <a:lstStyle/>
          <a:p>
            <a:r>
              <a:t>- Non-romantic students perform better on average.</a:t>
            </a:r>
          </a:p>
          <a:p>
            <a:r>
              <a:t>- Higher parental education positively influences grades.</a:t>
            </a:r>
          </a:p>
          <a:p>
            <a:r>
              <a:t>- Students with fewer failures and better study habits excel.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lnSpcReduction="10000"/>
          </a:bodyPr>
          <a:lstStyle/>
          <a:p>
            <a:r>
              <a:t>- Predictive models can significantly help identify at-risk students.</a:t>
            </a:r>
          </a:p>
          <a:p>
            <a:r>
              <a:t>- Insights can guide educators to design targeted interventions.</a:t>
            </a:r>
          </a:p>
          <a:p>
            <a:r>
              <a:t>- Future Work:</a:t>
            </a:r>
          </a:p>
          <a:p>
            <a:r>
              <a:t>  - Test other models (e.g., Random Forest, XGBoost).</a:t>
            </a:r>
          </a:p>
          <a:p>
            <a:r>
              <a:t>  - Integrate real-time data collection for better predictions.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t>- Questions?</a:t>
            </a:r>
          </a:p>
          <a:p>
            <a:r>
              <a:t>- Contact Information: [Your email or LinkedIn]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Objectives</a:t>
            </a:r>
          </a:p>
        </p:txBody>
      </p:sp>
      <p:sp>
        <p:nvSpPr>
          <p:cNvPr id="3" name="Content Placeholder 2"/>
          <p:cNvSpPr>
            <a:spLocks noGrp="1"/>
          </p:cNvSpPr>
          <p:nvPr>
            <p:ph idx="1"/>
          </p:nvPr>
        </p:nvSpPr>
        <p:spPr/>
        <p:txBody>
          <a:bodyPr/>
          <a:lstStyle/>
          <a:p>
            <a:r>
              <a:rPr dirty="0"/>
              <a:t>- Analyze key factors influencing student performance.</a:t>
            </a:r>
            <a:endParaRPr dirty="0"/>
          </a:p>
          <a:p>
            <a:r>
              <a:rPr dirty="0"/>
              <a:t>- Build a predictive model to forecast final grades (G3).</a:t>
            </a:r>
            <a:endParaRPr dirty="0"/>
          </a:p>
          <a:p>
            <a:r>
              <a:rPr dirty="0"/>
              <a:t>- Provide actionable insights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lstStyle/>
          <a:p>
            <a:r>
              <a:rPr dirty="0"/>
              <a:t>Source: Student academic performance dataset.</a:t>
            </a:r>
            <a:endParaRPr dirty="0"/>
          </a:p>
          <a:p>
            <a:r>
              <a:rPr dirty="0"/>
              <a:t>Key Features:</a:t>
            </a:r>
            <a:endParaRPr dirty="0"/>
          </a:p>
          <a:p>
            <a:r>
              <a:rPr dirty="0"/>
              <a:t>Numerical: Age, study time, previous grades (G1, G2), etc.</a:t>
            </a:r>
            <a:endParaRPr dirty="0"/>
          </a:p>
          <a:p>
            <a:r>
              <a:rPr dirty="0"/>
              <a:t>Categorical: Internet access, family relationships, etc.</a:t>
            </a:r>
            <a:endParaRPr dirty="0"/>
          </a:p>
          <a:p>
            <a:r>
              <a:rPr dirty="0"/>
              <a:t>Target Variable: Final Grade (G3).</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p:cNvSpPr>
            <a:spLocks noGrp="1" noRot="1" noChangeAspect="1" noMove="1" noResize="1" noEditPoints="1" noAdjustHandles="1" noChangeArrowheads="1" noChangeShapeType="1" noTextEdit="1"/>
          </p:cNvSpPr>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9160" y="457200"/>
            <a:ext cx="8182230" cy="1368614"/>
          </a:xfrm>
        </p:spPr>
        <p:txBody>
          <a:bodyPr vert="horz" lIns="91440" tIns="45720" rIns="91440" bIns="45720" rtlCol="0" anchor="ctr">
            <a:normAutofit/>
          </a:bodyPr>
          <a:lstStyle/>
          <a:p>
            <a:pPr defTabSz="914400">
              <a:lnSpc>
                <a:spcPct val="90000"/>
              </a:lnSpc>
            </a:pPr>
            <a:r>
              <a:rPr lang="en-US" sz="5700"/>
              <a:t>Initial Data Exploration</a:t>
            </a:r>
            <a:endParaRPr lang="en-US" sz="5700"/>
          </a:p>
        </p:txBody>
      </p:sp>
      <p:sp>
        <p:nvSpPr>
          <p:cNvPr id="14" name="sketch line"/>
          <p:cNvSpPr>
            <a:spLocks noGrp="1" noRot="1" noChangeAspect="1" noMove="1" noResize="1" noEditPoints="1" noAdjustHandles="1" noChangeArrowheads="1" noChangeShapeType="1" noTextEdit="1"/>
          </p:cNvSpPr>
          <p:nvPr/>
        </p:nvSpPr>
        <p:spPr>
          <a:xfrm>
            <a:off x="3337560" y="1850683"/>
            <a:ext cx="2468880" cy="18288"/>
          </a:xfrm>
          <a:custGeom>
            <a:avLst/>
            <a:gdLst>
              <a:gd name="connsiteX0" fmla="*/ 0 w 2468880"/>
              <a:gd name="connsiteY0" fmla="*/ 0 h 18288"/>
              <a:gd name="connsiteX1" fmla="*/ 592531 w 2468880"/>
              <a:gd name="connsiteY1" fmla="*/ 0 h 18288"/>
              <a:gd name="connsiteX2" fmla="*/ 1160374 w 2468880"/>
              <a:gd name="connsiteY2" fmla="*/ 0 h 18288"/>
              <a:gd name="connsiteX3" fmla="*/ 1728216 w 2468880"/>
              <a:gd name="connsiteY3" fmla="*/ 0 h 18288"/>
              <a:gd name="connsiteX4" fmla="*/ 2468880 w 2468880"/>
              <a:gd name="connsiteY4" fmla="*/ 0 h 18288"/>
              <a:gd name="connsiteX5" fmla="*/ 2468880 w 2468880"/>
              <a:gd name="connsiteY5" fmla="*/ 18288 h 18288"/>
              <a:gd name="connsiteX6" fmla="*/ 1802282 w 2468880"/>
              <a:gd name="connsiteY6" fmla="*/ 18288 h 18288"/>
              <a:gd name="connsiteX7" fmla="*/ 1209751 w 2468880"/>
              <a:gd name="connsiteY7" fmla="*/ 18288 h 18288"/>
              <a:gd name="connsiteX8" fmla="*/ 641909 w 2468880"/>
              <a:gd name="connsiteY8" fmla="*/ 18288 h 18288"/>
              <a:gd name="connsiteX9" fmla="*/ 0 w 2468880"/>
              <a:gd name="connsiteY9" fmla="*/ 18288 h 18288"/>
              <a:gd name="connsiteX10" fmla="*/ 0 w 246888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8288"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302" y="4771"/>
                  <a:pt x="2469633" y="12323"/>
                  <a:pt x="2468880" y="18288"/>
                </a:cubicBezTo>
                <a:cubicBezTo>
                  <a:pt x="2229297" y="-14659"/>
                  <a:pt x="2066775" y="30253"/>
                  <a:pt x="1802282" y="18288"/>
                </a:cubicBezTo>
                <a:cubicBezTo>
                  <a:pt x="1537789" y="6323"/>
                  <a:pt x="1379930" y="22266"/>
                  <a:pt x="1209751" y="18288"/>
                </a:cubicBezTo>
                <a:cubicBezTo>
                  <a:pt x="1039572" y="14310"/>
                  <a:pt x="837025" y="12850"/>
                  <a:pt x="641909" y="18288"/>
                </a:cubicBezTo>
                <a:cubicBezTo>
                  <a:pt x="446793" y="23726"/>
                  <a:pt x="170561" y="18472"/>
                  <a:pt x="0" y="18288"/>
                </a:cubicBezTo>
                <a:cubicBezTo>
                  <a:pt x="841" y="12879"/>
                  <a:pt x="-726" y="3977"/>
                  <a:pt x="0" y="0"/>
                </a:cubicBezTo>
                <a:close/>
              </a:path>
              <a:path w="2468880" h="18288"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8266" y="8857"/>
                  <a:pt x="2469384" y="13619"/>
                  <a:pt x="2468880" y="18288"/>
                </a:cubicBezTo>
                <a:cubicBezTo>
                  <a:pt x="2271330" y="36599"/>
                  <a:pt x="2001027" y="31554"/>
                  <a:pt x="1876349" y="18288"/>
                </a:cubicBezTo>
                <a:cubicBezTo>
                  <a:pt x="1751671" y="5022"/>
                  <a:pt x="1364652" y="15063"/>
                  <a:pt x="1209751" y="18288"/>
                </a:cubicBezTo>
                <a:cubicBezTo>
                  <a:pt x="1054850" y="21513"/>
                  <a:pt x="748438" y="20074"/>
                  <a:pt x="617220" y="18288"/>
                </a:cubicBezTo>
                <a:cubicBezTo>
                  <a:pt x="486002" y="16502"/>
                  <a:pt x="237432" y="27200"/>
                  <a:pt x="0" y="18288"/>
                </a:cubicBezTo>
                <a:cubicBezTo>
                  <a:pt x="-487" y="10816"/>
                  <a:pt x="-839" y="6058"/>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
          <a:stretch>
            <a:fillRect/>
          </a:stretch>
        </p:blipFill>
        <p:spPr>
          <a:xfrm>
            <a:off x="109855" y="2086610"/>
            <a:ext cx="4210812" cy="2976145"/>
          </a:xfrm>
          <a:prstGeom prst="rect">
            <a:avLst/>
          </a:prstGeom>
        </p:spPr>
      </p:pic>
      <p:pic>
        <p:nvPicPr>
          <p:cNvPr id="5" name="Content Placeholder 4"/>
          <p:cNvPicPr>
            <a:picLocks noGrp="1" noChangeAspect="1"/>
          </p:cNvPicPr>
          <p:nvPr>
            <p:ph idx="1"/>
          </p:nvPr>
        </p:nvPicPr>
        <p:blipFill>
          <a:blip r:embed="rId2"/>
          <a:stretch>
            <a:fillRect/>
          </a:stretch>
        </p:blipFill>
        <p:spPr>
          <a:xfrm>
            <a:off x="4448810" y="2300479"/>
            <a:ext cx="4583430" cy="1586483"/>
          </a:xfrm>
          <a:prstGeom prst="rect">
            <a:avLst/>
          </a:prstGeom>
        </p:spPr>
      </p:pic>
      <p:sp>
        <p:nvSpPr>
          <p:cNvPr id="3" name="Text Box 2"/>
          <p:cNvSpPr txBox="1"/>
          <p:nvPr/>
        </p:nvSpPr>
        <p:spPr>
          <a:xfrm>
            <a:off x="682625" y="5104765"/>
            <a:ext cx="7779385" cy="1753235"/>
          </a:xfrm>
          <a:prstGeom prst="rect">
            <a:avLst/>
          </a:prstGeom>
          <a:noFill/>
        </p:spPr>
        <p:txBody>
          <a:bodyPr wrap="square" rtlCol="0">
            <a:spAutoFit/>
          </a:bodyPr>
          <a:p>
            <a:pPr algn="l"/>
            <a:r>
              <a:rPr lang="en-US" altLang="en-US"/>
              <a:t>Insights from the Data:</a:t>
            </a:r>
            <a:endParaRPr lang="en-US" altLang="en-US"/>
          </a:p>
          <a:p>
            <a:pPr algn="l"/>
            <a:r>
              <a:rPr lang="en-US" altLang="en-US"/>
              <a:t>The majority of students scored around 10-15, suggesting this is the average performance.</a:t>
            </a:r>
            <a:endParaRPr lang="en-US" altLang="en-US"/>
          </a:p>
          <a:p>
            <a:pPr algn="l"/>
            <a:r>
              <a:rPr lang="en-US" altLang="en-US"/>
              <a:t>The 0 scores could be from students who did not take the exam or failed.</a:t>
            </a:r>
            <a:endParaRPr lang="en-US" altLang="en-US"/>
          </a:p>
          <a:p>
            <a:pPr algn="l"/>
            <a:r>
              <a:rPr lang="en-US" altLang="en-US"/>
              <a:t>The distribution is slightly asymmetric, indicating that grades are not perfectly normally</a:t>
            </a:r>
            <a:r>
              <a:rPr lang="" altLang="en-US"/>
              <a:t> </a:t>
            </a:r>
            <a:r>
              <a:rPr lang="en-US" altLang="en-US"/>
              <a:t>distributed.</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p:cNvSpPr>
            <a:spLocks noGrp="1" noRot="1" noChangeAspect="1" noMove="1" noResize="1" noEditPoints="1" noAdjustHandles="1" noChangeArrowheads="1" noChangeShapeType="1" noTextEdit="1"/>
          </p:cNvSpPr>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9160" y="457200"/>
            <a:ext cx="8182230" cy="1368614"/>
          </a:xfrm>
        </p:spPr>
        <p:txBody>
          <a:bodyPr vert="horz" lIns="91440" tIns="45720" rIns="91440" bIns="45720" rtlCol="0" anchor="ctr">
            <a:normAutofit/>
          </a:bodyPr>
          <a:lstStyle/>
          <a:p>
            <a:pPr defTabSz="914400">
              <a:lnSpc>
                <a:spcPct val="90000"/>
              </a:lnSpc>
            </a:pPr>
            <a:r>
              <a:rPr lang="en-US" sz="5700"/>
              <a:t>Data Cleaning Process</a:t>
            </a:r>
            <a:endParaRPr lang="en-US" sz="5700"/>
          </a:p>
        </p:txBody>
      </p:sp>
      <p:sp>
        <p:nvSpPr>
          <p:cNvPr id="50" name="sketch line"/>
          <p:cNvSpPr>
            <a:spLocks noGrp="1" noRot="1" noChangeAspect="1" noMove="1" noResize="1" noEditPoints="1" noAdjustHandles="1" noChangeArrowheads="1" noChangeShapeType="1" noTextEdit="1"/>
          </p:cNvSpPr>
          <p:nvPr/>
        </p:nvSpPr>
        <p:spPr>
          <a:xfrm>
            <a:off x="3337560" y="1850683"/>
            <a:ext cx="2468880" cy="18288"/>
          </a:xfrm>
          <a:custGeom>
            <a:avLst/>
            <a:gdLst>
              <a:gd name="connsiteX0" fmla="*/ 0 w 2468880"/>
              <a:gd name="connsiteY0" fmla="*/ 0 h 18288"/>
              <a:gd name="connsiteX1" fmla="*/ 592531 w 2468880"/>
              <a:gd name="connsiteY1" fmla="*/ 0 h 18288"/>
              <a:gd name="connsiteX2" fmla="*/ 1160374 w 2468880"/>
              <a:gd name="connsiteY2" fmla="*/ 0 h 18288"/>
              <a:gd name="connsiteX3" fmla="*/ 1728216 w 2468880"/>
              <a:gd name="connsiteY3" fmla="*/ 0 h 18288"/>
              <a:gd name="connsiteX4" fmla="*/ 2468880 w 2468880"/>
              <a:gd name="connsiteY4" fmla="*/ 0 h 18288"/>
              <a:gd name="connsiteX5" fmla="*/ 2468880 w 2468880"/>
              <a:gd name="connsiteY5" fmla="*/ 18288 h 18288"/>
              <a:gd name="connsiteX6" fmla="*/ 1802282 w 2468880"/>
              <a:gd name="connsiteY6" fmla="*/ 18288 h 18288"/>
              <a:gd name="connsiteX7" fmla="*/ 1209751 w 2468880"/>
              <a:gd name="connsiteY7" fmla="*/ 18288 h 18288"/>
              <a:gd name="connsiteX8" fmla="*/ 641909 w 2468880"/>
              <a:gd name="connsiteY8" fmla="*/ 18288 h 18288"/>
              <a:gd name="connsiteX9" fmla="*/ 0 w 2468880"/>
              <a:gd name="connsiteY9" fmla="*/ 18288 h 18288"/>
              <a:gd name="connsiteX10" fmla="*/ 0 w 246888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8288"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302" y="4771"/>
                  <a:pt x="2469633" y="12323"/>
                  <a:pt x="2468880" y="18288"/>
                </a:cubicBezTo>
                <a:cubicBezTo>
                  <a:pt x="2229297" y="-14659"/>
                  <a:pt x="2066775" y="30253"/>
                  <a:pt x="1802282" y="18288"/>
                </a:cubicBezTo>
                <a:cubicBezTo>
                  <a:pt x="1537789" y="6323"/>
                  <a:pt x="1379930" y="22266"/>
                  <a:pt x="1209751" y="18288"/>
                </a:cubicBezTo>
                <a:cubicBezTo>
                  <a:pt x="1039572" y="14310"/>
                  <a:pt x="837025" y="12850"/>
                  <a:pt x="641909" y="18288"/>
                </a:cubicBezTo>
                <a:cubicBezTo>
                  <a:pt x="446793" y="23726"/>
                  <a:pt x="170561" y="18472"/>
                  <a:pt x="0" y="18288"/>
                </a:cubicBezTo>
                <a:cubicBezTo>
                  <a:pt x="841" y="12879"/>
                  <a:pt x="-726" y="3977"/>
                  <a:pt x="0" y="0"/>
                </a:cubicBezTo>
                <a:close/>
              </a:path>
              <a:path w="2468880" h="18288"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8266" y="8857"/>
                  <a:pt x="2469384" y="13619"/>
                  <a:pt x="2468880" y="18288"/>
                </a:cubicBezTo>
                <a:cubicBezTo>
                  <a:pt x="2271330" y="36599"/>
                  <a:pt x="2001027" y="31554"/>
                  <a:pt x="1876349" y="18288"/>
                </a:cubicBezTo>
                <a:cubicBezTo>
                  <a:pt x="1751671" y="5022"/>
                  <a:pt x="1364652" y="15063"/>
                  <a:pt x="1209751" y="18288"/>
                </a:cubicBezTo>
                <a:cubicBezTo>
                  <a:pt x="1054850" y="21513"/>
                  <a:pt x="748438" y="20074"/>
                  <a:pt x="617220" y="18288"/>
                </a:cubicBezTo>
                <a:cubicBezTo>
                  <a:pt x="486002" y="16502"/>
                  <a:pt x="237432" y="27200"/>
                  <a:pt x="0" y="18288"/>
                </a:cubicBezTo>
                <a:cubicBezTo>
                  <a:pt x="-487" y="10816"/>
                  <a:pt x="-839" y="6058"/>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1"/>
          <a:stretch>
            <a:fillRect/>
          </a:stretch>
        </p:blipFill>
        <p:spPr>
          <a:xfrm>
            <a:off x="359410" y="2382520"/>
            <a:ext cx="4830445" cy="3737610"/>
          </a:xfrm>
          <a:prstGeom prst="rect">
            <a:avLst/>
          </a:prstGeom>
        </p:spPr>
      </p:pic>
      <p:sp>
        <p:nvSpPr>
          <p:cNvPr id="13" name="TextBox 12"/>
          <p:cNvSpPr txBox="1"/>
          <p:nvPr/>
        </p:nvSpPr>
        <p:spPr>
          <a:xfrm>
            <a:off x="5196840" y="2382473"/>
            <a:ext cx="3710940" cy="2891790"/>
          </a:xfrm>
          <a:prstGeom prst="rect">
            <a:avLst/>
          </a:prstGeom>
          <a:noFill/>
        </p:spPr>
        <p:txBody>
          <a:bodyPr wrap="square" rtlCol="0">
            <a:spAutoFit/>
          </a:bodyPr>
          <a:lstStyle/>
          <a:p>
            <a:r>
              <a:rPr lang="en-US" sz="2800" kern="1200" dirty="0">
                <a:solidFill>
                  <a:schemeClr val="tx1"/>
                </a:solidFill>
                <a:latin typeface="+mn-lt"/>
                <a:ea typeface="+mn-ea"/>
                <a:cs typeface="+mn-cs"/>
              </a:rPr>
              <a:t>Key Takeaways </a:t>
            </a:r>
            <a:endParaRPr lang="en-US" sz="2800" kern="1200" dirty="0">
              <a:solidFill>
                <a:schemeClr val="tx1"/>
              </a:solidFill>
              <a:latin typeface="+mn-lt"/>
              <a:ea typeface="+mn-ea"/>
              <a:cs typeface="+mn-cs"/>
            </a:endParaRPr>
          </a:p>
          <a:p>
            <a:r>
              <a:rPr lang="en-US" sz="1400" kern="1200" dirty="0">
                <a:solidFill>
                  <a:schemeClr val="tx1"/>
                </a:solidFill>
                <a:latin typeface="+mn-lt"/>
                <a:ea typeface="+mn-ea"/>
                <a:cs typeface="+mn-cs"/>
              </a:rPr>
              <a:t>Potential issues in </a:t>
            </a:r>
            <a:r>
              <a:rPr lang="en-US" sz="1400" kern="1200" dirty="0" err="1">
                <a:solidFill>
                  <a:schemeClr val="tx1"/>
                </a:solidFill>
                <a:latin typeface="+mn-lt"/>
                <a:ea typeface="+mn-ea"/>
                <a:cs typeface="+mn-cs"/>
              </a:rPr>
              <a:t>data:</a:t>
            </a:r>
            <a:endParaRPr lang="en-US" sz="1400" kern="1200" dirty="0" err="1">
              <a:solidFill>
                <a:schemeClr val="tx1"/>
              </a:solidFill>
              <a:latin typeface="+mn-lt"/>
              <a:ea typeface="+mn-ea"/>
              <a:cs typeface="+mn-cs"/>
            </a:endParaRPr>
          </a:p>
          <a:p>
            <a:r>
              <a:rPr lang="en-US" sz="1400" kern="1200" dirty="0" err="1">
                <a:solidFill>
                  <a:schemeClr val="tx1"/>
                </a:solidFill>
                <a:latin typeface="+mn-lt"/>
                <a:ea typeface="+mn-ea"/>
                <a:cs typeface="+mn-cs"/>
              </a:rPr>
              <a:t>1)Outliers</a:t>
            </a:r>
            <a:r>
              <a:rPr lang="en-US" sz="1400" kern="1200" dirty="0">
                <a:solidFill>
                  <a:schemeClr val="tx1"/>
                </a:solidFill>
                <a:latin typeface="+mn-lt"/>
                <a:ea typeface="+mn-ea"/>
                <a:cs typeface="+mn-cs"/>
              </a:rPr>
              <a:t> in study time and absences suggest some students may not be attending or studying enough.</a:t>
            </a:r>
            <a:endParaRPr lang="en-US" sz="1400" kern="1200" dirty="0">
              <a:solidFill>
                <a:schemeClr val="tx1"/>
              </a:solidFill>
              <a:latin typeface="+mn-lt"/>
              <a:ea typeface="+mn-ea"/>
              <a:cs typeface="+mn-cs"/>
            </a:endParaRPr>
          </a:p>
          <a:p>
            <a:r>
              <a:rPr lang="en-US" sz="1400" kern="1200" dirty="0">
                <a:solidFill>
                  <a:schemeClr val="tx1"/>
                </a:solidFill>
                <a:latin typeface="+mn-lt"/>
                <a:ea typeface="+mn-ea"/>
                <a:cs typeface="+mn-cs"/>
              </a:rPr>
              <a:t>2)Outliers in </a:t>
            </a:r>
            <a:r>
              <a:rPr lang="en-US" sz="1400" kern="1200" dirty="0" err="1">
                <a:solidFill>
                  <a:schemeClr val="tx1"/>
                </a:solidFill>
                <a:latin typeface="+mn-lt"/>
                <a:ea typeface="+mn-ea"/>
                <a:cs typeface="+mn-cs"/>
              </a:rPr>
              <a:t>goout</a:t>
            </a:r>
            <a:r>
              <a:rPr lang="en-US" sz="1400" kern="1200" dirty="0">
                <a:solidFill>
                  <a:schemeClr val="tx1"/>
                </a:solidFill>
                <a:latin typeface="+mn-lt"/>
                <a:ea typeface="+mn-ea"/>
                <a:cs typeface="+mn-cs"/>
              </a:rPr>
              <a:t> and alcohol consumption may indicate behavioral patterns affecting academic </a:t>
            </a:r>
            <a:r>
              <a:rPr lang="en-US" sz="1400" kern="1200" err="1">
                <a:solidFill>
                  <a:schemeClr val="tx1"/>
                </a:solidFill>
                <a:latin typeface="+mn-lt"/>
                <a:ea typeface="+mn-ea"/>
                <a:cs typeface="+mn-cs"/>
              </a:rPr>
              <a:t>performance</a:t>
            </a:r>
            <a:r>
              <a:rPr lang="en-US" sz="1400" kern="1200">
                <a:solidFill>
                  <a:schemeClr val="tx1"/>
                </a:solidFill>
                <a:latin typeface="+mn-lt"/>
                <a:ea typeface="+mn-ea"/>
                <a:cs typeface="+mn-cs"/>
              </a:rPr>
              <a:t>.</a:t>
            </a:r>
            <a:endParaRPr lang="en-US" sz="1400" kern="1200">
              <a:solidFill>
                <a:schemeClr val="tx1"/>
              </a:solidFill>
              <a:latin typeface="+mn-lt"/>
              <a:ea typeface="+mn-ea"/>
              <a:cs typeface="+mn-cs"/>
            </a:endParaRPr>
          </a:p>
          <a:p>
            <a:r>
              <a:rPr lang="en-US" sz="1400" kern="1200">
                <a:solidFill>
                  <a:schemeClr val="tx1"/>
                </a:solidFill>
                <a:latin typeface="+mn-lt"/>
                <a:ea typeface="+mn-ea"/>
                <a:cs typeface="+mn-cs"/>
              </a:rPr>
              <a:t>Normal </a:t>
            </a:r>
            <a:r>
              <a:rPr lang="en-US" sz="1400" kern="1200" dirty="0" err="1">
                <a:solidFill>
                  <a:schemeClr val="tx1"/>
                </a:solidFill>
                <a:latin typeface="+mn-lt"/>
                <a:ea typeface="+mn-ea"/>
                <a:cs typeface="+mn-cs"/>
              </a:rPr>
              <a:t>distributions:</a:t>
            </a:r>
            <a:endParaRPr lang="en-US" sz="1400" kern="1200" dirty="0" err="1">
              <a:solidFill>
                <a:schemeClr val="tx1"/>
              </a:solidFill>
              <a:latin typeface="+mn-lt"/>
              <a:ea typeface="+mn-ea"/>
              <a:cs typeface="+mn-cs"/>
            </a:endParaRPr>
          </a:p>
          <a:p>
            <a:r>
              <a:rPr lang="en-US" sz="1400" kern="1200" dirty="0" err="1">
                <a:solidFill>
                  <a:schemeClr val="tx1"/>
                </a:solidFill>
                <a:latin typeface="+mn-lt"/>
                <a:ea typeface="+mn-ea"/>
                <a:cs typeface="+mn-cs"/>
              </a:rPr>
              <a:t>Grades</a:t>
            </a:r>
            <a:r>
              <a:rPr lang="en-US" sz="1400" kern="1200" dirty="0">
                <a:solidFill>
                  <a:schemeClr val="tx1"/>
                </a:solidFill>
                <a:latin typeface="+mn-lt"/>
                <a:ea typeface="+mn-ea"/>
                <a:cs typeface="+mn-cs"/>
              </a:rPr>
              <a:t> (G1, G2, G3) appear to follow a reasonable distribution with minor variations. text here</a:t>
            </a:r>
            <a:endParaRPr lang="en-US" sz="1400" kern="1200" dirty="0">
              <a:solidFill>
                <a:schemeClr val="tx1"/>
              </a:solidFill>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p:cNvSpPr>
            <a:spLocks noGrp="1" noRot="1" noChangeAspect="1" noMove="1" noResize="1" noEditPoints="1" noAdjustHandles="1" noChangeArrowheads="1" noChangeShapeType="1" noTextEdit="1"/>
          </p:cNvSpPr>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vert="horz" lIns="91440" tIns="45720" rIns="91440" bIns="45720" rtlCol="0" anchor="ctr">
            <a:normAutofit/>
          </a:bodyPr>
          <a:lstStyle/>
          <a:p>
            <a:pPr defTabSz="914400">
              <a:lnSpc>
                <a:spcPct val="90000"/>
              </a:lnSpc>
            </a:pPr>
            <a:r>
              <a:rPr lang="en-US" sz="5700"/>
              <a:t>Data Cleaning Process</a:t>
            </a:r>
            <a:endParaRPr lang="en-US" sz="5700"/>
          </a:p>
        </p:txBody>
      </p:sp>
      <p:sp>
        <p:nvSpPr>
          <p:cNvPr id="50" name="sketch line"/>
          <p:cNvSpPr>
            <a:spLocks noGrp="1" noRot="1" noChangeAspect="1" noMove="1" noResize="1" noEditPoints="1" noAdjustHandles="1" noChangeArrowheads="1" noChangeShapeType="1" noTextEdit="1"/>
          </p:cNvSpPr>
          <p:nvPr/>
        </p:nvSpPr>
        <p:spPr>
          <a:xfrm>
            <a:off x="3337560" y="1850683"/>
            <a:ext cx="2468880" cy="18288"/>
          </a:xfrm>
          <a:custGeom>
            <a:avLst/>
            <a:gdLst>
              <a:gd name="connsiteX0" fmla="*/ 0 w 2468880"/>
              <a:gd name="connsiteY0" fmla="*/ 0 h 18288"/>
              <a:gd name="connsiteX1" fmla="*/ 592531 w 2468880"/>
              <a:gd name="connsiteY1" fmla="*/ 0 h 18288"/>
              <a:gd name="connsiteX2" fmla="*/ 1160374 w 2468880"/>
              <a:gd name="connsiteY2" fmla="*/ 0 h 18288"/>
              <a:gd name="connsiteX3" fmla="*/ 1728216 w 2468880"/>
              <a:gd name="connsiteY3" fmla="*/ 0 h 18288"/>
              <a:gd name="connsiteX4" fmla="*/ 2468880 w 2468880"/>
              <a:gd name="connsiteY4" fmla="*/ 0 h 18288"/>
              <a:gd name="connsiteX5" fmla="*/ 2468880 w 2468880"/>
              <a:gd name="connsiteY5" fmla="*/ 18288 h 18288"/>
              <a:gd name="connsiteX6" fmla="*/ 1802282 w 2468880"/>
              <a:gd name="connsiteY6" fmla="*/ 18288 h 18288"/>
              <a:gd name="connsiteX7" fmla="*/ 1209751 w 2468880"/>
              <a:gd name="connsiteY7" fmla="*/ 18288 h 18288"/>
              <a:gd name="connsiteX8" fmla="*/ 641909 w 2468880"/>
              <a:gd name="connsiteY8" fmla="*/ 18288 h 18288"/>
              <a:gd name="connsiteX9" fmla="*/ 0 w 2468880"/>
              <a:gd name="connsiteY9" fmla="*/ 18288 h 18288"/>
              <a:gd name="connsiteX10" fmla="*/ 0 w 246888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8288"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302" y="4771"/>
                  <a:pt x="2469633" y="12323"/>
                  <a:pt x="2468880" y="18288"/>
                </a:cubicBezTo>
                <a:cubicBezTo>
                  <a:pt x="2229297" y="-14659"/>
                  <a:pt x="2066775" y="30253"/>
                  <a:pt x="1802282" y="18288"/>
                </a:cubicBezTo>
                <a:cubicBezTo>
                  <a:pt x="1537789" y="6323"/>
                  <a:pt x="1379930" y="22266"/>
                  <a:pt x="1209751" y="18288"/>
                </a:cubicBezTo>
                <a:cubicBezTo>
                  <a:pt x="1039572" y="14310"/>
                  <a:pt x="837025" y="12850"/>
                  <a:pt x="641909" y="18288"/>
                </a:cubicBezTo>
                <a:cubicBezTo>
                  <a:pt x="446793" y="23726"/>
                  <a:pt x="170561" y="18472"/>
                  <a:pt x="0" y="18288"/>
                </a:cubicBezTo>
                <a:cubicBezTo>
                  <a:pt x="841" y="12879"/>
                  <a:pt x="-726" y="3977"/>
                  <a:pt x="0" y="0"/>
                </a:cubicBezTo>
                <a:close/>
              </a:path>
              <a:path w="2468880" h="18288"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8266" y="8857"/>
                  <a:pt x="2469384" y="13619"/>
                  <a:pt x="2468880" y="18288"/>
                </a:cubicBezTo>
                <a:cubicBezTo>
                  <a:pt x="2271330" y="36599"/>
                  <a:pt x="2001027" y="31554"/>
                  <a:pt x="1876349" y="18288"/>
                </a:cubicBezTo>
                <a:cubicBezTo>
                  <a:pt x="1751671" y="5022"/>
                  <a:pt x="1364652" y="15063"/>
                  <a:pt x="1209751" y="18288"/>
                </a:cubicBezTo>
                <a:cubicBezTo>
                  <a:pt x="1054850" y="21513"/>
                  <a:pt x="748438" y="20074"/>
                  <a:pt x="617220" y="18288"/>
                </a:cubicBezTo>
                <a:cubicBezTo>
                  <a:pt x="486002" y="16502"/>
                  <a:pt x="237432" y="27200"/>
                  <a:pt x="0" y="18288"/>
                </a:cubicBezTo>
                <a:cubicBezTo>
                  <a:pt x="-487" y="10816"/>
                  <a:pt x="-839" y="6058"/>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p:cNvPicPr>
            <a:picLocks noChangeAspect="1"/>
          </p:cNvPicPr>
          <p:nvPr>
            <p:ph idx="1"/>
          </p:nvPr>
        </p:nvPicPr>
        <p:blipFill>
          <a:blip r:embed="rId1"/>
          <a:stretch>
            <a:fillRect/>
          </a:stretch>
        </p:blipFill>
        <p:spPr>
          <a:xfrm>
            <a:off x="808990" y="1997710"/>
            <a:ext cx="7056120" cy="3111500"/>
          </a:xfrm>
          <a:prstGeom prst="rect">
            <a:avLst/>
          </a:prstGeom>
        </p:spPr>
      </p:pic>
      <p:sp>
        <p:nvSpPr>
          <p:cNvPr id="4" name="Text Box 3"/>
          <p:cNvSpPr txBox="1"/>
          <p:nvPr/>
        </p:nvSpPr>
        <p:spPr>
          <a:xfrm>
            <a:off x="991235" y="5238115"/>
            <a:ext cx="6953885" cy="1476375"/>
          </a:xfrm>
          <a:prstGeom prst="rect">
            <a:avLst/>
          </a:prstGeom>
          <a:noFill/>
        </p:spPr>
        <p:txBody>
          <a:bodyPr wrap="square" rtlCol="0">
            <a:spAutoFit/>
          </a:bodyPr>
          <a:p>
            <a:r>
              <a:rPr lang="en-US" altLang="en-US"/>
              <a:t>Key Takeaways</a:t>
            </a:r>
            <a:endParaRPr lang="en-US" altLang="en-US"/>
          </a:p>
          <a:p>
            <a:r>
              <a:rPr lang="en-US" altLang="en-US"/>
              <a:t>✅ The data cleaning process removed anomalies, likely handling missing values, incorrect entries, or outliers.</a:t>
            </a:r>
            <a:endParaRPr lang="en-US" altLang="en-US"/>
          </a:p>
          <a:p>
            <a:r>
              <a:rPr lang="en-US" altLang="en-US"/>
              <a:t>✅ The cleaned dataset better represents students' actual grade</a:t>
            </a:r>
            <a:r>
              <a:rPr lang="" altLang="en-US"/>
              <a:t> </a:t>
            </a:r>
            <a:r>
              <a:rPr lang="en-US" altLang="en-US"/>
              <a:t>distribution.</a:t>
            </a:r>
            <a:endParaRPr lang="en-US" altLang="en-US"/>
          </a:p>
        </p:txBody>
      </p:sp>
      <p:sp>
        <p:nvSpPr>
          <p:cNvPr id="5" name="Text Box 4"/>
          <p:cNvSpPr txBox="1"/>
          <p:nvPr/>
        </p:nvSpPr>
        <p:spPr>
          <a:xfrm>
            <a:off x="10497820" y="5899150"/>
            <a:ext cx="3048000" cy="368300"/>
          </a:xfrm>
          <a:prstGeom prst="rect">
            <a:avLst/>
          </a:prstGeom>
          <a:noFill/>
        </p:spPr>
        <p:txBody>
          <a:bodyPr wrap="square" rtlCol="0">
            <a:spAutoFit/>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p:cNvSpPr>
            <a:spLocks noGrp="1" noRot="1" noChangeAspect="1" noMove="1" noResize="1" noEditPoints="1" noAdjustHandles="1" noChangeArrowheads="1" noChangeShapeType="1" noTextEdit="1"/>
          </p:cNvSpPr>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vert="horz" lIns="91440" tIns="45720" rIns="91440" bIns="45720" rtlCol="0" anchor="ctr">
            <a:normAutofit fontScale="90000"/>
          </a:bodyPr>
          <a:lstStyle/>
          <a:p>
            <a:pPr defTabSz="914400">
              <a:lnSpc>
                <a:spcPct val="90000"/>
              </a:lnSpc>
            </a:pPr>
            <a:r>
              <a:rPr sz="5700">
                <a:sym typeface="+mn-ea"/>
              </a:rPr>
              <a:t>Key Insights from Correlation Analysis</a:t>
            </a:r>
            <a:endParaRPr lang="en-US" sz="5700"/>
          </a:p>
        </p:txBody>
      </p:sp>
      <p:sp>
        <p:nvSpPr>
          <p:cNvPr id="50" name="sketch line"/>
          <p:cNvSpPr>
            <a:spLocks noGrp="1" noRot="1" noChangeAspect="1" noMove="1" noResize="1" noEditPoints="1" noAdjustHandles="1" noChangeArrowheads="1" noChangeShapeType="1" noTextEdit="1"/>
          </p:cNvSpPr>
          <p:nvPr/>
        </p:nvSpPr>
        <p:spPr>
          <a:xfrm>
            <a:off x="3337560" y="1850683"/>
            <a:ext cx="2468880" cy="18288"/>
          </a:xfrm>
          <a:custGeom>
            <a:avLst/>
            <a:gdLst>
              <a:gd name="connsiteX0" fmla="*/ 0 w 2468880"/>
              <a:gd name="connsiteY0" fmla="*/ 0 h 18288"/>
              <a:gd name="connsiteX1" fmla="*/ 592531 w 2468880"/>
              <a:gd name="connsiteY1" fmla="*/ 0 h 18288"/>
              <a:gd name="connsiteX2" fmla="*/ 1160374 w 2468880"/>
              <a:gd name="connsiteY2" fmla="*/ 0 h 18288"/>
              <a:gd name="connsiteX3" fmla="*/ 1728216 w 2468880"/>
              <a:gd name="connsiteY3" fmla="*/ 0 h 18288"/>
              <a:gd name="connsiteX4" fmla="*/ 2468880 w 2468880"/>
              <a:gd name="connsiteY4" fmla="*/ 0 h 18288"/>
              <a:gd name="connsiteX5" fmla="*/ 2468880 w 2468880"/>
              <a:gd name="connsiteY5" fmla="*/ 18288 h 18288"/>
              <a:gd name="connsiteX6" fmla="*/ 1802282 w 2468880"/>
              <a:gd name="connsiteY6" fmla="*/ 18288 h 18288"/>
              <a:gd name="connsiteX7" fmla="*/ 1209751 w 2468880"/>
              <a:gd name="connsiteY7" fmla="*/ 18288 h 18288"/>
              <a:gd name="connsiteX8" fmla="*/ 641909 w 2468880"/>
              <a:gd name="connsiteY8" fmla="*/ 18288 h 18288"/>
              <a:gd name="connsiteX9" fmla="*/ 0 w 2468880"/>
              <a:gd name="connsiteY9" fmla="*/ 18288 h 18288"/>
              <a:gd name="connsiteX10" fmla="*/ 0 w 246888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8288"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302" y="4771"/>
                  <a:pt x="2469633" y="12323"/>
                  <a:pt x="2468880" y="18288"/>
                </a:cubicBezTo>
                <a:cubicBezTo>
                  <a:pt x="2229297" y="-14659"/>
                  <a:pt x="2066775" y="30253"/>
                  <a:pt x="1802282" y="18288"/>
                </a:cubicBezTo>
                <a:cubicBezTo>
                  <a:pt x="1537789" y="6323"/>
                  <a:pt x="1379930" y="22266"/>
                  <a:pt x="1209751" y="18288"/>
                </a:cubicBezTo>
                <a:cubicBezTo>
                  <a:pt x="1039572" y="14310"/>
                  <a:pt x="837025" y="12850"/>
                  <a:pt x="641909" y="18288"/>
                </a:cubicBezTo>
                <a:cubicBezTo>
                  <a:pt x="446793" y="23726"/>
                  <a:pt x="170561" y="18472"/>
                  <a:pt x="0" y="18288"/>
                </a:cubicBezTo>
                <a:cubicBezTo>
                  <a:pt x="841" y="12879"/>
                  <a:pt x="-726" y="3977"/>
                  <a:pt x="0" y="0"/>
                </a:cubicBezTo>
                <a:close/>
              </a:path>
              <a:path w="2468880" h="18288"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8266" y="8857"/>
                  <a:pt x="2469384" y="13619"/>
                  <a:pt x="2468880" y="18288"/>
                </a:cubicBezTo>
                <a:cubicBezTo>
                  <a:pt x="2271330" y="36599"/>
                  <a:pt x="2001027" y="31554"/>
                  <a:pt x="1876349" y="18288"/>
                </a:cubicBezTo>
                <a:cubicBezTo>
                  <a:pt x="1751671" y="5022"/>
                  <a:pt x="1364652" y="15063"/>
                  <a:pt x="1209751" y="18288"/>
                </a:cubicBezTo>
                <a:cubicBezTo>
                  <a:pt x="1054850" y="21513"/>
                  <a:pt x="748438" y="20074"/>
                  <a:pt x="617220" y="18288"/>
                </a:cubicBezTo>
                <a:cubicBezTo>
                  <a:pt x="486002" y="16502"/>
                  <a:pt x="237432" y="27200"/>
                  <a:pt x="0" y="18288"/>
                </a:cubicBezTo>
                <a:cubicBezTo>
                  <a:pt x="-487" y="10816"/>
                  <a:pt x="-839" y="6058"/>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4"/>
          <p:cNvSpPr txBox="1"/>
          <p:nvPr/>
        </p:nvSpPr>
        <p:spPr>
          <a:xfrm>
            <a:off x="10497820" y="5899150"/>
            <a:ext cx="3048000" cy="368300"/>
          </a:xfrm>
          <a:prstGeom prst="rect">
            <a:avLst/>
          </a:prstGeom>
          <a:noFill/>
        </p:spPr>
        <p:txBody>
          <a:bodyPr wrap="square" rtlCol="0">
            <a:spAutoFit/>
          </a:bodyPr>
          <a:p>
            <a:endParaRPr lang="en-US"/>
          </a:p>
        </p:txBody>
      </p:sp>
      <p:pic>
        <p:nvPicPr>
          <p:cNvPr id="7" name="Content Placeholder 6"/>
          <p:cNvPicPr>
            <a:picLocks noChangeAspect="1"/>
          </p:cNvPicPr>
          <p:nvPr>
            <p:ph idx="1"/>
          </p:nvPr>
        </p:nvPicPr>
        <p:blipFill>
          <a:blip r:embed="rId1"/>
          <a:stretch>
            <a:fillRect/>
          </a:stretch>
        </p:blipFill>
        <p:spPr>
          <a:xfrm>
            <a:off x="602615" y="2257425"/>
            <a:ext cx="5963920" cy="4010025"/>
          </a:xfrm>
          <a:prstGeom prst="rect">
            <a:avLst/>
          </a:prstGeom>
        </p:spPr>
      </p:pic>
      <p:sp>
        <p:nvSpPr>
          <p:cNvPr id="8" name="Text Box 7"/>
          <p:cNvSpPr txBox="1"/>
          <p:nvPr/>
        </p:nvSpPr>
        <p:spPr>
          <a:xfrm>
            <a:off x="6854825" y="1786255"/>
            <a:ext cx="1714500" cy="4481195"/>
          </a:xfrm>
          <a:prstGeom prst="rect">
            <a:avLst/>
          </a:prstGeom>
          <a:noFill/>
        </p:spPr>
        <p:txBody>
          <a:bodyPr wrap="square" rtlCol="0">
            <a:noAutofit/>
          </a:bodyPr>
          <a:p>
            <a:r>
              <a:rPr lang="en-US" altLang="en-US"/>
              <a:t>The heatmap effectively visualizes relationships in the data. For predicting G3, strong predictors like G1, G2, failures, and studytime can be prioritized. Other variables like absences and parental education might play smaller roles.</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Key Insights from Correlation Analysis</a:t>
            </a:r>
          </a:p>
        </p:txBody>
      </p:sp>
      <p:sp>
        <p:nvSpPr>
          <p:cNvPr id="3" name="Content Placeholder 2"/>
          <p:cNvSpPr>
            <a:spLocks noGrp="1"/>
          </p:cNvSpPr>
          <p:nvPr>
            <p:ph idx="1"/>
          </p:nvPr>
        </p:nvSpPr>
        <p:spPr/>
        <p:txBody>
          <a:bodyPr/>
          <a:lstStyle/>
          <a:p>
            <a:r>
              <a:rPr dirty="0"/>
              <a:t>Top Correlations:</a:t>
            </a:r>
            <a:endParaRPr dirty="0"/>
          </a:p>
          <a:p>
            <a:r>
              <a:rPr dirty="0"/>
              <a:t>  G3 and G2: 0.90 (strong positive).</a:t>
            </a:r>
            <a:endParaRPr dirty="0"/>
          </a:p>
          <a:p>
            <a:r>
              <a:rPr dirty="0"/>
              <a:t>  G3 and G1: 0.82 (strong positive).</a:t>
            </a:r>
            <a:endParaRPr dirty="0"/>
          </a:p>
          <a:p>
            <a:r>
              <a:rPr dirty="0"/>
              <a:t>  G3 and Failures: -0.35 (negative).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55320" y="294640"/>
            <a:ext cx="8152765" cy="58318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3308</Words>
  <Application>WPS Presentation</Application>
  <PresentationFormat>On-screen Show (4:3)</PresentationFormat>
  <Paragraphs>94</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Arial</vt:lpstr>
      <vt:lpstr>Calibri</vt:lpstr>
      <vt:lpstr>Microsoft YaHei</vt:lpstr>
      <vt:lpstr>Arial Unicode MS</vt:lpstr>
      <vt:lpstr>Office Theme</vt:lpstr>
      <vt:lpstr>Predicting Student Performance Using Machine Learning</vt:lpstr>
      <vt:lpstr>Project Objectives</vt:lpstr>
      <vt:lpstr>Dataset Overview</vt:lpstr>
      <vt:lpstr>Initial Data Exploration</vt:lpstr>
      <vt:lpstr>Data Cleaning Process</vt:lpstr>
      <vt:lpstr>Data Cleaning Process</vt:lpstr>
      <vt:lpstr>Data Cleaning Process</vt:lpstr>
      <vt:lpstr>Key Insights from Correlation Analysis</vt:lpstr>
      <vt:lpstr>PowerPoint 演示文稿</vt:lpstr>
      <vt:lpstr>PowerPoint 演示文稿</vt:lpstr>
      <vt:lpstr>PowerPoint 演示文稿</vt:lpstr>
      <vt:lpstr>PowerPoint 演示文稿</vt:lpstr>
      <vt:lpstr>Multiple Linear Regression Model</vt:lpstr>
      <vt:lpstr>Insights from the Analysis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ANUSHKA KHANVILKAR</cp:lastModifiedBy>
  <cp:revision>3</cp:revision>
  <dcterms:created xsi:type="dcterms:W3CDTF">2013-01-27T09:14:00Z</dcterms:created>
  <dcterms:modified xsi:type="dcterms:W3CDTF">2025-01-29T19:13:45Z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BA13163D1253431B9CCE4D75340E06CE_12</vt:lpwstr>
  </property>
  <property fmtid="{D5CDD505-2E9C-101B-9397-08002B2CF9AE}" pid="3" name="KSOProductBuildVer">
    <vt:lpwstr>1033-12.2.0.19307</vt:lpwstr>
  </property>
</Properties>
</file>