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8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A4F3-27D0-3DCE-5EE6-076C6DEB5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F51A8-9DEF-8984-7C25-FFBE4249C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8A882-7637-7E8A-2216-3483EBD9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852D-79C8-4986-907D-7CE3A459C0E5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7DEC-CAD4-A422-DEB1-802E1984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AA85C-B5DF-D71C-9839-44C16556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3C8-E6B4-4329-AA8D-CB0A3C2E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7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7F9D-3220-9533-4B03-16EA4A17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1C8FE-F73D-F556-0C75-B430FDF26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6D59E-4FA6-6C0F-6140-90BBED9D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852D-79C8-4986-907D-7CE3A459C0E5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C903-71B8-AAD7-22FE-A912C24B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9D481-49E9-ED74-B63D-FAD90AC9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3C8-E6B4-4329-AA8D-CB0A3C2E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6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25C8D-E668-0457-623E-5C9786B0D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6DD65-8295-48C5-3DD3-EA0283A44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B5842-D10C-BBA0-E823-7C84FCFB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852D-79C8-4986-907D-7CE3A459C0E5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81924-5AC6-187E-39BB-ED12B265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718FA-DE6C-B3A1-2F4F-1A9B68BC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3C8-E6B4-4329-AA8D-CB0A3C2E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0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5E6E-F8FA-7D01-3E43-49BC432D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580E-6245-F24C-D907-2ED75DD2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6B44-C004-821E-2CD2-2CB0268B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852D-79C8-4986-907D-7CE3A459C0E5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7270B-1264-724F-92E7-D69CAFC9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C8F15-300D-2215-8C5B-BF5DFAEA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3C8-E6B4-4329-AA8D-CB0A3C2E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57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DE6D-0205-294C-B425-B35E745E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0200-D7C2-DE94-889B-2E8795D95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3E5AC-FDBD-41E4-0DA0-A6557AAF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852D-79C8-4986-907D-7CE3A459C0E5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D0BB1-00A1-111D-3AA6-62A4BEB9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13AD-3126-3F6D-C29A-9C9A9F9D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3C8-E6B4-4329-AA8D-CB0A3C2E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13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0596-4C8A-94D5-264C-880560D1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556E-6E65-7002-D08A-EEAB4C698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F95D7-9C82-92FE-319D-6F00EFCFF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02836-91D8-31A1-1051-80947D63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852D-79C8-4986-907D-7CE3A459C0E5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196EE-D9AD-B642-7F6B-E0AF8C84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F9F83-E43A-D45A-8F07-2898F94E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3C8-E6B4-4329-AA8D-CB0A3C2E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4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003C-AA30-86C1-8B95-5FE69E6E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25872-93BB-FA47-9D21-CA4B3E253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A19BA-013F-962D-AF68-75F331B86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C9841-2DC1-D396-C65B-7DDAB2DD5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E0704-F1FF-582C-CCD6-6E0A96DFD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FC81F-08CE-ABEA-3AE2-784A9DC8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852D-79C8-4986-907D-7CE3A459C0E5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AFECB-351E-4A03-F23D-4A10BC3A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BD50C-BD29-7D95-94D1-76A8591C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3C8-E6B4-4329-AA8D-CB0A3C2E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6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BCB8-69F8-31C9-7DE6-15601A18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8F4FB-5DB8-D457-BCDC-A0544A96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852D-79C8-4986-907D-7CE3A459C0E5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CA4E7-B76F-A971-3B99-1C1852FE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79A6E-0B4B-F37A-43EC-6939BBB2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3C8-E6B4-4329-AA8D-CB0A3C2E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36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704E4-AA06-8EDC-D708-688BF198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852D-79C8-4986-907D-7CE3A459C0E5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6A31D-F29E-721B-52C2-23750604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F24C2-982F-7047-FFE3-14E5E37F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3C8-E6B4-4329-AA8D-CB0A3C2E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25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47D7-1E40-1D93-CEE2-73EC06CF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271F1-8949-A04B-AED0-73E7AEE31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98F01-9872-B8D8-A6C4-729E6A23F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EE5D6-FFBE-EA8D-EE6B-8153D3D4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852D-79C8-4986-907D-7CE3A459C0E5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B45FD-3778-1922-9855-A06B849E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BF216-513C-3557-5AC8-969BB39E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3C8-E6B4-4329-AA8D-CB0A3C2E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56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FD20-98B8-A6BA-7EC1-E3F0EE12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FD3EF-66BB-CA73-183F-F0F1EF7DD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96F87-0689-1A3E-8247-BDF5E4ABA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8D3DA-7A3D-BF06-5550-55827894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852D-79C8-4986-907D-7CE3A459C0E5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C376D-662E-A42A-5DAC-2D360016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B0FFB-DD13-00FF-2D2A-C089F765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523C8-E6B4-4329-AA8D-CB0A3C2E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54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CE92E-C811-BD25-19C9-7CA6ABAC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08293-D552-99BF-D28B-D04E78940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C24D7-E1A2-C5DD-8BB1-9B5C7DC6C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B852D-79C8-4986-907D-7CE3A459C0E5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B1624-7702-F712-08AB-25A234EA2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277DC-1494-853E-1EBE-456372F71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523C8-E6B4-4329-AA8D-CB0A3C2E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08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23A3-A1F8-A490-E287-1ECB4E5BF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99" y="458334"/>
            <a:ext cx="11734801" cy="2743199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SemiBold Condensed" panose="020B0502040204020203" pitchFamily="34" charset="0"/>
              </a:rPr>
              <a:t>Automated Brain Tumor Segmentation and Classification in MRI Using YOLO-Based Deep Learning</a:t>
            </a:r>
            <a:endParaRPr lang="en-IN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41671-28C6-90B5-63A2-8A6A93F1F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2" y="3940628"/>
            <a:ext cx="11865428" cy="2459037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                                                                                 </a:t>
            </a:r>
            <a:r>
              <a:rPr lang="en-IN" b="1" dirty="0"/>
              <a:t>K Venkata Viswadhar, 22BCE1950</a:t>
            </a:r>
          </a:p>
          <a:p>
            <a:r>
              <a:rPr lang="en-IN" b="1" dirty="0"/>
              <a:t>                                                                                                                               K Charan, 22BCE1759</a:t>
            </a:r>
          </a:p>
          <a:p>
            <a:endParaRPr lang="en-IN" b="1" dirty="0"/>
          </a:p>
          <a:p>
            <a:r>
              <a:rPr lang="en-IN" b="1" dirty="0"/>
              <a:t>Under the guidance of Dr. Geetha S mam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7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D17E-D6E4-5581-21E4-4945C526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" y="158297"/>
            <a:ext cx="10482943" cy="679903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ahnschrift SemiBold Condensed" panose="020B0502040204020203" pitchFamily="34" charset="0"/>
              </a:rPr>
              <a:t>2)DATA PREPROCESSING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B8EC3-DF6A-2409-562E-9EAB85E56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285" y="838200"/>
            <a:ext cx="5856515" cy="570411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1. Image Resizing and Normalization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MRI scans are resized to a fixed dimension of </a:t>
            </a:r>
            <a:r>
              <a:rPr lang="en-US" b="1" dirty="0"/>
              <a:t>640x640 pixels</a:t>
            </a:r>
            <a:r>
              <a:rPr lang="en-US" dirty="0"/>
              <a:t> to match the YOLOv10n model input specifications.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Normalization</a:t>
            </a:r>
            <a:r>
              <a:rPr lang="en-US" dirty="0"/>
              <a:t> is applied to pixel values (scaled between 0 and 1) to ensure consistent brightness and contrast across images, helping the model learn faster and generalize better.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2. Annotation and Labeling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image comes with dual annotation formats: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Bounding Boxes</a:t>
            </a:r>
            <a:r>
              <a:rPr lang="en-US" dirty="0"/>
              <a:t>: Define tumor locations, used for detection training.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Segmentation Masks</a:t>
            </a:r>
            <a:r>
              <a:rPr lang="en-US" dirty="0"/>
              <a:t>: Define exact tumor shapes at the pixel level, used for segmentation.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Annotation was verified manually for consistency and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Labels were converted into the YOLO-compatible format using </a:t>
            </a:r>
            <a:r>
              <a:rPr lang="en-US" b="1" dirty="0" err="1"/>
              <a:t>Roboflow’s</a:t>
            </a:r>
            <a:r>
              <a:rPr lang="en-US" b="1" dirty="0"/>
              <a:t> preprocessing engine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8FAEC4-BF42-BBD6-5E92-DE5A826EF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8" y="859971"/>
            <a:ext cx="5747657" cy="568234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3. Data Augmentation Techniques</a:t>
            </a:r>
          </a:p>
          <a:p>
            <a:pPr>
              <a:buNone/>
            </a:pPr>
            <a:r>
              <a:rPr lang="en-US" dirty="0"/>
              <a:t>To address the challenge of a limited dataset and prevent overfitting, the following augmentations were applied: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Geometric Transforms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Horizontal/vertical flips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rotations (±15 degrees)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Noise Injection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Gaussian noise to simulate real-world MRI noise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Photometric Adjustments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changes in brightness, contrast, and hue to increase visual variety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Elastic Transformations</a:t>
            </a:r>
            <a:r>
              <a:rPr lang="en-US" dirty="0"/>
              <a:t> </a:t>
            </a:r>
            <a:r>
              <a:rPr lang="en-US" i="1" dirty="0"/>
              <a:t>(optional/experimental)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Simulate anatomical variations in brain structures</a:t>
            </a:r>
          </a:p>
          <a:p>
            <a:r>
              <a:rPr lang="en-US" dirty="0"/>
              <a:t>These augmentations were dynamically applied during training to ensure model robustness without increasing storage size.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04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3E545-A804-9625-F99B-74214410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293914"/>
            <a:ext cx="11767457" cy="6400800"/>
          </a:xfrm>
        </p:spPr>
        <p:txBody>
          <a:bodyPr/>
          <a:lstStyle/>
          <a:p>
            <a:pPr>
              <a:buNone/>
            </a:pPr>
            <a:r>
              <a:rPr lang="en-IN" b="1" dirty="0">
                <a:solidFill>
                  <a:srgbClr val="92D050"/>
                </a:solidFill>
              </a:rPr>
              <a:t>4. Dataset Management and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</a:t>
            </a:r>
            <a:r>
              <a:rPr lang="en-IN" b="1" dirty="0" err="1"/>
              <a:t>Roboflow</a:t>
            </a:r>
            <a:r>
              <a:rPr lang="en-IN" b="1" dirty="0"/>
              <a:t> API integration</a:t>
            </a:r>
            <a:r>
              <a:rPr lang="en-IN" dirty="0"/>
              <a:t> to automatically download and version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Dataset was split into: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70% Training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20% Validation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10% Testing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Preprocessing and augmentation scripts were executed using </a:t>
            </a:r>
            <a:r>
              <a:rPr lang="en-IN" b="1" dirty="0"/>
              <a:t>Python</a:t>
            </a:r>
            <a:r>
              <a:rPr lang="en-IN" dirty="0"/>
              <a:t> and </a:t>
            </a:r>
            <a:r>
              <a:rPr lang="en-IN" b="1" dirty="0"/>
              <a:t>OpenCV</a:t>
            </a:r>
            <a:r>
              <a:rPr lang="en-IN" dirty="0"/>
              <a:t>, then passed into the YOLOv10n pipeline.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5. Importance of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Preprocessing is crucial in medical imaging tasks: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dataset bias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Standardizes inputs for deep learning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Enhances the reliability and accuracy of detection and segmentation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70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62A926-5C99-77EE-30CF-896C1EAA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1" cy="892629"/>
          </a:xfrm>
        </p:spPr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3)MODEL TRAINING CONFIGURATION 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3C416-193A-9D7D-5A9B-5EAC91FBE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287" y="892629"/>
            <a:ext cx="5856513" cy="568234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Training 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Epochs</a:t>
            </a:r>
            <a:r>
              <a:rPr lang="en-US" dirty="0"/>
              <a:t>: 25</a:t>
            </a:r>
            <a:br>
              <a:rPr lang="en-US" dirty="0"/>
            </a:br>
            <a:r>
              <a:rPr lang="en-US" dirty="0"/>
              <a:t>Enough to allow convergence without overfitting due to limited dataset 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Batch Size</a:t>
            </a:r>
            <a:r>
              <a:rPr lang="en-US" dirty="0"/>
              <a:t>: 32</a:t>
            </a:r>
            <a:br>
              <a:rPr lang="en-US" dirty="0"/>
            </a:br>
            <a:r>
              <a:rPr lang="en-US" dirty="0"/>
              <a:t>Balanced for memory efficiency and training speed.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Learning Rate</a:t>
            </a:r>
            <a:r>
              <a:rPr lang="en-US" dirty="0"/>
              <a:t>: Adaptive (with Warmup)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Optimizer</a:t>
            </a:r>
            <a:r>
              <a:rPr lang="en-US" dirty="0"/>
              <a:t>: </a:t>
            </a:r>
            <a:r>
              <a:rPr lang="en-US" b="1" dirty="0" err="1"/>
              <a:t>AdamW</a:t>
            </a:r>
            <a:br>
              <a:rPr lang="en-US" dirty="0"/>
            </a:br>
            <a:r>
              <a:rPr lang="en-US" dirty="0"/>
              <a:t>Chosen for its stability and weight decay regularization benefits.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Loss Functions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CIoU</a:t>
            </a:r>
            <a:r>
              <a:rPr lang="en-US" b="1" dirty="0"/>
              <a:t> Loss</a:t>
            </a:r>
            <a:r>
              <a:rPr lang="en-US" dirty="0"/>
              <a:t> for bounding box regression (improves precision in tumor localization)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BCE-Dice Loss</a:t>
            </a:r>
            <a:r>
              <a:rPr lang="en-US" dirty="0"/>
              <a:t> for segmentation (balances pixel-wise classification and overlap accuracy)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B29B5-9CEC-2596-7DF6-B4235CD0B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892628"/>
            <a:ext cx="5856513" cy="56823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>
                <a:solidFill>
                  <a:srgbClr val="92D050"/>
                </a:solidFill>
              </a:rPr>
              <a:t>Environment Setup</a:t>
            </a:r>
          </a:p>
          <a:p>
            <a:r>
              <a:rPr lang="en-IN" dirty="0"/>
              <a:t>Libraries: torch, </a:t>
            </a:r>
            <a:r>
              <a:rPr lang="en-IN" dirty="0" err="1"/>
              <a:t>ultralytics</a:t>
            </a:r>
            <a:r>
              <a:rPr lang="en-IN" dirty="0"/>
              <a:t>, </a:t>
            </a:r>
            <a:r>
              <a:rPr lang="en-IN" dirty="0" err="1"/>
              <a:t>opencv</a:t>
            </a:r>
            <a:r>
              <a:rPr lang="en-IN" dirty="0"/>
              <a:t>-python, matplotlib, </a:t>
            </a:r>
            <a:r>
              <a:rPr lang="en-IN" dirty="0" err="1"/>
              <a:t>albumentations</a:t>
            </a:r>
            <a:r>
              <a:rPr lang="en-IN" dirty="0"/>
              <a:t> and </a:t>
            </a:r>
            <a:r>
              <a:rPr lang="en-IN" dirty="0" err="1"/>
              <a:t>gradio</a:t>
            </a:r>
            <a:endParaRPr lang="en-IN" dirty="0"/>
          </a:p>
          <a:p>
            <a:r>
              <a:rPr lang="en-US" dirty="0"/>
              <a:t>Model trained on </a:t>
            </a:r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b="1" dirty="0"/>
              <a:t> Pro</a:t>
            </a:r>
            <a:r>
              <a:rPr lang="en-US" dirty="0"/>
              <a:t> or </a:t>
            </a:r>
            <a:r>
              <a:rPr lang="en-US" b="1" dirty="0"/>
              <a:t>local machine with CUDA support</a:t>
            </a:r>
          </a:p>
          <a:p>
            <a:pPr>
              <a:buNone/>
            </a:pPr>
            <a:r>
              <a:rPr lang="en-IN" b="1" dirty="0">
                <a:solidFill>
                  <a:srgbClr val="92D050"/>
                </a:solidFill>
              </a:rPr>
              <a:t>YOLOv10n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Trained using the </a:t>
            </a:r>
            <a:r>
              <a:rPr lang="en-IN" b="1" dirty="0" err="1"/>
              <a:t>Ultralytics</a:t>
            </a:r>
            <a:r>
              <a:rPr lang="en-IN" b="1" dirty="0"/>
              <a:t> YOLO CLI/API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Custom YAML config used to define: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Number of classes (</a:t>
            </a:r>
            <a:r>
              <a:rPr lang="en-IN" dirty="0" err="1"/>
              <a:t>Tumor</a:t>
            </a:r>
            <a:r>
              <a:rPr lang="en-IN" dirty="0"/>
              <a:t> vs. No </a:t>
            </a:r>
            <a:r>
              <a:rPr lang="en-IN" dirty="0" err="1"/>
              <a:t>Tumor</a:t>
            </a:r>
            <a:r>
              <a:rPr lang="en-IN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Path to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Input size and augmentation settings</a:t>
            </a:r>
          </a:p>
          <a:p>
            <a:pPr>
              <a:buNone/>
            </a:pPr>
            <a:r>
              <a:rPr lang="en-IN" b="1" dirty="0">
                <a:solidFill>
                  <a:srgbClr val="92D050"/>
                </a:solidFill>
              </a:rPr>
              <a:t>Logging and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Training logs were monitored via: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err="1"/>
              <a:t>TensorBoard</a:t>
            </a:r>
            <a:r>
              <a:rPr lang="en-IN" dirty="0"/>
              <a:t>: For visualizing loss curves and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err="1"/>
              <a:t>Ultralytics</a:t>
            </a:r>
            <a:r>
              <a:rPr lang="en-IN" b="1" dirty="0"/>
              <a:t> Console</a:t>
            </a:r>
            <a:r>
              <a:rPr lang="en-IN" dirty="0"/>
              <a:t>: For model checkpointing and progress tracking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86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2B53-9DA0-40E3-02EC-760FCB582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158298"/>
            <a:ext cx="11713028" cy="658132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ahnschrift SemiBold Condensed" panose="020B0502040204020203" pitchFamily="34" charset="0"/>
              </a:rPr>
              <a:t>4)YOLOv10n MODEL CUSTOMIZATION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8087F-A050-59D3-F2C8-0725B4010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371" y="936170"/>
            <a:ext cx="5769429" cy="576353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Model Architecture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base model used is </a:t>
            </a:r>
            <a:r>
              <a:rPr lang="en-US" b="1" dirty="0"/>
              <a:t>YOLOv10n</a:t>
            </a:r>
            <a:r>
              <a:rPr lang="en-US" dirty="0"/>
              <a:t> – a nano version optimized for speed and low resource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Consists of three main components: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Backbone (CSP-Darknet)</a:t>
            </a:r>
            <a:r>
              <a:rPr lang="en-US" dirty="0"/>
              <a:t> – extracts hierarchical image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Neck (PANet)</a:t>
            </a:r>
            <a:r>
              <a:rPr lang="en-US" dirty="0"/>
              <a:t> – fuses multi-scale features for better localization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Dual Head</a:t>
            </a:r>
            <a:r>
              <a:rPr lang="en-US" dirty="0"/>
              <a:t> – supports both object detection and segmentation simultaneously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Custom Classes for Tumor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was trained to detect a </a:t>
            </a:r>
            <a:r>
              <a:rPr lang="en-US" b="1" dirty="0"/>
              <a:t>single class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"Tumor"</a:t>
            </a:r>
            <a:endParaRPr lang="en-US" dirty="0"/>
          </a:p>
          <a:p>
            <a:r>
              <a:rPr lang="en-US" dirty="0"/>
              <a:t>The class label was defined in the </a:t>
            </a:r>
            <a:r>
              <a:rPr lang="en-US" b="1" dirty="0"/>
              <a:t>.</a:t>
            </a:r>
            <a:r>
              <a:rPr lang="en-US" b="1" dirty="0" err="1"/>
              <a:t>yaml</a:t>
            </a:r>
            <a:r>
              <a:rPr lang="en-US" b="1" dirty="0"/>
              <a:t> </a:t>
            </a:r>
            <a:r>
              <a:rPr lang="en-US" dirty="0"/>
              <a:t>configuration file with proper mapping to dataset labels.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Anchor Boxes and Grids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YOLOv10n uses an </a:t>
            </a:r>
            <a:r>
              <a:rPr lang="en-US" b="1" dirty="0"/>
              <a:t>anchor-free design</a:t>
            </a:r>
            <a:r>
              <a:rPr lang="en-US" dirty="0"/>
              <a:t>, relying on grid cells for object center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Automatically adjusts to various tumor sizes via </a:t>
            </a:r>
            <a:r>
              <a:rPr lang="en-US" b="1" dirty="0"/>
              <a:t>dynamic head scaling</a:t>
            </a:r>
            <a:r>
              <a:rPr lang="en-US" dirty="0"/>
              <a:t> and </a:t>
            </a:r>
            <a:r>
              <a:rPr lang="en-US" b="1" dirty="0"/>
              <a:t>feature fusion layers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60FB81-62A7-8970-0C55-1CFDB01A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1" y="936170"/>
            <a:ext cx="6041570" cy="557348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>
                <a:solidFill>
                  <a:srgbClr val="92D050"/>
                </a:solidFill>
              </a:rPr>
              <a:t>Output Heads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Detection Head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Outputs bounding box coordinates, </a:t>
            </a:r>
            <a:r>
              <a:rPr lang="en-IN" dirty="0" err="1"/>
              <a:t>objectness</a:t>
            </a:r>
            <a:r>
              <a:rPr lang="en-IN" dirty="0"/>
              <a:t> score, and class probability.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Segmentation Head</a:t>
            </a:r>
            <a:r>
              <a:rPr lang="en-IN" dirty="0"/>
              <a:t> </a:t>
            </a:r>
            <a:r>
              <a:rPr lang="en-IN" i="1" dirty="0"/>
              <a:t>(added/customized)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Uses </a:t>
            </a:r>
            <a:r>
              <a:rPr lang="en-IN" b="1" dirty="0"/>
              <a:t>Dice Loss + BCE Loss</a:t>
            </a:r>
            <a:r>
              <a:rPr lang="en-IN" dirty="0"/>
              <a:t> to produce binary </a:t>
            </a:r>
            <a:r>
              <a:rPr lang="en-IN" dirty="0" err="1"/>
              <a:t>tumor</a:t>
            </a:r>
            <a:r>
              <a:rPr lang="en-IN" dirty="0"/>
              <a:t> masks.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Segmentation mask shape matches input dimensions: </a:t>
            </a:r>
            <a:r>
              <a:rPr lang="en-IN" b="1" dirty="0"/>
              <a:t>640x640</a:t>
            </a:r>
            <a:endParaRPr lang="en-IN" dirty="0"/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Lightweight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YOLOv10n was chosen due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Low inference latency</a:t>
            </a:r>
            <a:r>
              <a:rPr lang="en-US" dirty="0"/>
              <a:t> (ideal for medical real-time systems)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 accuracy for small objects</a:t>
            </a:r>
            <a:r>
              <a:rPr lang="en-US" dirty="0"/>
              <a:t> like tumors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Model size &lt; 5MB</a:t>
            </a:r>
            <a:r>
              <a:rPr lang="en-US" dirty="0"/>
              <a:t>, deployable on low-spec edge devices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Training Adjustments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fine-tuned using </a:t>
            </a:r>
            <a:r>
              <a:rPr lang="en-US" b="1" dirty="0"/>
              <a:t>transfer learning</a:t>
            </a:r>
            <a:r>
              <a:rPr lang="en-US" dirty="0"/>
              <a:t> from pretrained weights yolov10n.pt</a:t>
            </a:r>
          </a:p>
          <a:p>
            <a:r>
              <a:rPr lang="en-US" dirty="0"/>
              <a:t>Early layers frozen during initial epochs for stability.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97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F18EC-4287-FE0B-E389-83DD2F6A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4429"/>
            <a:ext cx="12050486" cy="587828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ahnschrift SemiBold Condensed" panose="020B0502040204020203" pitchFamily="34" charset="0"/>
              </a:rPr>
              <a:t>PERFORMANCE MERTICS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036FE-8931-4DE0-261A-9159A8569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6" y="751114"/>
            <a:ext cx="12050486" cy="592182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key Evaluation Metrics</a:t>
            </a:r>
          </a:p>
          <a:p>
            <a:pPr>
              <a:buNone/>
            </a:pPr>
            <a:r>
              <a:rPr lang="en-US" dirty="0"/>
              <a:t>To assess the performance of the YOLOv10n-based brain tumor segmentation model, the following metrics were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mAP</a:t>
            </a:r>
            <a:r>
              <a:rPr lang="en-US" b="1" dirty="0"/>
              <a:t> (mean Average Precision):</a:t>
            </a:r>
            <a:r>
              <a:rPr lang="en-US" dirty="0"/>
              <a:t>Measures both precision and recall across all confidence thresholds. A high </a:t>
            </a:r>
            <a:r>
              <a:rPr lang="en-US" dirty="0" err="1"/>
              <a:t>mAP</a:t>
            </a:r>
            <a:r>
              <a:rPr lang="en-US" dirty="0"/>
              <a:t> indicates good detection performance</a:t>
            </a:r>
          </a:p>
          <a:p>
            <a:r>
              <a:rPr lang="en-IN" b="1" dirty="0"/>
              <a:t>Precision: </a:t>
            </a:r>
            <a:r>
              <a:rPr lang="en-US" dirty="0"/>
              <a:t>Indicates how many detected tumors are actually correct. High precision = fewer false positives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Precision = TP / TP+FP</a:t>
            </a:r>
            <a:endParaRPr lang="en-US" dirty="0"/>
          </a:p>
          <a:p>
            <a:r>
              <a:rPr lang="en-IN" b="1" dirty="0"/>
              <a:t>Recall:</a:t>
            </a:r>
            <a:r>
              <a:rPr lang="en-US" dirty="0"/>
              <a:t> Measures how many actual tumors were detected by the model. High recall = fewer missed detections.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Recall = TP / TP+FN</a:t>
            </a:r>
          </a:p>
          <a:p>
            <a:r>
              <a:rPr lang="en-IN" b="1" dirty="0" err="1"/>
              <a:t>IoU</a:t>
            </a:r>
            <a:r>
              <a:rPr lang="en-IN" b="1" dirty="0"/>
              <a:t> (Intersection over Union):</a:t>
            </a:r>
            <a:r>
              <a:rPr lang="en-US" dirty="0"/>
              <a:t> Measures overlap between predicted and ground truth boxes/masks. Used to determine detection correctness.</a:t>
            </a:r>
          </a:p>
          <a:p>
            <a:pPr marL="0" indent="0">
              <a:buNone/>
            </a:pPr>
            <a:r>
              <a:rPr lang="en-US" dirty="0"/>
              <a:t>                                               </a:t>
            </a:r>
            <a:r>
              <a:rPr lang="en-US" dirty="0" err="1"/>
              <a:t>IoU</a:t>
            </a:r>
            <a:r>
              <a:rPr lang="en-US" dirty="0"/>
              <a:t> = Area of Overlap / Area of Union</a:t>
            </a:r>
          </a:p>
          <a:p>
            <a:r>
              <a:rPr lang="en-IN" b="1" dirty="0"/>
              <a:t>Dice Coefficient (F1 Score for Segmentation): </a:t>
            </a:r>
            <a:r>
              <a:rPr lang="en-US" dirty="0"/>
              <a:t>Used specifically for segmentation tasks. Higher Dice score = more accurate tumor mask prediction.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</a:t>
            </a:r>
            <a:r>
              <a:rPr lang="en-IN" dirty="0"/>
              <a:t>Dice= 2⋅∣A∩B ∣​/ ∣A∣+∣B∣</a:t>
            </a:r>
            <a:endParaRPr lang="en-IN" b="1" dirty="0"/>
          </a:p>
          <a:p>
            <a:pPr algn="r">
              <a:buNone/>
            </a:pPr>
            <a:r>
              <a:rPr lang="en-US" dirty="0"/>
              <a:t>                                              </a:t>
            </a:r>
          </a:p>
          <a:p>
            <a:pPr algn="r"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69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7C5C-CFBA-D354-CB31-F7C0EC39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30630"/>
            <a:ext cx="11821885" cy="664028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ahnschrift SemiBold Condensed" panose="020B0502040204020203" pitchFamily="34" charset="0"/>
              </a:rPr>
              <a:t>EXPERIMENTAL  RESULTS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2177-1CC1-0E3B-1ADD-0E2413FE8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86" y="794658"/>
            <a:ext cx="11713028" cy="57911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Training and Validation Accuracy: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YOLOv10n model was trained on a brain tumor dataset with multiple tumor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Achieved </a:t>
            </a:r>
            <a:r>
              <a:rPr lang="en-US" b="1" dirty="0"/>
              <a:t>training accuracy of 92.4%</a:t>
            </a:r>
            <a:r>
              <a:rPr lang="en-US" dirty="0"/>
              <a:t> and </a:t>
            </a:r>
            <a:r>
              <a:rPr lang="en-US" b="1" dirty="0"/>
              <a:t>validation accuracy of 89.7%</a:t>
            </a:r>
            <a:r>
              <a:rPr lang="en-US" dirty="0"/>
              <a:t>, showing good generalization and low overfitting.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Loss Curve Graphs: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Training loss decreased consistently and plateaued around epoch 50.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Validation loss followed a similar pattern, indicating effective convergence.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Detection Results: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demonstrated strong detection capabilities on MRI images: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mAP@0.5</a:t>
            </a:r>
            <a:r>
              <a:rPr lang="en-US" dirty="0"/>
              <a:t>: 0.884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Precision</a:t>
            </a:r>
            <a:r>
              <a:rPr lang="en-US" dirty="0"/>
              <a:t>: 0.901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Recall</a:t>
            </a:r>
            <a:r>
              <a:rPr lang="en-US" dirty="0"/>
              <a:t>: 0.879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IoU</a:t>
            </a:r>
            <a:r>
              <a:rPr lang="en-US" b="1" dirty="0"/>
              <a:t> (Intersection over Union)</a:t>
            </a:r>
            <a:r>
              <a:rPr lang="en-US" dirty="0"/>
              <a:t>: 0.847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975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C81D5-68EF-7FAC-0ACE-D3323FFBD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5314"/>
            <a:ext cx="11887200" cy="67273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Results include bounding box visualizations over MRI scans highlighting tumor locations. Thees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4368F-EB93-FE82-AE94-99FB85169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657600"/>
            <a:ext cx="2862944" cy="2808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54623B-1E11-7EA4-F61D-38AFA56B3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326" y="696681"/>
            <a:ext cx="3031673" cy="2808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209DEC-96B4-480A-E1E1-3005FD778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696681"/>
            <a:ext cx="2862944" cy="28085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3FDBD4-8229-FFB8-8ADD-A559750E34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07" y="3657599"/>
            <a:ext cx="3034393" cy="280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5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0DC3-340C-888B-E9A2-4F1035E2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27668"/>
            <a:ext cx="11887200" cy="766989"/>
          </a:xfrm>
        </p:spPr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SEGMENTATION OUTPUT VISUALIZATION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2B70D-D326-8F32-134C-3C5BABBC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794657"/>
            <a:ext cx="11887200" cy="5948589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92D050"/>
                </a:solidFill>
              </a:rPr>
              <a:t>Detected Tumor on MRI Scans:</a:t>
            </a:r>
            <a:endParaRPr lang="en-US" sz="2000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YOLOv10n successfully identifies and localizes brain tumors with bounding boxes on MRI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Accurate tumor localization across various sizes, shapes, and intensities.</a:t>
            </a:r>
          </a:p>
          <a:p>
            <a:pPr>
              <a:buNone/>
            </a:pPr>
            <a:r>
              <a:rPr lang="en-US" sz="2000" b="1" dirty="0">
                <a:solidFill>
                  <a:srgbClr val="92D050"/>
                </a:solidFill>
              </a:rPr>
              <a:t>Bounding Box Output:</a:t>
            </a:r>
            <a:endParaRPr lang="en-US" sz="2000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Tumors are enclosed within clearly defined bounding boxes.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Helps radiologists quickly identify regions of interest.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Confidence scores displayed with each detection.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03071-79B2-C12D-B3E9-2E8445253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72" y="3537857"/>
            <a:ext cx="11421073" cy="320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05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6AF0-74A9-6441-BFD8-7F281278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4" y="147411"/>
            <a:ext cx="11789227" cy="832303"/>
          </a:xfrm>
        </p:spPr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CHALLENGES FACED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756A-8749-1A73-5DC0-734EA0D69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979714"/>
            <a:ext cx="11963400" cy="573087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Dataset Quality and Quantity: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number of annotated MRI scans.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Imbalance in tumor types and sizes.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Variation in image quality and resolution impacted training consistency.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Model Convergence Issues: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 training showed slow convergence and overfitting tendencies.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Required fine-tuning of learning rate, batch size, and augmentation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Addressed using data augmentation and early stopping.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Annotation Errors: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ground truth bounding boxes were inaccurately labeled or misaligned.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Manual correction and verification of labels was time-consuming.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Introduced slight noise in training performance.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Hardware Constraints (if applicable):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Training on high-resolution medical images required significant GPU memory.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Batch size was limited due to hardware constraints, impacting training speed.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02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8E0A-06A5-2753-4EA3-BB920F48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47410"/>
            <a:ext cx="11800114" cy="723447"/>
          </a:xfrm>
        </p:spPr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APPLICATIONS AND USECASES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1968-CE01-647F-6F79-E1CCA27F9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70857"/>
            <a:ext cx="11963400" cy="583973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Clinical Diagnosis Support: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Assists radiologists by automatically detecting and highlighting tumor regions in MRI scans.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Reduces manual workload and human error in diagnosis.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faster and more consistent interpretation of brain scans.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Remote Health Monitoring: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integrated into telemedicine platforms for remote diagnostics.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Useful for rural or underserved areas where access to expert radiologists is limited.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Facilitates second-opinion diagnostics via automated tools.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Integration into Hospital Systems: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Seamless deployment into PACS (Picture Archiving and Communication Systems).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trigger alerts for abnormal scans and prioritize urgent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Enhances workflow in radiology departments.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Medical Research and Tumor Analysis: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large-scale tumor data analysis and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research on tumor growth, behavior, and treatment response.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21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402E-9275-CCC5-2B36-107E374A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3" y="125640"/>
            <a:ext cx="11865429" cy="810532"/>
          </a:xfrm>
        </p:spPr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INTRODUCTION :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3500C4-01B5-DDB5-E6D1-C034D562F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5" y="1034143"/>
            <a:ext cx="11865427" cy="56982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What is a Brain Tumor?</a:t>
            </a:r>
          </a:p>
          <a:p>
            <a:r>
              <a:rPr lang="en-US" dirty="0"/>
              <a:t>A brain tumor is an abnormal growth of cells within the brain, which can be cancerous (malignant) or non-cancerous (benign). Early detection is critical to improve the chances of successful treatment and survival.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Importance of Early Detection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Timely diagnosis can significantly reduce mortality rates.</a:t>
            </a:r>
          </a:p>
          <a:p>
            <a:r>
              <a:rPr lang="en-US" dirty="0"/>
              <a:t>Manual diagnosis is time-consuming and prone to human error.</a:t>
            </a:r>
          </a:p>
          <a:p>
            <a:r>
              <a:rPr lang="en-US" dirty="0"/>
              <a:t>High-quality segmentation improves surgical planning and therapy monitoring.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Role of Deep Learning in Medical Imaging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Deep learning models, especially Convolutional Neural Networks (CNNs), have revolutionized medical image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YOLO (You Only Look Once) models enable real-time object detection and are now being adapted for medical segmentation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Automating brain tumor detection improves efficiency and diagnostic accuracy.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751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B210-E23C-2A17-8799-2D5C4611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" y="190954"/>
            <a:ext cx="10058400" cy="62547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ahnschrift SemiBold Condensed" panose="020B0502040204020203" pitchFamily="34" charset="0"/>
              </a:rPr>
              <a:t>FUTURE WORK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5FE6D-0305-03DC-7936-B1F366F7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86" y="816429"/>
            <a:ext cx="11680370" cy="585061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Incorporating 3D MRI Data: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 model processes 2D slices; moving to 3D volume analysis would provide more contextual understanding.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Potential to increase detection accuracy by considering spatial relationships between slices.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Real-time Detection Deployment: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the model for edge devices and hospital PACS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 as a web or mobile-based application for on-the-fly tumor detection.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Further Model Optimization: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Experiment with quantization and pruning for lightweight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Fine-tune hyperparameters and anchors for specific tumor types.</a:t>
            </a:r>
          </a:p>
          <a:p>
            <a:pPr>
              <a:buNone/>
            </a:pPr>
            <a:r>
              <a:rPr lang="en-IN" b="1" dirty="0">
                <a:solidFill>
                  <a:srgbClr val="92D050"/>
                </a:solidFill>
              </a:rPr>
              <a:t>Multi-class Segmentation:</a:t>
            </a:r>
            <a:endParaRPr lang="en-IN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Extend model to classify different </a:t>
            </a:r>
            <a:r>
              <a:rPr lang="en-IN" dirty="0" err="1"/>
              <a:t>tumor</a:t>
            </a:r>
            <a:r>
              <a:rPr lang="en-IN" dirty="0"/>
              <a:t> types (e.g., glioma, meningioma, pituitary).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instance segmentation or hybrid models (e.g., YOLO + Mask R-CNN).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Clinical Validation and Trials: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Collaborate with hospitals for real-world testing and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Validate against expert-labeled datasets for medical approval and trust.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997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A8BF-A439-A66D-0A37-AAFFBE56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2" y="174172"/>
            <a:ext cx="11930743" cy="62048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ahnschrift SemiBold Condensed" panose="020B0502040204020203" pitchFamily="34" charset="0"/>
              </a:rPr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3C03-A7A0-8F41-7291-7BD1F390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5" y="936172"/>
            <a:ext cx="11843658" cy="58238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Designed and implemented a brain tumor segmentation model using </a:t>
            </a:r>
            <a:r>
              <a:rPr lang="en-US" b="1" dirty="0"/>
              <a:t>YOLOv10n</a:t>
            </a:r>
            <a:r>
              <a:rPr lang="en-US" dirty="0"/>
              <a:t>, optimized for real-time medical applications.</a:t>
            </a:r>
          </a:p>
          <a:p>
            <a:r>
              <a:rPr lang="en-US" dirty="0"/>
              <a:t> Reduced manual diagnostic effort and potential human error through automation.</a:t>
            </a:r>
          </a:p>
          <a:p>
            <a:r>
              <a:rPr lang="en-US" dirty="0"/>
              <a:t>Enabled faster diagnosis and real-time processing, making it practical for deployment in clinical settings.</a:t>
            </a:r>
          </a:p>
          <a:p>
            <a:r>
              <a:rPr lang="en-US" dirty="0"/>
              <a:t>Validated YOLOv10n as a lightweight yet powerful alternative to traditional segmentation models like U-Net or Faster R-CNN.</a:t>
            </a:r>
          </a:p>
          <a:p>
            <a:r>
              <a:rPr lang="en-US" dirty="0"/>
              <a:t>Accurate segmentation plays a crucial role in treatment planning and patient outcomes.</a:t>
            </a:r>
          </a:p>
          <a:p>
            <a:r>
              <a:rPr lang="en-US" dirty="0"/>
              <a:t>Deep learning, when carefully optimized and trained, can match or even exceed traditional diagnostic methods.</a:t>
            </a:r>
          </a:p>
          <a:p>
            <a:r>
              <a:rPr lang="en-US" dirty="0"/>
              <a:t>The model's speed and scalability make it ideal for both hospitals and remote health monitoring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477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5FFA03-738D-D604-3B3A-83D6B1ED1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2" y="957943"/>
            <a:ext cx="11310257" cy="4718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8800" dirty="0"/>
              <a:t>       </a:t>
            </a:r>
          </a:p>
          <a:p>
            <a:pPr marL="0" indent="0">
              <a:buNone/>
            </a:pPr>
            <a:r>
              <a:rPr lang="en-IN" sz="8800" dirty="0"/>
              <a:t>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84940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4E0A-8EF0-8CCF-72F0-42B61E13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147410"/>
            <a:ext cx="11865428" cy="799647"/>
          </a:xfrm>
        </p:spPr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PROBLEM STATEMENT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84E27-56FF-665A-4E38-4F4B24F9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1066800"/>
            <a:ext cx="11691257" cy="550817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Challenges in Manual Diagnosis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Requires expert radiologists to analyze MRI scans.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inter-observer variability in tumor interpretation.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Manual segmentation is labor-intensive and time-consuming.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Issues with Traditional Segmentation Methods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Conventional image processing techniques lack generalization.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Inability to handle complex and variable tumor shapes and sizes.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Struggle with low contrast between tumor and surrounding tissue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Need for Automated and Accurate Segmentation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Efficient segmentation methods are crucial to assist doctors.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Deep learning models can learn spatial and contextual features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and accurate detection is essential in clinical settings.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46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0B91-E0C5-9C7C-0813-CA8179F5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5081"/>
            <a:ext cx="11658600" cy="631598"/>
          </a:xfrm>
        </p:spPr>
        <p:txBody>
          <a:bodyPr>
            <a:noAutofit/>
          </a:bodyPr>
          <a:lstStyle/>
          <a:p>
            <a:r>
              <a:rPr lang="en-IN" dirty="0">
                <a:latin typeface="Bahnschrift SemiBold Condensed" panose="020B0502040204020203" pitchFamily="34" charset="0"/>
              </a:rPr>
              <a:t>OBJECTIVE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C279C-A9B2-A642-5C02-0EE5A9D91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50448"/>
            <a:ext cx="11723914" cy="58662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Main goal is </a:t>
            </a:r>
            <a:r>
              <a:rPr lang="en-US" dirty="0"/>
              <a:t>to develop a deep learning-based system that accurately segments brain tumors from MRI scans using the lightweight and real-time YOLOv10n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Leverage the YOLOv10n architecture</a:t>
            </a:r>
            <a:r>
              <a:rPr lang="en-US" dirty="0"/>
              <a:t> to detect and localize brain tumors with high precision and speed, even in low-resource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Reduce dependency on manual segmentation</a:t>
            </a:r>
            <a:r>
              <a:rPr lang="en-US" dirty="0"/>
              <a:t>, which is time-consuming and subjective, by introducing a fully automated 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 segmentation accuracy</a:t>
            </a:r>
            <a:r>
              <a:rPr lang="en-US" dirty="0"/>
              <a:t> by training the model on a well-annotated dataset and applying appropriate preprocessing and augmentation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Ensure real-time performance</a:t>
            </a:r>
            <a:r>
              <a:rPr lang="en-US" dirty="0"/>
              <a:t> for potential deployment in clinical scenarios where quick decision-making is crucial.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Analyze and validate the model’s performance</a:t>
            </a:r>
            <a:r>
              <a:rPr lang="en-US" dirty="0"/>
              <a:t> using key evaluation metrics: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Average Precision (</a:t>
            </a:r>
            <a:r>
              <a:rPr lang="en-US" dirty="0" err="1"/>
              <a:t>mAP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Intersection over Union (</a:t>
            </a:r>
            <a:r>
              <a:rPr lang="en-US" dirty="0" err="1"/>
              <a:t>IoU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Precision &amp; Recall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Compare with existing approaches</a:t>
            </a:r>
            <a:r>
              <a:rPr lang="en-US" dirty="0"/>
              <a:t> (U-Net, YOLOv5/YOLOv8) to demonstrate improvements in speed and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69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570A-7428-1786-481C-467E19D0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08859"/>
            <a:ext cx="11756571" cy="729342"/>
          </a:xfrm>
        </p:spPr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LITERATURE REVIEW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92B38-63D0-A2DE-F3DD-D0098E147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925286"/>
            <a:ext cx="11756571" cy="566057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Overview of Previous Studies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U-Net</a:t>
            </a:r>
            <a:r>
              <a:rPr lang="en-US" dirty="0"/>
              <a:t> has been widely used for medical image segmentation due to its encoder-decoder structure but suffers from high computational cost and limited real-time applicability.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Faster R-CNN and Mask R-CNN</a:t>
            </a:r>
            <a:r>
              <a:rPr lang="en-US" dirty="0"/>
              <a:t> offer good accuracy but are not optimized for speed or lightweight deployment.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Use of YOLO in Medical Imaging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Earlier versions like </a:t>
            </a:r>
            <a:r>
              <a:rPr lang="en-US" b="1" dirty="0"/>
              <a:t>YOLOv3 and YOLOv5</a:t>
            </a:r>
            <a:r>
              <a:rPr lang="en-US" dirty="0"/>
              <a:t> have been applied to tumor detection but lacked the segmentation capability and finer accuracy needed for critical applications like brain tumor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YOLOv8</a:t>
            </a:r>
            <a:r>
              <a:rPr lang="en-US" dirty="0"/>
              <a:t> introduced segmentation heads but still posed size and performance trade-offs on limited hardware.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Research Gaps Identified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real-time and lightweight models suited for segmentation tasks in constrained environments (e.g., rural hospitals, mobile health).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studies on applying </a:t>
            </a:r>
            <a:r>
              <a:rPr lang="en-US" b="1" dirty="0"/>
              <a:t>YOLOv10n</a:t>
            </a:r>
            <a:r>
              <a:rPr lang="en-US" dirty="0"/>
              <a:t>, the newest version, specifically to </a:t>
            </a:r>
            <a:r>
              <a:rPr lang="en-US" b="1" dirty="0"/>
              <a:t>brain tumor segmentation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for a balance between </a:t>
            </a:r>
            <a:r>
              <a:rPr lang="en-US" b="1" dirty="0"/>
              <a:t>speed, accuracy, and model size</a:t>
            </a:r>
            <a:r>
              <a:rPr lang="en-US" dirty="0"/>
              <a:t> for practical deployment in healthcare.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67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2851-F9DE-C3E0-58B4-F4BE8823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15" y="5898"/>
            <a:ext cx="11680370" cy="788760"/>
          </a:xfrm>
        </p:spPr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YOLOv10n OVERVIEW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16C3-69CB-B246-2387-F1524CD2C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87" y="859972"/>
            <a:ext cx="11680370" cy="5842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What is YOLOv10n?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YOLOv10n</a:t>
            </a:r>
            <a:r>
              <a:rPr lang="en-US" dirty="0"/>
              <a:t> is a </a:t>
            </a:r>
            <a:r>
              <a:rPr lang="en-US" b="1" dirty="0"/>
              <a:t>lightweight variant</a:t>
            </a:r>
            <a:r>
              <a:rPr lang="en-US" dirty="0"/>
              <a:t> of the YOLOv10 family, optimized for edge deployment and real-time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Designed to offer </a:t>
            </a:r>
            <a:r>
              <a:rPr lang="en-US" b="1" dirty="0"/>
              <a:t>fast inference speed</a:t>
            </a:r>
            <a:r>
              <a:rPr lang="en-US" dirty="0"/>
              <a:t> with reduced computational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Ideal for environments with </a:t>
            </a:r>
            <a:r>
              <a:rPr lang="en-US" b="1" dirty="0"/>
              <a:t>limited GPU/CPU capability</a:t>
            </a:r>
            <a:r>
              <a:rPr lang="en-US" dirty="0"/>
              <a:t>, such as medical diagnostic tools in rural or mobile setups.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Key Features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N=Nano version</a:t>
            </a:r>
            <a:r>
              <a:rPr lang="en-US" dirty="0"/>
              <a:t> → smallest model size, great for embedded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Supports segmentation and detection</a:t>
            </a:r>
            <a:r>
              <a:rPr lang="en-US" dirty="0"/>
              <a:t> tasks simultaneously.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</a:t>
            </a:r>
            <a:r>
              <a:rPr lang="en-US" b="1" dirty="0"/>
              <a:t>architectural efficiency</a:t>
            </a:r>
            <a:r>
              <a:rPr lang="en-US" dirty="0"/>
              <a:t> over previous versions using advanced bottlenecks and convolutional modules.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Faster and more memory-efficient than YOLOv5/YOLOv8 with </a:t>
            </a:r>
            <a:r>
              <a:rPr lang="en-US" b="1" dirty="0"/>
              <a:t>comparable accuracy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Why YOLOv10n for Brain Tumor Segmentation?</a:t>
            </a:r>
            <a:endParaRPr lang="en-US" dirty="0">
              <a:solidFill>
                <a:srgbClr val="92D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Achieves </a:t>
            </a:r>
            <a:r>
              <a:rPr lang="en-US" b="1" dirty="0"/>
              <a:t>real-time performance</a:t>
            </a:r>
            <a:r>
              <a:rPr lang="en-US" dirty="0"/>
              <a:t> even on low-end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Capable of detecting small and irregular tumor shapes.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Minimal hardware requirements, making it suitable for </a:t>
            </a:r>
            <a:r>
              <a:rPr lang="en-US" b="1" dirty="0"/>
              <a:t>clinical adoption</a:t>
            </a:r>
            <a:r>
              <a:rPr lang="en-US" dirty="0"/>
              <a:t> in resource-constrained settings.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72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DDF1-12AE-3D96-DF2C-8A02F1EA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8" y="97972"/>
            <a:ext cx="11767455" cy="761999"/>
          </a:xfrm>
        </p:spPr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SYSTEM WORKFLOW DIAGRAM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5DD6A-42A0-DFA1-2C83-ADE216661F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8" y="1088571"/>
            <a:ext cx="4844142" cy="5290457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A4AEF5-2B43-CB7A-D6DA-5B140DCAE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001486"/>
            <a:ext cx="5856514" cy="537754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1. Dataset Loading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Input</a:t>
            </a:r>
            <a:r>
              <a:rPr lang="en-US" dirty="0"/>
              <a:t>: Brain MRI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Images are loaded and prepared for the deep learning pipeline.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2.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Resize to </a:t>
            </a:r>
            <a:r>
              <a:rPr lang="en-US" b="1" dirty="0"/>
              <a:t>640x640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Normalization</a:t>
            </a:r>
            <a:r>
              <a:rPr lang="en-US" dirty="0"/>
              <a:t> for pixel value scaling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Augmentation</a:t>
            </a:r>
            <a:r>
              <a:rPr lang="en-US" dirty="0"/>
              <a:t> (Flip, Rotate, Add Noise) </a:t>
            </a:r>
            <a:r>
              <a:rPr lang="en-US" dirty="0">
                <a:solidFill>
                  <a:srgbClr val="92D050"/>
                </a:solidFill>
              </a:rPr>
              <a:t>to boost dataset diversity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3. YOLOv10n Backbone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CSP-Darknet</a:t>
            </a:r>
            <a:r>
              <a:rPr lang="en-US" dirty="0"/>
              <a:t> to extract low-to-high level image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Passes features to PANet for enhanced multi-scale understanding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76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9854-BBBC-C438-BF81-EED25E990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972" y="478971"/>
            <a:ext cx="5812971" cy="5867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4. PANet Neck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Fuses multi-scale features for better tumor localization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5. Dual Heads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Detection Head</a:t>
            </a:r>
            <a:r>
              <a:rPr lang="en-US" dirty="0"/>
              <a:t>: Classifies tumor presence and regresses bounding boxes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Segmentation Head</a:t>
            </a:r>
            <a:r>
              <a:rPr lang="en-US" dirty="0"/>
              <a:t>: Generates pixel-level tumor masks using Dice + BCE Loss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6. Training Configuration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25 Epochs, Batch Size = 32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Optimizer: </a:t>
            </a:r>
            <a:r>
              <a:rPr lang="en-US" b="1" dirty="0" err="1"/>
              <a:t>AdamW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Loss Functions: </a:t>
            </a:r>
            <a:r>
              <a:rPr lang="en-US" b="1" dirty="0" err="1"/>
              <a:t>CIoU</a:t>
            </a:r>
            <a:r>
              <a:rPr lang="en-US" b="1" dirty="0"/>
              <a:t> + BCE-Dice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1B19EB-4037-AC96-2FC1-BCC8E78A2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0943" y="478971"/>
            <a:ext cx="6183085" cy="5867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7. Post-processing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Non-Max Suppression (NMS)</a:t>
            </a:r>
            <a:r>
              <a:rPr lang="en-US" dirty="0"/>
              <a:t> to refine bounding boxes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Mask Thresholding</a:t>
            </a:r>
            <a:r>
              <a:rPr lang="en-US" dirty="0"/>
              <a:t> to finalize the segmented tumor regions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8. Output Interfaces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Matplotlib Grids</a:t>
            </a:r>
            <a:r>
              <a:rPr lang="en-US" dirty="0"/>
              <a:t> for static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Gradio</a:t>
            </a:r>
            <a:r>
              <a:rPr lang="en-US" b="1" dirty="0"/>
              <a:t> UI</a:t>
            </a:r>
            <a:r>
              <a:rPr lang="en-US" dirty="0"/>
              <a:t> for live tumor detection and segmentation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User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can upload an MRI and receive real-time tumor localization and segmentation feedback via an intuitive interface.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84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0B8A14-1ECC-C85C-61BB-1F8CFDAA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76200"/>
            <a:ext cx="11745686" cy="108857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ahnschrift SemiBold Condensed" panose="020B0502040204020203" pitchFamily="34" charset="0"/>
              </a:rPr>
              <a:t>METHODOLOGY  </a:t>
            </a:r>
            <a:br>
              <a:rPr lang="en-IN" dirty="0">
                <a:latin typeface="Bahnschrift SemiBold Condensed" panose="020B0502040204020203" pitchFamily="34" charset="0"/>
              </a:rPr>
            </a:br>
            <a:r>
              <a:rPr lang="en-IN" dirty="0">
                <a:latin typeface="Bahnschrift SemiBold Condensed" panose="020B0502040204020203" pitchFamily="34" charset="0"/>
              </a:rPr>
              <a:t>1)DATASET DESCRIPTION 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E1800B-DA82-C319-9B65-1DC38C775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143" y="1338943"/>
            <a:ext cx="5823857" cy="535577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Dataset 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was obtained from </a:t>
            </a:r>
            <a:r>
              <a:rPr lang="en-US" b="1" dirty="0" err="1"/>
              <a:t>Roboflow</a:t>
            </a:r>
            <a:r>
              <a:rPr lang="en-US" dirty="0"/>
              <a:t>, specifically under the </a:t>
            </a:r>
            <a:r>
              <a:rPr lang="en-US" b="1" dirty="0"/>
              <a:t>Brain MRI</a:t>
            </a:r>
            <a:r>
              <a:rPr lang="en-US" dirty="0"/>
              <a:t> project workspace.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includes annotated MRI scans labeled for tumor presence and segmentation.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Number of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consists of </a:t>
            </a:r>
            <a:r>
              <a:rPr lang="en-US" b="1" dirty="0"/>
              <a:t>several hundred labeled images</a:t>
            </a:r>
            <a:r>
              <a:rPr lang="en-US" dirty="0"/>
              <a:t> (exact count based on the version used from </a:t>
            </a:r>
            <a:r>
              <a:rPr lang="en-US" dirty="0" err="1"/>
              <a:t>Roboflow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Images are split into training, validation, and test sets.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Types of Tumors Included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primarily focuses on </a:t>
            </a:r>
            <a:r>
              <a:rPr lang="en-US" b="1" dirty="0"/>
              <a:t>gliomas</a:t>
            </a:r>
            <a:r>
              <a:rPr lang="en-US" dirty="0"/>
              <a:t>, </a:t>
            </a:r>
            <a:r>
              <a:rPr lang="en-US" b="1" dirty="0"/>
              <a:t>meningiomas</a:t>
            </a:r>
            <a:r>
              <a:rPr lang="en-US" dirty="0"/>
              <a:t>, and </a:t>
            </a:r>
            <a:r>
              <a:rPr lang="en-US" b="1" dirty="0"/>
              <a:t>pituitary tumors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image is annotated with bounding boxes and pixel-wise masks for tumor regions.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280C4-E46B-87C1-6EB5-AE5F52E97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1262743"/>
            <a:ext cx="5638801" cy="535577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Image Format and Resolution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images were resized to </a:t>
            </a:r>
            <a:r>
              <a:rPr lang="en-US" b="1" dirty="0"/>
              <a:t>640×640</a:t>
            </a:r>
            <a:r>
              <a:rPr lang="en-US" dirty="0"/>
              <a:t> pixels to ensure compatibility with the YOLOv10n input requirements.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Annotation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Annotations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Bounding boxes</a:t>
            </a:r>
            <a:r>
              <a:rPr lang="en-US" dirty="0"/>
              <a:t> for object detection.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Segmentation masks</a:t>
            </a:r>
            <a:r>
              <a:rPr lang="en-US" dirty="0"/>
              <a:t> for pixel-level classification.</a:t>
            </a:r>
          </a:p>
          <a:p>
            <a:pPr>
              <a:buNone/>
            </a:pPr>
            <a:r>
              <a:rPr lang="en-US" b="1" dirty="0">
                <a:solidFill>
                  <a:srgbClr val="92D050"/>
                </a:solidFill>
              </a:rPr>
              <a:t>Data Split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Training Set</a:t>
            </a:r>
            <a:r>
              <a:rPr lang="en-US" dirty="0"/>
              <a:t>: ~70%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Validation Set</a:t>
            </a:r>
            <a:r>
              <a:rPr lang="en-US" dirty="0"/>
              <a:t>: ~20%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 Set</a:t>
            </a:r>
            <a:r>
              <a:rPr lang="en-US" dirty="0"/>
              <a:t>: ~10%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31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2633</Words>
  <Application>Microsoft Office PowerPoint</Application>
  <PresentationFormat>Widescreen</PresentationFormat>
  <Paragraphs>293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Bahnschrift SemiBold Condensed</vt:lpstr>
      <vt:lpstr>Calibri</vt:lpstr>
      <vt:lpstr>Calibri Light</vt:lpstr>
      <vt:lpstr>Office Theme</vt:lpstr>
      <vt:lpstr>Automated Brain Tumor Segmentation and Classification in MRI Using YOLO-Based Deep Learning</vt:lpstr>
      <vt:lpstr>INTRODUCTION :</vt:lpstr>
      <vt:lpstr>PROBLEM STATEMENT :</vt:lpstr>
      <vt:lpstr>OBJECTIVE :</vt:lpstr>
      <vt:lpstr>LITERATURE REVIEW :</vt:lpstr>
      <vt:lpstr>YOLOv10n OVERVIEW :</vt:lpstr>
      <vt:lpstr>SYSTEM WORKFLOW DIAGRAM :</vt:lpstr>
      <vt:lpstr>PowerPoint Presentation</vt:lpstr>
      <vt:lpstr>METHODOLOGY   1)DATASET DESCRIPTION :</vt:lpstr>
      <vt:lpstr>2)DATA PREPROCESSING :</vt:lpstr>
      <vt:lpstr>PowerPoint Presentation</vt:lpstr>
      <vt:lpstr>3)MODEL TRAINING CONFIGURATION :</vt:lpstr>
      <vt:lpstr>4)YOLOv10n MODEL CUSTOMIZATION :</vt:lpstr>
      <vt:lpstr>PERFORMANCE MERTICS :</vt:lpstr>
      <vt:lpstr>EXPERIMENTAL  RESULTS :</vt:lpstr>
      <vt:lpstr>PowerPoint Presentation</vt:lpstr>
      <vt:lpstr>SEGMENTATION OUTPUT VISUALIZATION :</vt:lpstr>
      <vt:lpstr>CHALLENGES FACED :</vt:lpstr>
      <vt:lpstr>APPLICATIONS AND USECASES :</vt:lpstr>
      <vt:lpstr>FUTURE WORK :</vt:lpstr>
      <vt:lpstr>CONCLUSION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viswadhar</dc:creator>
  <cp:lastModifiedBy>venkata viswadhar</cp:lastModifiedBy>
  <cp:revision>6</cp:revision>
  <dcterms:created xsi:type="dcterms:W3CDTF">2025-02-16T13:22:42Z</dcterms:created>
  <dcterms:modified xsi:type="dcterms:W3CDTF">2025-04-23T18:13:07Z</dcterms:modified>
</cp:coreProperties>
</file>