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4" r:id="rId8"/>
    <p:sldId id="262" r:id="rId9"/>
    <p:sldId id="265" r:id="rId10"/>
    <p:sldId id="266" r:id="rId11"/>
    <p:sldId id="267" r:id="rId12"/>
    <p:sldId id="268" r:id="rId13"/>
    <p:sldId id="271" r:id="rId14"/>
    <p:sldId id="272" r:id="rId15"/>
    <p:sldId id="269" r:id="rId16"/>
    <p:sldId id="270" r:id="rId17"/>
    <p:sldId id="263" r:id="rId18"/>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84" d="100"/>
          <a:sy n="84" d="100"/>
        </p:scale>
        <p:origin x="629"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sz="3200" b="1" i="0">
                <a:solidFill>
                  <a:srgbClr val="FF0000"/>
                </a:solidFill>
                <a:latin typeface="Arial" panose="020B0604020202020204"/>
                <a:cs typeface="Arial" panose="020B0604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2300" b="0" i="0">
                <a:solidFill>
                  <a:schemeClr val="tx1"/>
                </a:solidFill>
                <a:latin typeface="Arial MT"/>
                <a:cs typeface="Arial MT"/>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Arial" panose="020B0604020202020204"/>
                <a:cs typeface="Arial" panose="020B0604020202020204"/>
              </a:defRPr>
            </a:lvl1pPr>
          </a:lstStyle>
          <a:p/>
        </p:txBody>
      </p:sp>
      <p:sp>
        <p:nvSpPr>
          <p:cNvPr id="3" name="Holder 3"/>
          <p:cNvSpPr>
            <a:spLocks noGrp="1"/>
          </p:cNvSpPr>
          <p:nvPr>
            <p:ph type="body" idx="1"/>
          </p:nvPr>
        </p:nvSpPr>
        <p:spPr/>
        <p:txBody>
          <a:bodyPr lIns="0" tIns="0" rIns="0" bIns="0"/>
          <a:lstStyle>
            <a:lvl1pPr>
              <a:defRPr sz="2300" b="0" i="0">
                <a:solidFill>
                  <a:schemeClr val="tx1"/>
                </a:solidFill>
                <a:latin typeface="Arial MT"/>
                <a:cs typeface="Arial MT"/>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Arial" panose="020B0604020202020204"/>
                <a:cs typeface="Arial" panose="020B0604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FF0000"/>
                </a:solidFill>
                <a:latin typeface="Arial" panose="020B0604020202020204"/>
                <a:cs typeface="Arial" panose="020B0604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2288539" y="192151"/>
            <a:ext cx="7748270" cy="1175359"/>
          </a:xfrm>
          <a:prstGeom prst="rect">
            <a:avLst/>
          </a:prstGeom>
        </p:spPr>
        <p:txBody>
          <a:bodyPr wrap="square" lIns="0" tIns="0" rIns="0" bIns="0">
            <a:spAutoFit/>
          </a:bodyPr>
          <a:lstStyle>
            <a:lvl1pPr>
              <a:defRPr sz="3200" b="1" i="0">
                <a:solidFill>
                  <a:srgbClr val="FF0000"/>
                </a:solidFill>
                <a:latin typeface="Arial" panose="020B0604020202020204"/>
                <a:cs typeface="Arial" panose="020B0604020202020204"/>
              </a:defRPr>
            </a:lvl1pPr>
          </a:lstStyle>
          <a:p/>
        </p:txBody>
      </p:sp>
      <p:sp>
        <p:nvSpPr>
          <p:cNvPr id="3" name="Holder 3"/>
          <p:cNvSpPr>
            <a:spLocks noGrp="1"/>
          </p:cNvSpPr>
          <p:nvPr>
            <p:ph type="body" idx="1"/>
          </p:nvPr>
        </p:nvSpPr>
        <p:spPr>
          <a:xfrm>
            <a:off x="622808" y="2007107"/>
            <a:ext cx="9937750" cy="3400425"/>
          </a:xfrm>
          <a:prstGeom prst="rect">
            <a:avLst/>
          </a:prstGeom>
        </p:spPr>
        <p:txBody>
          <a:bodyPr wrap="square" lIns="0" tIns="0" rIns="0" bIns="0">
            <a:spAutoFit/>
          </a:bodyPr>
          <a:lstStyle>
            <a:lvl1pPr>
              <a:defRPr sz="2300" b="0" i="0">
                <a:solidFill>
                  <a:schemeClr val="tx1"/>
                </a:solidFill>
                <a:latin typeface="Arial MT"/>
                <a:cs typeface="Arial MT"/>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4130" rIns="0" bIns="0" rtlCol="0">
            <a:spAutoFit/>
          </a:bodyPr>
          <a:lstStyle/>
          <a:p>
            <a:pPr marL="2270760" marR="5080" indent="-1419225">
              <a:lnSpc>
                <a:spcPts val="2390"/>
              </a:lnSpc>
              <a:spcBef>
                <a:spcPts val="190"/>
              </a:spcBef>
            </a:pPr>
            <a:r>
              <a:rPr sz="2000" spc="-25" dirty="0">
                <a:solidFill>
                  <a:srgbClr val="FF0066"/>
                </a:solidFill>
              </a:rPr>
              <a:t>K.RAMAKRISHNAN</a:t>
            </a:r>
            <a:r>
              <a:rPr sz="2000" spc="-90" dirty="0">
                <a:solidFill>
                  <a:srgbClr val="FF0066"/>
                </a:solidFill>
              </a:rPr>
              <a:t> </a:t>
            </a:r>
            <a:r>
              <a:rPr sz="2000" spc="-20" dirty="0">
                <a:solidFill>
                  <a:srgbClr val="FF0066"/>
                </a:solidFill>
              </a:rPr>
              <a:t>COLLEGE</a:t>
            </a:r>
            <a:r>
              <a:rPr sz="2000" spc="-105" dirty="0">
                <a:solidFill>
                  <a:srgbClr val="FF0066"/>
                </a:solidFill>
              </a:rPr>
              <a:t> </a:t>
            </a:r>
            <a:r>
              <a:rPr sz="2000" spc="-10" dirty="0">
                <a:solidFill>
                  <a:srgbClr val="FF0066"/>
                </a:solidFill>
              </a:rPr>
              <a:t>OF</a:t>
            </a:r>
            <a:r>
              <a:rPr sz="2000" spc="-95" dirty="0">
                <a:solidFill>
                  <a:srgbClr val="FF0066"/>
                </a:solidFill>
              </a:rPr>
              <a:t> </a:t>
            </a:r>
            <a:r>
              <a:rPr sz="2000" spc="-10" dirty="0">
                <a:solidFill>
                  <a:srgbClr val="FF0066"/>
                </a:solidFill>
              </a:rPr>
              <a:t>TECHNOLOGY (AUTONOMOUS),</a:t>
            </a:r>
            <a:r>
              <a:rPr sz="2000" spc="-35" dirty="0">
                <a:solidFill>
                  <a:srgbClr val="FF0066"/>
                </a:solidFill>
              </a:rPr>
              <a:t> </a:t>
            </a:r>
            <a:r>
              <a:rPr sz="2000" spc="-10" dirty="0">
                <a:solidFill>
                  <a:srgbClr val="FF0066"/>
                </a:solidFill>
              </a:rPr>
              <a:t>TRICHY</a:t>
            </a:r>
            <a:endParaRPr sz="2000"/>
          </a:p>
        </p:txBody>
      </p:sp>
      <p:sp>
        <p:nvSpPr>
          <p:cNvPr id="3" name="object 3"/>
          <p:cNvSpPr txBox="1"/>
          <p:nvPr/>
        </p:nvSpPr>
        <p:spPr>
          <a:xfrm>
            <a:off x="2159000" y="2478151"/>
            <a:ext cx="8916035" cy="755650"/>
          </a:xfrm>
          <a:prstGeom prst="rect">
            <a:avLst/>
          </a:prstGeom>
        </p:spPr>
        <p:txBody>
          <a:bodyPr vert="horz" wrap="square" lIns="0" tIns="12700" rIns="0" bIns="0" rtlCol="0">
            <a:spAutoFit/>
          </a:bodyPr>
          <a:lstStyle/>
          <a:p>
            <a:pPr algn="ctr">
              <a:lnSpc>
                <a:spcPts val="2875"/>
              </a:lnSpc>
              <a:spcBef>
                <a:spcPts val="100"/>
              </a:spcBef>
            </a:pPr>
            <a:r>
              <a:rPr sz="2400" b="1" dirty="0">
                <a:latin typeface="Arial" panose="020B0604020202020204"/>
                <a:cs typeface="Arial" panose="020B0604020202020204"/>
              </a:rPr>
              <a:t>EXPLORING</a:t>
            </a:r>
            <a:r>
              <a:rPr sz="2400" b="1" spc="-50" dirty="0">
                <a:latin typeface="Arial" panose="020B0604020202020204"/>
                <a:cs typeface="Arial" panose="020B0604020202020204"/>
              </a:rPr>
              <a:t> </a:t>
            </a:r>
            <a:r>
              <a:rPr sz="2400" b="1" dirty="0">
                <a:latin typeface="Arial" panose="020B0604020202020204"/>
                <a:cs typeface="Arial" panose="020B0604020202020204"/>
              </a:rPr>
              <a:t>THE</a:t>
            </a:r>
            <a:r>
              <a:rPr sz="2400" b="1" spc="-60" dirty="0">
                <a:latin typeface="Arial" panose="020B0604020202020204"/>
                <a:cs typeface="Arial" panose="020B0604020202020204"/>
              </a:rPr>
              <a:t> </a:t>
            </a:r>
            <a:r>
              <a:rPr sz="2400" b="1" dirty="0">
                <a:latin typeface="Arial" panose="020B0604020202020204"/>
                <a:cs typeface="Arial" panose="020B0604020202020204"/>
              </a:rPr>
              <a:t>RELATIONSHIP</a:t>
            </a:r>
            <a:r>
              <a:rPr sz="2400" b="1" spc="-50" dirty="0">
                <a:latin typeface="Arial" panose="020B0604020202020204"/>
                <a:cs typeface="Arial" panose="020B0604020202020204"/>
              </a:rPr>
              <a:t> </a:t>
            </a:r>
            <a:r>
              <a:rPr sz="2400" b="1" dirty="0">
                <a:latin typeface="Arial" panose="020B0604020202020204"/>
                <a:cs typeface="Arial" panose="020B0604020202020204"/>
              </a:rPr>
              <a:t>BETWEEN</a:t>
            </a:r>
            <a:r>
              <a:rPr sz="2400" b="1" spc="-60" dirty="0">
                <a:latin typeface="Arial" panose="020B0604020202020204"/>
                <a:cs typeface="Arial" panose="020B0604020202020204"/>
              </a:rPr>
              <a:t> </a:t>
            </a:r>
            <a:r>
              <a:rPr sz="2400" b="1" dirty="0">
                <a:latin typeface="Arial" panose="020B0604020202020204"/>
                <a:cs typeface="Arial" panose="020B0604020202020204"/>
              </a:rPr>
              <a:t>EXERCISE</a:t>
            </a:r>
            <a:r>
              <a:rPr sz="2400" b="1" spc="-60" dirty="0">
                <a:latin typeface="Arial" panose="020B0604020202020204"/>
                <a:cs typeface="Arial" panose="020B0604020202020204"/>
              </a:rPr>
              <a:t> </a:t>
            </a:r>
            <a:r>
              <a:rPr sz="2400" b="1" spc="-20" dirty="0">
                <a:latin typeface="Arial" panose="020B0604020202020204"/>
                <a:cs typeface="Arial" panose="020B0604020202020204"/>
              </a:rPr>
              <a:t>TIME</a:t>
            </a:r>
            <a:endParaRPr sz="2400">
              <a:latin typeface="Arial" panose="020B0604020202020204"/>
              <a:cs typeface="Arial" panose="020B0604020202020204"/>
            </a:endParaRPr>
          </a:p>
          <a:p>
            <a:pPr marL="458470" algn="ctr">
              <a:lnSpc>
                <a:spcPts val="2875"/>
              </a:lnSpc>
            </a:pPr>
            <a:r>
              <a:rPr sz="2400" b="1" dirty="0">
                <a:latin typeface="Arial" panose="020B0604020202020204"/>
                <a:cs typeface="Arial" panose="020B0604020202020204"/>
              </a:rPr>
              <a:t>AND</a:t>
            </a:r>
            <a:r>
              <a:rPr sz="2400" b="1" spc="-70" dirty="0">
                <a:latin typeface="Arial" panose="020B0604020202020204"/>
                <a:cs typeface="Arial" panose="020B0604020202020204"/>
              </a:rPr>
              <a:t> </a:t>
            </a:r>
            <a:r>
              <a:rPr sz="2400" b="1" dirty="0">
                <a:latin typeface="Arial" panose="020B0604020202020204"/>
                <a:cs typeface="Arial" panose="020B0604020202020204"/>
              </a:rPr>
              <a:t>CALORIES</a:t>
            </a:r>
            <a:r>
              <a:rPr sz="2400" b="1" spc="-75" dirty="0">
                <a:latin typeface="Arial" panose="020B0604020202020204"/>
                <a:cs typeface="Arial" panose="020B0604020202020204"/>
              </a:rPr>
              <a:t> </a:t>
            </a:r>
            <a:r>
              <a:rPr sz="2400" b="1" spc="-10" dirty="0">
                <a:latin typeface="Arial" panose="020B0604020202020204"/>
                <a:cs typeface="Arial" panose="020B0604020202020204"/>
              </a:rPr>
              <a:t>BURNED</a:t>
            </a:r>
            <a:endParaRPr sz="2400">
              <a:latin typeface="Arial" panose="020B0604020202020204"/>
              <a:cs typeface="Arial" panose="020B0604020202020204"/>
            </a:endParaRPr>
          </a:p>
        </p:txBody>
      </p:sp>
      <p:sp>
        <p:nvSpPr>
          <p:cNvPr id="4" name="object 4"/>
          <p:cNvSpPr txBox="1"/>
          <p:nvPr/>
        </p:nvSpPr>
        <p:spPr>
          <a:xfrm>
            <a:off x="1125727" y="4950205"/>
            <a:ext cx="2625090" cy="918210"/>
          </a:xfrm>
          <a:prstGeom prst="rect">
            <a:avLst/>
          </a:prstGeom>
        </p:spPr>
        <p:txBody>
          <a:bodyPr vert="horz" wrap="square" lIns="0" tIns="0" rIns="0" bIns="0" rtlCol="0">
            <a:spAutoFit/>
          </a:bodyPr>
          <a:lstStyle/>
          <a:p>
            <a:pPr marL="12700" marR="5080" indent="309245">
              <a:lnSpc>
                <a:spcPct val="104000"/>
              </a:lnSpc>
            </a:pPr>
            <a:r>
              <a:rPr sz="1900" b="1" dirty="0">
                <a:solidFill>
                  <a:srgbClr val="00ADED"/>
                </a:solidFill>
                <a:latin typeface="Arial" panose="020B0604020202020204"/>
                <a:cs typeface="Arial" panose="020B0604020202020204"/>
              </a:rPr>
              <a:t>PRESENTED</a:t>
            </a:r>
            <a:r>
              <a:rPr sz="1900" b="1" spc="-40" dirty="0">
                <a:solidFill>
                  <a:srgbClr val="00ADED"/>
                </a:solidFill>
                <a:latin typeface="Arial" panose="020B0604020202020204"/>
                <a:cs typeface="Arial" panose="020B0604020202020204"/>
              </a:rPr>
              <a:t> </a:t>
            </a:r>
            <a:r>
              <a:rPr sz="1900" b="1" spc="-25" dirty="0">
                <a:solidFill>
                  <a:srgbClr val="00ADED"/>
                </a:solidFill>
                <a:latin typeface="Arial" panose="020B0604020202020204"/>
                <a:cs typeface="Arial" panose="020B0604020202020204"/>
              </a:rPr>
              <a:t>BY </a:t>
            </a:r>
            <a:r>
              <a:rPr sz="1900" b="1" spc="-10" dirty="0">
                <a:solidFill>
                  <a:srgbClr val="00ADED"/>
                </a:solidFill>
                <a:latin typeface="Arial" panose="020B0604020202020204"/>
                <a:cs typeface="Arial" panose="020B0604020202020204"/>
              </a:rPr>
              <a:t>VISWADHARSHINI.TK- 2303811724322124</a:t>
            </a:r>
            <a:endParaRPr sz="1900">
              <a:latin typeface="Arial" panose="020B0604020202020204"/>
              <a:cs typeface="Arial" panose="020B0604020202020204"/>
            </a:endParaRPr>
          </a:p>
        </p:txBody>
      </p:sp>
      <p:pic>
        <p:nvPicPr>
          <p:cNvPr id="5" name="object 5"/>
          <p:cNvPicPr/>
          <p:nvPr/>
        </p:nvPicPr>
        <p:blipFill>
          <a:blip r:embed="rId1" cstate="print"/>
          <a:stretch>
            <a:fillRect/>
          </a:stretch>
        </p:blipFill>
        <p:spPr>
          <a:xfrm>
            <a:off x="841247" y="222504"/>
            <a:ext cx="1057655" cy="1048512"/>
          </a:xfrm>
          <a:prstGeom prst="rect">
            <a:avLst/>
          </a:prstGeom>
        </p:spPr>
      </p:pic>
      <p:pic>
        <p:nvPicPr>
          <p:cNvPr id="6" name="object 6"/>
          <p:cNvPicPr/>
          <p:nvPr/>
        </p:nvPicPr>
        <p:blipFill>
          <a:blip r:embed="rId2" cstate="print"/>
          <a:stretch>
            <a:fillRect/>
          </a:stretch>
        </p:blipFill>
        <p:spPr>
          <a:xfrm>
            <a:off x="10335768" y="259079"/>
            <a:ext cx="1155192" cy="110337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MODULES DESCRIPTION</a:t>
            </a:r>
            <a:endParaRPr lang="en-IN" altLang="en-US"/>
          </a:p>
        </p:txBody>
      </p:sp>
      <p:sp>
        <p:nvSpPr>
          <p:cNvPr id="3" name="Text Placeholder 2"/>
          <p:cNvSpPr>
            <a:spLocks noGrp="1"/>
          </p:cNvSpPr>
          <p:nvPr>
            <p:ph type="body" idx="1"/>
          </p:nvPr>
        </p:nvSpPr>
        <p:spPr>
          <a:xfrm>
            <a:off x="762000" y="990600"/>
            <a:ext cx="9756775" cy="5042535"/>
          </a:xfrm>
        </p:spPr>
        <p:txBody>
          <a:bodyPr>
            <a:noAutofit/>
          </a:bodyPr>
          <a:p>
            <a:r>
              <a:rPr lang="en-US" altLang="en-US" b="1"/>
              <a:t>Exploratory Data Analysis (EDA) Module</a:t>
            </a:r>
            <a:endParaRPr lang="en-US" altLang="en-US" b="1"/>
          </a:p>
          <a:p>
            <a:endParaRPr lang="en-US" altLang="en-US" b="1"/>
          </a:p>
          <a:p>
            <a:r>
              <a:rPr lang="en-US" altLang="en-US"/>
              <a:t>This module uncovers data patterns using visual tools (e.g., scatter plots, histograms) and descriptive statistics. Correlation matrices are computed to understand how exercise time aligns with calorie expenditure across different activity types.</a:t>
            </a:r>
            <a:endParaRPr lang="en-US" altLang="en-US"/>
          </a:p>
          <a:p>
            <a:endParaRPr lang="en-US" altLang="en-US" b="1"/>
          </a:p>
          <a:p>
            <a:endParaRPr lang="en-US" altLang="en-US" b="1"/>
          </a:p>
          <a:p>
            <a:r>
              <a:rPr lang="en-US" altLang="en-US" b="1"/>
              <a:t>Genre Clustering Module</a:t>
            </a:r>
            <a:endParaRPr lang="en-US" altLang="en-US" b="1"/>
          </a:p>
          <a:p>
            <a:endParaRPr lang="en-US" altLang="en-US"/>
          </a:p>
          <a:p>
            <a:r>
              <a:rPr lang="en-US" altLang="en-US"/>
              <a:t>Linear regression and multiple regression models are used to quantify the relationship between exercise time and calories burned. Evaluation involves checking R-squared values, residual plots, and statistical significance. Visualization tools like ggplot2 are used to plot regression lines and interpret model results.</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CODING IMPLEMENTATION</a:t>
            </a:r>
            <a:endParaRPr lang="en-IN" altLang="en-US"/>
          </a:p>
        </p:txBody>
      </p:sp>
      <p:sp>
        <p:nvSpPr>
          <p:cNvPr id="3" name="Text Placeholder 2"/>
          <p:cNvSpPr>
            <a:spLocks noGrp="1"/>
          </p:cNvSpPr>
          <p:nvPr>
            <p:ph type="body" idx="1"/>
          </p:nvPr>
        </p:nvSpPr>
        <p:spPr>
          <a:xfrm>
            <a:off x="228600" y="761365"/>
            <a:ext cx="10065385" cy="16927830"/>
          </a:xfrm>
        </p:spPr>
        <p:txBody>
          <a:bodyPr>
            <a:noAutofit/>
          </a:bodyPr>
          <a:p>
            <a:pPr>
              <a:lnSpc>
                <a:spcPct val="150000"/>
              </a:lnSpc>
            </a:pPr>
            <a:endParaRPr lang="en-US" altLang="en-US" sz="1200"/>
          </a:p>
          <a:p>
            <a:pPr>
              <a:lnSpc>
                <a:spcPct val="150000"/>
              </a:lnSpc>
            </a:pPr>
            <a:r>
              <a:rPr lang="en-US" altLang="en-US" sz="1200"/>
              <a:t># Load necessary library</a:t>
            </a:r>
            <a:endParaRPr lang="en-US" altLang="en-US" sz="1200"/>
          </a:p>
          <a:p>
            <a:pPr>
              <a:lnSpc>
                <a:spcPct val="150000"/>
              </a:lnSpc>
            </a:pPr>
            <a:r>
              <a:rPr lang="en-US" altLang="en-US" sz="1200"/>
              <a:t>library(ggplot2)</a:t>
            </a:r>
            <a:endParaRPr lang="en-US" altLang="en-US" sz="1200"/>
          </a:p>
          <a:p>
            <a:pPr>
              <a:lnSpc>
                <a:spcPct val="150000"/>
              </a:lnSpc>
            </a:pPr>
            <a:endParaRPr lang="en-US" altLang="en-US" sz="1200"/>
          </a:p>
          <a:p>
            <a:pPr>
              <a:lnSpc>
                <a:spcPct val="150000"/>
              </a:lnSpc>
            </a:pPr>
            <a:r>
              <a:rPr lang="en-US" altLang="en-US" sz="1200"/>
              <a:t># Step 1: Create dataset</a:t>
            </a:r>
            <a:endParaRPr lang="en-US" altLang="en-US" sz="1200"/>
          </a:p>
          <a:p>
            <a:pPr>
              <a:lnSpc>
                <a:spcPct val="150000"/>
              </a:lnSpc>
            </a:pPr>
            <a:r>
              <a:rPr lang="en-US" altLang="en-US" sz="1200"/>
              <a:t>exercise_time &lt;- c(10, 20, 30, 40, 50, 60, 70, 80, 90, 100)</a:t>
            </a:r>
            <a:endParaRPr lang="en-US" altLang="en-US" sz="1200"/>
          </a:p>
          <a:p>
            <a:pPr>
              <a:lnSpc>
                <a:spcPct val="150000"/>
              </a:lnSpc>
            </a:pPr>
            <a:r>
              <a:rPr lang="en-US" altLang="en-US" sz="1200"/>
              <a:t>calories_burned &lt;- c(50, 100, 130, 170, 210, 260, 300, 340, 390, 430)</a:t>
            </a:r>
            <a:endParaRPr lang="en-US" altLang="en-US" sz="1200"/>
          </a:p>
          <a:p>
            <a:pPr>
              <a:lnSpc>
                <a:spcPct val="150000"/>
              </a:lnSpc>
            </a:pPr>
            <a:r>
              <a:rPr lang="en-US" altLang="en-US" sz="1200"/>
              <a:t>data &lt;- data.frame(exercise_time, calories_burned)</a:t>
            </a:r>
            <a:endParaRPr lang="en-US" altLang="en-US" sz="1200"/>
          </a:p>
          <a:p>
            <a:pPr>
              <a:lnSpc>
                <a:spcPct val="150000"/>
              </a:lnSpc>
            </a:pPr>
            <a:endParaRPr lang="en-US" altLang="en-US" sz="1200"/>
          </a:p>
          <a:p>
            <a:pPr>
              <a:lnSpc>
                <a:spcPct val="150000"/>
              </a:lnSpc>
            </a:pPr>
            <a:r>
              <a:rPr lang="en-US" altLang="en-US" sz="1200"/>
              <a:t>print("Step 1: Dataset Created")</a:t>
            </a:r>
            <a:endParaRPr lang="en-US" altLang="en-US" sz="1200"/>
          </a:p>
          <a:p>
            <a:pPr>
              <a:lnSpc>
                <a:spcPct val="150000"/>
              </a:lnSpc>
            </a:pPr>
            <a:r>
              <a:rPr lang="en-US" altLang="en-US" sz="1200"/>
              <a:t>print(data)</a:t>
            </a:r>
            <a:endParaRPr lang="en-US" altLang="en-US" sz="1200"/>
          </a:p>
          <a:p>
            <a:pPr>
              <a:lnSpc>
                <a:spcPct val="150000"/>
              </a:lnSpc>
            </a:pPr>
            <a:endParaRPr lang="en-US" altLang="en-US" sz="1200"/>
          </a:p>
          <a:p>
            <a:pPr>
              <a:lnSpc>
                <a:spcPct val="150000"/>
              </a:lnSpc>
            </a:pPr>
            <a:r>
              <a:rPr lang="en-US" altLang="en-US" sz="1200"/>
              <a:t># Step 2: Visualize the data</a:t>
            </a:r>
            <a:endParaRPr lang="en-US" altLang="en-US" sz="1200"/>
          </a:p>
          <a:p>
            <a:pPr>
              <a:lnSpc>
                <a:spcPct val="150000"/>
              </a:lnSpc>
            </a:pPr>
            <a:r>
              <a:rPr lang="en-US" altLang="en-US" sz="1200"/>
              <a:t>print("Step 2: Plotting Exercise Time vs Calories Burned")</a:t>
            </a:r>
            <a:endParaRPr lang="en-US" altLang="en-US" sz="1200"/>
          </a:p>
          <a:p>
            <a:pPr>
              <a:lnSpc>
                <a:spcPct val="150000"/>
              </a:lnSpc>
            </a:pPr>
            <a:r>
              <a:rPr lang="en-US" altLang="en-US" sz="1200"/>
              <a:t>ggplot(data, aes(x = exercise_time, y = calories_burned)) +</a:t>
            </a:r>
            <a:endParaRPr lang="en-US" altLang="en-US" sz="1200"/>
          </a:p>
          <a:p>
            <a:pPr>
              <a:lnSpc>
                <a:spcPct val="150000"/>
              </a:lnSpc>
            </a:pPr>
            <a:r>
              <a:rPr lang="en-US" altLang="en-US" sz="1200"/>
              <a:t>  geom_point(color = "blue", size = 3) +</a:t>
            </a:r>
            <a:endParaRPr lang="en-US" altLang="en-US" sz="1200"/>
          </a:p>
          <a:p>
            <a:pPr>
              <a:lnSpc>
                <a:spcPct val="150000"/>
              </a:lnSpc>
            </a:pPr>
            <a:r>
              <a:rPr lang="en-US" altLang="en-US" sz="1200"/>
              <a:t>  geom_smooth(method = "lm", se = TRUE, color = "red") +</a:t>
            </a:r>
            <a:endParaRPr lang="en-US" altLang="en-US" sz="1200"/>
          </a:p>
          <a:p>
            <a:pPr>
              <a:lnSpc>
                <a:spcPct val="150000"/>
              </a:lnSpc>
            </a:pPr>
            <a:r>
              <a:rPr lang="en-US" altLang="en-US" sz="1200"/>
              <a:t>  labs(title = "Exercise Time vs Calories Burned",</a:t>
            </a:r>
            <a:endParaRPr lang="en-US" altLang="en-US" sz="1200"/>
          </a:p>
          <a:p>
            <a:pPr>
              <a:lnSpc>
                <a:spcPct val="150000"/>
              </a:lnSpc>
            </a:pPr>
            <a:r>
              <a:rPr lang="en-US" altLang="en-US" sz="1200"/>
              <a:t>       x = "Exercise Time (minutes)",</a:t>
            </a:r>
            <a:endParaRPr lang="en-US" altLang="en-US" sz="1200"/>
          </a:p>
          <a:p>
            <a:pPr>
              <a:lnSpc>
                <a:spcPct val="150000"/>
              </a:lnSpc>
            </a:pPr>
            <a:r>
              <a:rPr lang="en-US" altLang="en-US" sz="1200"/>
              <a:t>       y = "Calories Burned") +</a:t>
            </a:r>
            <a:endParaRPr lang="en-US" altLang="en-US" sz="1200"/>
          </a:p>
          <a:p>
            <a:pPr>
              <a:lnSpc>
                <a:spcPct val="150000"/>
              </a:lnSpc>
            </a:pPr>
            <a:r>
              <a:rPr lang="en-US" altLang="en-US" sz="1200"/>
              <a:t>  theme_minimal()</a:t>
            </a:r>
            <a:endParaRPr lang="en-US" altLang="en-US" sz="1200"/>
          </a:p>
          <a:p>
            <a:pPr>
              <a:lnSpc>
                <a:spcPct val="150000"/>
              </a:lnSpc>
            </a:pPr>
            <a:endParaRPr lang="en-US" altLang="en-US" sz="1200"/>
          </a:p>
          <a:p>
            <a:pPr>
              <a:lnSpc>
                <a:spcPct val="150000"/>
              </a:lnSpc>
            </a:pPr>
            <a:endParaRPr lang="en-US" altLang="en-US" sz="1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CODING IMPLEMENTATION</a:t>
            </a:r>
            <a:endParaRPr lang="en-IN" altLang="en-US"/>
          </a:p>
        </p:txBody>
      </p:sp>
      <p:sp>
        <p:nvSpPr>
          <p:cNvPr id="3" name="Text Placeholder 2"/>
          <p:cNvSpPr>
            <a:spLocks noGrp="1"/>
          </p:cNvSpPr>
          <p:nvPr>
            <p:ph type="body" idx="1"/>
          </p:nvPr>
        </p:nvSpPr>
        <p:spPr>
          <a:xfrm>
            <a:off x="622935" y="1156335"/>
            <a:ext cx="9937750" cy="6343015"/>
          </a:xfrm>
        </p:spPr>
        <p:txBody>
          <a:bodyPr>
            <a:noAutofit/>
          </a:bodyPr>
          <a:p>
            <a:r>
              <a:rPr lang="en-US" altLang="en-US">
                <a:sym typeface="+mn-ea"/>
              </a:rPr>
              <a:t> </a:t>
            </a:r>
            <a:r>
              <a:rPr lang="en-US" altLang="en-US" sz="1200">
                <a:sym typeface="+mn-ea"/>
              </a:rPr>
              <a:t>Step 3: Fit Linear Regression Model</a:t>
            </a:r>
            <a:endParaRPr lang="en-US" altLang="en-US" sz="1200"/>
          </a:p>
          <a:p>
            <a:r>
              <a:rPr lang="en-US" altLang="en-US" sz="1200">
                <a:sym typeface="+mn-ea"/>
              </a:rPr>
              <a:t>print("Step 3: Fitting Linear Regression Model")</a:t>
            </a:r>
            <a:endParaRPr lang="en-US" altLang="en-US" sz="1200"/>
          </a:p>
          <a:p>
            <a:r>
              <a:rPr lang="en-US" altLang="en-US" sz="1200">
                <a:sym typeface="+mn-ea"/>
              </a:rPr>
              <a:t>model &lt;- lm(calories_burned ~ exercise_time, data = data)</a:t>
            </a:r>
            <a:endParaRPr lang="en-US" altLang="en-US" sz="1200"/>
          </a:p>
          <a:p>
            <a:r>
              <a:rPr lang="en-US" altLang="en-US" sz="1200">
                <a:sym typeface="+mn-ea"/>
              </a:rPr>
              <a:t>print(summary(model))</a:t>
            </a:r>
            <a:endParaRPr lang="en-US" altLang="en-US" sz="1200"/>
          </a:p>
          <a:p>
            <a:endParaRPr lang="en-US" altLang="en-US" sz="1200"/>
          </a:p>
          <a:p>
            <a:r>
              <a:rPr lang="en-US" altLang="en-US" sz="1200">
                <a:sym typeface="+mn-ea"/>
              </a:rPr>
              <a:t># Step 4: Extract and Print Coefficients</a:t>
            </a:r>
            <a:endParaRPr lang="en-US" altLang="en-US" sz="1200"/>
          </a:p>
          <a:p>
            <a:r>
              <a:rPr lang="en-US" altLang="en-US" sz="1200">
                <a:sym typeface="+mn-ea"/>
              </a:rPr>
              <a:t>intercept &lt;- coef(model)[1]</a:t>
            </a:r>
            <a:endParaRPr lang="en-US" altLang="en-US" sz="1200"/>
          </a:p>
          <a:p>
            <a:r>
              <a:rPr lang="en-US" altLang="en-US" sz="1200">
                <a:sym typeface="+mn-ea"/>
              </a:rPr>
              <a:t>slope &lt;- coef(model)[2]</a:t>
            </a:r>
            <a:endParaRPr lang="en-US" altLang="en-US" sz="1200"/>
          </a:p>
          <a:p>
            <a:endParaRPr lang="en-US" altLang="en-US" sz="1200"/>
          </a:p>
          <a:p>
            <a:r>
              <a:rPr lang="en-US" altLang="en-US" sz="1200">
                <a:sym typeface="+mn-ea"/>
              </a:rPr>
              <a:t>print("Step 4: Model Coefficients")</a:t>
            </a:r>
            <a:endParaRPr lang="en-US" altLang="en-US" sz="1200"/>
          </a:p>
          <a:p>
            <a:r>
              <a:rPr lang="en-US" altLang="en-US" sz="1200">
                <a:sym typeface="+mn-ea"/>
              </a:rPr>
              <a:t>cat("Intercept:", intercept, "\n")</a:t>
            </a:r>
            <a:endParaRPr lang="en-US" altLang="en-US" sz="1200"/>
          </a:p>
          <a:p>
            <a:r>
              <a:rPr lang="en-US" altLang="en-US" sz="1200">
                <a:sym typeface="+mn-ea"/>
              </a:rPr>
              <a:t>cat("Slope:", slope, "\n")</a:t>
            </a:r>
            <a:endParaRPr lang="en-US" altLang="en-US" sz="1200"/>
          </a:p>
          <a:p>
            <a:endParaRPr lang="en-US" altLang="en-US" sz="1200"/>
          </a:p>
          <a:p>
            <a:r>
              <a:rPr lang="en-US" altLang="en-US" sz="1200">
                <a:sym typeface="+mn-ea"/>
              </a:rPr>
              <a:t># Step 5: R-squared</a:t>
            </a:r>
            <a:endParaRPr lang="en-US" altLang="en-US" sz="1200"/>
          </a:p>
          <a:p>
            <a:r>
              <a:rPr lang="en-US" altLang="en-US" sz="1200">
                <a:sym typeface="+mn-ea"/>
              </a:rPr>
              <a:t>r_squared &lt;- summary(model)$r.squared</a:t>
            </a:r>
            <a:endParaRPr lang="en-US" altLang="en-US" sz="1200"/>
          </a:p>
          <a:p>
            <a:r>
              <a:rPr lang="en-US" altLang="en-US" sz="1200">
                <a:sym typeface="+mn-ea"/>
              </a:rPr>
              <a:t>print("Step 5: Model Accuracy (R-squared)")</a:t>
            </a:r>
            <a:endParaRPr lang="en-US" altLang="en-US" sz="1200"/>
          </a:p>
          <a:p>
            <a:r>
              <a:rPr lang="en-US" altLang="en-US" sz="1200">
                <a:sym typeface="+mn-ea"/>
              </a:rPr>
              <a:t>cat("R-squared:", r_squared, "\n")</a:t>
            </a:r>
            <a:endParaRPr lang="en-US" altLang="en-US" sz="1200"/>
          </a:p>
          <a:p>
            <a:endParaRPr lang="en-US" altLang="en-US" sz="1200"/>
          </a:p>
          <a:p>
            <a:r>
              <a:rPr lang="en-US" altLang="en-US" sz="1200">
                <a:sym typeface="+mn-ea"/>
              </a:rPr>
              <a:t># Step 6: Confidence Intervals</a:t>
            </a:r>
            <a:endParaRPr lang="en-US" altLang="en-US" sz="1200"/>
          </a:p>
          <a:p>
            <a:r>
              <a:rPr lang="en-US" altLang="en-US" sz="1200">
                <a:sym typeface="+mn-ea"/>
              </a:rPr>
              <a:t>print("Step 6: Confidence Intervals for Coefficients")</a:t>
            </a:r>
            <a:endParaRPr lang="en-US" altLang="en-US" sz="1200"/>
          </a:p>
          <a:p>
            <a:r>
              <a:rPr lang="en-US" altLang="en-US" sz="1200">
                <a:sym typeface="+mn-ea"/>
              </a:rPr>
              <a:t>print(confint(model))</a:t>
            </a:r>
            <a:endParaRPr lang="en-US" altLang="en-US" sz="1200"/>
          </a:p>
          <a:p>
            <a:endParaRPr lang="en-US" altLang="en-US" sz="1200"/>
          </a:p>
          <a:p>
            <a:r>
              <a:rPr lang="en-US" altLang="en-US" sz="1200">
                <a:sym typeface="+mn-ea"/>
              </a:rPr>
              <a:t># Step 7: Make Predictions</a:t>
            </a:r>
            <a:endParaRPr lang="en-US" altLang="en-US" sz="1200"/>
          </a:p>
          <a:p>
            <a:r>
              <a:rPr lang="en-US" altLang="en-US" sz="1200">
                <a:sym typeface="+mn-ea"/>
              </a:rPr>
              <a:t>print("Step 7: Predict Calories Burned for New Exercise Times")</a:t>
            </a:r>
            <a:endParaRPr lang="en-US" altLang="en-US" sz="1200"/>
          </a:p>
          <a:p>
            <a:r>
              <a:rPr lang="en-US" altLang="en-US" sz="1200">
                <a:sym typeface="+mn-ea"/>
              </a:rPr>
              <a:t>new_data &lt;- data.frame(exercise_time = c(25, 55, 85, 105))</a:t>
            </a:r>
            <a:endParaRPr lang="en-US" altLang="en-US" sz="1200"/>
          </a:p>
          <a:p>
            <a:r>
              <a:rPr lang="en-US" altLang="en-US" sz="1200">
                <a:sym typeface="+mn-ea"/>
              </a:rPr>
              <a:t>predictions &lt;- predict(model, new_data, interval = "confidence")</a:t>
            </a:r>
            <a:endParaRPr lang="en-US" altLang="en-US" sz="1200"/>
          </a:p>
          <a:p>
            <a:r>
              <a:rPr lang="en-US" altLang="en-US" sz="1200">
                <a:sym typeface="+mn-ea"/>
              </a:rPr>
              <a:t>print(cbind(new_data, predictions))</a:t>
            </a:r>
            <a:endParaRPr lang="en-US" altLang="en-US" sz="1200"/>
          </a:p>
          <a:p>
            <a:endParaRPr lang="en-US" sz="12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CODING IMPLEMENTAION</a:t>
            </a:r>
            <a:endParaRPr lang="en-IN" altLang="en-US"/>
          </a:p>
        </p:txBody>
      </p:sp>
      <p:sp>
        <p:nvSpPr>
          <p:cNvPr id="3" name="Text Placeholder 2"/>
          <p:cNvSpPr>
            <a:spLocks noGrp="1"/>
          </p:cNvSpPr>
          <p:nvPr>
            <p:ph type="body" idx="1"/>
          </p:nvPr>
        </p:nvSpPr>
        <p:spPr>
          <a:xfrm>
            <a:off x="622935" y="1117600"/>
            <a:ext cx="9937750" cy="5530215"/>
          </a:xfrm>
        </p:spPr>
        <p:txBody>
          <a:bodyPr>
            <a:noAutofit/>
          </a:bodyPr>
          <a:p>
            <a:r>
              <a:rPr lang="en-US" altLang="en-US" sz="1200">
                <a:sym typeface="+mn-ea"/>
              </a:rPr>
              <a:t># Step 8: Residual Plot</a:t>
            </a:r>
            <a:endParaRPr lang="en-US" altLang="en-US" sz="1200"/>
          </a:p>
          <a:p>
            <a:r>
              <a:rPr lang="en-US" altLang="en-US" sz="1200">
                <a:sym typeface="+mn-ea"/>
              </a:rPr>
              <a:t>print("Step 8: Plotting Residuals")</a:t>
            </a:r>
            <a:endParaRPr lang="en-US" altLang="en-US" sz="1200"/>
          </a:p>
          <a:p>
            <a:r>
              <a:rPr lang="en-US" altLang="en-US" sz="1200">
                <a:sym typeface="+mn-ea"/>
              </a:rPr>
              <a:t>residuals &lt;- resid(model)</a:t>
            </a:r>
            <a:endParaRPr lang="en-US" altLang="en-US" sz="1200"/>
          </a:p>
          <a:p>
            <a:r>
              <a:rPr lang="en-US" altLang="en-US" sz="1200">
                <a:sym typeface="+mn-ea"/>
              </a:rPr>
              <a:t>fitted &lt;- fitted(model)</a:t>
            </a:r>
            <a:endParaRPr lang="en-US" altLang="en-US" sz="1200"/>
          </a:p>
          <a:p>
            <a:r>
              <a:rPr lang="en-US" altLang="en-US" sz="1200">
                <a:sym typeface="+mn-ea"/>
              </a:rPr>
              <a:t>plot(fitted, residuals,</a:t>
            </a:r>
            <a:endParaRPr lang="en-US" altLang="en-US" sz="1200"/>
          </a:p>
          <a:p>
            <a:r>
              <a:rPr lang="en-US" altLang="en-US" sz="1200">
                <a:sym typeface="+mn-ea"/>
              </a:rPr>
              <a:t>     main = "Residuals vs Fitted",</a:t>
            </a:r>
            <a:endParaRPr lang="en-US" altLang="en-US" sz="1200"/>
          </a:p>
          <a:p>
            <a:r>
              <a:rPr lang="en-US" altLang="en-US" sz="1200">
                <a:sym typeface="+mn-ea"/>
              </a:rPr>
              <a:t>     xlab = "Fitted Values",</a:t>
            </a:r>
            <a:endParaRPr lang="en-US" altLang="en-US" sz="1200"/>
          </a:p>
          <a:p>
            <a:r>
              <a:rPr lang="en-US" altLang="en-US" sz="1200">
                <a:sym typeface="+mn-ea"/>
              </a:rPr>
              <a:t>     ylab = "Residuals",</a:t>
            </a:r>
            <a:endParaRPr lang="en-US" altLang="en-US" sz="1200"/>
          </a:p>
          <a:p>
            <a:r>
              <a:rPr lang="en-US" altLang="en-US" sz="1200">
                <a:sym typeface="+mn-ea"/>
              </a:rPr>
              <a:t>     col = "darkgreen", pch = 19)</a:t>
            </a:r>
            <a:endParaRPr lang="en-US" altLang="en-US" sz="1200"/>
          </a:p>
          <a:p>
            <a:r>
              <a:rPr lang="en-US" altLang="en-US" sz="1200">
                <a:sym typeface="+mn-ea"/>
              </a:rPr>
              <a:t>abline(h = 0, col = "red", lwd = 2)</a:t>
            </a:r>
            <a:endParaRPr lang="en-US" altLang="en-US" sz="1200"/>
          </a:p>
          <a:p>
            <a:endParaRPr lang="en-US" altLang="en-US" sz="1200"/>
          </a:p>
          <a:p>
            <a:r>
              <a:rPr lang="en-US" altLang="en-US" sz="1200">
                <a:sym typeface="+mn-ea"/>
              </a:rPr>
              <a:t># Step 9: Diagnostic Plots</a:t>
            </a:r>
            <a:endParaRPr lang="en-US" altLang="en-US" sz="1200"/>
          </a:p>
          <a:p>
            <a:r>
              <a:rPr lang="en-US" altLang="en-US" sz="1200">
                <a:sym typeface="+mn-ea"/>
              </a:rPr>
              <a:t>print("Step 9: Showing Diagnostic Plots")</a:t>
            </a:r>
            <a:endParaRPr lang="en-US" altLang="en-US" sz="1200"/>
          </a:p>
          <a:p>
            <a:r>
              <a:rPr lang="en-US" altLang="en-US" sz="1200">
                <a:sym typeface="+mn-ea"/>
              </a:rPr>
              <a:t>par(mfrow = c(2, 2))</a:t>
            </a:r>
            <a:endParaRPr lang="en-US" altLang="en-US" sz="1200"/>
          </a:p>
          <a:p>
            <a:r>
              <a:rPr lang="en-US" altLang="en-US" sz="1200">
                <a:sym typeface="+mn-ea"/>
              </a:rPr>
              <a:t>plot(model)</a:t>
            </a:r>
            <a:endParaRPr lang="en-US" altLang="en-US" sz="1200"/>
          </a:p>
          <a:p>
            <a:r>
              <a:rPr lang="en-US" altLang="en-US" sz="1200">
                <a:sym typeface="+mn-ea"/>
              </a:rPr>
              <a:t>par(mfrow = c(1, 1))</a:t>
            </a:r>
            <a:endParaRPr lang="en-US" altLang="en-US" sz="1200"/>
          </a:p>
          <a:p>
            <a:endParaRPr lang="en-US" altLang="en-US" sz="1200"/>
          </a:p>
          <a:p>
            <a:endParaRPr lang="en-US" altLang="en-US" sz="1200"/>
          </a:p>
          <a:p>
            <a:r>
              <a:rPr lang="en-US" altLang="en-US" sz="1200">
                <a:sym typeface="+mn-ea"/>
              </a:rPr>
              <a:t>What This Program Does:</a:t>
            </a:r>
            <a:endParaRPr lang="en-US" altLang="en-US" sz="1200"/>
          </a:p>
          <a:p>
            <a:endParaRPr lang="en-US" altLang="en-US" sz="1200"/>
          </a:p>
          <a:p>
            <a:r>
              <a:rPr lang="en-US" altLang="en-US" sz="1200">
                <a:sym typeface="+mn-ea"/>
              </a:rPr>
              <a:t>Creates and prints a dataset.</a:t>
            </a:r>
            <a:endParaRPr lang="en-US" altLang="en-US" sz="1200"/>
          </a:p>
          <a:p>
            <a:endParaRPr lang="en-US" altLang="en-US" sz="1200"/>
          </a:p>
          <a:p>
            <a:r>
              <a:rPr lang="en-US" altLang="en-US" sz="1200">
                <a:sym typeface="+mn-ea"/>
              </a:rPr>
              <a:t>Plots the data and a regression line.</a:t>
            </a:r>
            <a:endParaRPr lang="en-US" altLang="en-US" sz="1200"/>
          </a:p>
          <a:p>
            <a:endParaRPr lang="en-US" altLang="en-US" sz="1200"/>
          </a:p>
          <a:p>
            <a:r>
              <a:rPr lang="en-US" altLang="en-US" sz="1200">
                <a:sym typeface="+mn-ea"/>
              </a:rPr>
              <a:t>Fits a linear model and prints the summary.</a:t>
            </a:r>
            <a:endParaRPr lang="en-US" altLang="en-US" sz="1200"/>
          </a:p>
          <a:p>
            <a:endParaRPr lang="en-US" altLang="en-US" sz="1200"/>
          </a:p>
          <a:p>
            <a:r>
              <a:rPr lang="en-US" altLang="en-US" sz="1200">
                <a:sym typeface="+mn-ea"/>
              </a:rPr>
              <a:t>Outputs coefficients and R-squared value.</a:t>
            </a:r>
            <a:endParaRPr lang="en-US" altLang="en-US" sz="1200"/>
          </a:p>
          <a:p>
            <a:endParaRPr lang="en-US" altLang="en-US" sz="1200"/>
          </a:p>
          <a:p>
            <a:r>
              <a:rPr lang="en-US" altLang="en-US" sz="1200">
                <a:sym typeface="+mn-ea"/>
              </a:rPr>
              <a:t>Predicts </a:t>
            </a:r>
            <a:endParaRPr lang="en-US" sz="12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OUTPUT</a:t>
            </a:r>
            <a:endParaRPr lang="en-IN" altLang="en-US"/>
          </a:p>
        </p:txBody>
      </p:sp>
      <p:pic>
        <p:nvPicPr>
          <p:cNvPr id="4" name="Picture 3"/>
          <p:cNvPicPr>
            <a:picLocks noChangeAspect="1"/>
          </p:cNvPicPr>
          <p:nvPr/>
        </p:nvPicPr>
        <p:blipFill>
          <a:blip r:embed="rId1"/>
          <a:srcRect l="751" t="6674" r="1639" b="10567"/>
          <a:stretch>
            <a:fillRect/>
          </a:stretch>
        </p:blipFill>
        <p:spPr>
          <a:xfrm>
            <a:off x="1143000" y="1371600"/>
            <a:ext cx="9906000" cy="47244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CONCLUSION</a:t>
            </a:r>
            <a:endParaRPr lang="en-IN" altLang="en-US"/>
          </a:p>
        </p:txBody>
      </p:sp>
      <p:sp>
        <p:nvSpPr>
          <p:cNvPr id="3" name="Text Placeholder 2"/>
          <p:cNvSpPr>
            <a:spLocks noGrp="1"/>
          </p:cNvSpPr>
          <p:nvPr>
            <p:ph type="body" idx="1"/>
          </p:nvPr>
        </p:nvSpPr>
        <p:spPr>
          <a:xfrm>
            <a:off x="622935" y="1211580"/>
            <a:ext cx="9937750" cy="5513705"/>
          </a:xfrm>
        </p:spPr>
        <p:txBody>
          <a:bodyPr>
            <a:noAutofit/>
          </a:bodyPr>
          <a:p>
            <a:pPr marL="342900" indent="-342900">
              <a:buFont typeface="Wingdings" panose="05000000000000000000" charset="0"/>
              <a:buChar char="Ø"/>
            </a:pPr>
            <a:r>
              <a:rPr lang="en-US" altLang="en-US"/>
              <a:t>Exercise time is an important predictor of calories burned, but it is often influenced by other factors such as weight, age, and exercise type.</a:t>
            </a:r>
            <a:endParaRPr lang="en-US" altLang="en-US"/>
          </a:p>
          <a:p>
            <a:pPr marL="342900" indent="-342900">
              <a:buFont typeface="Wingdings" panose="05000000000000000000" charset="0"/>
              <a:buChar char="Ø"/>
            </a:pPr>
            <a:endParaRPr lang="en-US" altLang="en-US"/>
          </a:p>
          <a:p>
            <a:pPr marL="342900" indent="-342900">
              <a:buFont typeface="Wingdings" panose="05000000000000000000" charset="0"/>
              <a:buChar char="Ø"/>
            </a:pPr>
            <a:r>
              <a:rPr lang="en-US" altLang="en-US"/>
              <a:t>ANN models further contributed by detecting more intricate patterns in the data</a:t>
            </a:r>
            <a:r>
              <a:rPr lang="en-IN" altLang="en-US"/>
              <a:t>.</a:t>
            </a:r>
            <a:endParaRPr lang="en-US" altLang="en-US"/>
          </a:p>
          <a:p>
            <a:pPr marL="342900" indent="-342900">
              <a:buFont typeface="Wingdings" panose="05000000000000000000" charset="0"/>
              <a:buChar char="Ø"/>
            </a:pPr>
            <a:endParaRPr lang="en-US" altLang="en-US"/>
          </a:p>
          <a:p>
            <a:pPr marL="342900" indent="-342900">
              <a:buFont typeface="Wingdings" panose="05000000000000000000" charset="0"/>
              <a:buChar char="Ø"/>
            </a:pPr>
            <a:r>
              <a:rPr lang="en-US" altLang="en-US"/>
              <a:t>Models like XGBoost and Random Forest can highlight the importance of various features in predicting calorie burn.</a:t>
            </a:r>
            <a:endParaRPr lang="en-US" altLang="en-US"/>
          </a:p>
          <a:p>
            <a:pPr marL="342900" indent="-342900">
              <a:buFont typeface="Wingdings" panose="05000000000000000000" charset="0"/>
              <a:buChar char="Ø"/>
            </a:pPr>
            <a:endParaRPr lang="en-US" altLang="en-US"/>
          </a:p>
          <a:p>
            <a:pPr marL="342900" indent="-342900">
              <a:buFont typeface="Wingdings" panose="05000000000000000000" charset="0"/>
              <a:buChar char="Ø"/>
            </a:pPr>
            <a:r>
              <a:rPr lang="en-US" altLang="en-US"/>
              <a:t>XGBoost, a powerful gradient boosting algorithm, showed significant predictive accuracy by leveraging both exercise time and other factors to predict calories burned.</a:t>
            </a:r>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4191000" y="1447800"/>
            <a:ext cx="3622548" cy="348234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00">
              <a:lnSpc>
                <a:spcPct val="100000"/>
              </a:lnSpc>
              <a:spcBef>
                <a:spcPts val="100"/>
              </a:spcBef>
            </a:pPr>
            <a:r>
              <a:rPr sz="3000" spc="-40" dirty="0"/>
              <a:t>PRESENTATION</a:t>
            </a:r>
            <a:r>
              <a:rPr sz="3000" spc="-110" dirty="0"/>
              <a:t> </a:t>
            </a:r>
            <a:r>
              <a:rPr sz="3000" spc="-10" dirty="0"/>
              <a:t>OVERVIEW</a:t>
            </a:r>
            <a:endParaRPr sz="3000"/>
          </a:p>
        </p:txBody>
      </p:sp>
      <p:sp>
        <p:nvSpPr>
          <p:cNvPr id="3" name="object 3"/>
          <p:cNvSpPr txBox="1"/>
          <p:nvPr/>
        </p:nvSpPr>
        <p:spPr>
          <a:xfrm>
            <a:off x="622808" y="1705483"/>
            <a:ext cx="5371465" cy="2518638"/>
          </a:xfrm>
          <a:prstGeom prst="rect">
            <a:avLst/>
          </a:prstGeom>
        </p:spPr>
        <p:txBody>
          <a:bodyPr vert="horz" wrap="square" lIns="0" tIns="12700" rIns="0" bIns="0" rtlCol="0">
            <a:spAutoFit/>
          </a:bodyPr>
          <a:lstStyle/>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latin typeface="Arial" panose="020B0604020202020204" pitchFamily="34" charset="0"/>
                <a:cs typeface="Arial" panose="020B0604020202020204" pitchFamily="34" charset="0"/>
              </a:rPr>
              <a:t>Problem Identification</a:t>
            </a:r>
            <a:endParaRPr lang="en-US" sz="2400" b="1" dirty="0">
              <a:solidFill>
                <a:schemeClr val="dk1"/>
              </a:solidFill>
              <a:latin typeface="Arial" panose="020B0604020202020204" pitchFamily="34" charset="0"/>
              <a:cs typeface="Arial" panose="020B0604020202020204" pitchFamily="34" charset="0"/>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latin typeface="Arial" panose="020B0604020202020204" pitchFamily="34" charset="0"/>
                <a:cs typeface="Arial" panose="020B0604020202020204" pitchFamily="34" charset="0"/>
              </a:rPr>
              <a:t>Objective </a:t>
            </a:r>
            <a:endParaRPr lang="en-US" sz="2400" b="1" dirty="0">
              <a:solidFill>
                <a:schemeClr val="dk1"/>
              </a:solidFill>
              <a:latin typeface="Arial" panose="020B0604020202020204" pitchFamily="34" charset="0"/>
              <a:cs typeface="Arial" panose="020B0604020202020204" pitchFamily="34" charset="0"/>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latin typeface="Arial" panose="020B0604020202020204" pitchFamily="34" charset="0"/>
                <a:cs typeface="Arial" panose="020B0604020202020204" pitchFamily="34" charset="0"/>
              </a:rPr>
              <a:t>Proposed System</a:t>
            </a:r>
            <a:endParaRPr lang="en-US" sz="2400" b="1" dirty="0">
              <a:solidFill>
                <a:schemeClr val="dk1"/>
              </a:solidFill>
              <a:latin typeface="Arial" panose="020B0604020202020204" pitchFamily="34" charset="0"/>
              <a:cs typeface="Arial" panose="020B0604020202020204" pitchFamily="34" charset="0"/>
            </a:endParaRPr>
          </a:p>
          <a:p>
            <a:pPr marL="457200" lvl="0" indent="-381000" algn="l" rtl="0">
              <a:lnSpc>
                <a:spcPct val="115000"/>
              </a:lnSpc>
              <a:spcBef>
                <a:spcPts val="0"/>
              </a:spcBef>
              <a:spcAft>
                <a:spcPts val="0"/>
              </a:spcAft>
              <a:buClr>
                <a:schemeClr val="dk1"/>
              </a:buClr>
              <a:buSzPts val="2400"/>
              <a:buChar char="➢"/>
            </a:pPr>
            <a:r>
              <a:rPr lang="en-US" sz="2400" b="1" dirty="0">
                <a:solidFill>
                  <a:schemeClr val="dk1"/>
                </a:solidFill>
                <a:latin typeface="Arial" panose="020B0604020202020204" pitchFamily="34" charset="0"/>
                <a:cs typeface="Arial" panose="020B0604020202020204" pitchFamily="34" charset="0"/>
              </a:rPr>
              <a:t>R Programming Used</a:t>
            </a:r>
            <a:endParaRPr lang="en-US" sz="2400" b="1" dirty="0">
              <a:solidFill>
                <a:schemeClr val="dk1"/>
              </a:solidFill>
              <a:latin typeface="Arial" panose="020B0604020202020204" pitchFamily="34" charset="0"/>
              <a:cs typeface="Arial" panose="020B0604020202020204" pitchFamily="34" charset="0"/>
            </a:endParaRPr>
          </a:p>
          <a:p>
            <a:pPr marL="457200" indent="-381000">
              <a:lnSpc>
                <a:spcPct val="115000"/>
              </a:lnSpc>
              <a:buClr>
                <a:schemeClr val="dk1"/>
              </a:buClr>
              <a:buSzPts val="2400"/>
              <a:buFont typeface="Arial" panose="020B0604020202020204"/>
              <a:buChar char="➢"/>
            </a:pPr>
            <a:r>
              <a:rPr lang="en-US" sz="2400" b="1" dirty="0">
                <a:solidFill>
                  <a:schemeClr val="dk1"/>
                </a:solidFill>
                <a:latin typeface="Arial" panose="020B0604020202020204" pitchFamily="34" charset="0"/>
                <a:cs typeface="Arial" panose="020B0604020202020204" pitchFamily="34" charset="0"/>
              </a:rPr>
              <a:t>Advantage of Proposed system</a:t>
            </a:r>
            <a:endParaRPr lang="en-IN" sz="2400" b="1" dirty="0">
              <a:solidFill>
                <a:schemeClr val="accent6">
                  <a:lumMod val="60000"/>
                  <a:lumOff val="40000"/>
                </a:schemeClr>
              </a:solidFill>
              <a:latin typeface="Arial" panose="020B0604020202020204" pitchFamily="34" charset="0"/>
              <a:cs typeface="Arial" panose="020B0604020202020204" pitchFamily="34" charset="0"/>
            </a:endParaRPr>
          </a:p>
          <a:p>
            <a:pPr marL="278765" indent="-266065">
              <a:lnSpc>
                <a:spcPct val="100000"/>
              </a:lnSpc>
              <a:spcBef>
                <a:spcPts val="100"/>
              </a:spcBef>
              <a:buChar char=""/>
              <a:tabLst>
                <a:tab pos="278765" algn="l"/>
              </a:tabLst>
            </a:pPr>
            <a:endParaRPr sz="2400" dirty="0">
              <a:latin typeface="Arial" panose="020B0604020202020204"/>
              <a:cs typeface="Arial" panose="020B0604020202020204"/>
            </a:endParaRPr>
          </a:p>
        </p:txBody>
      </p:sp>
      <p:pic>
        <p:nvPicPr>
          <p:cNvPr id="4" name="object 4"/>
          <p:cNvPicPr/>
          <p:nvPr/>
        </p:nvPicPr>
        <p:blipFill>
          <a:blip r:embed="rId1" cstate="print"/>
          <a:stretch>
            <a:fillRect/>
          </a:stretch>
        </p:blipFill>
        <p:spPr>
          <a:xfrm>
            <a:off x="841247" y="224027"/>
            <a:ext cx="1057655" cy="1048512"/>
          </a:xfrm>
          <a:prstGeom prst="rect">
            <a:avLst/>
          </a:prstGeom>
        </p:spPr>
      </p:pic>
      <p:pic>
        <p:nvPicPr>
          <p:cNvPr id="5" name="object 5"/>
          <p:cNvPicPr/>
          <p:nvPr/>
        </p:nvPicPr>
        <p:blipFill>
          <a:blip r:embed="rId2" cstate="print"/>
          <a:stretch>
            <a:fillRect/>
          </a:stretch>
        </p:blipFill>
        <p:spPr>
          <a:xfrm>
            <a:off x="10335768" y="259079"/>
            <a:ext cx="1155192" cy="1103376"/>
          </a:xfrm>
          <a:prstGeom prst="rect">
            <a:avLst/>
          </a:prstGeom>
        </p:spPr>
      </p:pic>
      <p:sp>
        <p:nvSpPr>
          <p:cNvPr id="6" name="Text Box 5"/>
          <p:cNvSpPr txBox="1"/>
          <p:nvPr/>
        </p:nvSpPr>
        <p:spPr>
          <a:xfrm>
            <a:off x="314325" y="1711960"/>
            <a:ext cx="4064000" cy="368300"/>
          </a:xfrm>
          <a:prstGeom prst="rect">
            <a:avLst/>
          </a:prstGeom>
          <a:noFill/>
        </p:spPr>
        <p:txBody>
          <a:bodyPr wrap="square" rtlCol="0">
            <a:spAutoFit/>
          </a:bodyPr>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97243" rIns="0" bIns="0" rtlCol="0">
            <a:spAutoFit/>
          </a:bodyPr>
          <a:lstStyle/>
          <a:p>
            <a:pPr marL="992505">
              <a:lnSpc>
                <a:spcPct val="100000"/>
              </a:lnSpc>
              <a:spcBef>
                <a:spcPts val="105"/>
              </a:spcBef>
            </a:pPr>
            <a:r>
              <a:rPr dirty="0"/>
              <a:t>PROBLEM</a:t>
            </a:r>
            <a:r>
              <a:rPr spc="-200" dirty="0"/>
              <a:t> </a:t>
            </a:r>
            <a:r>
              <a:rPr spc="-10" dirty="0"/>
              <a:t>IDENTIFICATION</a:t>
            </a:r>
            <a:endParaRPr spc="-10" dirty="0"/>
          </a:p>
        </p:txBody>
      </p:sp>
      <p:sp>
        <p:nvSpPr>
          <p:cNvPr id="3" name="object 3"/>
          <p:cNvSpPr txBox="1"/>
          <p:nvPr/>
        </p:nvSpPr>
        <p:spPr>
          <a:xfrm>
            <a:off x="622935" y="2322830"/>
            <a:ext cx="10654665" cy="2981960"/>
          </a:xfrm>
          <a:prstGeom prst="rect">
            <a:avLst/>
          </a:prstGeom>
        </p:spPr>
        <p:txBody>
          <a:bodyPr vert="horz" wrap="square" lIns="0" tIns="12700" rIns="0" bIns="0" rtlCol="0">
            <a:noAutofit/>
          </a:bodyPr>
          <a:lstStyle/>
          <a:p>
            <a:pPr marL="355600" indent="-342900" algn="just">
              <a:lnSpc>
                <a:spcPct val="80000"/>
              </a:lnSpc>
              <a:spcBef>
                <a:spcPts val="100"/>
              </a:spcBef>
              <a:buFont typeface="Arial" panose="020B0604020202020204" pitchFamily="34" charset="0"/>
              <a:buChar char="•"/>
              <a:tabLst>
                <a:tab pos="281940" algn="l"/>
              </a:tabLst>
            </a:pPr>
            <a:r>
              <a:rPr lang="en-US" sz="2400" dirty="0">
                <a:latin typeface="Arial MT"/>
                <a:cs typeface="Arial MT"/>
              </a:rPr>
              <a:t>Exploring the Relationship Between Exercise Time and Calories Burned.</a:t>
            </a:r>
            <a:endParaRPr lang="en-US" sz="2400" dirty="0">
              <a:latin typeface="Arial MT"/>
              <a:cs typeface="Arial MT"/>
            </a:endParaRPr>
          </a:p>
          <a:p>
            <a:pPr marL="355600" indent="-342900" algn="just">
              <a:lnSpc>
                <a:spcPct val="80000"/>
              </a:lnSpc>
              <a:spcBef>
                <a:spcPts val="100"/>
              </a:spcBef>
              <a:buFont typeface="Arial" panose="020B0604020202020204" pitchFamily="34" charset="0"/>
              <a:buChar char="•"/>
              <a:tabLst>
                <a:tab pos="281940" algn="l"/>
              </a:tabLst>
            </a:pPr>
            <a:endParaRPr lang="en-US" sz="2400" dirty="0">
              <a:latin typeface="Arial MT"/>
              <a:cs typeface="Arial MT"/>
            </a:endParaRPr>
          </a:p>
          <a:p>
            <a:pPr marL="355600" indent="-342900" algn="just">
              <a:lnSpc>
                <a:spcPct val="80000"/>
              </a:lnSpc>
              <a:spcBef>
                <a:spcPts val="100"/>
              </a:spcBef>
              <a:buFont typeface="Arial" panose="020B0604020202020204" pitchFamily="34" charset="0"/>
              <a:buChar char="•"/>
              <a:tabLst>
                <a:tab pos="281940" algn="l"/>
              </a:tabLst>
            </a:pPr>
            <a:r>
              <a:rPr lang="en-US" sz="2400" dirty="0">
                <a:latin typeface="Arial MT"/>
                <a:cs typeface="Arial MT"/>
              </a:rPr>
              <a:t>People often struggle to determine the optimal exercise duration for effective calorie burning.</a:t>
            </a:r>
            <a:endParaRPr lang="en-US" sz="2400" dirty="0">
              <a:latin typeface="Arial MT"/>
              <a:cs typeface="Arial MT"/>
            </a:endParaRPr>
          </a:p>
          <a:p>
            <a:pPr marL="355600" indent="-342900" algn="just">
              <a:lnSpc>
                <a:spcPct val="80000"/>
              </a:lnSpc>
              <a:spcBef>
                <a:spcPts val="100"/>
              </a:spcBef>
              <a:buFont typeface="Arial" panose="020B0604020202020204" pitchFamily="34" charset="0"/>
              <a:buChar char="•"/>
              <a:tabLst>
                <a:tab pos="281940" algn="l"/>
              </a:tabLst>
            </a:pPr>
            <a:endParaRPr lang="en-US" sz="2400" dirty="0">
              <a:latin typeface="Arial MT"/>
              <a:cs typeface="Arial MT"/>
            </a:endParaRPr>
          </a:p>
          <a:p>
            <a:pPr marL="355600" indent="-342900" algn="just">
              <a:lnSpc>
                <a:spcPct val="80000"/>
              </a:lnSpc>
              <a:spcBef>
                <a:spcPts val="100"/>
              </a:spcBef>
              <a:buFont typeface="Arial" panose="020B0604020202020204" pitchFamily="34" charset="0"/>
              <a:buChar char="•"/>
              <a:tabLst>
                <a:tab pos="281940" algn="l"/>
              </a:tabLst>
            </a:pPr>
            <a:r>
              <a:rPr lang="en-US" sz="2400" dirty="0">
                <a:latin typeface="Arial MT"/>
                <a:cs typeface="Arial MT"/>
              </a:rPr>
              <a:t>There is a lack of personalized insights on how different exercise durations impact calorie expenditure.</a:t>
            </a:r>
            <a:endParaRPr lang="en-US" sz="2400" dirty="0">
              <a:latin typeface="Arial MT"/>
              <a:cs typeface="Arial MT"/>
            </a:endParaRPr>
          </a:p>
          <a:p>
            <a:pPr marL="355600" indent="-342900" algn="just">
              <a:lnSpc>
                <a:spcPct val="80000"/>
              </a:lnSpc>
              <a:spcBef>
                <a:spcPts val="100"/>
              </a:spcBef>
              <a:buFont typeface="Arial" panose="020B0604020202020204" pitchFamily="34" charset="0"/>
              <a:buChar char="•"/>
              <a:tabLst>
                <a:tab pos="281940" algn="l"/>
              </a:tabLst>
            </a:pPr>
            <a:endParaRPr lang="en-US" sz="2400" dirty="0">
              <a:latin typeface="Arial MT"/>
              <a:cs typeface="Arial MT"/>
            </a:endParaRPr>
          </a:p>
          <a:p>
            <a:pPr marL="355600" indent="-342900" algn="just">
              <a:lnSpc>
                <a:spcPct val="80000"/>
              </a:lnSpc>
              <a:spcBef>
                <a:spcPts val="100"/>
              </a:spcBef>
              <a:buFont typeface="Arial" panose="020B0604020202020204" pitchFamily="34" charset="0"/>
              <a:buChar char="•"/>
              <a:tabLst>
                <a:tab pos="281940" algn="l"/>
              </a:tabLst>
            </a:pPr>
            <a:r>
              <a:rPr lang="en-US" sz="2400" dirty="0">
                <a:latin typeface="Arial MT"/>
                <a:cs typeface="Arial MT"/>
              </a:rPr>
              <a:t>Traditional calorie estimation methods may not be accurate for different individuals based on fitness levels.</a:t>
            </a:r>
            <a:endParaRPr sz="2400" dirty="0">
              <a:latin typeface="Arial MT"/>
              <a:cs typeface="Arial MT"/>
            </a:endParaRPr>
          </a:p>
        </p:txBody>
      </p:sp>
      <p:pic>
        <p:nvPicPr>
          <p:cNvPr id="4" name="object 4"/>
          <p:cNvPicPr/>
          <p:nvPr/>
        </p:nvPicPr>
        <p:blipFill>
          <a:blip r:embed="rId1" cstate="print"/>
          <a:stretch>
            <a:fillRect/>
          </a:stretch>
        </p:blipFill>
        <p:spPr>
          <a:xfrm>
            <a:off x="841247" y="224027"/>
            <a:ext cx="1057655" cy="1048512"/>
          </a:xfrm>
          <a:prstGeom prst="rect">
            <a:avLst/>
          </a:prstGeom>
        </p:spPr>
      </p:pic>
      <p:pic>
        <p:nvPicPr>
          <p:cNvPr id="5" name="object 5"/>
          <p:cNvPicPr/>
          <p:nvPr/>
        </p:nvPicPr>
        <p:blipFill>
          <a:blip r:embed="rId2" cstate="print"/>
          <a:stretch>
            <a:fillRect/>
          </a:stretch>
        </p:blipFill>
        <p:spPr>
          <a:xfrm>
            <a:off x="10335768" y="259079"/>
            <a:ext cx="1155192" cy="110337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66763" rIns="0" bIns="0" rtlCol="0">
            <a:spAutoFit/>
          </a:bodyPr>
          <a:lstStyle/>
          <a:p>
            <a:pPr marL="2659380">
              <a:lnSpc>
                <a:spcPct val="100000"/>
              </a:lnSpc>
              <a:spcBef>
                <a:spcPts val="105"/>
              </a:spcBef>
            </a:pPr>
            <a:r>
              <a:rPr spc="-10" dirty="0"/>
              <a:t>OBJECTIVE</a:t>
            </a:r>
            <a:endParaRPr spc="-10" dirty="0"/>
          </a:p>
        </p:txBody>
      </p:sp>
      <p:sp>
        <p:nvSpPr>
          <p:cNvPr id="3" name="object 3"/>
          <p:cNvSpPr txBox="1"/>
          <p:nvPr/>
        </p:nvSpPr>
        <p:spPr>
          <a:xfrm>
            <a:off x="622808" y="1812036"/>
            <a:ext cx="11137900" cy="4120515"/>
          </a:xfrm>
          <a:prstGeom prst="rect">
            <a:avLst/>
          </a:prstGeom>
        </p:spPr>
        <p:txBody>
          <a:bodyPr vert="horz" wrap="square" lIns="0" tIns="13335" rIns="0" bIns="0" rtlCol="0">
            <a:spAutoFit/>
          </a:bodyPr>
          <a:lstStyle/>
          <a:p>
            <a:pPr marL="12700">
              <a:lnSpc>
                <a:spcPct val="100000"/>
              </a:lnSpc>
              <a:spcBef>
                <a:spcPts val="105"/>
              </a:spcBef>
            </a:pPr>
            <a:r>
              <a:rPr sz="2300" b="1" dirty="0">
                <a:latin typeface="Arial" panose="020B0604020202020204"/>
                <a:cs typeface="Arial" panose="020B0604020202020204"/>
              </a:rPr>
              <a:t>Evaluate</a:t>
            </a:r>
            <a:r>
              <a:rPr sz="2300" b="1" spc="-50" dirty="0">
                <a:latin typeface="Arial" panose="020B0604020202020204"/>
                <a:cs typeface="Arial" panose="020B0604020202020204"/>
              </a:rPr>
              <a:t> </a:t>
            </a:r>
            <a:r>
              <a:rPr sz="2300" b="1" dirty="0">
                <a:latin typeface="Arial" panose="020B0604020202020204"/>
                <a:cs typeface="Arial" panose="020B0604020202020204"/>
              </a:rPr>
              <a:t>Model</a:t>
            </a:r>
            <a:r>
              <a:rPr sz="2300" b="1" spc="-45" dirty="0">
                <a:latin typeface="Arial" panose="020B0604020202020204"/>
                <a:cs typeface="Arial" panose="020B0604020202020204"/>
              </a:rPr>
              <a:t> </a:t>
            </a:r>
            <a:r>
              <a:rPr sz="2300" b="1" dirty="0">
                <a:latin typeface="Arial" panose="020B0604020202020204"/>
                <a:cs typeface="Arial" panose="020B0604020202020204"/>
              </a:rPr>
              <a:t>Performance</a:t>
            </a:r>
            <a:r>
              <a:rPr sz="2300" b="1" spc="-50" dirty="0">
                <a:latin typeface="Arial" panose="020B0604020202020204"/>
                <a:cs typeface="Arial" panose="020B0604020202020204"/>
              </a:rPr>
              <a:t> </a:t>
            </a:r>
            <a:r>
              <a:rPr sz="2300" b="1" dirty="0">
                <a:latin typeface="Arial" panose="020B0604020202020204"/>
                <a:cs typeface="Arial" panose="020B0604020202020204"/>
              </a:rPr>
              <a:t>and</a:t>
            </a:r>
            <a:r>
              <a:rPr sz="2300" b="1" spc="-45" dirty="0">
                <a:latin typeface="Arial" panose="020B0604020202020204"/>
                <a:cs typeface="Arial" panose="020B0604020202020204"/>
              </a:rPr>
              <a:t> </a:t>
            </a:r>
            <a:r>
              <a:rPr sz="2300" b="1" spc="-10" dirty="0">
                <a:latin typeface="Arial" panose="020B0604020202020204"/>
                <a:cs typeface="Arial" panose="020B0604020202020204"/>
              </a:rPr>
              <a:t>Accuracy:</a:t>
            </a:r>
            <a:endParaRPr sz="2300">
              <a:latin typeface="Arial" panose="020B0604020202020204"/>
              <a:cs typeface="Arial" panose="020B0604020202020204"/>
            </a:endParaRPr>
          </a:p>
          <a:p>
            <a:pPr marL="440690" indent="-427990">
              <a:lnSpc>
                <a:spcPct val="100000"/>
              </a:lnSpc>
              <a:spcBef>
                <a:spcPts val="2530"/>
              </a:spcBef>
              <a:buFont typeface="Wingdings" panose="05000000000000000000"/>
              <a:buChar char=""/>
              <a:tabLst>
                <a:tab pos="440690" algn="l"/>
              </a:tabLst>
            </a:pPr>
            <a:r>
              <a:rPr sz="2300" dirty="0">
                <a:latin typeface="Arial MT"/>
                <a:cs typeface="Arial MT"/>
              </a:rPr>
              <a:t>Split</a:t>
            </a:r>
            <a:r>
              <a:rPr sz="2300" spc="-25" dirty="0">
                <a:latin typeface="Arial MT"/>
                <a:cs typeface="Arial MT"/>
              </a:rPr>
              <a:t> </a:t>
            </a:r>
            <a:r>
              <a:rPr sz="2300" dirty="0">
                <a:latin typeface="Arial MT"/>
                <a:cs typeface="Arial MT"/>
              </a:rPr>
              <a:t>the</a:t>
            </a:r>
            <a:r>
              <a:rPr sz="2300" spc="-15" dirty="0">
                <a:latin typeface="Arial MT"/>
                <a:cs typeface="Arial MT"/>
              </a:rPr>
              <a:t> </a:t>
            </a:r>
            <a:r>
              <a:rPr sz="2300" dirty="0">
                <a:latin typeface="Arial MT"/>
                <a:cs typeface="Arial MT"/>
              </a:rPr>
              <a:t>data</a:t>
            </a:r>
            <a:r>
              <a:rPr sz="2300" spc="-15" dirty="0">
                <a:latin typeface="Arial MT"/>
                <a:cs typeface="Arial MT"/>
              </a:rPr>
              <a:t> </a:t>
            </a:r>
            <a:r>
              <a:rPr sz="2300" dirty="0">
                <a:latin typeface="Arial MT"/>
                <a:cs typeface="Arial MT"/>
              </a:rPr>
              <a:t>into</a:t>
            </a:r>
            <a:r>
              <a:rPr sz="2300" spc="-25" dirty="0">
                <a:latin typeface="Arial MT"/>
                <a:cs typeface="Arial MT"/>
              </a:rPr>
              <a:t> </a:t>
            </a:r>
            <a:r>
              <a:rPr sz="2300" dirty="0">
                <a:latin typeface="Arial MT"/>
                <a:cs typeface="Arial MT"/>
              </a:rPr>
              <a:t>training</a:t>
            </a:r>
            <a:r>
              <a:rPr sz="2300" spc="-25" dirty="0">
                <a:latin typeface="Arial MT"/>
                <a:cs typeface="Arial MT"/>
              </a:rPr>
              <a:t> </a:t>
            </a:r>
            <a:r>
              <a:rPr sz="2300" dirty="0">
                <a:latin typeface="Arial MT"/>
                <a:cs typeface="Arial MT"/>
              </a:rPr>
              <a:t>and</a:t>
            </a:r>
            <a:r>
              <a:rPr sz="2300" spc="-25" dirty="0">
                <a:latin typeface="Arial MT"/>
                <a:cs typeface="Arial MT"/>
              </a:rPr>
              <a:t> </a:t>
            </a:r>
            <a:r>
              <a:rPr sz="2300" dirty="0">
                <a:latin typeface="Arial MT"/>
                <a:cs typeface="Arial MT"/>
              </a:rPr>
              <a:t>testing</a:t>
            </a:r>
            <a:r>
              <a:rPr sz="2300" spc="-25" dirty="0">
                <a:latin typeface="Arial MT"/>
                <a:cs typeface="Arial MT"/>
              </a:rPr>
              <a:t> </a:t>
            </a:r>
            <a:r>
              <a:rPr sz="2300" dirty="0">
                <a:latin typeface="Arial MT"/>
                <a:cs typeface="Arial MT"/>
              </a:rPr>
              <a:t>sets</a:t>
            </a:r>
            <a:r>
              <a:rPr sz="2300" spc="-15" dirty="0">
                <a:latin typeface="Arial MT"/>
                <a:cs typeface="Arial MT"/>
              </a:rPr>
              <a:t> </a:t>
            </a:r>
            <a:r>
              <a:rPr sz="2300" dirty="0">
                <a:latin typeface="Arial MT"/>
                <a:cs typeface="Arial MT"/>
              </a:rPr>
              <a:t>to</a:t>
            </a:r>
            <a:r>
              <a:rPr sz="2300" spc="-15" dirty="0">
                <a:latin typeface="Arial MT"/>
                <a:cs typeface="Arial MT"/>
              </a:rPr>
              <a:t> </a:t>
            </a:r>
            <a:r>
              <a:rPr sz="2300" dirty="0">
                <a:latin typeface="Arial MT"/>
                <a:cs typeface="Arial MT"/>
              </a:rPr>
              <a:t>perform</a:t>
            </a:r>
            <a:r>
              <a:rPr sz="2300" spc="-15" dirty="0">
                <a:latin typeface="Arial MT"/>
                <a:cs typeface="Arial MT"/>
              </a:rPr>
              <a:t> </a:t>
            </a:r>
            <a:r>
              <a:rPr sz="2300" spc="-10" dirty="0">
                <a:latin typeface="Arial MT"/>
                <a:cs typeface="Arial MT"/>
              </a:rPr>
              <a:t>cross-validation.</a:t>
            </a:r>
            <a:endParaRPr sz="2300">
              <a:latin typeface="Arial MT"/>
              <a:cs typeface="Arial MT"/>
            </a:endParaRPr>
          </a:p>
          <a:p>
            <a:pPr marL="12700">
              <a:lnSpc>
                <a:spcPct val="100000"/>
              </a:lnSpc>
              <a:spcBef>
                <a:spcPts val="2520"/>
              </a:spcBef>
            </a:pPr>
            <a:r>
              <a:rPr sz="2300" b="1" dirty="0">
                <a:latin typeface="Arial" panose="020B0604020202020204"/>
                <a:cs typeface="Arial" panose="020B0604020202020204"/>
              </a:rPr>
              <a:t>Visualize</a:t>
            </a:r>
            <a:r>
              <a:rPr sz="2300" b="1" spc="-40" dirty="0">
                <a:latin typeface="Arial" panose="020B0604020202020204"/>
                <a:cs typeface="Arial" panose="020B0604020202020204"/>
              </a:rPr>
              <a:t> </a:t>
            </a:r>
            <a:r>
              <a:rPr sz="2300" b="1" dirty="0">
                <a:latin typeface="Arial" panose="020B0604020202020204"/>
                <a:cs typeface="Arial" panose="020B0604020202020204"/>
              </a:rPr>
              <a:t>the</a:t>
            </a:r>
            <a:r>
              <a:rPr sz="2300" b="1" spc="-30" dirty="0">
                <a:latin typeface="Arial" panose="020B0604020202020204"/>
                <a:cs typeface="Arial" panose="020B0604020202020204"/>
              </a:rPr>
              <a:t> </a:t>
            </a:r>
            <a:r>
              <a:rPr sz="2300" b="1" dirty="0">
                <a:latin typeface="Arial" panose="020B0604020202020204"/>
                <a:cs typeface="Arial" panose="020B0604020202020204"/>
              </a:rPr>
              <a:t>Relationship</a:t>
            </a:r>
            <a:r>
              <a:rPr sz="2300" b="1" spc="-35" dirty="0">
                <a:latin typeface="Arial" panose="020B0604020202020204"/>
                <a:cs typeface="Arial" panose="020B0604020202020204"/>
              </a:rPr>
              <a:t> </a:t>
            </a:r>
            <a:r>
              <a:rPr sz="2300" b="1" dirty="0">
                <a:latin typeface="Arial" panose="020B0604020202020204"/>
                <a:cs typeface="Arial" panose="020B0604020202020204"/>
              </a:rPr>
              <a:t>and</a:t>
            </a:r>
            <a:r>
              <a:rPr sz="2300" b="1" spc="-35" dirty="0">
                <a:latin typeface="Arial" panose="020B0604020202020204"/>
                <a:cs typeface="Arial" panose="020B0604020202020204"/>
              </a:rPr>
              <a:t> </a:t>
            </a:r>
            <a:r>
              <a:rPr sz="2300" b="1" spc="-10" dirty="0">
                <a:latin typeface="Arial" panose="020B0604020202020204"/>
                <a:cs typeface="Arial" panose="020B0604020202020204"/>
              </a:rPr>
              <a:t>Results:</a:t>
            </a:r>
            <a:endParaRPr sz="2300">
              <a:latin typeface="Arial" panose="020B0604020202020204"/>
              <a:cs typeface="Arial" panose="020B0604020202020204"/>
            </a:endParaRPr>
          </a:p>
          <a:p>
            <a:pPr marL="355600" indent="-342900">
              <a:lnSpc>
                <a:spcPct val="100000"/>
              </a:lnSpc>
              <a:spcBef>
                <a:spcPts val="2530"/>
              </a:spcBef>
              <a:buFont typeface="Wingdings" panose="05000000000000000000" charset="0"/>
              <a:buChar char="Ø"/>
              <a:tabLst>
                <a:tab pos="278765" algn="l"/>
              </a:tabLst>
            </a:pPr>
            <a:r>
              <a:rPr sz="2300" dirty="0">
                <a:latin typeface="Arial MT"/>
                <a:cs typeface="Arial MT"/>
              </a:rPr>
              <a:t>To</a:t>
            </a:r>
            <a:r>
              <a:rPr sz="2300" spc="-40" dirty="0">
                <a:latin typeface="Arial MT"/>
                <a:cs typeface="Arial MT"/>
              </a:rPr>
              <a:t> </a:t>
            </a:r>
            <a:r>
              <a:rPr sz="2300" dirty="0">
                <a:latin typeface="Arial MT"/>
                <a:cs typeface="Arial MT"/>
              </a:rPr>
              <a:t>create</a:t>
            </a:r>
            <a:r>
              <a:rPr sz="2300" spc="-30" dirty="0">
                <a:latin typeface="Arial MT"/>
                <a:cs typeface="Arial MT"/>
              </a:rPr>
              <a:t> </a:t>
            </a:r>
            <a:r>
              <a:rPr sz="2300" dirty="0">
                <a:latin typeface="Arial MT"/>
                <a:cs typeface="Arial MT"/>
              </a:rPr>
              <a:t>visualizations</a:t>
            </a:r>
            <a:r>
              <a:rPr sz="2300" spc="-40" dirty="0">
                <a:latin typeface="Arial MT"/>
                <a:cs typeface="Arial MT"/>
              </a:rPr>
              <a:t> </a:t>
            </a:r>
            <a:r>
              <a:rPr sz="2300" dirty="0">
                <a:latin typeface="Arial MT"/>
                <a:cs typeface="Arial MT"/>
              </a:rPr>
              <a:t>such</a:t>
            </a:r>
            <a:r>
              <a:rPr sz="2300" spc="-40" dirty="0">
                <a:latin typeface="Arial MT"/>
                <a:cs typeface="Arial MT"/>
              </a:rPr>
              <a:t> </a:t>
            </a:r>
            <a:r>
              <a:rPr sz="2300" dirty="0">
                <a:latin typeface="Arial MT"/>
                <a:cs typeface="Arial MT"/>
              </a:rPr>
              <a:t>as</a:t>
            </a:r>
            <a:r>
              <a:rPr sz="2300" spc="-25" dirty="0">
                <a:latin typeface="Arial MT"/>
                <a:cs typeface="Arial MT"/>
              </a:rPr>
              <a:t> </a:t>
            </a:r>
            <a:r>
              <a:rPr sz="2300" dirty="0">
                <a:latin typeface="Arial MT"/>
                <a:cs typeface="Arial MT"/>
              </a:rPr>
              <a:t>scatter</a:t>
            </a:r>
            <a:r>
              <a:rPr sz="2300" spc="-30" dirty="0">
                <a:latin typeface="Arial MT"/>
                <a:cs typeface="Arial MT"/>
              </a:rPr>
              <a:t> </a:t>
            </a:r>
            <a:r>
              <a:rPr sz="2300" dirty="0">
                <a:latin typeface="Arial MT"/>
                <a:cs typeface="Arial MT"/>
              </a:rPr>
              <a:t>plots,</a:t>
            </a:r>
            <a:r>
              <a:rPr sz="2300" spc="-35" dirty="0">
                <a:latin typeface="Arial MT"/>
                <a:cs typeface="Arial MT"/>
              </a:rPr>
              <a:t> </a:t>
            </a:r>
            <a:r>
              <a:rPr sz="2300" dirty="0">
                <a:latin typeface="Arial MT"/>
                <a:cs typeface="Arial MT"/>
              </a:rPr>
              <a:t>regression</a:t>
            </a:r>
            <a:r>
              <a:rPr sz="2300" spc="-35" dirty="0">
                <a:latin typeface="Arial MT"/>
                <a:cs typeface="Arial MT"/>
              </a:rPr>
              <a:t> </a:t>
            </a:r>
            <a:r>
              <a:rPr sz="2300" dirty="0">
                <a:latin typeface="Arial MT"/>
                <a:cs typeface="Arial MT"/>
              </a:rPr>
              <a:t>lines,</a:t>
            </a:r>
            <a:r>
              <a:rPr sz="2300" spc="-35" dirty="0">
                <a:latin typeface="Arial MT"/>
                <a:cs typeface="Arial MT"/>
              </a:rPr>
              <a:t> </a:t>
            </a:r>
            <a:r>
              <a:rPr sz="2300" dirty="0">
                <a:latin typeface="Arial MT"/>
                <a:cs typeface="Arial MT"/>
              </a:rPr>
              <a:t>and</a:t>
            </a:r>
            <a:r>
              <a:rPr sz="2300" spc="-35" dirty="0">
                <a:latin typeface="Arial MT"/>
                <a:cs typeface="Arial MT"/>
              </a:rPr>
              <a:t> </a:t>
            </a:r>
            <a:r>
              <a:rPr sz="2300" dirty="0">
                <a:latin typeface="Arial MT"/>
                <a:cs typeface="Arial MT"/>
              </a:rPr>
              <a:t>residual</a:t>
            </a:r>
            <a:r>
              <a:rPr sz="2300" spc="-40" dirty="0">
                <a:latin typeface="Arial MT"/>
                <a:cs typeface="Arial MT"/>
              </a:rPr>
              <a:t> </a:t>
            </a:r>
            <a:r>
              <a:rPr sz="2300" spc="-10" dirty="0">
                <a:latin typeface="Arial MT"/>
                <a:cs typeface="Arial MT"/>
              </a:rPr>
              <a:t>plots.</a:t>
            </a:r>
            <a:endParaRPr sz="2300">
              <a:latin typeface="Arial MT"/>
              <a:cs typeface="Arial MT"/>
            </a:endParaRPr>
          </a:p>
          <a:p>
            <a:pPr marL="78105">
              <a:lnSpc>
                <a:spcPct val="100000"/>
              </a:lnSpc>
              <a:spcBef>
                <a:spcPts val="2535"/>
              </a:spcBef>
            </a:pPr>
            <a:r>
              <a:rPr sz="2300" b="1" dirty="0">
                <a:latin typeface="Arial" panose="020B0604020202020204"/>
                <a:cs typeface="Arial" panose="020B0604020202020204"/>
              </a:rPr>
              <a:t>Improve</a:t>
            </a:r>
            <a:r>
              <a:rPr sz="2300" b="1" spc="-50" dirty="0">
                <a:latin typeface="Arial" panose="020B0604020202020204"/>
                <a:cs typeface="Arial" panose="020B0604020202020204"/>
              </a:rPr>
              <a:t> </a:t>
            </a:r>
            <a:r>
              <a:rPr sz="2300" b="1" dirty="0">
                <a:latin typeface="Arial" panose="020B0604020202020204"/>
                <a:cs typeface="Arial" panose="020B0604020202020204"/>
              </a:rPr>
              <a:t>Model</a:t>
            </a:r>
            <a:r>
              <a:rPr sz="2300" b="1" spc="-40" dirty="0">
                <a:latin typeface="Arial" panose="020B0604020202020204"/>
                <a:cs typeface="Arial" panose="020B0604020202020204"/>
              </a:rPr>
              <a:t> </a:t>
            </a:r>
            <a:r>
              <a:rPr sz="2300" b="1" dirty="0">
                <a:latin typeface="Arial" panose="020B0604020202020204"/>
                <a:cs typeface="Arial" panose="020B0604020202020204"/>
              </a:rPr>
              <a:t>by</a:t>
            </a:r>
            <a:r>
              <a:rPr sz="2300" b="1" spc="-35" dirty="0">
                <a:latin typeface="Arial" panose="020B0604020202020204"/>
                <a:cs typeface="Arial" panose="020B0604020202020204"/>
              </a:rPr>
              <a:t> </a:t>
            </a:r>
            <a:r>
              <a:rPr sz="2300" b="1" dirty="0">
                <a:latin typeface="Arial" panose="020B0604020202020204"/>
                <a:cs typeface="Arial" panose="020B0604020202020204"/>
              </a:rPr>
              <a:t>Addressing</a:t>
            </a:r>
            <a:r>
              <a:rPr sz="2300" b="1" spc="-25" dirty="0">
                <a:latin typeface="Arial" panose="020B0604020202020204"/>
                <a:cs typeface="Arial" panose="020B0604020202020204"/>
              </a:rPr>
              <a:t> </a:t>
            </a:r>
            <a:r>
              <a:rPr sz="2300" b="1" spc="-10" dirty="0">
                <a:latin typeface="Arial" panose="020B0604020202020204"/>
                <a:cs typeface="Arial" panose="020B0604020202020204"/>
              </a:rPr>
              <a:t>Overfitting:</a:t>
            </a:r>
            <a:endParaRPr sz="2300">
              <a:latin typeface="Arial" panose="020B0604020202020204"/>
              <a:cs typeface="Arial" panose="020B0604020202020204"/>
            </a:endParaRPr>
          </a:p>
          <a:p>
            <a:pPr>
              <a:lnSpc>
                <a:spcPct val="100000"/>
              </a:lnSpc>
              <a:spcBef>
                <a:spcPts val="75"/>
              </a:spcBef>
            </a:pPr>
            <a:endParaRPr sz="2300">
              <a:latin typeface="Arial" panose="020B0604020202020204"/>
              <a:cs typeface="Arial" panose="020B0604020202020204"/>
            </a:endParaRPr>
          </a:p>
          <a:p>
            <a:pPr marL="279400" marR="5080" indent="-266700">
              <a:lnSpc>
                <a:spcPts val="2640"/>
              </a:lnSpc>
              <a:buFont typeface="Wingdings" panose="05000000000000000000"/>
              <a:buChar char=""/>
              <a:tabLst>
                <a:tab pos="279400" algn="l"/>
                <a:tab pos="6999605" algn="l"/>
                <a:tab pos="9825355" algn="l"/>
              </a:tabLst>
            </a:pPr>
            <a:r>
              <a:rPr sz="2300" dirty="0">
                <a:latin typeface="Arial MT"/>
                <a:cs typeface="Arial MT"/>
              </a:rPr>
              <a:t>Use</a:t>
            </a:r>
            <a:r>
              <a:rPr sz="2300" spc="-40" dirty="0">
                <a:latin typeface="Arial MT"/>
                <a:cs typeface="Arial MT"/>
              </a:rPr>
              <a:t> </a:t>
            </a:r>
            <a:r>
              <a:rPr sz="2300" dirty="0">
                <a:latin typeface="Arial MT"/>
                <a:cs typeface="Arial MT"/>
              </a:rPr>
              <a:t>techniques</a:t>
            </a:r>
            <a:r>
              <a:rPr sz="2300" spc="-30" dirty="0">
                <a:latin typeface="Arial MT"/>
                <a:cs typeface="Arial MT"/>
              </a:rPr>
              <a:t> </a:t>
            </a:r>
            <a:r>
              <a:rPr sz="2300" dirty="0">
                <a:latin typeface="Arial MT"/>
                <a:cs typeface="Arial MT"/>
              </a:rPr>
              <a:t>like</a:t>
            </a:r>
            <a:r>
              <a:rPr sz="2300" spc="-30" dirty="0">
                <a:latin typeface="Arial MT"/>
                <a:cs typeface="Arial MT"/>
              </a:rPr>
              <a:t> </a:t>
            </a:r>
            <a:r>
              <a:rPr sz="2300" spc="-10" dirty="0">
                <a:latin typeface="Arial MT"/>
                <a:cs typeface="Arial MT"/>
              </a:rPr>
              <a:t>cross-</a:t>
            </a:r>
            <a:r>
              <a:rPr sz="2300" dirty="0">
                <a:latin typeface="Arial MT"/>
                <a:cs typeface="Arial MT"/>
              </a:rPr>
              <a:t>validation,</a:t>
            </a:r>
            <a:r>
              <a:rPr sz="2300" spc="-35" dirty="0">
                <a:latin typeface="Arial MT"/>
                <a:cs typeface="Arial MT"/>
              </a:rPr>
              <a:t> </a:t>
            </a:r>
            <a:r>
              <a:rPr sz="2300" spc="-10" dirty="0">
                <a:latin typeface="Arial MT"/>
                <a:cs typeface="Arial MT"/>
              </a:rPr>
              <a:t>regularization</a:t>
            </a:r>
            <a:r>
              <a:rPr sz="2300" dirty="0">
                <a:latin typeface="Arial MT"/>
                <a:cs typeface="Arial MT"/>
              </a:rPr>
              <a:t>	or</a:t>
            </a:r>
            <a:r>
              <a:rPr sz="2300" spc="-20" dirty="0">
                <a:latin typeface="Arial MT"/>
                <a:cs typeface="Arial MT"/>
              </a:rPr>
              <a:t> </a:t>
            </a:r>
            <a:r>
              <a:rPr sz="2300" spc="-10" dirty="0">
                <a:latin typeface="Arial MT"/>
                <a:cs typeface="Arial MT"/>
              </a:rPr>
              <a:t>non-</a:t>
            </a:r>
            <a:r>
              <a:rPr sz="2300" dirty="0">
                <a:latin typeface="Arial MT"/>
                <a:cs typeface="Arial MT"/>
              </a:rPr>
              <a:t>linear</a:t>
            </a:r>
            <a:r>
              <a:rPr sz="2300" spc="-5" dirty="0">
                <a:latin typeface="Arial MT"/>
                <a:cs typeface="Arial MT"/>
              </a:rPr>
              <a:t> </a:t>
            </a:r>
            <a:r>
              <a:rPr sz="2300" spc="-10" dirty="0">
                <a:latin typeface="Arial MT"/>
                <a:cs typeface="Arial MT"/>
              </a:rPr>
              <a:t>models</a:t>
            </a:r>
            <a:r>
              <a:rPr sz="2300" dirty="0">
                <a:latin typeface="Arial MT"/>
                <a:cs typeface="Arial MT"/>
              </a:rPr>
              <a:t>	to</a:t>
            </a:r>
            <a:r>
              <a:rPr sz="2300" spc="-20" dirty="0">
                <a:latin typeface="Arial MT"/>
                <a:cs typeface="Arial MT"/>
              </a:rPr>
              <a:t> </a:t>
            </a:r>
            <a:r>
              <a:rPr sz="2300" spc="-10" dirty="0">
                <a:latin typeface="Arial MT"/>
                <a:cs typeface="Arial MT"/>
              </a:rPr>
              <a:t>prevent overfitting.</a:t>
            </a:r>
            <a:endParaRPr sz="2300">
              <a:latin typeface="Arial MT"/>
              <a:cs typeface="Arial MT"/>
            </a:endParaRPr>
          </a:p>
        </p:txBody>
      </p:sp>
      <p:pic>
        <p:nvPicPr>
          <p:cNvPr id="4" name="object 4"/>
          <p:cNvPicPr/>
          <p:nvPr/>
        </p:nvPicPr>
        <p:blipFill>
          <a:blip r:embed="rId1" cstate="print"/>
          <a:stretch>
            <a:fillRect/>
          </a:stretch>
        </p:blipFill>
        <p:spPr>
          <a:xfrm>
            <a:off x="841247" y="224027"/>
            <a:ext cx="1057655" cy="1048512"/>
          </a:xfrm>
          <a:prstGeom prst="rect">
            <a:avLst/>
          </a:prstGeom>
        </p:spPr>
      </p:pic>
      <p:pic>
        <p:nvPicPr>
          <p:cNvPr id="5" name="object 5"/>
          <p:cNvPicPr/>
          <p:nvPr/>
        </p:nvPicPr>
        <p:blipFill>
          <a:blip r:embed="rId2" cstate="print"/>
          <a:stretch>
            <a:fillRect/>
          </a:stretch>
        </p:blipFill>
        <p:spPr>
          <a:xfrm>
            <a:off x="10335768" y="259079"/>
            <a:ext cx="1155192" cy="1103376"/>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939019" y="268960"/>
            <a:ext cx="4088129" cy="1098550"/>
          </a:xfrm>
          <a:prstGeom prst="rect">
            <a:avLst/>
          </a:prstGeom>
        </p:spPr>
        <p:txBody>
          <a:bodyPr vert="horz" wrap="square" lIns="0" tIns="12700" rIns="0" bIns="0" rtlCol="0">
            <a:spAutoFit/>
          </a:bodyPr>
          <a:lstStyle/>
          <a:p>
            <a:pPr marL="352425" marR="5080" indent="-340360">
              <a:lnSpc>
                <a:spcPct val="110000"/>
              </a:lnSpc>
              <a:spcBef>
                <a:spcPts val="100"/>
              </a:spcBef>
            </a:pPr>
            <a:r>
              <a:rPr dirty="0"/>
              <a:t>PROPOSED</a:t>
            </a:r>
            <a:r>
              <a:rPr spc="-220" dirty="0"/>
              <a:t> </a:t>
            </a:r>
            <a:r>
              <a:rPr spc="-10" dirty="0"/>
              <a:t>SYSTEM </a:t>
            </a:r>
            <a:r>
              <a:rPr dirty="0"/>
              <a:t>BLOCK</a:t>
            </a:r>
            <a:r>
              <a:rPr spc="-10" dirty="0"/>
              <a:t> DIAGRAM</a:t>
            </a:r>
            <a:endParaRPr spc="-10" dirty="0"/>
          </a:p>
        </p:txBody>
      </p:sp>
      <p:pic>
        <p:nvPicPr>
          <p:cNvPr id="4" name="object 4"/>
          <p:cNvPicPr/>
          <p:nvPr/>
        </p:nvPicPr>
        <p:blipFill>
          <a:blip r:embed="rId1" cstate="print"/>
          <a:stretch>
            <a:fillRect/>
          </a:stretch>
        </p:blipFill>
        <p:spPr>
          <a:xfrm>
            <a:off x="841247" y="224027"/>
            <a:ext cx="1057655" cy="1048512"/>
          </a:xfrm>
          <a:prstGeom prst="rect">
            <a:avLst/>
          </a:prstGeom>
        </p:spPr>
      </p:pic>
      <p:pic>
        <p:nvPicPr>
          <p:cNvPr id="5" name="object 5"/>
          <p:cNvPicPr/>
          <p:nvPr/>
        </p:nvPicPr>
        <p:blipFill>
          <a:blip r:embed="rId2" cstate="print"/>
          <a:stretch>
            <a:fillRect/>
          </a:stretch>
        </p:blipFill>
        <p:spPr>
          <a:xfrm>
            <a:off x="10335768" y="259079"/>
            <a:ext cx="1155192" cy="1103376"/>
          </a:xfrm>
          <a:prstGeom prst="rect">
            <a:avLst/>
          </a:prstGeom>
        </p:spPr>
      </p:pic>
      <p:pic>
        <p:nvPicPr>
          <p:cNvPr id="3" name="Picture 2"/>
          <p:cNvPicPr>
            <a:picLocks noChangeAspect="1"/>
          </p:cNvPicPr>
          <p:nvPr/>
        </p:nvPicPr>
        <p:blipFill>
          <a:blip r:embed="rId3"/>
          <a:srcRect t="31447" r="38259"/>
          <a:stretch>
            <a:fillRect/>
          </a:stretch>
        </p:blipFill>
        <p:spPr>
          <a:xfrm>
            <a:off x="1752600" y="2133600"/>
            <a:ext cx="8105775" cy="388810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MACHINE LEARNING USED</a:t>
            </a:r>
            <a:endParaRPr lang="en-IN" altLang="en-US"/>
          </a:p>
        </p:txBody>
      </p:sp>
      <p:sp>
        <p:nvSpPr>
          <p:cNvPr id="3" name="Text Placeholder 2"/>
          <p:cNvSpPr>
            <a:spLocks noGrp="1"/>
          </p:cNvSpPr>
          <p:nvPr>
            <p:ph type="body" idx="1"/>
          </p:nvPr>
        </p:nvSpPr>
        <p:spPr>
          <a:xfrm>
            <a:off x="622808" y="2007107"/>
            <a:ext cx="9937750" cy="2831465"/>
          </a:xfrm>
        </p:spPr>
        <p:txBody>
          <a:bodyPr/>
          <a:p>
            <a:pPr marL="342900" indent="-342900" algn="just">
              <a:buFont typeface="Wingdings" panose="05000000000000000000" charset="0"/>
              <a:buChar char="Ø"/>
            </a:pPr>
            <a:r>
              <a:rPr lang="en-US" altLang="en-US"/>
              <a:t>Linear Regression</a:t>
            </a:r>
            <a:endParaRPr lang="en-US" altLang="en-US"/>
          </a:p>
          <a:p>
            <a:pPr marL="342900" indent="-342900" algn="just">
              <a:buFont typeface="Wingdings" panose="05000000000000000000" charset="0"/>
              <a:buChar char="Ø"/>
            </a:pPr>
            <a:endParaRPr lang="en-US" altLang="en-US"/>
          </a:p>
          <a:p>
            <a:pPr marL="342900" indent="-342900" algn="just">
              <a:buFont typeface="Wingdings" panose="05000000000000000000" charset="0"/>
              <a:buChar char="Ø"/>
            </a:pPr>
            <a:r>
              <a:rPr lang="en-US" altLang="en-US"/>
              <a:t>Random Forest Regressor</a:t>
            </a:r>
            <a:endParaRPr lang="en-US" altLang="en-US"/>
          </a:p>
          <a:p>
            <a:pPr marL="342900" indent="-342900" algn="just">
              <a:buFont typeface="Wingdings" panose="05000000000000000000" charset="0"/>
              <a:buChar char="Ø"/>
            </a:pPr>
            <a:endParaRPr lang="en-US" altLang="en-US"/>
          </a:p>
          <a:p>
            <a:pPr marL="342900" indent="-342900" algn="just">
              <a:buFont typeface="Wingdings" panose="05000000000000000000" charset="0"/>
              <a:buChar char="Ø"/>
            </a:pPr>
            <a:r>
              <a:rPr lang="en-US" altLang="en-US"/>
              <a:t>Support Vector Regression (SVR)</a:t>
            </a:r>
            <a:endParaRPr lang="en-US" altLang="en-US"/>
          </a:p>
          <a:p>
            <a:pPr marL="342900" indent="-342900" algn="just">
              <a:buFont typeface="Wingdings" panose="05000000000000000000" charset="0"/>
              <a:buChar char="Ø"/>
            </a:pPr>
            <a:endParaRPr lang="en-US" altLang="en-US"/>
          </a:p>
          <a:p>
            <a:pPr marL="342900" indent="-342900" algn="just">
              <a:buFont typeface="Wingdings" panose="05000000000000000000" charset="0"/>
              <a:buChar char="Ø"/>
            </a:pPr>
            <a:r>
              <a:rPr lang="en-US" altLang="en-US"/>
              <a:t>Neural Networks</a:t>
            </a:r>
            <a:endParaRPr lang="en-US" altLang="en-US"/>
          </a:p>
          <a:p>
            <a:pPr marL="342900" indent="-342900" algn="just">
              <a:buFont typeface="Wingdings" panose="05000000000000000000" charset="0"/>
              <a:buChar char="Ø"/>
            </a:pPr>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58571" rIns="0" bIns="0" rtlCol="0">
            <a:spAutoFit/>
          </a:bodyPr>
          <a:lstStyle/>
          <a:p>
            <a:pPr marL="12700">
              <a:lnSpc>
                <a:spcPct val="100000"/>
              </a:lnSpc>
              <a:spcBef>
                <a:spcPts val="105"/>
              </a:spcBef>
            </a:pPr>
            <a:r>
              <a:rPr dirty="0"/>
              <a:t>ADVANTAGES</a:t>
            </a:r>
            <a:r>
              <a:rPr spc="-60" dirty="0"/>
              <a:t> </a:t>
            </a:r>
            <a:r>
              <a:rPr dirty="0"/>
              <a:t>OF</a:t>
            </a:r>
            <a:r>
              <a:rPr spc="-35" dirty="0"/>
              <a:t> </a:t>
            </a:r>
            <a:r>
              <a:rPr dirty="0"/>
              <a:t>PROPOSED</a:t>
            </a:r>
            <a:r>
              <a:rPr spc="-45" dirty="0"/>
              <a:t> </a:t>
            </a:r>
            <a:r>
              <a:rPr spc="-10" dirty="0"/>
              <a:t>SYSTEM</a:t>
            </a:r>
            <a:endParaRPr spc="-10" dirty="0"/>
          </a:p>
        </p:txBody>
      </p:sp>
      <p:sp>
        <p:nvSpPr>
          <p:cNvPr id="3" name="object 3"/>
          <p:cNvSpPr txBox="1">
            <a:spLocks noGrp="1"/>
          </p:cNvSpPr>
          <p:nvPr>
            <p:ph type="body" idx="1"/>
          </p:nvPr>
        </p:nvSpPr>
        <p:spPr>
          <a:prstGeom prst="rect">
            <a:avLst/>
          </a:prstGeom>
        </p:spPr>
        <p:txBody>
          <a:bodyPr vert="horz" wrap="square" lIns="0" tIns="13335" rIns="0" bIns="0" rtlCol="0">
            <a:spAutoFit/>
          </a:bodyPr>
          <a:lstStyle/>
          <a:p>
            <a:pPr marL="278765" indent="-266065" algn="just">
              <a:lnSpc>
                <a:spcPct val="100000"/>
              </a:lnSpc>
              <a:spcBef>
                <a:spcPts val="105"/>
              </a:spcBef>
              <a:buFont typeface="Wingdings" panose="05000000000000000000"/>
              <a:buChar char=""/>
              <a:tabLst>
                <a:tab pos="278765" algn="l"/>
              </a:tabLst>
            </a:pPr>
            <a:r>
              <a:rPr dirty="0"/>
              <a:t>The</a:t>
            </a:r>
            <a:r>
              <a:rPr spc="-30" dirty="0"/>
              <a:t> </a:t>
            </a:r>
            <a:r>
              <a:rPr dirty="0"/>
              <a:t>system</a:t>
            </a:r>
            <a:r>
              <a:rPr spc="-30" dirty="0"/>
              <a:t> </a:t>
            </a:r>
            <a:r>
              <a:rPr dirty="0"/>
              <a:t>uses</a:t>
            </a:r>
            <a:r>
              <a:rPr spc="-35" dirty="0"/>
              <a:t> </a:t>
            </a:r>
            <a:r>
              <a:rPr dirty="0"/>
              <a:t>historical</a:t>
            </a:r>
            <a:r>
              <a:rPr spc="-10" dirty="0"/>
              <a:t> </a:t>
            </a:r>
            <a:r>
              <a:rPr dirty="0"/>
              <a:t>and</a:t>
            </a:r>
            <a:r>
              <a:rPr spc="-30" dirty="0"/>
              <a:t> </a:t>
            </a:r>
            <a:r>
              <a:rPr spc="-10" dirty="0"/>
              <a:t>real-</a:t>
            </a:r>
            <a:r>
              <a:rPr dirty="0"/>
              <a:t>time</a:t>
            </a:r>
            <a:r>
              <a:rPr spc="-20" dirty="0"/>
              <a:t> </a:t>
            </a:r>
            <a:r>
              <a:rPr dirty="0"/>
              <a:t>data</a:t>
            </a:r>
            <a:r>
              <a:rPr spc="-15" dirty="0"/>
              <a:t> </a:t>
            </a:r>
            <a:r>
              <a:rPr dirty="0"/>
              <a:t>to</a:t>
            </a:r>
            <a:r>
              <a:rPr spc="-20" dirty="0"/>
              <a:t> </a:t>
            </a:r>
            <a:r>
              <a:rPr dirty="0"/>
              <a:t>make</a:t>
            </a:r>
            <a:r>
              <a:rPr spc="-30" dirty="0"/>
              <a:t> </a:t>
            </a:r>
            <a:r>
              <a:rPr dirty="0"/>
              <a:t>informed</a:t>
            </a:r>
            <a:r>
              <a:rPr spc="-20" dirty="0"/>
              <a:t> </a:t>
            </a:r>
            <a:r>
              <a:rPr spc="-10" dirty="0"/>
              <a:t>decisions.</a:t>
            </a:r>
            <a:endParaRPr spc="-10" dirty="0"/>
          </a:p>
          <a:p>
            <a:pPr algn="just">
              <a:lnSpc>
                <a:spcPct val="100000"/>
              </a:lnSpc>
              <a:spcBef>
                <a:spcPts val="65"/>
              </a:spcBef>
              <a:buFont typeface="Wingdings" panose="05000000000000000000"/>
              <a:buChar char=""/>
            </a:pPr>
            <a:endParaRPr spc="-10" dirty="0"/>
          </a:p>
          <a:p>
            <a:pPr marL="279400" marR="5080" indent="-266700" algn="just">
              <a:lnSpc>
                <a:spcPts val="2650"/>
              </a:lnSpc>
              <a:buFont typeface="Wingdings" panose="05000000000000000000"/>
              <a:buChar char=""/>
              <a:tabLst>
                <a:tab pos="279400" algn="l"/>
              </a:tabLst>
            </a:pPr>
            <a:r>
              <a:rPr dirty="0"/>
              <a:t>The</a:t>
            </a:r>
            <a:r>
              <a:rPr spc="-45" dirty="0"/>
              <a:t> </a:t>
            </a:r>
            <a:r>
              <a:rPr dirty="0"/>
              <a:t>system</a:t>
            </a:r>
            <a:r>
              <a:rPr spc="-40" dirty="0"/>
              <a:t> </a:t>
            </a:r>
            <a:r>
              <a:rPr dirty="0"/>
              <a:t>can</a:t>
            </a:r>
            <a:r>
              <a:rPr spc="-40" dirty="0"/>
              <a:t> </a:t>
            </a:r>
            <a:r>
              <a:rPr dirty="0"/>
              <a:t>generate</a:t>
            </a:r>
            <a:r>
              <a:rPr spc="-30" dirty="0"/>
              <a:t> </a:t>
            </a:r>
            <a:r>
              <a:rPr dirty="0"/>
              <a:t>personalized</a:t>
            </a:r>
            <a:r>
              <a:rPr spc="-40" dirty="0"/>
              <a:t> </a:t>
            </a:r>
            <a:r>
              <a:rPr dirty="0"/>
              <a:t>fitness</a:t>
            </a:r>
            <a:r>
              <a:rPr spc="-30" dirty="0"/>
              <a:t> </a:t>
            </a:r>
            <a:r>
              <a:rPr dirty="0"/>
              <a:t>recommendations</a:t>
            </a:r>
            <a:r>
              <a:rPr spc="-45" dirty="0"/>
              <a:t> </a:t>
            </a:r>
            <a:r>
              <a:rPr dirty="0"/>
              <a:t>based</a:t>
            </a:r>
            <a:r>
              <a:rPr spc="-35" dirty="0"/>
              <a:t> </a:t>
            </a:r>
            <a:r>
              <a:rPr spc="-25" dirty="0"/>
              <a:t>on </a:t>
            </a:r>
            <a:r>
              <a:rPr dirty="0"/>
              <a:t>individual</a:t>
            </a:r>
            <a:r>
              <a:rPr spc="-75" dirty="0"/>
              <a:t> </a:t>
            </a:r>
            <a:r>
              <a:rPr spc="-10" dirty="0"/>
              <a:t>characteristics.</a:t>
            </a:r>
            <a:endParaRPr spc="-10" dirty="0"/>
          </a:p>
          <a:p>
            <a:pPr marL="278765" indent="-266065" algn="just">
              <a:lnSpc>
                <a:spcPct val="100000"/>
              </a:lnSpc>
              <a:spcBef>
                <a:spcPts val="2465"/>
              </a:spcBef>
              <a:buFont typeface="Wingdings" panose="05000000000000000000"/>
              <a:buChar char=""/>
              <a:tabLst>
                <a:tab pos="278765" algn="l"/>
              </a:tabLst>
            </a:pPr>
            <a:r>
              <a:rPr dirty="0"/>
              <a:t>The</a:t>
            </a:r>
            <a:r>
              <a:rPr spc="-35" dirty="0"/>
              <a:t> </a:t>
            </a:r>
            <a:r>
              <a:rPr dirty="0"/>
              <a:t>system</a:t>
            </a:r>
            <a:r>
              <a:rPr spc="-30" dirty="0"/>
              <a:t> </a:t>
            </a:r>
            <a:r>
              <a:rPr dirty="0"/>
              <a:t>allows</a:t>
            </a:r>
            <a:r>
              <a:rPr spc="-20" dirty="0"/>
              <a:t> </a:t>
            </a:r>
            <a:r>
              <a:rPr dirty="0"/>
              <a:t>for</a:t>
            </a:r>
            <a:r>
              <a:rPr spc="-25" dirty="0"/>
              <a:t> </a:t>
            </a:r>
            <a:r>
              <a:rPr spc="-10" dirty="0"/>
              <a:t>real-</a:t>
            </a:r>
            <a:r>
              <a:rPr dirty="0"/>
              <a:t>time</a:t>
            </a:r>
            <a:r>
              <a:rPr spc="-20" dirty="0"/>
              <a:t> </a:t>
            </a:r>
            <a:r>
              <a:rPr dirty="0"/>
              <a:t>monitoring</a:t>
            </a:r>
            <a:r>
              <a:rPr spc="-20" dirty="0"/>
              <a:t> </a:t>
            </a:r>
            <a:r>
              <a:rPr dirty="0"/>
              <a:t>of</a:t>
            </a:r>
            <a:r>
              <a:rPr spc="-25" dirty="0"/>
              <a:t> </a:t>
            </a:r>
            <a:r>
              <a:rPr dirty="0"/>
              <a:t>exercise</a:t>
            </a:r>
            <a:r>
              <a:rPr spc="-35" dirty="0"/>
              <a:t> </a:t>
            </a:r>
            <a:r>
              <a:rPr spc="-10" dirty="0"/>
              <a:t>performance.</a:t>
            </a:r>
            <a:endParaRPr spc="-10" dirty="0"/>
          </a:p>
          <a:p>
            <a:pPr marL="278765" indent="-266065" algn="just">
              <a:lnSpc>
                <a:spcPct val="100000"/>
              </a:lnSpc>
              <a:spcBef>
                <a:spcPts val="2520"/>
              </a:spcBef>
              <a:buFont typeface="Wingdings" panose="05000000000000000000"/>
              <a:buChar char=""/>
              <a:tabLst>
                <a:tab pos="278765" algn="l"/>
              </a:tabLst>
            </a:pPr>
            <a:r>
              <a:rPr dirty="0"/>
              <a:t>The</a:t>
            </a:r>
            <a:r>
              <a:rPr spc="-35" dirty="0"/>
              <a:t> </a:t>
            </a:r>
            <a:r>
              <a:rPr dirty="0"/>
              <a:t>system</a:t>
            </a:r>
            <a:r>
              <a:rPr spc="-35" dirty="0"/>
              <a:t> </a:t>
            </a:r>
            <a:r>
              <a:rPr dirty="0"/>
              <a:t>provides</a:t>
            </a:r>
            <a:r>
              <a:rPr spc="-25" dirty="0"/>
              <a:t> </a:t>
            </a:r>
            <a:r>
              <a:rPr dirty="0"/>
              <a:t>clear</a:t>
            </a:r>
            <a:r>
              <a:rPr spc="-30" dirty="0"/>
              <a:t> </a:t>
            </a:r>
            <a:r>
              <a:rPr dirty="0"/>
              <a:t>and</a:t>
            </a:r>
            <a:r>
              <a:rPr spc="-25" dirty="0"/>
              <a:t> </a:t>
            </a:r>
            <a:r>
              <a:rPr dirty="0"/>
              <a:t>intuitive</a:t>
            </a:r>
            <a:r>
              <a:rPr spc="-25" dirty="0"/>
              <a:t> </a:t>
            </a:r>
            <a:r>
              <a:rPr dirty="0"/>
              <a:t>data</a:t>
            </a:r>
            <a:r>
              <a:rPr spc="-35" dirty="0"/>
              <a:t> </a:t>
            </a:r>
            <a:r>
              <a:rPr spc="-10" dirty="0"/>
              <a:t>visualizations.</a:t>
            </a:r>
            <a:endParaRPr spc="-10" dirty="0"/>
          </a:p>
          <a:p>
            <a:pPr marL="278765" indent="-266065" algn="just">
              <a:lnSpc>
                <a:spcPct val="100000"/>
              </a:lnSpc>
              <a:spcBef>
                <a:spcPts val="2530"/>
              </a:spcBef>
              <a:buFont typeface="Wingdings" panose="05000000000000000000"/>
              <a:buChar char=""/>
              <a:tabLst>
                <a:tab pos="278765" algn="l"/>
              </a:tabLst>
            </a:pPr>
            <a:r>
              <a:rPr dirty="0"/>
              <a:t>The</a:t>
            </a:r>
            <a:r>
              <a:rPr spc="-35" dirty="0"/>
              <a:t> </a:t>
            </a:r>
            <a:r>
              <a:rPr dirty="0"/>
              <a:t>system</a:t>
            </a:r>
            <a:r>
              <a:rPr spc="-30" dirty="0"/>
              <a:t> </a:t>
            </a:r>
            <a:r>
              <a:rPr dirty="0"/>
              <a:t>can</a:t>
            </a:r>
            <a:r>
              <a:rPr spc="-30" dirty="0"/>
              <a:t> </a:t>
            </a:r>
            <a:r>
              <a:rPr dirty="0"/>
              <a:t>evolve</a:t>
            </a:r>
            <a:r>
              <a:rPr spc="-10" dirty="0"/>
              <a:t> </a:t>
            </a:r>
            <a:r>
              <a:rPr dirty="0"/>
              <a:t>with</a:t>
            </a:r>
            <a:r>
              <a:rPr spc="-20" dirty="0"/>
              <a:t> </a:t>
            </a:r>
            <a:r>
              <a:rPr dirty="0"/>
              <a:t>new</a:t>
            </a:r>
            <a:r>
              <a:rPr spc="-15" dirty="0"/>
              <a:t> </a:t>
            </a:r>
            <a:r>
              <a:rPr dirty="0"/>
              <a:t>data</a:t>
            </a:r>
            <a:r>
              <a:rPr spc="-25" dirty="0"/>
              <a:t> </a:t>
            </a:r>
            <a:r>
              <a:rPr dirty="0"/>
              <a:t>and</a:t>
            </a:r>
            <a:r>
              <a:rPr spc="-30" dirty="0"/>
              <a:t> </a:t>
            </a:r>
            <a:r>
              <a:rPr dirty="0"/>
              <a:t>more</a:t>
            </a:r>
            <a:r>
              <a:rPr spc="-20" dirty="0"/>
              <a:t> </a:t>
            </a:r>
            <a:r>
              <a:rPr dirty="0"/>
              <a:t>complex</a:t>
            </a:r>
            <a:r>
              <a:rPr spc="-25" dirty="0"/>
              <a:t> </a:t>
            </a:r>
            <a:r>
              <a:rPr spc="-10" dirty="0"/>
              <a:t>models.</a:t>
            </a:r>
            <a:endParaRPr spc="-10" dirty="0"/>
          </a:p>
        </p:txBody>
      </p:sp>
      <p:pic>
        <p:nvPicPr>
          <p:cNvPr id="4" name="object 4"/>
          <p:cNvPicPr/>
          <p:nvPr/>
        </p:nvPicPr>
        <p:blipFill>
          <a:blip r:embed="rId1" cstate="print"/>
          <a:stretch>
            <a:fillRect/>
          </a:stretch>
        </p:blipFill>
        <p:spPr>
          <a:xfrm>
            <a:off x="841247" y="0"/>
            <a:ext cx="1057655" cy="981455"/>
          </a:xfrm>
          <a:prstGeom prst="rect">
            <a:avLst/>
          </a:prstGeom>
        </p:spPr>
      </p:pic>
      <p:pic>
        <p:nvPicPr>
          <p:cNvPr id="5" name="object 5"/>
          <p:cNvPicPr/>
          <p:nvPr/>
        </p:nvPicPr>
        <p:blipFill>
          <a:blip r:embed="rId2" cstate="print"/>
          <a:stretch>
            <a:fillRect/>
          </a:stretch>
        </p:blipFill>
        <p:spPr>
          <a:xfrm>
            <a:off x="10335768" y="0"/>
            <a:ext cx="1155192" cy="107289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MODULES USED</a:t>
            </a:r>
            <a:endParaRPr lang="en-IN" altLang="en-US"/>
          </a:p>
        </p:txBody>
      </p:sp>
      <p:sp>
        <p:nvSpPr>
          <p:cNvPr id="3" name="Text Placeholder 2"/>
          <p:cNvSpPr>
            <a:spLocks noGrp="1"/>
          </p:cNvSpPr>
          <p:nvPr>
            <p:ph type="body" idx="1"/>
          </p:nvPr>
        </p:nvSpPr>
        <p:spPr>
          <a:xfrm>
            <a:off x="622808" y="2007107"/>
            <a:ext cx="9937750" cy="2831465"/>
          </a:xfrm>
        </p:spPr>
        <p:txBody>
          <a:bodyPr/>
          <a:p>
            <a:pPr marL="342900" indent="-342900">
              <a:buFont typeface="Wingdings" panose="05000000000000000000" charset="0"/>
              <a:buChar char="Ø"/>
            </a:pPr>
            <a:r>
              <a:rPr lang="en-US" altLang="en-US"/>
              <a:t>Data Acquisition Module </a:t>
            </a:r>
            <a:endParaRPr lang="en-US" altLang="en-US"/>
          </a:p>
          <a:p>
            <a:pPr marL="342900" indent="-342900">
              <a:buFont typeface="Wingdings" panose="05000000000000000000" charset="0"/>
              <a:buChar char="Ø"/>
            </a:pPr>
            <a:endParaRPr lang="en-US" altLang="en-US"/>
          </a:p>
          <a:p>
            <a:pPr marL="342900" indent="-342900">
              <a:buFont typeface="Wingdings" panose="05000000000000000000" charset="0"/>
              <a:buChar char="Ø"/>
            </a:pPr>
            <a:r>
              <a:rPr lang="en-US" altLang="en-US"/>
              <a:t>Feature Engineering Module</a:t>
            </a:r>
            <a:endParaRPr lang="en-US" altLang="en-US"/>
          </a:p>
          <a:p>
            <a:pPr marL="342900" indent="-342900">
              <a:buFont typeface="Wingdings" panose="05000000000000000000" charset="0"/>
              <a:buChar char="Ø"/>
            </a:pPr>
            <a:endParaRPr lang="en-US" altLang="en-US"/>
          </a:p>
          <a:p>
            <a:pPr marL="342900" indent="-342900">
              <a:buFont typeface="Wingdings" panose="05000000000000000000" charset="0"/>
              <a:buChar char="Ø"/>
            </a:pPr>
            <a:r>
              <a:rPr lang="en-US" altLang="en-US"/>
              <a:t>Exploratory Data Analysis (EDA) Module</a:t>
            </a:r>
            <a:endParaRPr lang="en-US" altLang="en-US"/>
          </a:p>
          <a:p>
            <a:pPr marL="342900" indent="-342900">
              <a:buFont typeface="Wingdings" panose="05000000000000000000" charset="0"/>
              <a:buChar char="Ø"/>
            </a:pPr>
            <a:endParaRPr lang="en-US" altLang="en-US"/>
          </a:p>
          <a:p>
            <a:pPr marL="342900" indent="-342900">
              <a:buFont typeface="Wingdings" panose="05000000000000000000" charset="0"/>
              <a:buChar char="Ø"/>
            </a:pPr>
            <a:r>
              <a:rPr lang="en-US" altLang="en-US"/>
              <a:t>Genre Clustering Module</a:t>
            </a:r>
            <a:endParaRPr lang="en-US" altLang="en-US"/>
          </a:p>
          <a:p>
            <a:pPr marL="342900" indent="-342900">
              <a:buFont typeface="Wingdings" panose="05000000000000000000" charset="0"/>
              <a:buChar char="Ø"/>
            </a:pP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2288539" y="192151"/>
            <a:ext cx="7748270" cy="492125"/>
          </a:xfrm>
        </p:spPr>
        <p:txBody>
          <a:bodyPr/>
          <a:p>
            <a:pPr algn="ctr"/>
            <a:r>
              <a:rPr lang="en-IN" altLang="en-US"/>
              <a:t>MODULES DESCRIPTION</a:t>
            </a:r>
            <a:endParaRPr lang="en-IN" altLang="en-US"/>
          </a:p>
        </p:txBody>
      </p:sp>
      <p:sp>
        <p:nvSpPr>
          <p:cNvPr id="3" name="Text Placeholder 2"/>
          <p:cNvSpPr>
            <a:spLocks noGrp="1"/>
          </p:cNvSpPr>
          <p:nvPr>
            <p:ph type="body" idx="1"/>
          </p:nvPr>
        </p:nvSpPr>
        <p:spPr>
          <a:xfrm>
            <a:off x="815340" y="1066800"/>
            <a:ext cx="9745345" cy="5162550"/>
          </a:xfrm>
        </p:spPr>
        <p:txBody>
          <a:bodyPr>
            <a:noAutofit/>
          </a:bodyPr>
          <a:p>
            <a:r>
              <a:rPr lang="en-US" altLang="en-US" b="1"/>
              <a:t>Data Acquisition Module</a:t>
            </a:r>
            <a:endParaRPr lang="en-US" altLang="en-US" b="1"/>
          </a:p>
          <a:p>
            <a:endParaRPr lang="en-US" altLang="en-US" b="1"/>
          </a:p>
          <a:p>
            <a:r>
              <a:rPr lang="en-US" altLang="en-US"/>
              <a:t>This module collects exercise and health data from fitness trackers, health APIs, or exported CSV files. Variables include exercise duration, calories burned, activity type, intensity level, and user attributes. The data is imported into R for processing.</a:t>
            </a:r>
            <a:endParaRPr lang="en-US" altLang="en-US"/>
          </a:p>
          <a:p>
            <a:endParaRPr lang="en-US" altLang="en-US"/>
          </a:p>
          <a:p>
            <a:r>
              <a:rPr lang="en-US" altLang="en-US" b="1"/>
              <a:t>Feature Engineering Module</a:t>
            </a:r>
            <a:endParaRPr lang="en-US" altLang="en-US" b="1"/>
          </a:p>
          <a:p>
            <a:endParaRPr lang="en-US" altLang="en-US" b="1"/>
          </a:p>
          <a:p>
            <a:r>
              <a:rPr lang="en-US" altLang="en-US"/>
              <a:t>Raw data is transformed into structured inputs. This involves handling missing values, normalizing continuous variables, and encoding categorical data such as activity types. Features like MET (Metabolic Equivalent of Task) may also be derived.</a:t>
            </a:r>
            <a:endParaRPr lang="en-US" altLang="en-US"/>
          </a:p>
          <a:p>
            <a:endParaRPr lang="en-US"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5582</Words>
  <Application>WPS Presentation</Application>
  <PresentationFormat>Widescreen</PresentationFormat>
  <Paragraphs>191</Paragraphs>
  <Slides>16</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Arial</vt:lpstr>
      <vt:lpstr>SimSun</vt:lpstr>
      <vt:lpstr>Wingdings</vt:lpstr>
      <vt:lpstr>Arial</vt:lpstr>
      <vt:lpstr>Arial MT</vt:lpstr>
      <vt:lpstr>Wingdings</vt:lpstr>
      <vt:lpstr>Wingdings</vt:lpstr>
      <vt:lpstr>Microsoft YaHei</vt:lpstr>
      <vt:lpstr>Arial Unicode MS</vt:lpstr>
      <vt:lpstr>Calibri</vt:lpstr>
      <vt:lpstr>Office Theme</vt:lpstr>
      <vt:lpstr>K.RAMAKRISHNAN COLLEGE OF TECHNOLOGY (AUTONOMOUS), TRICHY</vt:lpstr>
      <vt:lpstr>PRESENTATION OVERVIEW</vt:lpstr>
      <vt:lpstr>PROBLEM IDENTIFICATION</vt:lpstr>
      <vt:lpstr>OBJECTIVE</vt:lpstr>
      <vt:lpstr>PROPOSED SYSTEM BLOCK DIAGRAM</vt:lpstr>
      <vt:lpstr>MACHINE LEARNING USED</vt:lpstr>
      <vt:lpstr>ADVANTAGES OF PROPOSED SYSTEM</vt:lpstr>
      <vt:lpstr>MODULES USED</vt:lpstr>
      <vt:lpstr>MODULES DESCRIPTION</vt:lpstr>
      <vt:lpstr>MODULES DESCRIPTION</vt:lpstr>
      <vt:lpstr>CODING IMPLEMENTATION</vt:lpstr>
      <vt:lpstr>CODING IMPLEMENTATION</vt:lpstr>
      <vt:lpstr>CODING IMPLEMENTAION</vt:lpstr>
      <vt:lpstr>OUTPUT</vt:lpstr>
      <vt:lpstr>CONCLUSION</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vignesh</dc:creator>
  <cp:lastModifiedBy>Praveen Gaiser</cp:lastModifiedBy>
  <cp:revision>6</cp:revision>
  <dcterms:created xsi:type="dcterms:W3CDTF">2025-03-01T04:18:00Z</dcterms:created>
  <dcterms:modified xsi:type="dcterms:W3CDTF">2025-05-28T05:48:00Z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2025-03-01T11:00:00Z</vt:filetime>
  </property>
  <property fmtid="{D5CDD505-2E9C-101B-9397-08002B2CF9AE}" pid="3" name="Creator">
    <vt:lpwstr>WPS Writer</vt:lpwstr>
  </property>
  <property fmtid="{D5CDD505-2E9C-101B-9397-08002B2CF9AE}" pid="4" name="LastSaved">
    <vt:filetime>2025-03-01T11:00:00Z</vt:filetime>
  </property>
  <property fmtid="{D5CDD505-2E9C-101B-9397-08002B2CF9AE}" pid="5" name="SourceModified">
    <vt:lpwstr>D:20250301072232+01'52'</vt:lpwstr>
  </property>
  <property fmtid="{D5CDD505-2E9C-101B-9397-08002B2CF9AE}" pid="6" name="ICV">
    <vt:lpwstr>5AEA6DB68BF7414384E0BC6213BADF29_13</vt:lpwstr>
  </property>
  <property fmtid="{D5CDD505-2E9C-101B-9397-08002B2CF9AE}" pid="7" name="KSOProductBuildVer">
    <vt:lpwstr>1033-12.2.0.21183</vt:lpwstr>
  </property>
</Properties>
</file>