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4a610f7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b4a610f78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53297dad3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53297dad3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TQDM-  is a  popular Python library that provides a simple and convenient way to add progress bars to loops and iterable objects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july 20 to july 25, number of colors went from 0 to 32 and total pixels in canvas from 0 to 6 million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53297da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 the total pixel count of 134,583,993 as an indicator of high engagement and activity in the project.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 the 29,251 untouched pixels, which represent a small yet significant portion of the canvas that remained unchanged, possibly indicating areas of consensus or less interest.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out the 9,964 pixels placed once and unchanged, showing instances where individual contributions were preserved in the final artwork.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53297dad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4a610f7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color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- #000000 - 30 MILLION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- #FFFFFF 27.5 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Orange - #FF4500 - 1.9 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popular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Thistle- #E5ABFF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Steel Blue - #943BFF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Turquoise - #00CCC0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b4a610f78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53297dad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The histogram represents the distribution of standard deviations of time intervals between activities for suspected bot accounts. The x-axis shows the standard deviation of intervals in minutes, while the y-axis represents the number of bot users.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The majority of bot users have a low standard deviation, indicating that their actions occur at regular, predictable intervals. There is a rapid decline in the number of bots as the standard deviation increases, which suggests that very few bots have a high variability in the timing of their actions.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b53297dad3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4a610f7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Wait Time Between Pixel Changes: "In the r/place project, users experienced a wait time of 5 to 20 minutes between placing each pixel, a measure designed to ensure equitable participation and maintain the integrity of the collaborative artwork."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User Pixel Placement Range: "Over a period of five days, users typically placed between 180 and 720 pixels, reflecting a wide range of engagement levels and highlighting diverse participation patterns within the project."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Bot Identification Criteria: "Any user activity exceeding 450 pixel placements within the specified period was flagged as potential bot behavior, a threshold set to distinguish automated inputs from genuine user interactions in the artwork's development."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b4a610f78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4a610f7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the potential impact of bots on the artwork, such as creating large monochromatic areas or contributing to rapid changes in the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appearance.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b4a610f78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53297dad3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53297da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Behavior Analysis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Artwork Impact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111092" y="1201219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Roboto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11093" y="3696656"/>
            <a:ext cx="6640287" cy="64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None/>
              <a:defRPr sz="23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2150475" y="6291035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752155" y="6291035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57949" y="6291036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067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067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91539" y="6356349"/>
            <a:ext cx="18228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34462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250423" y="6356350"/>
            <a:ext cx="15849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59041" y="3657600"/>
            <a:ext cx="8251553" cy="138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boto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59041" y="5069775"/>
            <a:ext cx="8251553" cy="104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Roboto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Roboto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Roboto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Roboto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Roboto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5192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3331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238993" y="6356350"/>
            <a:ext cx="14746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Find more PowerPoint templates on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prezentr.com</a:t>
            </a:r>
            <a:r>
              <a:rPr b="0" i="0" lang="en-US" sz="12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1"/>
          <p:cNvSpPr txBox="1"/>
          <p:nvPr>
            <p:ph type="ctrTitle"/>
          </p:nvPr>
        </p:nvSpPr>
        <p:spPr>
          <a:xfrm>
            <a:off x="5111092" y="1201219"/>
            <a:ext cx="664028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500"/>
              </a:buClr>
              <a:buSzPts val="5600"/>
              <a:buFont typeface="Roboto"/>
              <a:buNone/>
            </a:pPr>
            <a:r>
              <a:rPr lang="en-US" sz="5300">
                <a:solidFill>
                  <a:srgbClr val="FF2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5300">
                <a:solidFill>
                  <a:srgbClr val="FF25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/place 2023 analysis</a:t>
            </a:r>
            <a:endParaRPr b="0" sz="385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500"/>
              </a:buClr>
              <a:buSzPts val="56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5111100" y="3703920"/>
            <a:ext cx="66402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678"/>
              <a:buFont typeface="Arial"/>
              <a:buNone/>
            </a:pPr>
            <a:r>
              <a:rPr b="1" lang="en-US" sz="2408">
                <a:latin typeface="Times New Roman"/>
                <a:ea typeface="Times New Roman"/>
                <a:cs typeface="Times New Roman"/>
                <a:sym typeface="Times New Roman"/>
              </a:rPr>
              <a:t>Prit Shah</a:t>
            </a:r>
            <a:endParaRPr b="1" sz="2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678"/>
              <a:buFont typeface="Arial"/>
              <a:buNone/>
            </a:pPr>
            <a:r>
              <a:rPr b="1" lang="en-US" sz="2408">
                <a:latin typeface="Times New Roman"/>
                <a:ea typeface="Times New Roman"/>
                <a:cs typeface="Times New Roman"/>
                <a:sym typeface="Times New Roman"/>
              </a:rPr>
              <a:t>Viswadatta Chinta</a:t>
            </a:r>
            <a:endParaRPr b="1" sz="2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678"/>
              <a:buFont typeface="Arial"/>
              <a:buNone/>
            </a:pPr>
            <a:r>
              <a:rPr b="1" lang="en-US" sz="2408">
                <a:latin typeface="Times New Roman"/>
                <a:ea typeface="Times New Roman"/>
                <a:cs typeface="Times New Roman"/>
                <a:sym typeface="Times New Roman"/>
              </a:rPr>
              <a:t>Nirbhay Singh Naruka</a:t>
            </a:r>
            <a:endParaRPr b="1" sz="24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61B0A"/>
              </a:buClr>
              <a:buSzPct val="95510"/>
              <a:buFont typeface="Roboto"/>
              <a:buNone/>
            </a:pPr>
            <a:r>
              <a:rPr b="1" lang="en-US" sz="2408">
                <a:latin typeface="Times New Roman"/>
                <a:ea typeface="Times New Roman"/>
                <a:cs typeface="Times New Roman"/>
                <a:sym typeface="Times New Roman"/>
              </a:rPr>
              <a:t>Pranav Upadhyaya</a:t>
            </a:r>
            <a:endParaRPr b="1" sz="24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220300" y="2450925"/>
            <a:ext cx="6640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61B0A"/>
              </a:buClr>
              <a:buSzPts val="2300"/>
              <a:buFont typeface="Roboto"/>
              <a:buNone/>
            </a:pPr>
            <a:r>
              <a:rPr b="1" lang="en-US" sz="5208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2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61B0A"/>
              </a:buClr>
              <a:buSzPts val="2300"/>
              <a:buFont typeface="Roboto"/>
              <a:buNone/>
            </a:pPr>
            <a:r>
              <a:t/>
            </a:r>
            <a:endParaRPr b="1" sz="52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61B0A"/>
              </a:buClr>
              <a:buSzPts val="2300"/>
              <a:buFont typeface="Roboto"/>
              <a:buNone/>
            </a:pPr>
            <a:r>
              <a:rPr b="1" lang="en-US" sz="5208">
                <a:latin typeface="Times New Roman"/>
                <a:ea typeface="Times New Roman"/>
                <a:cs typeface="Times New Roman"/>
                <a:sym typeface="Times New Roman"/>
              </a:rPr>
              <a:t> Questions?</a:t>
            </a:r>
            <a:endParaRPr b="1" sz="52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92900" y="417375"/>
            <a:ext cx="10287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53067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Libraries Used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Dask - Open source Python Library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Parquet - Open source Hadoop ecosystem for columnar-storage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Used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Extra Library: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TQDM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- for smart progress meter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1500" y="0"/>
            <a:ext cx="9962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bo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Event changes over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3800"/>
            <a:ext cx="10159101" cy="5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3067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Engagement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31749" y="1841850"/>
            <a:ext cx="39459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9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1233"/>
              <a:buChar char="•"/>
            </a:pPr>
            <a:r>
              <a:rPr lang="en-US" sz="2612">
                <a:latin typeface="Times New Roman"/>
                <a:ea typeface="Times New Roman"/>
                <a:cs typeface="Times New Roman"/>
                <a:sym typeface="Times New Roman"/>
              </a:rPr>
              <a:t>Pixels placed once and not changed: 9,964</a:t>
            </a:r>
            <a:endParaRPr sz="26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9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1233"/>
              <a:buChar char="•"/>
            </a:pPr>
            <a:r>
              <a:rPr lang="en-US" sz="2612">
                <a:latin typeface="Times New Roman"/>
                <a:ea typeface="Times New Roman"/>
                <a:cs typeface="Times New Roman"/>
                <a:sym typeface="Times New Roman"/>
              </a:rPr>
              <a:t>Total changes: 134,583,993</a:t>
            </a:r>
            <a:endParaRPr sz="26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9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1233"/>
              <a:buChar char="•"/>
            </a:pPr>
            <a:r>
              <a:rPr lang="en-US" sz="2612">
                <a:latin typeface="Times New Roman"/>
                <a:ea typeface="Times New Roman"/>
                <a:cs typeface="Times New Roman"/>
                <a:sym typeface="Times New Roman"/>
              </a:rPr>
              <a:t>Total pixels: 531,988</a:t>
            </a:r>
            <a:endParaRPr sz="26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29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61233"/>
              <a:buChar char="•"/>
            </a:pPr>
            <a:r>
              <a:rPr lang="en-US" sz="2612">
                <a:latin typeface="Times New Roman"/>
                <a:ea typeface="Times New Roman"/>
                <a:cs typeface="Times New Roman"/>
                <a:sym typeface="Times New Roman"/>
              </a:rPr>
              <a:t>Unique users: 8.5 million</a:t>
            </a:r>
            <a:endParaRPr sz="26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t/>
            </a:r>
            <a:endParaRPr>
              <a:solidFill>
                <a:srgbClr val="31DC83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t/>
            </a:r>
            <a:endParaRPr>
              <a:solidFill>
                <a:srgbClr val="E02CB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6719" l="0" r="0" t="-6720"/>
          <a:stretch/>
        </p:blipFill>
        <p:spPr>
          <a:xfrm>
            <a:off x="4147450" y="1385775"/>
            <a:ext cx="6228176" cy="48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524000" y="0"/>
            <a:ext cx="8248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25" y="635700"/>
            <a:ext cx="8119250" cy="62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22525" y="192725"/>
            <a:ext cx="11864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boto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Bot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5" y="955575"/>
            <a:ext cx="10190726" cy="5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Identifying bots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5375" y="1175300"/>
            <a:ext cx="10280700" cy="5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178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5623">
                <a:latin typeface="Times New Roman"/>
                <a:ea typeface="Times New Roman"/>
                <a:cs typeface="Times New Roman"/>
                <a:sym typeface="Times New Roman"/>
              </a:rPr>
              <a:t>Wait Time Between Pixel Changes</a:t>
            </a:r>
            <a:endParaRPr b="1"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Analyzed time intervals using timestamp.diff() for each user's pixel changes.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Identified user activity patterns and frequency of placements.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Consistent intervals (low std_interval) suggest automated (bot) behavior.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5623">
                <a:latin typeface="Times New Roman"/>
                <a:ea typeface="Times New Roman"/>
                <a:cs typeface="Times New Roman"/>
                <a:sym typeface="Times New Roman"/>
              </a:rPr>
              <a:t>User Pixel Placement Range</a:t>
            </a:r>
            <a:endParaRPr b="1"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Pixel counts per user were calculated.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Users with over 450 placements were flagged as potential bots.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The threshold of 450 is based on an estimated 12-hour continuous engagement within a 5-day timeframe, assuming users place pixels every 5 to 20 minutes.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5623">
                <a:latin typeface="Times New Roman"/>
                <a:ea typeface="Times New Roman"/>
                <a:cs typeface="Times New Roman"/>
                <a:sym typeface="Times New Roman"/>
              </a:rPr>
              <a:t>Bot Identification Criteria</a:t>
            </a:r>
            <a:endParaRPr b="1"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Used high pixel counts and consistent time intervals (time_diff()) for bot detection.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Applied thresholds and patterns (e.g., low std_interval_minutes) to identify bots.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Combined quantitative thresholds and behavioral patterns for effective bot identification.</a:t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5623">
                <a:latin typeface="Times New Roman"/>
                <a:ea typeface="Times New Roman"/>
                <a:cs typeface="Times New Roman"/>
                <a:sym typeface="Times New Roman"/>
              </a:rPr>
              <a:t>Bot count identified</a:t>
            </a:r>
            <a:endParaRPr b="1"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86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5623">
                <a:latin typeface="Times New Roman"/>
                <a:ea typeface="Times New Roman"/>
                <a:cs typeface="Times New Roman"/>
                <a:sym typeface="Times New Roman"/>
              </a:rPr>
              <a:t>Total suspected bots based on the analysis - </a:t>
            </a:r>
            <a:r>
              <a:rPr b="1" lang="en-US" sz="5623">
                <a:latin typeface="Times New Roman"/>
                <a:ea typeface="Times New Roman"/>
                <a:cs typeface="Times New Roman"/>
                <a:sym typeface="Times New Roman"/>
              </a:rPr>
              <a:t>8603</a:t>
            </a:r>
            <a:endParaRPr b="1"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2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2000"/>
              <a:buFont typeface="Roboto"/>
              <a:buNone/>
            </a:pPr>
            <a:r>
              <a:t/>
            </a:r>
            <a:endParaRPr sz="2500">
              <a:solidFill>
                <a:srgbClr val="E02CB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30675" y="0"/>
            <a:ext cx="9895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Artwork Impacted by Suspected Bots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0673" y="18418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DC83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>
              <a:solidFill>
                <a:srgbClr val="31DC83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>
              <a:solidFill>
                <a:srgbClr val="E02CB1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5" y="775800"/>
            <a:ext cx="9790800" cy="57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3067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 Analysis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0673" y="184186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Some r/place participants displayed bot-like tendencies, characterized by predictable and rapid actions. This behavior was identified through patterns of high-frequency and low-variability in their activities.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bot-like users had a significant influence on the final artwork, affecting some areas more prominently than others, potentially altering the intended collaborative nature of the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