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60" r:id="rId5"/>
    <p:sldId id="283" r:id="rId6"/>
    <p:sldId id="262" r:id="rId7"/>
    <p:sldId id="263" r:id="rId8"/>
    <p:sldId id="267" r:id="rId9"/>
    <p:sldId id="265" r:id="rId10"/>
    <p:sldId id="281" r:id="rId11"/>
    <p:sldId id="269" r:id="rId12"/>
    <p:sldId id="282" r:id="rId13"/>
    <p:sldId id="270" r:id="rId14"/>
    <p:sldId id="271" r:id="rId15"/>
    <p:sldId id="261" r:id="rId16"/>
    <p:sldId id="276" r:id="rId17"/>
    <p:sldId id="284" r:id="rId18"/>
    <p:sldId id="279" r:id="rId19"/>
    <p:sldId id="280" r:id="rId20"/>
    <p:sldId id="28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4AF22-4BA4-FE41-A4E1-3EFE4DEB8E6A}" v="159" dt="2024-10-09T14:41:34.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275"/>
  </p:normalViewPr>
  <p:slideViewPr>
    <p:cSldViewPr snapToGrid="0" snapToObjects="1">
      <p:cViewPr varScale="1">
        <p:scale>
          <a:sx n="83" d="100"/>
          <a:sy n="83" d="100"/>
        </p:scale>
        <p:origin x="24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837A7-8282-4A31-A450-6E914B67BB6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E8D772B-82DE-4854-8C43-43592EACD509}">
      <dgm:prSet/>
      <dgm:spPr/>
      <dgm:t>
        <a:bodyPr/>
        <a:lstStyle/>
        <a:p>
          <a:r>
            <a:rPr lang="en-US" b="1" i="0" u="none" dirty="0"/>
            <a:t>CRISP-DM Framework for Enrollment Yield Analysis</a:t>
          </a:r>
          <a:endParaRPr lang="en-US" dirty="0"/>
        </a:p>
      </dgm:t>
    </dgm:pt>
    <dgm:pt modelId="{AD1A5F30-FEC0-4D9C-9A0F-EB3063B1EDDB}" type="parTrans" cxnId="{B0BFA56C-44D8-4FFA-9DE9-13B6874FF27E}">
      <dgm:prSet/>
      <dgm:spPr/>
      <dgm:t>
        <a:bodyPr/>
        <a:lstStyle/>
        <a:p>
          <a:endParaRPr lang="en-US"/>
        </a:p>
      </dgm:t>
    </dgm:pt>
    <dgm:pt modelId="{BC109ECA-EF04-4B57-B9A1-78FF36FC330E}" type="sibTrans" cxnId="{B0BFA56C-44D8-4FFA-9DE9-13B6874FF27E}">
      <dgm:prSet/>
      <dgm:spPr/>
      <dgm:t>
        <a:bodyPr/>
        <a:lstStyle/>
        <a:p>
          <a:endParaRPr lang="en-US"/>
        </a:p>
      </dgm:t>
    </dgm:pt>
    <dgm:pt modelId="{A3D6E43F-0E3A-C94C-97FB-08C27081D9AF}">
      <dgm:prSet/>
      <dgm:spPr/>
      <dgm:t>
        <a:bodyPr/>
        <a:lstStyle/>
        <a:p>
          <a:r>
            <a:rPr lang="en-US" b="1" i="0" u="none" dirty="0"/>
            <a:t>1. Business Understanding</a:t>
          </a:r>
          <a:endParaRPr lang="en-US" b="0" i="0" u="none" dirty="0"/>
        </a:p>
      </dgm:t>
    </dgm:pt>
    <dgm:pt modelId="{AA4AECF9-D2AA-D643-AC20-D3B8BE754B27}" type="parTrans" cxnId="{2F4F0453-C221-0A40-800C-F461B4290B4B}">
      <dgm:prSet/>
      <dgm:spPr/>
      <dgm:t>
        <a:bodyPr/>
        <a:lstStyle/>
        <a:p>
          <a:endParaRPr lang="en-US"/>
        </a:p>
      </dgm:t>
    </dgm:pt>
    <dgm:pt modelId="{AD8AAAB2-29CF-554E-BB4C-3DF60B0023CE}" type="sibTrans" cxnId="{2F4F0453-C221-0A40-800C-F461B4290B4B}">
      <dgm:prSet/>
      <dgm:spPr/>
      <dgm:t>
        <a:bodyPr/>
        <a:lstStyle/>
        <a:p>
          <a:endParaRPr lang="en-US"/>
        </a:p>
      </dgm:t>
    </dgm:pt>
    <dgm:pt modelId="{5583995C-5DBD-5B40-97C0-714C59F05BE6}">
      <dgm:prSet/>
      <dgm:spPr/>
      <dgm:t>
        <a:bodyPr/>
        <a:lstStyle/>
        <a:p>
          <a:r>
            <a:rPr lang="en-US" b="1" i="0" u="none" dirty="0"/>
            <a:t>2. Data Understanding</a:t>
          </a:r>
          <a:endParaRPr lang="en-US" b="0" i="0" u="none" dirty="0"/>
        </a:p>
      </dgm:t>
    </dgm:pt>
    <dgm:pt modelId="{DEDE869D-2146-D544-96BA-16B21929F96D}" type="parTrans" cxnId="{AE15F1EC-3E6B-AB48-A67C-5058EE55C67C}">
      <dgm:prSet/>
      <dgm:spPr/>
      <dgm:t>
        <a:bodyPr/>
        <a:lstStyle/>
        <a:p>
          <a:endParaRPr lang="en-US"/>
        </a:p>
      </dgm:t>
    </dgm:pt>
    <dgm:pt modelId="{CA6B9F93-6145-A647-B36B-8DAED83925EF}" type="sibTrans" cxnId="{AE15F1EC-3E6B-AB48-A67C-5058EE55C67C}">
      <dgm:prSet/>
      <dgm:spPr/>
      <dgm:t>
        <a:bodyPr/>
        <a:lstStyle/>
        <a:p>
          <a:endParaRPr lang="en-US"/>
        </a:p>
      </dgm:t>
    </dgm:pt>
    <dgm:pt modelId="{1662EDF6-86C3-0840-8781-F4729195E60C}">
      <dgm:prSet/>
      <dgm:spPr/>
      <dgm:t>
        <a:bodyPr/>
        <a:lstStyle/>
        <a:p>
          <a:r>
            <a:rPr lang="en-US" b="1" i="0" u="none" dirty="0"/>
            <a:t>3. Data Preparation</a:t>
          </a:r>
          <a:endParaRPr lang="en-US" b="0" i="0" u="none" dirty="0"/>
        </a:p>
      </dgm:t>
    </dgm:pt>
    <dgm:pt modelId="{94895A86-5399-254A-BD61-B2CEE4E086B8}" type="parTrans" cxnId="{C5B10668-4FED-5D43-8DCD-C6EA9FB19F2A}">
      <dgm:prSet/>
      <dgm:spPr/>
      <dgm:t>
        <a:bodyPr/>
        <a:lstStyle/>
        <a:p>
          <a:endParaRPr lang="en-US"/>
        </a:p>
      </dgm:t>
    </dgm:pt>
    <dgm:pt modelId="{821C2870-EF02-574D-95D9-D2A5FD3C53C6}" type="sibTrans" cxnId="{C5B10668-4FED-5D43-8DCD-C6EA9FB19F2A}">
      <dgm:prSet/>
      <dgm:spPr/>
      <dgm:t>
        <a:bodyPr/>
        <a:lstStyle/>
        <a:p>
          <a:endParaRPr lang="en-US"/>
        </a:p>
      </dgm:t>
    </dgm:pt>
    <dgm:pt modelId="{1695A26E-743F-5245-9FA6-8C520A0B0884}">
      <dgm:prSet/>
      <dgm:spPr/>
      <dgm:t>
        <a:bodyPr/>
        <a:lstStyle/>
        <a:p>
          <a:r>
            <a:rPr lang="en-US" b="1" i="0" u="none" dirty="0"/>
            <a:t>4. Modeling</a:t>
          </a:r>
          <a:endParaRPr lang="en-US" b="0" i="0" u="none" dirty="0"/>
        </a:p>
      </dgm:t>
    </dgm:pt>
    <dgm:pt modelId="{83206349-94A9-2F44-BBAF-AC8F1C67BE14}" type="parTrans" cxnId="{E43965FE-FF52-0E46-A1B2-882110D40109}">
      <dgm:prSet/>
      <dgm:spPr/>
      <dgm:t>
        <a:bodyPr/>
        <a:lstStyle/>
        <a:p>
          <a:endParaRPr lang="en-US"/>
        </a:p>
      </dgm:t>
    </dgm:pt>
    <dgm:pt modelId="{E7E7328E-691F-6642-915C-05E32C6F8D53}" type="sibTrans" cxnId="{E43965FE-FF52-0E46-A1B2-882110D40109}">
      <dgm:prSet/>
      <dgm:spPr/>
      <dgm:t>
        <a:bodyPr/>
        <a:lstStyle/>
        <a:p>
          <a:endParaRPr lang="en-US"/>
        </a:p>
      </dgm:t>
    </dgm:pt>
    <dgm:pt modelId="{09C9B57A-E562-1940-947B-DB18262C336E}">
      <dgm:prSet/>
      <dgm:spPr/>
      <dgm:t>
        <a:bodyPr/>
        <a:lstStyle/>
        <a:p>
          <a:r>
            <a:rPr lang="en-US" b="1" i="0" u="none" dirty="0"/>
            <a:t>5. Evaluation</a:t>
          </a:r>
          <a:endParaRPr lang="en-US" b="0" i="0" u="none" dirty="0"/>
        </a:p>
      </dgm:t>
    </dgm:pt>
    <dgm:pt modelId="{B2F3C9EE-5979-4048-8E94-596061A40D62}" type="parTrans" cxnId="{735B64EC-F92C-8E41-B139-902C4C9AB6F7}">
      <dgm:prSet/>
      <dgm:spPr/>
      <dgm:t>
        <a:bodyPr/>
        <a:lstStyle/>
        <a:p>
          <a:endParaRPr lang="en-US"/>
        </a:p>
      </dgm:t>
    </dgm:pt>
    <dgm:pt modelId="{7126DE53-0E89-B641-9E30-8050A7EA3EEA}" type="sibTrans" cxnId="{735B64EC-F92C-8E41-B139-902C4C9AB6F7}">
      <dgm:prSet/>
      <dgm:spPr/>
      <dgm:t>
        <a:bodyPr/>
        <a:lstStyle/>
        <a:p>
          <a:endParaRPr lang="en-US"/>
        </a:p>
      </dgm:t>
    </dgm:pt>
    <dgm:pt modelId="{4B05A212-619D-0644-B567-E3FF7CEA537A}">
      <dgm:prSet/>
      <dgm:spPr/>
      <dgm:t>
        <a:bodyPr/>
        <a:lstStyle/>
        <a:p>
          <a:r>
            <a:rPr lang="en-US" b="1" i="0" u="none" dirty="0"/>
            <a:t>6. Deployment</a:t>
          </a:r>
        </a:p>
        <a:p>
          <a:r>
            <a:rPr lang="en-US" b="1" i="0" u="none" dirty="0"/>
            <a:t>(Implementation) </a:t>
          </a:r>
          <a:endParaRPr lang="en-US" b="0" i="0" u="none" dirty="0"/>
        </a:p>
      </dgm:t>
    </dgm:pt>
    <dgm:pt modelId="{567B455E-EA34-1D40-A660-3D0854957109}" type="parTrans" cxnId="{DFC370EB-B1E5-F043-8C50-EC6DA2D13C34}">
      <dgm:prSet/>
      <dgm:spPr/>
      <dgm:t>
        <a:bodyPr/>
        <a:lstStyle/>
        <a:p>
          <a:endParaRPr lang="en-US"/>
        </a:p>
      </dgm:t>
    </dgm:pt>
    <dgm:pt modelId="{4812004E-DE03-5347-A75D-5E52683E6403}" type="sibTrans" cxnId="{DFC370EB-B1E5-F043-8C50-EC6DA2D13C34}">
      <dgm:prSet/>
      <dgm:spPr/>
      <dgm:t>
        <a:bodyPr/>
        <a:lstStyle/>
        <a:p>
          <a:endParaRPr lang="en-US"/>
        </a:p>
      </dgm:t>
    </dgm:pt>
    <dgm:pt modelId="{F51C57DB-625E-D64F-A375-51CE39778977}">
      <dgm:prSet/>
      <dgm:spPr/>
      <dgm:t>
        <a:bodyPr/>
        <a:lstStyle/>
        <a:p>
          <a:pPr>
            <a:buFont typeface="Arial" panose="020B0604020202020204" pitchFamily="34" charset="0"/>
            <a:buChar char="•"/>
          </a:pPr>
          <a:r>
            <a:rPr lang="en-US" b="0" i="0" u="none" dirty="0"/>
            <a:t>Recommendations</a:t>
          </a:r>
        </a:p>
      </dgm:t>
    </dgm:pt>
    <dgm:pt modelId="{DCBDDB84-90BB-0945-B60E-EB25FDE227EF}" type="parTrans" cxnId="{EA157F9A-98D4-B844-A13B-63625E7054CC}">
      <dgm:prSet/>
      <dgm:spPr/>
      <dgm:t>
        <a:bodyPr/>
        <a:lstStyle/>
        <a:p>
          <a:endParaRPr lang="en-US"/>
        </a:p>
      </dgm:t>
    </dgm:pt>
    <dgm:pt modelId="{413A58F5-6205-3649-A683-E7DEB5219AEE}" type="sibTrans" cxnId="{EA157F9A-98D4-B844-A13B-63625E7054CC}">
      <dgm:prSet/>
      <dgm:spPr/>
      <dgm:t>
        <a:bodyPr/>
        <a:lstStyle/>
        <a:p>
          <a:endParaRPr lang="en-US"/>
        </a:p>
      </dgm:t>
    </dgm:pt>
    <dgm:pt modelId="{71B033BE-4161-C449-A432-CD4F84D27BE1}" type="pres">
      <dgm:prSet presAssocID="{052837A7-8282-4A31-A450-6E914B67BB65}" presName="Name0" presStyleCnt="0">
        <dgm:presLayoutVars>
          <dgm:dir/>
          <dgm:resizeHandles val="exact"/>
        </dgm:presLayoutVars>
      </dgm:prSet>
      <dgm:spPr/>
    </dgm:pt>
    <dgm:pt modelId="{4CEB7A66-128F-A048-BB3E-B29D4C73862E}" type="pres">
      <dgm:prSet presAssocID="{0E8D772B-82DE-4854-8C43-43592EACD509}" presName="node" presStyleLbl="node1" presStyleIdx="0" presStyleCnt="8">
        <dgm:presLayoutVars>
          <dgm:bulletEnabled val="1"/>
        </dgm:presLayoutVars>
      </dgm:prSet>
      <dgm:spPr/>
    </dgm:pt>
    <dgm:pt modelId="{95D71877-08DD-A748-A7CB-03523F58E790}" type="pres">
      <dgm:prSet presAssocID="{BC109ECA-EF04-4B57-B9A1-78FF36FC330E}" presName="sibTrans" presStyleLbl="sibTrans1D1" presStyleIdx="0" presStyleCnt="7"/>
      <dgm:spPr/>
    </dgm:pt>
    <dgm:pt modelId="{14CAA9A6-F518-FE4F-8D6E-575696E5E518}" type="pres">
      <dgm:prSet presAssocID="{BC109ECA-EF04-4B57-B9A1-78FF36FC330E}" presName="connectorText" presStyleLbl="sibTrans1D1" presStyleIdx="0" presStyleCnt="7"/>
      <dgm:spPr/>
    </dgm:pt>
    <dgm:pt modelId="{2B5A6323-3377-6C44-A5B4-48DE7FDAC4E4}" type="pres">
      <dgm:prSet presAssocID="{A3D6E43F-0E3A-C94C-97FB-08C27081D9AF}" presName="node" presStyleLbl="node1" presStyleIdx="1" presStyleCnt="8">
        <dgm:presLayoutVars>
          <dgm:bulletEnabled val="1"/>
        </dgm:presLayoutVars>
      </dgm:prSet>
      <dgm:spPr/>
    </dgm:pt>
    <dgm:pt modelId="{0C2F48D4-B1A5-1749-97A7-4C821D47EEF2}" type="pres">
      <dgm:prSet presAssocID="{AD8AAAB2-29CF-554E-BB4C-3DF60B0023CE}" presName="sibTrans" presStyleLbl="sibTrans1D1" presStyleIdx="1" presStyleCnt="7"/>
      <dgm:spPr/>
    </dgm:pt>
    <dgm:pt modelId="{73E16097-A683-4842-A2A2-49AD56EB7669}" type="pres">
      <dgm:prSet presAssocID="{AD8AAAB2-29CF-554E-BB4C-3DF60B0023CE}" presName="connectorText" presStyleLbl="sibTrans1D1" presStyleIdx="1" presStyleCnt="7"/>
      <dgm:spPr/>
    </dgm:pt>
    <dgm:pt modelId="{6B6836A1-14C1-314A-8661-3845E46F3189}" type="pres">
      <dgm:prSet presAssocID="{5583995C-5DBD-5B40-97C0-714C59F05BE6}" presName="node" presStyleLbl="node1" presStyleIdx="2" presStyleCnt="8">
        <dgm:presLayoutVars>
          <dgm:bulletEnabled val="1"/>
        </dgm:presLayoutVars>
      </dgm:prSet>
      <dgm:spPr/>
    </dgm:pt>
    <dgm:pt modelId="{35353E07-5322-9E46-AE92-D411C5872D73}" type="pres">
      <dgm:prSet presAssocID="{CA6B9F93-6145-A647-B36B-8DAED83925EF}" presName="sibTrans" presStyleLbl="sibTrans1D1" presStyleIdx="2" presStyleCnt="7"/>
      <dgm:spPr/>
    </dgm:pt>
    <dgm:pt modelId="{7E9639D2-8ABF-CD42-8DC1-D9FA3D1AD54B}" type="pres">
      <dgm:prSet presAssocID="{CA6B9F93-6145-A647-B36B-8DAED83925EF}" presName="connectorText" presStyleLbl="sibTrans1D1" presStyleIdx="2" presStyleCnt="7"/>
      <dgm:spPr/>
    </dgm:pt>
    <dgm:pt modelId="{54E56F40-58B5-1342-90BD-EAE90638F656}" type="pres">
      <dgm:prSet presAssocID="{1662EDF6-86C3-0840-8781-F4729195E60C}" presName="node" presStyleLbl="node1" presStyleIdx="3" presStyleCnt="8">
        <dgm:presLayoutVars>
          <dgm:bulletEnabled val="1"/>
        </dgm:presLayoutVars>
      </dgm:prSet>
      <dgm:spPr/>
    </dgm:pt>
    <dgm:pt modelId="{463B42C8-B4D4-0F4F-9725-6B45789279B1}" type="pres">
      <dgm:prSet presAssocID="{821C2870-EF02-574D-95D9-D2A5FD3C53C6}" presName="sibTrans" presStyleLbl="sibTrans1D1" presStyleIdx="3" presStyleCnt="7"/>
      <dgm:spPr/>
    </dgm:pt>
    <dgm:pt modelId="{76C80B0A-1021-D74F-A075-4F8B922E98E9}" type="pres">
      <dgm:prSet presAssocID="{821C2870-EF02-574D-95D9-D2A5FD3C53C6}" presName="connectorText" presStyleLbl="sibTrans1D1" presStyleIdx="3" presStyleCnt="7"/>
      <dgm:spPr/>
    </dgm:pt>
    <dgm:pt modelId="{29DD67AB-2465-924D-9A5C-07468BCF76D8}" type="pres">
      <dgm:prSet presAssocID="{1695A26E-743F-5245-9FA6-8C520A0B0884}" presName="node" presStyleLbl="node1" presStyleIdx="4" presStyleCnt="8">
        <dgm:presLayoutVars>
          <dgm:bulletEnabled val="1"/>
        </dgm:presLayoutVars>
      </dgm:prSet>
      <dgm:spPr/>
    </dgm:pt>
    <dgm:pt modelId="{112F0885-160F-6443-8241-16003A9E414B}" type="pres">
      <dgm:prSet presAssocID="{E7E7328E-691F-6642-915C-05E32C6F8D53}" presName="sibTrans" presStyleLbl="sibTrans1D1" presStyleIdx="4" presStyleCnt="7"/>
      <dgm:spPr/>
    </dgm:pt>
    <dgm:pt modelId="{99A57FD4-E348-C34E-A7B0-B7396FB55485}" type="pres">
      <dgm:prSet presAssocID="{E7E7328E-691F-6642-915C-05E32C6F8D53}" presName="connectorText" presStyleLbl="sibTrans1D1" presStyleIdx="4" presStyleCnt="7"/>
      <dgm:spPr/>
    </dgm:pt>
    <dgm:pt modelId="{EDD9CEE4-611D-6949-9B1F-BB1CC2C4452B}" type="pres">
      <dgm:prSet presAssocID="{09C9B57A-E562-1940-947B-DB18262C336E}" presName="node" presStyleLbl="node1" presStyleIdx="5" presStyleCnt="8">
        <dgm:presLayoutVars>
          <dgm:bulletEnabled val="1"/>
        </dgm:presLayoutVars>
      </dgm:prSet>
      <dgm:spPr/>
    </dgm:pt>
    <dgm:pt modelId="{891DECB9-194C-684E-B789-2326B4FBF690}" type="pres">
      <dgm:prSet presAssocID="{7126DE53-0E89-B641-9E30-8050A7EA3EEA}" presName="sibTrans" presStyleLbl="sibTrans1D1" presStyleIdx="5" presStyleCnt="7"/>
      <dgm:spPr/>
    </dgm:pt>
    <dgm:pt modelId="{A29C06E1-E623-2A4C-953D-5BFE917ABB4E}" type="pres">
      <dgm:prSet presAssocID="{7126DE53-0E89-B641-9E30-8050A7EA3EEA}" presName="connectorText" presStyleLbl="sibTrans1D1" presStyleIdx="5" presStyleCnt="7"/>
      <dgm:spPr/>
    </dgm:pt>
    <dgm:pt modelId="{A53B2B8E-6F75-684C-8B9E-CD67DDDFDB32}" type="pres">
      <dgm:prSet presAssocID="{4B05A212-619D-0644-B567-E3FF7CEA537A}" presName="node" presStyleLbl="node1" presStyleIdx="6" presStyleCnt="8">
        <dgm:presLayoutVars>
          <dgm:bulletEnabled val="1"/>
        </dgm:presLayoutVars>
      </dgm:prSet>
      <dgm:spPr/>
    </dgm:pt>
    <dgm:pt modelId="{6BC95550-6F62-F849-B9E3-9092B3311E4C}" type="pres">
      <dgm:prSet presAssocID="{4812004E-DE03-5347-A75D-5E52683E6403}" presName="sibTrans" presStyleLbl="sibTrans1D1" presStyleIdx="6" presStyleCnt="7"/>
      <dgm:spPr/>
    </dgm:pt>
    <dgm:pt modelId="{1C7ACC20-39EA-8B40-B121-40BAB18F6480}" type="pres">
      <dgm:prSet presAssocID="{4812004E-DE03-5347-A75D-5E52683E6403}" presName="connectorText" presStyleLbl="sibTrans1D1" presStyleIdx="6" presStyleCnt="7"/>
      <dgm:spPr/>
    </dgm:pt>
    <dgm:pt modelId="{D7640133-2A64-6B49-8786-7F47B9A86BA4}" type="pres">
      <dgm:prSet presAssocID="{F51C57DB-625E-D64F-A375-51CE39778977}" presName="node" presStyleLbl="node1" presStyleIdx="7" presStyleCnt="8">
        <dgm:presLayoutVars>
          <dgm:bulletEnabled val="1"/>
        </dgm:presLayoutVars>
      </dgm:prSet>
      <dgm:spPr/>
    </dgm:pt>
  </dgm:ptLst>
  <dgm:cxnLst>
    <dgm:cxn modelId="{8B17D60B-332E-B14F-9A00-72E6FC6825BF}" type="presOf" srcId="{BC109ECA-EF04-4B57-B9A1-78FF36FC330E}" destId="{95D71877-08DD-A748-A7CB-03523F58E790}" srcOrd="0" destOrd="0" presId="urn:microsoft.com/office/officeart/2016/7/layout/RepeatingBendingProcessNew"/>
    <dgm:cxn modelId="{45076E14-8C03-6C46-96D2-8C960B6E3DB9}" type="presOf" srcId="{821C2870-EF02-574D-95D9-D2A5FD3C53C6}" destId="{76C80B0A-1021-D74F-A075-4F8B922E98E9}" srcOrd="1" destOrd="0" presId="urn:microsoft.com/office/officeart/2016/7/layout/RepeatingBendingProcessNew"/>
    <dgm:cxn modelId="{3F22E416-9987-4949-BF06-FF64D6756D5A}" type="presOf" srcId="{F51C57DB-625E-D64F-A375-51CE39778977}" destId="{D7640133-2A64-6B49-8786-7F47B9A86BA4}" srcOrd="0" destOrd="0" presId="urn:microsoft.com/office/officeart/2016/7/layout/RepeatingBendingProcessNew"/>
    <dgm:cxn modelId="{C1F47B19-7C55-C748-ADC9-234855839F64}" type="presOf" srcId="{4812004E-DE03-5347-A75D-5E52683E6403}" destId="{6BC95550-6F62-F849-B9E3-9092B3311E4C}" srcOrd="0" destOrd="0" presId="urn:microsoft.com/office/officeart/2016/7/layout/RepeatingBendingProcessNew"/>
    <dgm:cxn modelId="{F0C9E930-7E87-6245-BACA-A3CB07C66D97}" type="presOf" srcId="{AD8AAAB2-29CF-554E-BB4C-3DF60B0023CE}" destId="{73E16097-A683-4842-A2A2-49AD56EB7669}" srcOrd="1" destOrd="0" presId="urn:microsoft.com/office/officeart/2016/7/layout/RepeatingBendingProcessNew"/>
    <dgm:cxn modelId="{08556D38-DF48-5346-A8DA-D42009758A4D}" type="presOf" srcId="{BC109ECA-EF04-4B57-B9A1-78FF36FC330E}" destId="{14CAA9A6-F518-FE4F-8D6E-575696E5E518}" srcOrd="1" destOrd="0" presId="urn:microsoft.com/office/officeart/2016/7/layout/RepeatingBendingProcessNew"/>
    <dgm:cxn modelId="{576CF744-8EDA-B74B-AF11-2A763CCD62D4}" type="presOf" srcId="{CA6B9F93-6145-A647-B36B-8DAED83925EF}" destId="{7E9639D2-8ABF-CD42-8DC1-D9FA3D1AD54B}" srcOrd="1" destOrd="0" presId="urn:microsoft.com/office/officeart/2016/7/layout/RepeatingBendingProcessNew"/>
    <dgm:cxn modelId="{45965946-69EC-6E42-8D61-DCE450AE71B8}" type="presOf" srcId="{E7E7328E-691F-6642-915C-05E32C6F8D53}" destId="{112F0885-160F-6443-8241-16003A9E414B}" srcOrd="0" destOrd="0" presId="urn:microsoft.com/office/officeart/2016/7/layout/RepeatingBendingProcessNew"/>
    <dgm:cxn modelId="{1ED35C4B-AD7A-D24E-A2A2-29183748B4F5}" type="presOf" srcId="{AD8AAAB2-29CF-554E-BB4C-3DF60B0023CE}" destId="{0C2F48D4-B1A5-1749-97A7-4C821D47EEF2}" srcOrd="0" destOrd="0" presId="urn:microsoft.com/office/officeart/2016/7/layout/RepeatingBendingProcessNew"/>
    <dgm:cxn modelId="{2F4F0453-C221-0A40-800C-F461B4290B4B}" srcId="{052837A7-8282-4A31-A450-6E914B67BB65}" destId="{A3D6E43F-0E3A-C94C-97FB-08C27081D9AF}" srcOrd="1" destOrd="0" parTransId="{AA4AECF9-D2AA-D643-AC20-D3B8BE754B27}" sibTransId="{AD8AAAB2-29CF-554E-BB4C-3DF60B0023CE}"/>
    <dgm:cxn modelId="{903F9755-91B3-AC4E-B499-3691674D7EAE}" type="presOf" srcId="{052837A7-8282-4A31-A450-6E914B67BB65}" destId="{71B033BE-4161-C449-A432-CD4F84D27BE1}" srcOrd="0" destOrd="0" presId="urn:microsoft.com/office/officeart/2016/7/layout/RepeatingBendingProcessNew"/>
    <dgm:cxn modelId="{C5B10668-4FED-5D43-8DCD-C6EA9FB19F2A}" srcId="{052837A7-8282-4A31-A450-6E914B67BB65}" destId="{1662EDF6-86C3-0840-8781-F4729195E60C}" srcOrd="3" destOrd="0" parTransId="{94895A86-5399-254A-BD61-B2CEE4E086B8}" sibTransId="{821C2870-EF02-574D-95D9-D2A5FD3C53C6}"/>
    <dgm:cxn modelId="{B0BFA56C-44D8-4FFA-9DE9-13B6874FF27E}" srcId="{052837A7-8282-4A31-A450-6E914B67BB65}" destId="{0E8D772B-82DE-4854-8C43-43592EACD509}" srcOrd="0" destOrd="0" parTransId="{AD1A5F30-FEC0-4D9C-9A0F-EB3063B1EDDB}" sibTransId="{BC109ECA-EF04-4B57-B9A1-78FF36FC330E}"/>
    <dgm:cxn modelId="{B3B7AB6F-4CBB-644D-A4E8-A4708FC2FCCC}" type="presOf" srcId="{5583995C-5DBD-5B40-97C0-714C59F05BE6}" destId="{6B6836A1-14C1-314A-8661-3845E46F3189}" srcOrd="0" destOrd="0" presId="urn:microsoft.com/office/officeart/2016/7/layout/RepeatingBendingProcessNew"/>
    <dgm:cxn modelId="{EA157F9A-98D4-B844-A13B-63625E7054CC}" srcId="{052837A7-8282-4A31-A450-6E914B67BB65}" destId="{F51C57DB-625E-D64F-A375-51CE39778977}" srcOrd="7" destOrd="0" parTransId="{DCBDDB84-90BB-0945-B60E-EB25FDE227EF}" sibTransId="{413A58F5-6205-3649-A683-E7DEB5219AEE}"/>
    <dgm:cxn modelId="{A3B2B1A3-0505-C44B-85B4-27CBE9B9E013}" type="presOf" srcId="{7126DE53-0E89-B641-9E30-8050A7EA3EEA}" destId="{891DECB9-194C-684E-B789-2326B4FBF690}" srcOrd="0" destOrd="0" presId="urn:microsoft.com/office/officeart/2016/7/layout/RepeatingBendingProcessNew"/>
    <dgm:cxn modelId="{0B0ADEB8-76DB-AF41-B845-E3F83641CC1A}" type="presOf" srcId="{1662EDF6-86C3-0840-8781-F4729195E60C}" destId="{54E56F40-58B5-1342-90BD-EAE90638F656}" srcOrd="0" destOrd="0" presId="urn:microsoft.com/office/officeart/2016/7/layout/RepeatingBendingProcessNew"/>
    <dgm:cxn modelId="{2BD138BA-C06B-C140-9E03-62C9E945994A}" type="presOf" srcId="{A3D6E43F-0E3A-C94C-97FB-08C27081D9AF}" destId="{2B5A6323-3377-6C44-A5B4-48DE7FDAC4E4}" srcOrd="0" destOrd="0" presId="urn:microsoft.com/office/officeart/2016/7/layout/RepeatingBendingProcessNew"/>
    <dgm:cxn modelId="{31EE51CC-0FEB-E34C-A3B3-C85E9817A843}" type="presOf" srcId="{821C2870-EF02-574D-95D9-D2A5FD3C53C6}" destId="{463B42C8-B4D4-0F4F-9725-6B45789279B1}" srcOrd="0" destOrd="0" presId="urn:microsoft.com/office/officeart/2016/7/layout/RepeatingBendingProcessNew"/>
    <dgm:cxn modelId="{ADE285CD-CB7F-3C4C-BC56-18E6E0578B05}" type="presOf" srcId="{7126DE53-0E89-B641-9E30-8050A7EA3EEA}" destId="{A29C06E1-E623-2A4C-953D-5BFE917ABB4E}" srcOrd="1" destOrd="0" presId="urn:microsoft.com/office/officeart/2016/7/layout/RepeatingBendingProcessNew"/>
    <dgm:cxn modelId="{3C9282CE-BEBF-0C4E-84A7-D1A09EB1162C}" type="presOf" srcId="{E7E7328E-691F-6642-915C-05E32C6F8D53}" destId="{99A57FD4-E348-C34E-A7B0-B7396FB55485}" srcOrd="1" destOrd="0" presId="urn:microsoft.com/office/officeart/2016/7/layout/RepeatingBendingProcessNew"/>
    <dgm:cxn modelId="{9F3EDAD9-38E3-694F-AD7F-12CE36A1692A}" type="presOf" srcId="{CA6B9F93-6145-A647-B36B-8DAED83925EF}" destId="{35353E07-5322-9E46-AE92-D411C5872D73}" srcOrd="0" destOrd="0" presId="urn:microsoft.com/office/officeart/2016/7/layout/RepeatingBendingProcessNew"/>
    <dgm:cxn modelId="{BDEE2BDE-25BF-4D47-BDB6-203B0CFE5123}" type="presOf" srcId="{4B05A212-619D-0644-B567-E3FF7CEA537A}" destId="{A53B2B8E-6F75-684C-8B9E-CD67DDDFDB32}" srcOrd="0" destOrd="0" presId="urn:microsoft.com/office/officeart/2016/7/layout/RepeatingBendingProcessNew"/>
    <dgm:cxn modelId="{281E8DE5-51F1-1545-BCDD-AD9789DC74FC}" type="presOf" srcId="{1695A26E-743F-5245-9FA6-8C520A0B0884}" destId="{29DD67AB-2465-924D-9A5C-07468BCF76D8}" srcOrd="0" destOrd="0" presId="urn:microsoft.com/office/officeart/2016/7/layout/RepeatingBendingProcessNew"/>
    <dgm:cxn modelId="{DFC370EB-B1E5-F043-8C50-EC6DA2D13C34}" srcId="{052837A7-8282-4A31-A450-6E914B67BB65}" destId="{4B05A212-619D-0644-B567-E3FF7CEA537A}" srcOrd="6" destOrd="0" parTransId="{567B455E-EA34-1D40-A660-3D0854957109}" sibTransId="{4812004E-DE03-5347-A75D-5E52683E6403}"/>
    <dgm:cxn modelId="{735B64EC-F92C-8E41-B139-902C4C9AB6F7}" srcId="{052837A7-8282-4A31-A450-6E914B67BB65}" destId="{09C9B57A-E562-1940-947B-DB18262C336E}" srcOrd="5" destOrd="0" parTransId="{B2F3C9EE-5979-4048-8E94-596061A40D62}" sibTransId="{7126DE53-0E89-B641-9E30-8050A7EA3EEA}"/>
    <dgm:cxn modelId="{AE15F1EC-3E6B-AB48-A67C-5058EE55C67C}" srcId="{052837A7-8282-4A31-A450-6E914B67BB65}" destId="{5583995C-5DBD-5B40-97C0-714C59F05BE6}" srcOrd="2" destOrd="0" parTransId="{DEDE869D-2146-D544-96BA-16B21929F96D}" sibTransId="{CA6B9F93-6145-A647-B36B-8DAED83925EF}"/>
    <dgm:cxn modelId="{C760FDF4-B95E-BE41-A53F-A47D699D406B}" type="presOf" srcId="{09C9B57A-E562-1940-947B-DB18262C336E}" destId="{EDD9CEE4-611D-6949-9B1F-BB1CC2C4452B}" srcOrd="0" destOrd="0" presId="urn:microsoft.com/office/officeart/2016/7/layout/RepeatingBendingProcessNew"/>
    <dgm:cxn modelId="{3BF9A0F9-9E1E-0241-926C-83883E8558D3}" type="presOf" srcId="{0E8D772B-82DE-4854-8C43-43592EACD509}" destId="{4CEB7A66-128F-A048-BB3E-B29D4C73862E}" srcOrd="0" destOrd="0" presId="urn:microsoft.com/office/officeart/2016/7/layout/RepeatingBendingProcessNew"/>
    <dgm:cxn modelId="{6825D1FB-ABA8-6943-970C-143E644F4069}" type="presOf" srcId="{4812004E-DE03-5347-A75D-5E52683E6403}" destId="{1C7ACC20-39EA-8B40-B121-40BAB18F6480}" srcOrd="1" destOrd="0" presId="urn:microsoft.com/office/officeart/2016/7/layout/RepeatingBendingProcessNew"/>
    <dgm:cxn modelId="{E43965FE-FF52-0E46-A1B2-882110D40109}" srcId="{052837A7-8282-4A31-A450-6E914B67BB65}" destId="{1695A26E-743F-5245-9FA6-8C520A0B0884}" srcOrd="4" destOrd="0" parTransId="{83206349-94A9-2F44-BBAF-AC8F1C67BE14}" sibTransId="{E7E7328E-691F-6642-915C-05E32C6F8D53}"/>
    <dgm:cxn modelId="{F11B0D38-EEA9-8D47-AB24-2967BD1B7609}" type="presParOf" srcId="{71B033BE-4161-C449-A432-CD4F84D27BE1}" destId="{4CEB7A66-128F-A048-BB3E-B29D4C73862E}" srcOrd="0" destOrd="0" presId="urn:microsoft.com/office/officeart/2016/7/layout/RepeatingBendingProcessNew"/>
    <dgm:cxn modelId="{D7E9B85B-0D36-5845-A284-F7A1257EE9BC}" type="presParOf" srcId="{71B033BE-4161-C449-A432-CD4F84D27BE1}" destId="{95D71877-08DD-A748-A7CB-03523F58E790}" srcOrd="1" destOrd="0" presId="urn:microsoft.com/office/officeart/2016/7/layout/RepeatingBendingProcessNew"/>
    <dgm:cxn modelId="{E1FBA011-B0B2-7440-AE70-A4B6D1399DE3}" type="presParOf" srcId="{95D71877-08DD-A748-A7CB-03523F58E790}" destId="{14CAA9A6-F518-FE4F-8D6E-575696E5E518}" srcOrd="0" destOrd="0" presId="urn:microsoft.com/office/officeart/2016/7/layout/RepeatingBendingProcessNew"/>
    <dgm:cxn modelId="{507707F3-CB01-1949-AD9B-3A156433B0F9}" type="presParOf" srcId="{71B033BE-4161-C449-A432-CD4F84D27BE1}" destId="{2B5A6323-3377-6C44-A5B4-48DE7FDAC4E4}" srcOrd="2" destOrd="0" presId="urn:microsoft.com/office/officeart/2016/7/layout/RepeatingBendingProcessNew"/>
    <dgm:cxn modelId="{AEC4C8A1-B81A-9F4C-984E-6B2274040AF6}" type="presParOf" srcId="{71B033BE-4161-C449-A432-CD4F84D27BE1}" destId="{0C2F48D4-B1A5-1749-97A7-4C821D47EEF2}" srcOrd="3" destOrd="0" presId="urn:microsoft.com/office/officeart/2016/7/layout/RepeatingBendingProcessNew"/>
    <dgm:cxn modelId="{82353F8E-E669-6546-8D04-0BFF536BAC4E}" type="presParOf" srcId="{0C2F48D4-B1A5-1749-97A7-4C821D47EEF2}" destId="{73E16097-A683-4842-A2A2-49AD56EB7669}" srcOrd="0" destOrd="0" presId="urn:microsoft.com/office/officeart/2016/7/layout/RepeatingBendingProcessNew"/>
    <dgm:cxn modelId="{2ED8C517-0E7A-1C4E-8391-FCC5E42B93EA}" type="presParOf" srcId="{71B033BE-4161-C449-A432-CD4F84D27BE1}" destId="{6B6836A1-14C1-314A-8661-3845E46F3189}" srcOrd="4" destOrd="0" presId="urn:microsoft.com/office/officeart/2016/7/layout/RepeatingBendingProcessNew"/>
    <dgm:cxn modelId="{E5A27298-3899-2840-8E31-3F60FBEF8EFC}" type="presParOf" srcId="{71B033BE-4161-C449-A432-CD4F84D27BE1}" destId="{35353E07-5322-9E46-AE92-D411C5872D73}" srcOrd="5" destOrd="0" presId="urn:microsoft.com/office/officeart/2016/7/layout/RepeatingBendingProcessNew"/>
    <dgm:cxn modelId="{C5A30328-3670-E349-B884-B4C73E968CD5}" type="presParOf" srcId="{35353E07-5322-9E46-AE92-D411C5872D73}" destId="{7E9639D2-8ABF-CD42-8DC1-D9FA3D1AD54B}" srcOrd="0" destOrd="0" presId="urn:microsoft.com/office/officeart/2016/7/layout/RepeatingBendingProcessNew"/>
    <dgm:cxn modelId="{D5E1AFB7-E347-4D47-8255-FE556DA0CF92}" type="presParOf" srcId="{71B033BE-4161-C449-A432-CD4F84D27BE1}" destId="{54E56F40-58B5-1342-90BD-EAE90638F656}" srcOrd="6" destOrd="0" presId="urn:microsoft.com/office/officeart/2016/7/layout/RepeatingBendingProcessNew"/>
    <dgm:cxn modelId="{570BE5C7-446B-A941-9FDE-E06C34A2691E}" type="presParOf" srcId="{71B033BE-4161-C449-A432-CD4F84D27BE1}" destId="{463B42C8-B4D4-0F4F-9725-6B45789279B1}" srcOrd="7" destOrd="0" presId="urn:microsoft.com/office/officeart/2016/7/layout/RepeatingBendingProcessNew"/>
    <dgm:cxn modelId="{FD9DAB22-B734-5A42-B656-4B5007D827B0}" type="presParOf" srcId="{463B42C8-B4D4-0F4F-9725-6B45789279B1}" destId="{76C80B0A-1021-D74F-A075-4F8B922E98E9}" srcOrd="0" destOrd="0" presId="urn:microsoft.com/office/officeart/2016/7/layout/RepeatingBendingProcessNew"/>
    <dgm:cxn modelId="{904EEB3F-D16A-2742-B1BD-BE3B5D696896}" type="presParOf" srcId="{71B033BE-4161-C449-A432-CD4F84D27BE1}" destId="{29DD67AB-2465-924D-9A5C-07468BCF76D8}" srcOrd="8" destOrd="0" presId="urn:microsoft.com/office/officeart/2016/7/layout/RepeatingBendingProcessNew"/>
    <dgm:cxn modelId="{9A3CEB83-4D25-0A45-A674-89B8F5192ABF}" type="presParOf" srcId="{71B033BE-4161-C449-A432-CD4F84D27BE1}" destId="{112F0885-160F-6443-8241-16003A9E414B}" srcOrd="9" destOrd="0" presId="urn:microsoft.com/office/officeart/2016/7/layout/RepeatingBendingProcessNew"/>
    <dgm:cxn modelId="{3C47108B-35DE-A246-A70E-E863F20E08E0}" type="presParOf" srcId="{112F0885-160F-6443-8241-16003A9E414B}" destId="{99A57FD4-E348-C34E-A7B0-B7396FB55485}" srcOrd="0" destOrd="0" presId="urn:microsoft.com/office/officeart/2016/7/layout/RepeatingBendingProcessNew"/>
    <dgm:cxn modelId="{5F5397B1-E3F9-364F-AAA2-331842C97C31}" type="presParOf" srcId="{71B033BE-4161-C449-A432-CD4F84D27BE1}" destId="{EDD9CEE4-611D-6949-9B1F-BB1CC2C4452B}" srcOrd="10" destOrd="0" presId="urn:microsoft.com/office/officeart/2016/7/layout/RepeatingBendingProcessNew"/>
    <dgm:cxn modelId="{17D43A00-5E80-1244-A88A-FFA6F0BF84BA}" type="presParOf" srcId="{71B033BE-4161-C449-A432-CD4F84D27BE1}" destId="{891DECB9-194C-684E-B789-2326B4FBF690}" srcOrd="11" destOrd="0" presId="urn:microsoft.com/office/officeart/2016/7/layout/RepeatingBendingProcessNew"/>
    <dgm:cxn modelId="{40AE3FD0-49E2-9A48-B878-3515D1EFD628}" type="presParOf" srcId="{891DECB9-194C-684E-B789-2326B4FBF690}" destId="{A29C06E1-E623-2A4C-953D-5BFE917ABB4E}" srcOrd="0" destOrd="0" presId="urn:microsoft.com/office/officeart/2016/7/layout/RepeatingBendingProcessNew"/>
    <dgm:cxn modelId="{BF432965-4E96-3D4F-9CD8-C819F9F1619B}" type="presParOf" srcId="{71B033BE-4161-C449-A432-CD4F84D27BE1}" destId="{A53B2B8E-6F75-684C-8B9E-CD67DDDFDB32}" srcOrd="12" destOrd="0" presId="urn:microsoft.com/office/officeart/2016/7/layout/RepeatingBendingProcessNew"/>
    <dgm:cxn modelId="{115579B2-6906-4641-81EF-CF4605875433}" type="presParOf" srcId="{71B033BE-4161-C449-A432-CD4F84D27BE1}" destId="{6BC95550-6F62-F849-B9E3-9092B3311E4C}" srcOrd="13" destOrd="0" presId="urn:microsoft.com/office/officeart/2016/7/layout/RepeatingBendingProcessNew"/>
    <dgm:cxn modelId="{84B3836B-5CF5-9144-A51C-E35CD60FE36B}" type="presParOf" srcId="{6BC95550-6F62-F849-B9E3-9092B3311E4C}" destId="{1C7ACC20-39EA-8B40-B121-40BAB18F6480}" srcOrd="0" destOrd="0" presId="urn:microsoft.com/office/officeart/2016/7/layout/RepeatingBendingProcessNew"/>
    <dgm:cxn modelId="{04895B55-7898-2947-8D5A-F9DFD85EDBF7}" type="presParOf" srcId="{71B033BE-4161-C449-A432-CD4F84D27BE1}" destId="{D7640133-2A64-6B49-8786-7F47B9A86BA4}"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4354BB-41AF-431C-B170-249BDA2AC890}"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8F6C989D-4EF3-4F89-9F4F-E3217C46325F}">
      <dgm:prSet/>
      <dgm:spPr/>
      <dgm:t>
        <a:bodyPr/>
        <a:lstStyle/>
        <a:p>
          <a:r>
            <a:rPr lang="en-US"/>
            <a:t>- Python for data processing and predictive modeling.</a:t>
          </a:r>
        </a:p>
      </dgm:t>
    </dgm:pt>
    <dgm:pt modelId="{F143FC2F-BBF3-48AB-BD70-3934B1EEAC54}" type="parTrans" cxnId="{F611A4CB-377F-4C91-850E-F313F70D5280}">
      <dgm:prSet/>
      <dgm:spPr/>
      <dgm:t>
        <a:bodyPr/>
        <a:lstStyle/>
        <a:p>
          <a:endParaRPr lang="en-US"/>
        </a:p>
      </dgm:t>
    </dgm:pt>
    <dgm:pt modelId="{8CEA3767-FAAC-47BA-B4DC-0EA39DD8B8C8}" type="sibTrans" cxnId="{F611A4CB-377F-4C91-850E-F313F70D5280}">
      <dgm:prSet/>
      <dgm:spPr/>
      <dgm:t>
        <a:bodyPr/>
        <a:lstStyle/>
        <a:p>
          <a:endParaRPr lang="en-US"/>
        </a:p>
      </dgm:t>
    </dgm:pt>
    <dgm:pt modelId="{5F89834F-4930-4080-8AC9-F66A6C6B9C03}">
      <dgm:prSet/>
      <dgm:spPr/>
      <dgm:t>
        <a:bodyPr/>
        <a:lstStyle/>
        <a:p>
          <a:r>
            <a:rPr lang="en-US"/>
            <a:t>- Random Forest Classifier for feature importance and prediction.</a:t>
          </a:r>
        </a:p>
      </dgm:t>
    </dgm:pt>
    <dgm:pt modelId="{CBAF20D3-C694-4264-BC48-E3E4DB6E19AF}" type="parTrans" cxnId="{4D7E964B-E14C-46CB-8FA3-2CC8726C6A9D}">
      <dgm:prSet/>
      <dgm:spPr/>
      <dgm:t>
        <a:bodyPr/>
        <a:lstStyle/>
        <a:p>
          <a:endParaRPr lang="en-US"/>
        </a:p>
      </dgm:t>
    </dgm:pt>
    <dgm:pt modelId="{73B071EC-E94E-4CB0-BBE0-1DECAB407B2E}" type="sibTrans" cxnId="{4D7E964B-E14C-46CB-8FA3-2CC8726C6A9D}">
      <dgm:prSet/>
      <dgm:spPr/>
      <dgm:t>
        <a:bodyPr/>
        <a:lstStyle/>
        <a:p>
          <a:endParaRPr lang="en-US"/>
        </a:p>
      </dgm:t>
    </dgm:pt>
    <dgm:pt modelId="{C021252A-5450-471D-85BB-C3E3853CC6B8}">
      <dgm:prSet/>
      <dgm:spPr/>
      <dgm:t>
        <a:bodyPr/>
        <a:lstStyle/>
        <a:p>
          <a:r>
            <a:rPr lang="en-US" dirty="0"/>
            <a:t>- </a:t>
          </a:r>
          <a:r>
            <a:rPr lang="en-US" dirty="0" err="1"/>
            <a:t>GridSearchCV</a:t>
          </a:r>
          <a:r>
            <a:rPr lang="en-US" dirty="0"/>
            <a:t> for hyperparameter tuning.</a:t>
          </a:r>
        </a:p>
      </dgm:t>
    </dgm:pt>
    <dgm:pt modelId="{29A4DD29-9198-4948-A4EC-40E0B0DD87D6}" type="parTrans" cxnId="{84A3B987-B5DC-48DC-9D07-F35D8CF3B852}">
      <dgm:prSet/>
      <dgm:spPr/>
      <dgm:t>
        <a:bodyPr/>
        <a:lstStyle/>
        <a:p>
          <a:endParaRPr lang="en-US"/>
        </a:p>
      </dgm:t>
    </dgm:pt>
    <dgm:pt modelId="{F1767021-3F29-4279-8573-10F4811D9230}" type="sibTrans" cxnId="{84A3B987-B5DC-48DC-9D07-F35D8CF3B852}">
      <dgm:prSet/>
      <dgm:spPr/>
      <dgm:t>
        <a:bodyPr/>
        <a:lstStyle/>
        <a:p>
          <a:endParaRPr lang="en-US"/>
        </a:p>
      </dgm:t>
    </dgm:pt>
    <dgm:pt modelId="{19DED8B2-D7CE-47A8-84EA-21DA499A7E0D}">
      <dgm:prSet/>
      <dgm:spPr/>
      <dgm:t>
        <a:bodyPr/>
        <a:lstStyle/>
        <a:p>
          <a:r>
            <a:rPr lang="en-US" dirty="0"/>
            <a:t>- SMOTE and </a:t>
          </a:r>
          <a:r>
            <a:rPr lang="en-US" dirty="0" err="1"/>
            <a:t>RandomUnderSampler</a:t>
          </a:r>
          <a:r>
            <a:rPr lang="en-US" dirty="0"/>
            <a:t> to handle class imbalance in the dataset.</a:t>
          </a:r>
        </a:p>
      </dgm:t>
    </dgm:pt>
    <dgm:pt modelId="{28EEF160-CA1A-47F8-B477-78E4CD22B3EE}" type="parTrans" cxnId="{484D8456-78CA-4A22-BB39-2DF62C5B15C7}">
      <dgm:prSet/>
      <dgm:spPr/>
      <dgm:t>
        <a:bodyPr/>
        <a:lstStyle/>
        <a:p>
          <a:endParaRPr lang="en-US"/>
        </a:p>
      </dgm:t>
    </dgm:pt>
    <dgm:pt modelId="{05683F14-65BB-47D0-8C45-733B681BCFFE}" type="sibTrans" cxnId="{484D8456-78CA-4A22-BB39-2DF62C5B15C7}">
      <dgm:prSet/>
      <dgm:spPr/>
      <dgm:t>
        <a:bodyPr/>
        <a:lstStyle/>
        <a:p>
          <a:endParaRPr lang="en-US"/>
        </a:p>
      </dgm:t>
    </dgm:pt>
    <dgm:pt modelId="{3384A215-503C-4D91-9BC2-5383806F1ADB}">
      <dgm:prSet/>
      <dgm:spPr/>
      <dgm:t>
        <a:bodyPr/>
        <a:lstStyle/>
        <a:p>
          <a:r>
            <a:rPr lang="en-US" dirty="0"/>
            <a:t>- Matplotlib for visualizations.</a:t>
          </a:r>
        </a:p>
      </dgm:t>
    </dgm:pt>
    <dgm:pt modelId="{06702E0A-AC3D-4D4C-8792-49393EBEF564}" type="parTrans" cxnId="{7F1E8DE8-7427-4F79-A017-942F838C7361}">
      <dgm:prSet/>
      <dgm:spPr/>
      <dgm:t>
        <a:bodyPr/>
        <a:lstStyle/>
        <a:p>
          <a:endParaRPr lang="en-US"/>
        </a:p>
      </dgm:t>
    </dgm:pt>
    <dgm:pt modelId="{311EBE1C-C2B0-4580-9D85-0E7374DDD340}" type="sibTrans" cxnId="{7F1E8DE8-7427-4F79-A017-942F838C7361}">
      <dgm:prSet/>
      <dgm:spPr/>
      <dgm:t>
        <a:bodyPr/>
        <a:lstStyle/>
        <a:p>
          <a:endParaRPr lang="en-US"/>
        </a:p>
      </dgm:t>
    </dgm:pt>
    <dgm:pt modelId="{11FD5E58-4A7A-4164-9ED9-107C96133248}">
      <dgm:prSet/>
      <dgm:spPr/>
      <dgm:t>
        <a:bodyPr/>
        <a:lstStyle/>
        <a:p>
          <a:r>
            <a:rPr lang="en-US" dirty="0"/>
            <a:t>Table Au for Interactive Visualizations </a:t>
          </a:r>
        </a:p>
      </dgm:t>
    </dgm:pt>
    <dgm:pt modelId="{AE667F81-0100-4F05-8EB6-4F06EEAE25F7}" type="parTrans" cxnId="{FC77E4F3-ECED-48C3-8E84-9AE73C7CBEAD}">
      <dgm:prSet/>
      <dgm:spPr/>
      <dgm:t>
        <a:bodyPr/>
        <a:lstStyle/>
        <a:p>
          <a:endParaRPr lang="en-US"/>
        </a:p>
      </dgm:t>
    </dgm:pt>
    <dgm:pt modelId="{8C0E07DD-2810-4B20-B3A4-CCFE4758BD59}" type="sibTrans" cxnId="{FC77E4F3-ECED-48C3-8E84-9AE73C7CBEAD}">
      <dgm:prSet/>
      <dgm:spPr/>
      <dgm:t>
        <a:bodyPr/>
        <a:lstStyle/>
        <a:p>
          <a:endParaRPr lang="en-US"/>
        </a:p>
      </dgm:t>
    </dgm:pt>
    <dgm:pt modelId="{3E82F944-E325-0F43-99DB-F91F8913076E}" type="pres">
      <dgm:prSet presAssocID="{D64354BB-41AF-431C-B170-249BDA2AC890}" presName="Name0" presStyleCnt="0">
        <dgm:presLayoutVars>
          <dgm:dir/>
          <dgm:resizeHandles val="exact"/>
        </dgm:presLayoutVars>
      </dgm:prSet>
      <dgm:spPr/>
    </dgm:pt>
    <dgm:pt modelId="{59310DEA-EA24-4C40-9F70-1940A037E047}" type="pres">
      <dgm:prSet presAssocID="{8F6C989D-4EF3-4F89-9F4F-E3217C46325F}" presName="node" presStyleLbl="node1" presStyleIdx="0" presStyleCnt="6">
        <dgm:presLayoutVars>
          <dgm:bulletEnabled val="1"/>
        </dgm:presLayoutVars>
      </dgm:prSet>
      <dgm:spPr/>
    </dgm:pt>
    <dgm:pt modelId="{702D63D6-F0E5-4543-98B0-0F4F8C90E240}" type="pres">
      <dgm:prSet presAssocID="{8CEA3767-FAAC-47BA-B4DC-0EA39DD8B8C8}" presName="sibTrans" presStyleLbl="sibTrans1D1" presStyleIdx="0" presStyleCnt="5"/>
      <dgm:spPr/>
    </dgm:pt>
    <dgm:pt modelId="{71D8FAC1-9E35-824A-B82F-6FEFFA355581}" type="pres">
      <dgm:prSet presAssocID="{8CEA3767-FAAC-47BA-B4DC-0EA39DD8B8C8}" presName="connectorText" presStyleLbl="sibTrans1D1" presStyleIdx="0" presStyleCnt="5"/>
      <dgm:spPr/>
    </dgm:pt>
    <dgm:pt modelId="{E49C2C24-A0AA-6047-88C3-2C6D081F9AD5}" type="pres">
      <dgm:prSet presAssocID="{5F89834F-4930-4080-8AC9-F66A6C6B9C03}" presName="node" presStyleLbl="node1" presStyleIdx="1" presStyleCnt="6">
        <dgm:presLayoutVars>
          <dgm:bulletEnabled val="1"/>
        </dgm:presLayoutVars>
      </dgm:prSet>
      <dgm:spPr/>
    </dgm:pt>
    <dgm:pt modelId="{1EB910A8-E7BF-9547-A3DC-73A03F72F08F}" type="pres">
      <dgm:prSet presAssocID="{73B071EC-E94E-4CB0-BBE0-1DECAB407B2E}" presName="sibTrans" presStyleLbl="sibTrans1D1" presStyleIdx="1" presStyleCnt="5"/>
      <dgm:spPr/>
    </dgm:pt>
    <dgm:pt modelId="{0BDC72BC-6B5D-CC41-BA0B-296809E69964}" type="pres">
      <dgm:prSet presAssocID="{73B071EC-E94E-4CB0-BBE0-1DECAB407B2E}" presName="connectorText" presStyleLbl="sibTrans1D1" presStyleIdx="1" presStyleCnt="5"/>
      <dgm:spPr/>
    </dgm:pt>
    <dgm:pt modelId="{7E00246D-7100-7343-89B9-87B2B63B7D25}" type="pres">
      <dgm:prSet presAssocID="{C021252A-5450-471D-85BB-C3E3853CC6B8}" presName="node" presStyleLbl="node1" presStyleIdx="2" presStyleCnt="6">
        <dgm:presLayoutVars>
          <dgm:bulletEnabled val="1"/>
        </dgm:presLayoutVars>
      </dgm:prSet>
      <dgm:spPr/>
    </dgm:pt>
    <dgm:pt modelId="{C38A00DC-FDC8-924F-9980-485837D227DE}" type="pres">
      <dgm:prSet presAssocID="{F1767021-3F29-4279-8573-10F4811D9230}" presName="sibTrans" presStyleLbl="sibTrans1D1" presStyleIdx="2" presStyleCnt="5"/>
      <dgm:spPr/>
    </dgm:pt>
    <dgm:pt modelId="{712E3B5B-B5D4-DA4B-BF79-F4EADD9BA2CD}" type="pres">
      <dgm:prSet presAssocID="{F1767021-3F29-4279-8573-10F4811D9230}" presName="connectorText" presStyleLbl="sibTrans1D1" presStyleIdx="2" presStyleCnt="5"/>
      <dgm:spPr/>
    </dgm:pt>
    <dgm:pt modelId="{9AAF6578-0D57-DA4F-8CD8-335867E5EF31}" type="pres">
      <dgm:prSet presAssocID="{19DED8B2-D7CE-47A8-84EA-21DA499A7E0D}" presName="node" presStyleLbl="node1" presStyleIdx="3" presStyleCnt="6">
        <dgm:presLayoutVars>
          <dgm:bulletEnabled val="1"/>
        </dgm:presLayoutVars>
      </dgm:prSet>
      <dgm:spPr/>
    </dgm:pt>
    <dgm:pt modelId="{E212F521-55B6-ED48-8B43-DEC2A01ECFDD}" type="pres">
      <dgm:prSet presAssocID="{05683F14-65BB-47D0-8C45-733B681BCFFE}" presName="sibTrans" presStyleLbl="sibTrans1D1" presStyleIdx="3" presStyleCnt="5"/>
      <dgm:spPr/>
    </dgm:pt>
    <dgm:pt modelId="{94A9DA48-6AE5-2C4F-9E03-183D96C585B8}" type="pres">
      <dgm:prSet presAssocID="{05683F14-65BB-47D0-8C45-733B681BCFFE}" presName="connectorText" presStyleLbl="sibTrans1D1" presStyleIdx="3" presStyleCnt="5"/>
      <dgm:spPr/>
    </dgm:pt>
    <dgm:pt modelId="{A4C23E96-79B7-5046-89A0-EB5C565DAB5D}" type="pres">
      <dgm:prSet presAssocID="{3384A215-503C-4D91-9BC2-5383806F1ADB}" presName="node" presStyleLbl="node1" presStyleIdx="4" presStyleCnt="6">
        <dgm:presLayoutVars>
          <dgm:bulletEnabled val="1"/>
        </dgm:presLayoutVars>
      </dgm:prSet>
      <dgm:spPr/>
    </dgm:pt>
    <dgm:pt modelId="{E683C85E-3921-044A-858A-0C1612176319}" type="pres">
      <dgm:prSet presAssocID="{311EBE1C-C2B0-4580-9D85-0E7374DDD340}" presName="sibTrans" presStyleLbl="sibTrans1D1" presStyleIdx="4" presStyleCnt="5"/>
      <dgm:spPr/>
    </dgm:pt>
    <dgm:pt modelId="{03D07FB1-690D-ED45-9E87-FA232758016D}" type="pres">
      <dgm:prSet presAssocID="{311EBE1C-C2B0-4580-9D85-0E7374DDD340}" presName="connectorText" presStyleLbl="sibTrans1D1" presStyleIdx="4" presStyleCnt="5"/>
      <dgm:spPr/>
    </dgm:pt>
    <dgm:pt modelId="{9B74F0D2-D6C1-9643-B742-C0F05136C200}" type="pres">
      <dgm:prSet presAssocID="{11FD5E58-4A7A-4164-9ED9-107C96133248}" presName="node" presStyleLbl="node1" presStyleIdx="5" presStyleCnt="6">
        <dgm:presLayoutVars>
          <dgm:bulletEnabled val="1"/>
        </dgm:presLayoutVars>
      </dgm:prSet>
      <dgm:spPr/>
    </dgm:pt>
  </dgm:ptLst>
  <dgm:cxnLst>
    <dgm:cxn modelId="{C70DF916-FB72-BD44-BBAD-5746C8F26323}" type="presOf" srcId="{05683F14-65BB-47D0-8C45-733B681BCFFE}" destId="{E212F521-55B6-ED48-8B43-DEC2A01ECFDD}" srcOrd="0" destOrd="0" presId="urn:microsoft.com/office/officeart/2016/7/layout/RepeatingBendingProcessNew"/>
    <dgm:cxn modelId="{09F6161B-D1FA-DC4B-BA8F-40086791231F}" type="presOf" srcId="{11FD5E58-4A7A-4164-9ED9-107C96133248}" destId="{9B74F0D2-D6C1-9643-B742-C0F05136C200}" srcOrd="0" destOrd="0" presId="urn:microsoft.com/office/officeart/2016/7/layout/RepeatingBendingProcessNew"/>
    <dgm:cxn modelId="{B830DE2E-7095-3E45-9532-8AFFD0BD0093}" type="presOf" srcId="{05683F14-65BB-47D0-8C45-733B681BCFFE}" destId="{94A9DA48-6AE5-2C4F-9E03-183D96C585B8}" srcOrd="1" destOrd="0" presId="urn:microsoft.com/office/officeart/2016/7/layout/RepeatingBendingProcessNew"/>
    <dgm:cxn modelId="{C0E4DB32-5152-7D40-9495-DDA95AD92AC0}" type="presOf" srcId="{8F6C989D-4EF3-4F89-9F4F-E3217C46325F}" destId="{59310DEA-EA24-4C40-9F70-1940A037E047}" srcOrd="0" destOrd="0" presId="urn:microsoft.com/office/officeart/2016/7/layout/RepeatingBendingProcessNew"/>
    <dgm:cxn modelId="{DADFE54A-2BC6-E04F-ADA3-BAE7F0DAC89E}" type="presOf" srcId="{311EBE1C-C2B0-4580-9D85-0E7374DDD340}" destId="{E683C85E-3921-044A-858A-0C1612176319}" srcOrd="0" destOrd="0" presId="urn:microsoft.com/office/officeart/2016/7/layout/RepeatingBendingProcessNew"/>
    <dgm:cxn modelId="{4D7E964B-E14C-46CB-8FA3-2CC8726C6A9D}" srcId="{D64354BB-41AF-431C-B170-249BDA2AC890}" destId="{5F89834F-4930-4080-8AC9-F66A6C6B9C03}" srcOrd="1" destOrd="0" parTransId="{CBAF20D3-C694-4264-BC48-E3E4DB6E19AF}" sibTransId="{73B071EC-E94E-4CB0-BBE0-1DECAB407B2E}"/>
    <dgm:cxn modelId="{484D8456-78CA-4A22-BB39-2DF62C5B15C7}" srcId="{D64354BB-41AF-431C-B170-249BDA2AC890}" destId="{19DED8B2-D7CE-47A8-84EA-21DA499A7E0D}" srcOrd="3" destOrd="0" parTransId="{28EEF160-CA1A-47F8-B477-78E4CD22B3EE}" sibTransId="{05683F14-65BB-47D0-8C45-733B681BCFFE}"/>
    <dgm:cxn modelId="{FDA3A563-ADE6-E941-89C0-D73EAE86F1AC}" type="presOf" srcId="{C021252A-5450-471D-85BB-C3E3853CC6B8}" destId="{7E00246D-7100-7343-89B9-87B2B63B7D25}" srcOrd="0" destOrd="0" presId="urn:microsoft.com/office/officeart/2016/7/layout/RepeatingBendingProcessNew"/>
    <dgm:cxn modelId="{DAAB9D73-99A9-DA43-8524-434DDB7A6C8E}" type="presOf" srcId="{5F89834F-4930-4080-8AC9-F66A6C6B9C03}" destId="{E49C2C24-A0AA-6047-88C3-2C6D081F9AD5}" srcOrd="0" destOrd="0" presId="urn:microsoft.com/office/officeart/2016/7/layout/RepeatingBendingProcessNew"/>
    <dgm:cxn modelId="{45852585-20E2-364E-9FD8-CD204A4ED26A}" type="presOf" srcId="{311EBE1C-C2B0-4580-9D85-0E7374DDD340}" destId="{03D07FB1-690D-ED45-9E87-FA232758016D}" srcOrd="1" destOrd="0" presId="urn:microsoft.com/office/officeart/2016/7/layout/RepeatingBendingProcessNew"/>
    <dgm:cxn modelId="{84A3B987-B5DC-48DC-9D07-F35D8CF3B852}" srcId="{D64354BB-41AF-431C-B170-249BDA2AC890}" destId="{C021252A-5450-471D-85BB-C3E3853CC6B8}" srcOrd="2" destOrd="0" parTransId="{29A4DD29-9198-4948-A4EC-40E0B0DD87D6}" sibTransId="{F1767021-3F29-4279-8573-10F4811D9230}"/>
    <dgm:cxn modelId="{1AE963A4-FB4A-8048-9C0D-6D37797CFDC9}" type="presOf" srcId="{8CEA3767-FAAC-47BA-B4DC-0EA39DD8B8C8}" destId="{71D8FAC1-9E35-824A-B82F-6FEFFA355581}" srcOrd="1" destOrd="0" presId="urn:microsoft.com/office/officeart/2016/7/layout/RepeatingBendingProcessNew"/>
    <dgm:cxn modelId="{17EFDFA7-00FC-084A-A3B5-F46D57FCBD93}" type="presOf" srcId="{D64354BB-41AF-431C-B170-249BDA2AC890}" destId="{3E82F944-E325-0F43-99DB-F91F8913076E}" srcOrd="0" destOrd="0" presId="urn:microsoft.com/office/officeart/2016/7/layout/RepeatingBendingProcessNew"/>
    <dgm:cxn modelId="{DA2AA1AE-4576-BA4E-8C2D-C456FC3BC176}" type="presOf" srcId="{73B071EC-E94E-4CB0-BBE0-1DECAB407B2E}" destId="{0BDC72BC-6B5D-CC41-BA0B-296809E69964}" srcOrd="1" destOrd="0" presId="urn:microsoft.com/office/officeart/2016/7/layout/RepeatingBendingProcessNew"/>
    <dgm:cxn modelId="{F611A4CB-377F-4C91-850E-F313F70D5280}" srcId="{D64354BB-41AF-431C-B170-249BDA2AC890}" destId="{8F6C989D-4EF3-4F89-9F4F-E3217C46325F}" srcOrd="0" destOrd="0" parTransId="{F143FC2F-BBF3-48AB-BD70-3934B1EEAC54}" sibTransId="{8CEA3767-FAAC-47BA-B4DC-0EA39DD8B8C8}"/>
    <dgm:cxn modelId="{56A936CC-F2BF-2745-B334-5323FCAA7175}" type="presOf" srcId="{8CEA3767-FAAC-47BA-B4DC-0EA39DD8B8C8}" destId="{702D63D6-F0E5-4543-98B0-0F4F8C90E240}" srcOrd="0" destOrd="0" presId="urn:microsoft.com/office/officeart/2016/7/layout/RepeatingBendingProcessNew"/>
    <dgm:cxn modelId="{B26A3FD0-0DB3-CF42-BBDE-19F7987D025E}" type="presOf" srcId="{3384A215-503C-4D91-9BC2-5383806F1ADB}" destId="{A4C23E96-79B7-5046-89A0-EB5C565DAB5D}" srcOrd="0" destOrd="0" presId="urn:microsoft.com/office/officeart/2016/7/layout/RepeatingBendingProcessNew"/>
    <dgm:cxn modelId="{0E401CD9-D066-1E41-AF7A-44879529DDC6}" type="presOf" srcId="{F1767021-3F29-4279-8573-10F4811D9230}" destId="{C38A00DC-FDC8-924F-9980-485837D227DE}" srcOrd="0" destOrd="0" presId="urn:microsoft.com/office/officeart/2016/7/layout/RepeatingBendingProcessNew"/>
    <dgm:cxn modelId="{7AE41FE4-CCC8-B14D-AFE6-FFBB02E71A6E}" type="presOf" srcId="{F1767021-3F29-4279-8573-10F4811D9230}" destId="{712E3B5B-B5D4-DA4B-BF79-F4EADD9BA2CD}" srcOrd="1" destOrd="0" presId="urn:microsoft.com/office/officeart/2016/7/layout/RepeatingBendingProcessNew"/>
    <dgm:cxn modelId="{93E863E4-AE03-9B42-98B1-7E247E34D543}" type="presOf" srcId="{19DED8B2-D7CE-47A8-84EA-21DA499A7E0D}" destId="{9AAF6578-0D57-DA4F-8CD8-335867E5EF31}" srcOrd="0" destOrd="0" presId="urn:microsoft.com/office/officeart/2016/7/layout/RepeatingBendingProcessNew"/>
    <dgm:cxn modelId="{7F1E8DE8-7427-4F79-A017-942F838C7361}" srcId="{D64354BB-41AF-431C-B170-249BDA2AC890}" destId="{3384A215-503C-4D91-9BC2-5383806F1ADB}" srcOrd="4" destOrd="0" parTransId="{06702E0A-AC3D-4D4C-8792-49393EBEF564}" sibTransId="{311EBE1C-C2B0-4580-9D85-0E7374DDD340}"/>
    <dgm:cxn modelId="{FC77E4F3-ECED-48C3-8E84-9AE73C7CBEAD}" srcId="{D64354BB-41AF-431C-B170-249BDA2AC890}" destId="{11FD5E58-4A7A-4164-9ED9-107C96133248}" srcOrd="5" destOrd="0" parTransId="{AE667F81-0100-4F05-8EB6-4F06EEAE25F7}" sibTransId="{8C0E07DD-2810-4B20-B3A4-CCFE4758BD59}"/>
    <dgm:cxn modelId="{AF6051FE-D8A0-8340-B049-C87C40997AD8}" type="presOf" srcId="{73B071EC-E94E-4CB0-BBE0-1DECAB407B2E}" destId="{1EB910A8-E7BF-9547-A3DC-73A03F72F08F}" srcOrd="0" destOrd="0" presId="urn:microsoft.com/office/officeart/2016/7/layout/RepeatingBendingProcessNew"/>
    <dgm:cxn modelId="{44739FD4-8792-DD40-BCFF-E8943CD4C33F}" type="presParOf" srcId="{3E82F944-E325-0F43-99DB-F91F8913076E}" destId="{59310DEA-EA24-4C40-9F70-1940A037E047}" srcOrd="0" destOrd="0" presId="urn:microsoft.com/office/officeart/2016/7/layout/RepeatingBendingProcessNew"/>
    <dgm:cxn modelId="{1A9B49FF-BDAF-FB44-832C-253A8AF7D3AA}" type="presParOf" srcId="{3E82F944-E325-0F43-99DB-F91F8913076E}" destId="{702D63D6-F0E5-4543-98B0-0F4F8C90E240}" srcOrd="1" destOrd="0" presId="urn:microsoft.com/office/officeart/2016/7/layout/RepeatingBendingProcessNew"/>
    <dgm:cxn modelId="{39BEC2A3-00EE-5846-AD7D-AD8493514864}" type="presParOf" srcId="{702D63D6-F0E5-4543-98B0-0F4F8C90E240}" destId="{71D8FAC1-9E35-824A-B82F-6FEFFA355581}" srcOrd="0" destOrd="0" presId="urn:microsoft.com/office/officeart/2016/7/layout/RepeatingBendingProcessNew"/>
    <dgm:cxn modelId="{F3764B1F-FC0D-0141-8A06-5374919D2E3B}" type="presParOf" srcId="{3E82F944-E325-0F43-99DB-F91F8913076E}" destId="{E49C2C24-A0AA-6047-88C3-2C6D081F9AD5}" srcOrd="2" destOrd="0" presId="urn:microsoft.com/office/officeart/2016/7/layout/RepeatingBendingProcessNew"/>
    <dgm:cxn modelId="{59514AFA-C6F4-804B-B58C-88A83E518DE0}" type="presParOf" srcId="{3E82F944-E325-0F43-99DB-F91F8913076E}" destId="{1EB910A8-E7BF-9547-A3DC-73A03F72F08F}" srcOrd="3" destOrd="0" presId="urn:microsoft.com/office/officeart/2016/7/layout/RepeatingBendingProcessNew"/>
    <dgm:cxn modelId="{904BD676-8051-9A4F-84D4-F580235A7047}" type="presParOf" srcId="{1EB910A8-E7BF-9547-A3DC-73A03F72F08F}" destId="{0BDC72BC-6B5D-CC41-BA0B-296809E69964}" srcOrd="0" destOrd="0" presId="urn:microsoft.com/office/officeart/2016/7/layout/RepeatingBendingProcessNew"/>
    <dgm:cxn modelId="{0EE22A60-7F16-D347-8D4D-896392800D84}" type="presParOf" srcId="{3E82F944-E325-0F43-99DB-F91F8913076E}" destId="{7E00246D-7100-7343-89B9-87B2B63B7D25}" srcOrd="4" destOrd="0" presId="urn:microsoft.com/office/officeart/2016/7/layout/RepeatingBendingProcessNew"/>
    <dgm:cxn modelId="{08E762BD-9450-F54C-9FFD-458DB3C0E9E9}" type="presParOf" srcId="{3E82F944-E325-0F43-99DB-F91F8913076E}" destId="{C38A00DC-FDC8-924F-9980-485837D227DE}" srcOrd="5" destOrd="0" presId="urn:microsoft.com/office/officeart/2016/7/layout/RepeatingBendingProcessNew"/>
    <dgm:cxn modelId="{A53DB103-E944-AA4F-A9D3-65F138DC06C3}" type="presParOf" srcId="{C38A00DC-FDC8-924F-9980-485837D227DE}" destId="{712E3B5B-B5D4-DA4B-BF79-F4EADD9BA2CD}" srcOrd="0" destOrd="0" presId="urn:microsoft.com/office/officeart/2016/7/layout/RepeatingBendingProcessNew"/>
    <dgm:cxn modelId="{10124C26-3A98-C54B-8E7E-B20B36CF48CB}" type="presParOf" srcId="{3E82F944-E325-0F43-99DB-F91F8913076E}" destId="{9AAF6578-0D57-DA4F-8CD8-335867E5EF31}" srcOrd="6" destOrd="0" presId="urn:microsoft.com/office/officeart/2016/7/layout/RepeatingBendingProcessNew"/>
    <dgm:cxn modelId="{E4BA570E-1D8D-264E-95CF-2031A8D70837}" type="presParOf" srcId="{3E82F944-E325-0F43-99DB-F91F8913076E}" destId="{E212F521-55B6-ED48-8B43-DEC2A01ECFDD}" srcOrd="7" destOrd="0" presId="urn:microsoft.com/office/officeart/2016/7/layout/RepeatingBendingProcessNew"/>
    <dgm:cxn modelId="{3D88E255-894E-524C-94CC-3A2AD9CFB9EC}" type="presParOf" srcId="{E212F521-55B6-ED48-8B43-DEC2A01ECFDD}" destId="{94A9DA48-6AE5-2C4F-9E03-183D96C585B8}" srcOrd="0" destOrd="0" presId="urn:microsoft.com/office/officeart/2016/7/layout/RepeatingBendingProcessNew"/>
    <dgm:cxn modelId="{7F25A995-967A-9443-8F96-9399DF3426A9}" type="presParOf" srcId="{3E82F944-E325-0F43-99DB-F91F8913076E}" destId="{A4C23E96-79B7-5046-89A0-EB5C565DAB5D}" srcOrd="8" destOrd="0" presId="urn:microsoft.com/office/officeart/2016/7/layout/RepeatingBendingProcessNew"/>
    <dgm:cxn modelId="{BAE657E0-2740-0343-A637-2A1B909F7ABC}" type="presParOf" srcId="{3E82F944-E325-0F43-99DB-F91F8913076E}" destId="{E683C85E-3921-044A-858A-0C1612176319}" srcOrd="9" destOrd="0" presId="urn:microsoft.com/office/officeart/2016/7/layout/RepeatingBendingProcessNew"/>
    <dgm:cxn modelId="{D7E77200-E45B-A942-A07C-CA6B099F0CCE}" type="presParOf" srcId="{E683C85E-3921-044A-858A-0C1612176319}" destId="{03D07FB1-690D-ED45-9E87-FA232758016D}" srcOrd="0" destOrd="0" presId="urn:microsoft.com/office/officeart/2016/7/layout/RepeatingBendingProcessNew"/>
    <dgm:cxn modelId="{50BC0FB9-7B74-CF4C-A4B3-BFD7DB1D42C3}" type="presParOf" srcId="{3E82F944-E325-0F43-99DB-F91F8913076E}" destId="{9B74F0D2-D6C1-9643-B742-C0F05136C200}"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1D4AF-D841-452E-9485-A2CB0281B30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179A1A0-4889-4D94-AB74-02B23829AF3F}">
      <dgm:prSet/>
      <dgm:spPr/>
      <dgm:t>
        <a:bodyPr/>
        <a:lstStyle/>
        <a:p>
          <a:pPr>
            <a:lnSpc>
              <a:spcPct val="100000"/>
            </a:lnSpc>
            <a:defRPr cap="all"/>
          </a:pPr>
          <a:r>
            <a:rPr lang="en-US" b="1" i="0"/>
            <a:t>Highest Proportion Without Merit Scholarships</a:t>
          </a:r>
          <a:endParaRPr lang="en-US"/>
        </a:p>
      </dgm:t>
    </dgm:pt>
    <dgm:pt modelId="{A4E0E30E-E77D-465D-ADDA-E5080830D74C}" type="parTrans" cxnId="{9D7F362A-2C42-4D1F-86D0-4E0C6DE02BE0}">
      <dgm:prSet/>
      <dgm:spPr/>
      <dgm:t>
        <a:bodyPr/>
        <a:lstStyle/>
        <a:p>
          <a:endParaRPr lang="en-US"/>
        </a:p>
      </dgm:t>
    </dgm:pt>
    <dgm:pt modelId="{0C93D733-323C-4625-9BC7-3ABF7EE6F5FA}" type="sibTrans" cxnId="{9D7F362A-2C42-4D1F-86D0-4E0C6DE02BE0}">
      <dgm:prSet/>
      <dgm:spPr/>
      <dgm:t>
        <a:bodyPr/>
        <a:lstStyle/>
        <a:p>
          <a:endParaRPr lang="en-US"/>
        </a:p>
      </dgm:t>
    </dgm:pt>
    <dgm:pt modelId="{09A35335-19C3-4BA2-B7E7-8F77587234D2}">
      <dgm:prSet/>
      <dgm:spPr/>
      <dgm:t>
        <a:bodyPr/>
        <a:lstStyle/>
        <a:p>
          <a:pPr>
            <a:lnSpc>
              <a:spcPct val="100000"/>
            </a:lnSpc>
            <a:defRPr cap="all"/>
          </a:pPr>
          <a:r>
            <a:rPr lang="en-US" b="1" i="0"/>
            <a:t>Balanced Distribution Among Scholarship Types</a:t>
          </a:r>
          <a:endParaRPr lang="en-US"/>
        </a:p>
      </dgm:t>
    </dgm:pt>
    <dgm:pt modelId="{140D1046-D739-43D6-97BF-CB5CAEA74893}" type="parTrans" cxnId="{CB723A9A-DBE9-4ABE-9B78-47B89FAB567D}">
      <dgm:prSet/>
      <dgm:spPr/>
      <dgm:t>
        <a:bodyPr/>
        <a:lstStyle/>
        <a:p>
          <a:endParaRPr lang="en-US"/>
        </a:p>
      </dgm:t>
    </dgm:pt>
    <dgm:pt modelId="{76EE6DFE-DEB4-43EA-9D07-92E188838A93}" type="sibTrans" cxnId="{CB723A9A-DBE9-4ABE-9B78-47B89FAB567D}">
      <dgm:prSet/>
      <dgm:spPr/>
      <dgm:t>
        <a:bodyPr/>
        <a:lstStyle/>
        <a:p>
          <a:endParaRPr lang="en-US"/>
        </a:p>
      </dgm:t>
    </dgm:pt>
    <dgm:pt modelId="{EDDFA166-DB13-4646-848F-D2574F520E24}">
      <dgm:prSet/>
      <dgm:spPr/>
      <dgm:t>
        <a:bodyPr/>
        <a:lstStyle/>
        <a:p>
          <a:pPr>
            <a:lnSpc>
              <a:spcPct val="100000"/>
            </a:lnSpc>
            <a:defRPr cap="all"/>
          </a:pPr>
          <a:r>
            <a:rPr lang="en-US" b="1" i="0"/>
            <a:t>Yield Rate Influence</a:t>
          </a:r>
          <a:endParaRPr lang="en-US"/>
        </a:p>
      </dgm:t>
    </dgm:pt>
    <dgm:pt modelId="{E0564806-4C61-427A-8319-E9D1C91CCC10}" type="parTrans" cxnId="{66911C3E-DDDF-44A8-B532-C4EE10844586}">
      <dgm:prSet/>
      <dgm:spPr/>
      <dgm:t>
        <a:bodyPr/>
        <a:lstStyle/>
        <a:p>
          <a:endParaRPr lang="en-US"/>
        </a:p>
      </dgm:t>
    </dgm:pt>
    <dgm:pt modelId="{FAAD7F7E-ECF4-48DA-A535-EFC23C40B508}" type="sibTrans" cxnId="{66911C3E-DDDF-44A8-B532-C4EE10844586}">
      <dgm:prSet/>
      <dgm:spPr/>
      <dgm:t>
        <a:bodyPr/>
        <a:lstStyle/>
        <a:p>
          <a:endParaRPr lang="en-US"/>
        </a:p>
      </dgm:t>
    </dgm:pt>
    <dgm:pt modelId="{6F5D41EA-EEFC-492D-96AE-163A5F44CBFB}">
      <dgm:prSet/>
      <dgm:spPr/>
      <dgm:t>
        <a:bodyPr/>
        <a:lstStyle/>
        <a:p>
          <a:pPr>
            <a:lnSpc>
              <a:spcPct val="100000"/>
            </a:lnSpc>
            <a:defRPr cap="all"/>
          </a:pPr>
          <a:r>
            <a:rPr lang="en-US" b="1" i="0" dirty="0"/>
            <a:t>Strategic Focus</a:t>
          </a:r>
          <a:r>
            <a:rPr lang="en-US" dirty="0"/>
            <a:t> </a:t>
          </a:r>
          <a:r>
            <a:rPr lang="en-US" b="0" i="0" dirty="0"/>
            <a:t> Understanding how the yield rate varies across these scholarship categories can help refine scholarship offerings. </a:t>
          </a:r>
        </a:p>
        <a:p>
          <a:pPr>
            <a:lnSpc>
              <a:spcPct val="100000"/>
            </a:lnSpc>
            <a:defRPr cap="all"/>
          </a:pPr>
          <a:endParaRPr lang="en-US" dirty="0"/>
        </a:p>
      </dgm:t>
    </dgm:pt>
    <dgm:pt modelId="{337DE949-D396-4EAB-A8FC-561A2A548FB5}" type="parTrans" cxnId="{28479E11-67F7-47B1-BC11-7A6C01C24A7C}">
      <dgm:prSet/>
      <dgm:spPr/>
      <dgm:t>
        <a:bodyPr/>
        <a:lstStyle/>
        <a:p>
          <a:endParaRPr lang="en-US"/>
        </a:p>
      </dgm:t>
    </dgm:pt>
    <dgm:pt modelId="{964731E5-17F7-4616-AD6E-47BFC79D56B9}" type="sibTrans" cxnId="{28479E11-67F7-47B1-BC11-7A6C01C24A7C}">
      <dgm:prSet/>
      <dgm:spPr/>
      <dgm:t>
        <a:bodyPr/>
        <a:lstStyle/>
        <a:p>
          <a:endParaRPr lang="en-US"/>
        </a:p>
      </dgm:t>
    </dgm:pt>
    <dgm:pt modelId="{EDD9123E-EAFD-499E-A002-94BCA224A00B}" type="pres">
      <dgm:prSet presAssocID="{FDA1D4AF-D841-452E-9485-A2CB0281B30A}" presName="root" presStyleCnt="0">
        <dgm:presLayoutVars>
          <dgm:dir/>
          <dgm:resizeHandles val="exact"/>
        </dgm:presLayoutVars>
      </dgm:prSet>
      <dgm:spPr/>
    </dgm:pt>
    <dgm:pt modelId="{2A80BD49-027E-400A-924D-4A3C0C05A61B}" type="pres">
      <dgm:prSet presAssocID="{C179A1A0-4889-4D94-AB74-02B23829AF3F}" presName="compNode" presStyleCnt="0"/>
      <dgm:spPr/>
    </dgm:pt>
    <dgm:pt modelId="{6EA1669E-0FE2-428D-8B27-0F5481ACFD2B}" type="pres">
      <dgm:prSet presAssocID="{C179A1A0-4889-4D94-AB74-02B23829AF3F}" presName="iconBgRect" presStyleLbl="bgShp" presStyleIdx="0" presStyleCnt="4"/>
      <dgm:spPr/>
    </dgm:pt>
    <dgm:pt modelId="{34F398A5-1EBF-4C59-9016-FC2ED346240D}" type="pres">
      <dgm:prSet presAssocID="{C179A1A0-4889-4D94-AB74-02B23829AF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A2864742-7E9F-4CCF-AAA0-ABBAD87ED83F}" type="pres">
      <dgm:prSet presAssocID="{C179A1A0-4889-4D94-AB74-02B23829AF3F}" presName="spaceRect" presStyleCnt="0"/>
      <dgm:spPr/>
    </dgm:pt>
    <dgm:pt modelId="{89D40F86-73B3-4592-9954-8574EF213D19}" type="pres">
      <dgm:prSet presAssocID="{C179A1A0-4889-4D94-AB74-02B23829AF3F}" presName="textRect" presStyleLbl="revTx" presStyleIdx="0" presStyleCnt="4">
        <dgm:presLayoutVars>
          <dgm:chMax val="1"/>
          <dgm:chPref val="1"/>
        </dgm:presLayoutVars>
      </dgm:prSet>
      <dgm:spPr/>
    </dgm:pt>
    <dgm:pt modelId="{7026333A-4BAD-45CC-9071-B48F56F84DC8}" type="pres">
      <dgm:prSet presAssocID="{0C93D733-323C-4625-9BC7-3ABF7EE6F5FA}" presName="sibTrans" presStyleCnt="0"/>
      <dgm:spPr/>
    </dgm:pt>
    <dgm:pt modelId="{E658B6CC-476E-40B0-8EA4-D1AC092184FE}" type="pres">
      <dgm:prSet presAssocID="{09A35335-19C3-4BA2-B7E7-8F77587234D2}" presName="compNode" presStyleCnt="0"/>
      <dgm:spPr/>
    </dgm:pt>
    <dgm:pt modelId="{AC64E085-7E8B-4DAF-ACA6-FB084CFECB6C}" type="pres">
      <dgm:prSet presAssocID="{09A35335-19C3-4BA2-B7E7-8F77587234D2}" presName="iconBgRect" presStyleLbl="bgShp" presStyleIdx="1" presStyleCnt="4"/>
      <dgm:spPr/>
    </dgm:pt>
    <dgm:pt modelId="{8C27DD8D-C1A4-4F4D-91AC-A528FBC0AAF4}" type="pres">
      <dgm:prSet presAssocID="{09A35335-19C3-4BA2-B7E7-8F77587234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C0CFC971-F9FD-4352-A7D3-CC528703280F}" type="pres">
      <dgm:prSet presAssocID="{09A35335-19C3-4BA2-B7E7-8F77587234D2}" presName="spaceRect" presStyleCnt="0"/>
      <dgm:spPr/>
    </dgm:pt>
    <dgm:pt modelId="{2BEAABF2-D25A-4F5E-A51C-2B708172B0E3}" type="pres">
      <dgm:prSet presAssocID="{09A35335-19C3-4BA2-B7E7-8F77587234D2}" presName="textRect" presStyleLbl="revTx" presStyleIdx="1" presStyleCnt="4">
        <dgm:presLayoutVars>
          <dgm:chMax val="1"/>
          <dgm:chPref val="1"/>
        </dgm:presLayoutVars>
      </dgm:prSet>
      <dgm:spPr/>
    </dgm:pt>
    <dgm:pt modelId="{B60D794E-3E36-426A-8095-6391617402A2}" type="pres">
      <dgm:prSet presAssocID="{76EE6DFE-DEB4-43EA-9D07-92E188838A93}" presName="sibTrans" presStyleCnt="0"/>
      <dgm:spPr/>
    </dgm:pt>
    <dgm:pt modelId="{C305A14B-933E-4174-92E2-74148AEB859F}" type="pres">
      <dgm:prSet presAssocID="{EDDFA166-DB13-4646-848F-D2574F520E24}" presName="compNode" presStyleCnt="0"/>
      <dgm:spPr/>
    </dgm:pt>
    <dgm:pt modelId="{38D15771-E016-4935-808B-815589043F1B}" type="pres">
      <dgm:prSet presAssocID="{EDDFA166-DB13-4646-848F-D2574F520E24}" presName="iconBgRect" presStyleLbl="bgShp" presStyleIdx="2" presStyleCnt="4"/>
      <dgm:spPr/>
    </dgm:pt>
    <dgm:pt modelId="{AC422621-7E5C-42CD-B02D-1C3155B33887}" type="pres">
      <dgm:prSet presAssocID="{EDDFA166-DB13-4646-848F-D2574F520E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4DBE719D-D276-42BF-80AF-81323AD2DE7E}" type="pres">
      <dgm:prSet presAssocID="{EDDFA166-DB13-4646-848F-D2574F520E24}" presName="spaceRect" presStyleCnt="0"/>
      <dgm:spPr/>
    </dgm:pt>
    <dgm:pt modelId="{F6361B1B-85A1-40BF-9D51-0DD0A65EF2F2}" type="pres">
      <dgm:prSet presAssocID="{EDDFA166-DB13-4646-848F-D2574F520E24}" presName="textRect" presStyleLbl="revTx" presStyleIdx="2" presStyleCnt="4">
        <dgm:presLayoutVars>
          <dgm:chMax val="1"/>
          <dgm:chPref val="1"/>
        </dgm:presLayoutVars>
      </dgm:prSet>
      <dgm:spPr/>
    </dgm:pt>
    <dgm:pt modelId="{767B0A5D-A91E-4740-B1F8-4EBCE613DBC4}" type="pres">
      <dgm:prSet presAssocID="{FAAD7F7E-ECF4-48DA-A535-EFC23C40B508}" presName="sibTrans" presStyleCnt="0"/>
      <dgm:spPr/>
    </dgm:pt>
    <dgm:pt modelId="{5EA26A5E-475D-4FD2-95EE-2E2BDA6DBC6B}" type="pres">
      <dgm:prSet presAssocID="{6F5D41EA-EEFC-492D-96AE-163A5F44CBFB}" presName="compNode" presStyleCnt="0"/>
      <dgm:spPr/>
    </dgm:pt>
    <dgm:pt modelId="{8819D38B-9DE5-45F8-B0CB-ABB50FF3FA89}" type="pres">
      <dgm:prSet presAssocID="{6F5D41EA-EEFC-492D-96AE-163A5F44CBFB}" presName="iconBgRect" presStyleLbl="bgShp" presStyleIdx="3" presStyleCnt="4"/>
      <dgm:spPr/>
    </dgm:pt>
    <dgm:pt modelId="{FEBF2BE6-A745-4269-B98D-2E1B0E81E62F}" type="pres">
      <dgm:prSet presAssocID="{6F5D41EA-EEFC-492D-96AE-163A5F44CB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ploma Roll"/>
        </a:ext>
      </dgm:extLst>
    </dgm:pt>
    <dgm:pt modelId="{C8A33AE8-EF9F-4F65-8CEA-63FF76B1D1C3}" type="pres">
      <dgm:prSet presAssocID="{6F5D41EA-EEFC-492D-96AE-163A5F44CBFB}" presName="spaceRect" presStyleCnt="0"/>
      <dgm:spPr/>
    </dgm:pt>
    <dgm:pt modelId="{DA664CA4-4991-459E-A69E-B6B836F9C761}" type="pres">
      <dgm:prSet presAssocID="{6F5D41EA-EEFC-492D-96AE-163A5F44CBFB}" presName="textRect" presStyleLbl="revTx" presStyleIdx="3" presStyleCnt="4" custScaleY="117139">
        <dgm:presLayoutVars>
          <dgm:chMax val="1"/>
          <dgm:chPref val="1"/>
        </dgm:presLayoutVars>
      </dgm:prSet>
      <dgm:spPr/>
    </dgm:pt>
  </dgm:ptLst>
  <dgm:cxnLst>
    <dgm:cxn modelId="{28479E11-67F7-47B1-BC11-7A6C01C24A7C}" srcId="{FDA1D4AF-D841-452E-9485-A2CB0281B30A}" destId="{6F5D41EA-EEFC-492D-96AE-163A5F44CBFB}" srcOrd="3" destOrd="0" parTransId="{337DE949-D396-4EAB-A8FC-561A2A548FB5}" sibTransId="{964731E5-17F7-4616-AD6E-47BFC79D56B9}"/>
    <dgm:cxn modelId="{9D7F362A-2C42-4D1F-86D0-4E0C6DE02BE0}" srcId="{FDA1D4AF-D841-452E-9485-A2CB0281B30A}" destId="{C179A1A0-4889-4D94-AB74-02B23829AF3F}" srcOrd="0" destOrd="0" parTransId="{A4E0E30E-E77D-465D-ADDA-E5080830D74C}" sibTransId="{0C93D733-323C-4625-9BC7-3ABF7EE6F5FA}"/>
    <dgm:cxn modelId="{455AEC2B-9F94-6142-A5D4-C7E1676A5E9E}" type="presOf" srcId="{C179A1A0-4889-4D94-AB74-02B23829AF3F}" destId="{89D40F86-73B3-4592-9954-8574EF213D19}" srcOrd="0" destOrd="0" presId="urn:microsoft.com/office/officeart/2018/5/layout/IconCircleLabelList"/>
    <dgm:cxn modelId="{66911C3E-DDDF-44A8-B532-C4EE10844586}" srcId="{FDA1D4AF-D841-452E-9485-A2CB0281B30A}" destId="{EDDFA166-DB13-4646-848F-D2574F520E24}" srcOrd="2" destOrd="0" parTransId="{E0564806-4C61-427A-8319-E9D1C91CCC10}" sibTransId="{FAAD7F7E-ECF4-48DA-A535-EFC23C40B508}"/>
    <dgm:cxn modelId="{054C5769-79E3-A748-8C44-36C8621E10FF}" type="presOf" srcId="{09A35335-19C3-4BA2-B7E7-8F77587234D2}" destId="{2BEAABF2-D25A-4F5E-A51C-2B708172B0E3}" srcOrd="0" destOrd="0" presId="urn:microsoft.com/office/officeart/2018/5/layout/IconCircleLabelList"/>
    <dgm:cxn modelId="{2C3B486C-0C9B-5646-9741-ADBF9B1EA83C}" type="presOf" srcId="{FDA1D4AF-D841-452E-9485-A2CB0281B30A}" destId="{EDD9123E-EAFD-499E-A002-94BCA224A00B}" srcOrd="0" destOrd="0" presId="urn:microsoft.com/office/officeart/2018/5/layout/IconCircleLabelList"/>
    <dgm:cxn modelId="{CB723A9A-DBE9-4ABE-9B78-47B89FAB567D}" srcId="{FDA1D4AF-D841-452E-9485-A2CB0281B30A}" destId="{09A35335-19C3-4BA2-B7E7-8F77587234D2}" srcOrd="1" destOrd="0" parTransId="{140D1046-D739-43D6-97BF-CB5CAEA74893}" sibTransId="{76EE6DFE-DEB4-43EA-9D07-92E188838A93}"/>
    <dgm:cxn modelId="{B76EE9C2-46AE-5641-A886-FC9B6153989E}" type="presOf" srcId="{EDDFA166-DB13-4646-848F-D2574F520E24}" destId="{F6361B1B-85A1-40BF-9D51-0DD0A65EF2F2}" srcOrd="0" destOrd="0" presId="urn:microsoft.com/office/officeart/2018/5/layout/IconCircleLabelList"/>
    <dgm:cxn modelId="{5267FEC7-B85F-6E48-8FB2-6178CB2421C5}" type="presOf" srcId="{6F5D41EA-EEFC-492D-96AE-163A5F44CBFB}" destId="{DA664CA4-4991-459E-A69E-B6B836F9C761}" srcOrd="0" destOrd="0" presId="urn:microsoft.com/office/officeart/2018/5/layout/IconCircleLabelList"/>
    <dgm:cxn modelId="{ECB3F7E2-FD45-7141-AAE4-E7028161DEEA}" type="presParOf" srcId="{EDD9123E-EAFD-499E-A002-94BCA224A00B}" destId="{2A80BD49-027E-400A-924D-4A3C0C05A61B}" srcOrd="0" destOrd="0" presId="urn:microsoft.com/office/officeart/2018/5/layout/IconCircleLabelList"/>
    <dgm:cxn modelId="{CE4764F1-C09C-1D49-A09B-5CAC05D56917}" type="presParOf" srcId="{2A80BD49-027E-400A-924D-4A3C0C05A61B}" destId="{6EA1669E-0FE2-428D-8B27-0F5481ACFD2B}" srcOrd="0" destOrd="0" presId="urn:microsoft.com/office/officeart/2018/5/layout/IconCircleLabelList"/>
    <dgm:cxn modelId="{1A653603-606C-A544-9861-BCB887CFEF12}" type="presParOf" srcId="{2A80BD49-027E-400A-924D-4A3C0C05A61B}" destId="{34F398A5-1EBF-4C59-9016-FC2ED346240D}" srcOrd="1" destOrd="0" presId="urn:microsoft.com/office/officeart/2018/5/layout/IconCircleLabelList"/>
    <dgm:cxn modelId="{8F202DFD-A622-3849-9FF6-4986216617BD}" type="presParOf" srcId="{2A80BD49-027E-400A-924D-4A3C0C05A61B}" destId="{A2864742-7E9F-4CCF-AAA0-ABBAD87ED83F}" srcOrd="2" destOrd="0" presId="urn:microsoft.com/office/officeart/2018/5/layout/IconCircleLabelList"/>
    <dgm:cxn modelId="{B8764C5B-CAB1-9A4F-92F5-FDE5C0CE6F1F}" type="presParOf" srcId="{2A80BD49-027E-400A-924D-4A3C0C05A61B}" destId="{89D40F86-73B3-4592-9954-8574EF213D19}" srcOrd="3" destOrd="0" presId="urn:microsoft.com/office/officeart/2018/5/layout/IconCircleLabelList"/>
    <dgm:cxn modelId="{F6468E03-CAE5-2748-83AE-B89DACA4795D}" type="presParOf" srcId="{EDD9123E-EAFD-499E-A002-94BCA224A00B}" destId="{7026333A-4BAD-45CC-9071-B48F56F84DC8}" srcOrd="1" destOrd="0" presId="urn:microsoft.com/office/officeart/2018/5/layout/IconCircleLabelList"/>
    <dgm:cxn modelId="{06C2EAF6-76AC-8148-BE2E-5F8090B1B1B2}" type="presParOf" srcId="{EDD9123E-EAFD-499E-A002-94BCA224A00B}" destId="{E658B6CC-476E-40B0-8EA4-D1AC092184FE}" srcOrd="2" destOrd="0" presId="urn:microsoft.com/office/officeart/2018/5/layout/IconCircleLabelList"/>
    <dgm:cxn modelId="{F02703E0-8AEB-D847-9FC8-53238F4BABEA}" type="presParOf" srcId="{E658B6CC-476E-40B0-8EA4-D1AC092184FE}" destId="{AC64E085-7E8B-4DAF-ACA6-FB084CFECB6C}" srcOrd="0" destOrd="0" presId="urn:microsoft.com/office/officeart/2018/5/layout/IconCircleLabelList"/>
    <dgm:cxn modelId="{1A05541A-D042-2E4D-9BC9-82A1E60CB307}" type="presParOf" srcId="{E658B6CC-476E-40B0-8EA4-D1AC092184FE}" destId="{8C27DD8D-C1A4-4F4D-91AC-A528FBC0AAF4}" srcOrd="1" destOrd="0" presId="urn:microsoft.com/office/officeart/2018/5/layout/IconCircleLabelList"/>
    <dgm:cxn modelId="{AB1E3357-B595-5949-A831-82C886603B82}" type="presParOf" srcId="{E658B6CC-476E-40B0-8EA4-D1AC092184FE}" destId="{C0CFC971-F9FD-4352-A7D3-CC528703280F}" srcOrd="2" destOrd="0" presId="urn:microsoft.com/office/officeart/2018/5/layout/IconCircleLabelList"/>
    <dgm:cxn modelId="{C71F50D9-201F-4741-A8A4-6A770A056A31}" type="presParOf" srcId="{E658B6CC-476E-40B0-8EA4-D1AC092184FE}" destId="{2BEAABF2-D25A-4F5E-A51C-2B708172B0E3}" srcOrd="3" destOrd="0" presId="urn:microsoft.com/office/officeart/2018/5/layout/IconCircleLabelList"/>
    <dgm:cxn modelId="{562702A7-0561-E54F-8351-48B2142DB414}" type="presParOf" srcId="{EDD9123E-EAFD-499E-A002-94BCA224A00B}" destId="{B60D794E-3E36-426A-8095-6391617402A2}" srcOrd="3" destOrd="0" presId="urn:microsoft.com/office/officeart/2018/5/layout/IconCircleLabelList"/>
    <dgm:cxn modelId="{F3653B9E-7378-CE49-AD80-BC738ED0C53F}" type="presParOf" srcId="{EDD9123E-EAFD-499E-A002-94BCA224A00B}" destId="{C305A14B-933E-4174-92E2-74148AEB859F}" srcOrd="4" destOrd="0" presId="urn:microsoft.com/office/officeart/2018/5/layout/IconCircleLabelList"/>
    <dgm:cxn modelId="{D8159E8F-50BC-8248-B038-28BBAFB1B6E5}" type="presParOf" srcId="{C305A14B-933E-4174-92E2-74148AEB859F}" destId="{38D15771-E016-4935-808B-815589043F1B}" srcOrd="0" destOrd="0" presId="urn:microsoft.com/office/officeart/2018/5/layout/IconCircleLabelList"/>
    <dgm:cxn modelId="{479A39F4-F806-854C-9AF4-6B6C175B7987}" type="presParOf" srcId="{C305A14B-933E-4174-92E2-74148AEB859F}" destId="{AC422621-7E5C-42CD-B02D-1C3155B33887}" srcOrd="1" destOrd="0" presId="urn:microsoft.com/office/officeart/2018/5/layout/IconCircleLabelList"/>
    <dgm:cxn modelId="{E871B2D2-5E59-FB43-BE15-E9CE385FEDDB}" type="presParOf" srcId="{C305A14B-933E-4174-92E2-74148AEB859F}" destId="{4DBE719D-D276-42BF-80AF-81323AD2DE7E}" srcOrd="2" destOrd="0" presId="urn:microsoft.com/office/officeart/2018/5/layout/IconCircleLabelList"/>
    <dgm:cxn modelId="{D3B81007-B72D-614F-A6E5-6D743503ED8A}" type="presParOf" srcId="{C305A14B-933E-4174-92E2-74148AEB859F}" destId="{F6361B1B-85A1-40BF-9D51-0DD0A65EF2F2}" srcOrd="3" destOrd="0" presId="urn:microsoft.com/office/officeart/2018/5/layout/IconCircleLabelList"/>
    <dgm:cxn modelId="{2F1ED002-99F3-F14D-884E-75ECC73F4AA0}" type="presParOf" srcId="{EDD9123E-EAFD-499E-A002-94BCA224A00B}" destId="{767B0A5D-A91E-4740-B1F8-4EBCE613DBC4}" srcOrd="5" destOrd="0" presId="urn:microsoft.com/office/officeart/2018/5/layout/IconCircleLabelList"/>
    <dgm:cxn modelId="{BB6404DC-88CE-4248-B1D8-1B995914FE6A}" type="presParOf" srcId="{EDD9123E-EAFD-499E-A002-94BCA224A00B}" destId="{5EA26A5E-475D-4FD2-95EE-2E2BDA6DBC6B}" srcOrd="6" destOrd="0" presId="urn:microsoft.com/office/officeart/2018/5/layout/IconCircleLabelList"/>
    <dgm:cxn modelId="{A46BCC52-A210-AF45-A248-7B1D76DC4362}" type="presParOf" srcId="{5EA26A5E-475D-4FD2-95EE-2E2BDA6DBC6B}" destId="{8819D38B-9DE5-45F8-B0CB-ABB50FF3FA89}" srcOrd="0" destOrd="0" presId="urn:microsoft.com/office/officeart/2018/5/layout/IconCircleLabelList"/>
    <dgm:cxn modelId="{3DA312CF-AFD3-1D41-A376-CBA70E16681C}" type="presParOf" srcId="{5EA26A5E-475D-4FD2-95EE-2E2BDA6DBC6B}" destId="{FEBF2BE6-A745-4269-B98D-2E1B0E81E62F}" srcOrd="1" destOrd="0" presId="urn:microsoft.com/office/officeart/2018/5/layout/IconCircleLabelList"/>
    <dgm:cxn modelId="{CAFA87E1-6E6B-8D48-88F7-3701D9E63D1C}" type="presParOf" srcId="{5EA26A5E-475D-4FD2-95EE-2E2BDA6DBC6B}" destId="{C8A33AE8-EF9F-4F65-8CEA-63FF76B1D1C3}" srcOrd="2" destOrd="0" presId="urn:microsoft.com/office/officeart/2018/5/layout/IconCircleLabelList"/>
    <dgm:cxn modelId="{02C7B9B1-34CB-C34C-AA2E-9A195CED98E7}" type="presParOf" srcId="{5EA26A5E-475D-4FD2-95EE-2E2BDA6DBC6B}" destId="{DA664CA4-4991-459E-A69E-B6B836F9C76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06A15F-B4B5-4055-8ADF-D76FB1AAA824}"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B0AABB5-9A84-44C6-8AF4-48408B71EEAC}">
      <dgm:prSet/>
      <dgm:spPr/>
      <dgm:t>
        <a:bodyPr/>
        <a:lstStyle/>
        <a:p>
          <a:pPr>
            <a:defRPr cap="all"/>
          </a:pPr>
          <a:r>
            <a:rPr lang="en-US" b="1"/>
            <a:t>Focusing on high-GPA students</a:t>
          </a:r>
          <a:r>
            <a:rPr lang="en-US"/>
            <a:t> through scholarships and targeted outreach can substantially improve yield rates.</a:t>
          </a:r>
        </a:p>
      </dgm:t>
    </dgm:pt>
    <dgm:pt modelId="{78411592-0682-484B-B25D-61F70A402A02}" type="parTrans" cxnId="{7A4F68C0-6A34-43D2-9B53-E17249D705F7}">
      <dgm:prSet/>
      <dgm:spPr/>
      <dgm:t>
        <a:bodyPr/>
        <a:lstStyle/>
        <a:p>
          <a:endParaRPr lang="en-US"/>
        </a:p>
      </dgm:t>
    </dgm:pt>
    <dgm:pt modelId="{6C08EA92-CD31-4C0B-AF35-CD58D114C004}" type="sibTrans" cxnId="{7A4F68C0-6A34-43D2-9B53-E17249D705F7}">
      <dgm:prSet/>
      <dgm:spPr/>
      <dgm:t>
        <a:bodyPr/>
        <a:lstStyle/>
        <a:p>
          <a:endParaRPr lang="en-US"/>
        </a:p>
      </dgm:t>
    </dgm:pt>
    <dgm:pt modelId="{96DCDA31-865D-4D0A-8FBD-51A6EF5AD7A9}">
      <dgm:prSet/>
      <dgm:spPr/>
      <dgm:t>
        <a:bodyPr/>
        <a:lstStyle/>
        <a:p>
          <a:pPr>
            <a:defRPr cap="all"/>
          </a:pPr>
          <a:r>
            <a:rPr lang="en-US" b="1"/>
            <a:t>Tailored financial aid packages</a:t>
          </a:r>
          <a:r>
            <a:rPr lang="en-US"/>
            <a:t> should be directed at students from states with high interest but lower enrollment yields, improving recruitment in these regions.</a:t>
          </a:r>
        </a:p>
      </dgm:t>
    </dgm:pt>
    <dgm:pt modelId="{6AF6D5B6-112B-4F81-80F5-12856BBF3E12}" type="parTrans" cxnId="{24E9513B-C621-4FD7-9A4E-8D398F9605C8}">
      <dgm:prSet/>
      <dgm:spPr/>
      <dgm:t>
        <a:bodyPr/>
        <a:lstStyle/>
        <a:p>
          <a:endParaRPr lang="en-US"/>
        </a:p>
      </dgm:t>
    </dgm:pt>
    <dgm:pt modelId="{69C3DFCA-7587-4150-AE02-7683B2096E85}" type="sibTrans" cxnId="{24E9513B-C621-4FD7-9A4E-8D398F9605C8}">
      <dgm:prSet/>
      <dgm:spPr/>
      <dgm:t>
        <a:bodyPr/>
        <a:lstStyle/>
        <a:p>
          <a:endParaRPr lang="en-US"/>
        </a:p>
      </dgm:t>
    </dgm:pt>
    <dgm:pt modelId="{39577FA0-5F52-42E6-9C47-FCC1F1D6E348}">
      <dgm:prSet/>
      <dgm:spPr/>
      <dgm:t>
        <a:bodyPr/>
        <a:lstStyle/>
        <a:p>
          <a:pPr>
            <a:defRPr cap="all"/>
          </a:pPr>
          <a:r>
            <a:rPr lang="en-US"/>
            <a:t>Offering </a:t>
          </a:r>
          <a:r>
            <a:rPr lang="en-US" b="1"/>
            <a:t>more merit-based scholarships</a:t>
          </a:r>
          <a:r>
            <a:rPr lang="en-US"/>
            <a:t> to underrepresented groups, and strategically adjusting discount rates.</a:t>
          </a:r>
        </a:p>
      </dgm:t>
    </dgm:pt>
    <dgm:pt modelId="{FD637647-0063-46C0-AF7B-ECDA3D1DB7EB}" type="parTrans" cxnId="{8102BDAC-BF58-4C63-BA9E-E6E40E7C5400}">
      <dgm:prSet/>
      <dgm:spPr/>
      <dgm:t>
        <a:bodyPr/>
        <a:lstStyle/>
        <a:p>
          <a:endParaRPr lang="en-US"/>
        </a:p>
      </dgm:t>
    </dgm:pt>
    <dgm:pt modelId="{58536F43-746D-447A-9893-CBFCD4D494E2}" type="sibTrans" cxnId="{8102BDAC-BF58-4C63-BA9E-E6E40E7C5400}">
      <dgm:prSet/>
      <dgm:spPr/>
      <dgm:t>
        <a:bodyPr/>
        <a:lstStyle/>
        <a:p>
          <a:endParaRPr lang="en-US"/>
        </a:p>
      </dgm:t>
    </dgm:pt>
    <dgm:pt modelId="{33D25E22-9A0E-40ED-A173-AEEC36FCE1DE}" type="pres">
      <dgm:prSet presAssocID="{1806A15F-B4B5-4055-8ADF-D76FB1AAA824}" presName="root" presStyleCnt="0">
        <dgm:presLayoutVars>
          <dgm:dir/>
          <dgm:resizeHandles val="exact"/>
        </dgm:presLayoutVars>
      </dgm:prSet>
      <dgm:spPr/>
    </dgm:pt>
    <dgm:pt modelId="{AE97E4A6-CDB6-49D5-966F-90206487A8FE}" type="pres">
      <dgm:prSet presAssocID="{3B0AABB5-9A84-44C6-8AF4-48408B71EEAC}" presName="compNode" presStyleCnt="0"/>
      <dgm:spPr/>
    </dgm:pt>
    <dgm:pt modelId="{F1423487-14DC-4C75-A029-FECDE5BE418C}" type="pres">
      <dgm:prSet presAssocID="{3B0AABB5-9A84-44C6-8AF4-48408B71EEAC}" presName="iconBgRect" presStyleLbl="bgShp" presStyleIdx="0" presStyleCnt="3"/>
      <dgm:spPr/>
    </dgm:pt>
    <dgm:pt modelId="{C4B10CA4-3531-4036-ABAC-B6B4D3910B51}" type="pres">
      <dgm:prSet presAssocID="{3B0AABB5-9A84-44C6-8AF4-48408B71EE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AF5ADDA9-21F8-4700-B19E-C78985CAF07F}" type="pres">
      <dgm:prSet presAssocID="{3B0AABB5-9A84-44C6-8AF4-48408B71EEAC}" presName="spaceRect" presStyleCnt="0"/>
      <dgm:spPr/>
    </dgm:pt>
    <dgm:pt modelId="{07009CED-19B0-404F-9B91-69C1087FAF95}" type="pres">
      <dgm:prSet presAssocID="{3B0AABB5-9A84-44C6-8AF4-48408B71EEAC}" presName="textRect" presStyleLbl="revTx" presStyleIdx="0" presStyleCnt="3">
        <dgm:presLayoutVars>
          <dgm:chMax val="1"/>
          <dgm:chPref val="1"/>
        </dgm:presLayoutVars>
      </dgm:prSet>
      <dgm:spPr/>
    </dgm:pt>
    <dgm:pt modelId="{33ABB327-A4C8-4CC4-9C03-0C90467D1FE8}" type="pres">
      <dgm:prSet presAssocID="{6C08EA92-CD31-4C0B-AF35-CD58D114C004}" presName="sibTrans" presStyleCnt="0"/>
      <dgm:spPr/>
    </dgm:pt>
    <dgm:pt modelId="{88DC9323-A8C9-4268-9D3E-BA22825B39BF}" type="pres">
      <dgm:prSet presAssocID="{96DCDA31-865D-4D0A-8FBD-51A6EF5AD7A9}" presName="compNode" presStyleCnt="0"/>
      <dgm:spPr/>
    </dgm:pt>
    <dgm:pt modelId="{630ED40A-AA66-4D16-9161-E63D06159935}" type="pres">
      <dgm:prSet presAssocID="{96DCDA31-865D-4D0A-8FBD-51A6EF5AD7A9}" presName="iconBgRect" presStyleLbl="bgShp" presStyleIdx="1" presStyleCnt="3"/>
      <dgm:spPr/>
    </dgm:pt>
    <dgm:pt modelId="{C5DA4516-DDF0-444A-BCB5-8895F0204844}" type="pres">
      <dgm:prSet presAssocID="{96DCDA31-865D-4D0A-8FBD-51A6EF5AD7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986C3E5-8E4F-4F1E-A505-BDDA494C3BFA}" type="pres">
      <dgm:prSet presAssocID="{96DCDA31-865D-4D0A-8FBD-51A6EF5AD7A9}" presName="spaceRect" presStyleCnt="0"/>
      <dgm:spPr/>
    </dgm:pt>
    <dgm:pt modelId="{9229AEBA-DEFE-40F3-9309-72B46D227551}" type="pres">
      <dgm:prSet presAssocID="{96DCDA31-865D-4D0A-8FBD-51A6EF5AD7A9}" presName="textRect" presStyleLbl="revTx" presStyleIdx="1" presStyleCnt="3">
        <dgm:presLayoutVars>
          <dgm:chMax val="1"/>
          <dgm:chPref val="1"/>
        </dgm:presLayoutVars>
      </dgm:prSet>
      <dgm:spPr/>
    </dgm:pt>
    <dgm:pt modelId="{8D3E93D1-8B9A-4A4C-95FB-1CD8A28570E8}" type="pres">
      <dgm:prSet presAssocID="{69C3DFCA-7587-4150-AE02-7683B2096E85}" presName="sibTrans" presStyleCnt="0"/>
      <dgm:spPr/>
    </dgm:pt>
    <dgm:pt modelId="{E838011E-21D8-4305-A4B1-4882C8FDBD38}" type="pres">
      <dgm:prSet presAssocID="{39577FA0-5F52-42E6-9C47-FCC1F1D6E348}" presName="compNode" presStyleCnt="0"/>
      <dgm:spPr/>
    </dgm:pt>
    <dgm:pt modelId="{9F6B043E-421E-4D01-AC55-0C61462CB9E4}" type="pres">
      <dgm:prSet presAssocID="{39577FA0-5F52-42E6-9C47-FCC1F1D6E348}" presName="iconBgRect" presStyleLbl="bgShp" presStyleIdx="2" presStyleCnt="3"/>
      <dgm:spPr/>
    </dgm:pt>
    <dgm:pt modelId="{83051AED-F09E-4D17-BE56-DF429DE65078}" type="pres">
      <dgm:prSet presAssocID="{39577FA0-5F52-42E6-9C47-FCC1F1D6E3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C7E0CD19-420C-4261-83F7-D0F8D1E572AB}" type="pres">
      <dgm:prSet presAssocID="{39577FA0-5F52-42E6-9C47-FCC1F1D6E348}" presName="spaceRect" presStyleCnt="0"/>
      <dgm:spPr/>
    </dgm:pt>
    <dgm:pt modelId="{AF193126-EC57-4AF9-9824-03F697D61641}" type="pres">
      <dgm:prSet presAssocID="{39577FA0-5F52-42E6-9C47-FCC1F1D6E348}" presName="textRect" presStyleLbl="revTx" presStyleIdx="2" presStyleCnt="3">
        <dgm:presLayoutVars>
          <dgm:chMax val="1"/>
          <dgm:chPref val="1"/>
        </dgm:presLayoutVars>
      </dgm:prSet>
      <dgm:spPr/>
    </dgm:pt>
  </dgm:ptLst>
  <dgm:cxnLst>
    <dgm:cxn modelId="{3457F00A-1642-3E47-BC83-607D694A1548}" type="presOf" srcId="{96DCDA31-865D-4D0A-8FBD-51A6EF5AD7A9}" destId="{9229AEBA-DEFE-40F3-9309-72B46D227551}" srcOrd="0" destOrd="0" presId="urn:microsoft.com/office/officeart/2018/5/layout/IconCircleLabelList"/>
    <dgm:cxn modelId="{919A190E-09D3-FF48-8FD4-D848122B71DB}" type="presOf" srcId="{3B0AABB5-9A84-44C6-8AF4-48408B71EEAC}" destId="{07009CED-19B0-404F-9B91-69C1087FAF95}" srcOrd="0" destOrd="0" presId="urn:microsoft.com/office/officeart/2018/5/layout/IconCircleLabelList"/>
    <dgm:cxn modelId="{24E9513B-C621-4FD7-9A4E-8D398F9605C8}" srcId="{1806A15F-B4B5-4055-8ADF-D76FB1AAA824}" destId="{96DCDA31-865D-4D0A-8FBD-51A6EF5AD7A9}" srcOrd="1" destOrd="0" parTransId="{6AF6D5B6-112B-4F81-80F5-12856BBF3E12}" sibTransId="{69C3DFCA-7587-4150-AE02-7683B2096E85}"/>
    <dgm:cxn modelId="{11984884-80BC-F243-8B04-F03E36CAE59E}" type="presOf" srcId="{1806A15F-B4B5-4055-8ADF-D76FB1AAA824}" destId="{33D25E22-9A0E-40ED-A173-AEEC36FCE1DE}" srcOrd="0" destOrd="0" presId="urn:microsoft.com/office/officeart/2018/5/layout/IconCircleLabelList"/>
    <dgm:cxn modelId="{8102BDAC-BF58-4C63-BA9E-E6E40E7C5400}" srcId="{1806A15F-B4B5-4055-8ADF-D76FB1AAA824}" destId="{39577FA0-5F52-42E6-9C47-FCC1F1D6E348}" srcOrd="2" destOrd="0" parTransId="{FD637647-0063-46C0-AF7B-ECDA3D1DB7EB}" sibTransId="{58536F43-746D-447A-9893-CBFCD4D494E2}"/>
    <dgm:cxn modelId="{7A4F68C0-6A34-43D2-9B53-E17249D705F7}" srcId="{1806A15F-B4B5-4055-8ADF-D76FB1AAA824}" destId="{3B0AABB5-9A84-44C6-8AF4-48408B71EEAC}" srcOrd="0" destOrd="0" parTransId="{78411592-0682-484B-B25D-61F70A402A02}" sibTransId="{6C08EA92-CD31-4C0B-AF35-CD58D114C004}"/>
    <dgm:cxn modelId="{232F41CA-C727-2743-8BFA-E66C2E62F146}" type="presOf" srcId="{39577FA0-5F52-42E6-9C47-FCC1F1D6E348}" destId="{AF193126-EC57-4AF9-9824-03F697D61641}" srcOrd="0" destOrd="0" presId="urn:microsoft.com/office/officeart/2018/5/layout/IconCircleLabelList"/>
    <dgm:cxn modelId="{6A0776BC-2E79-4649-8C62-31FB6D08614D}" type="presParOf" srcId="{33D25E22-9A0E-40ED-A173-AEEC36FCE1DE}" destId="{AE97E4A6-CDB6-49D5-966F-90206487A8FE}" srcOrd="0" destOrd="0" presId="urn:microsoft.com/office/officeart/2018/5/layout/IconCircleLabelList"/>
    <dgm:cxn modelId="{9033EC6A-0ADF-2F42-80E8-873978F4560E}" type="presParOf" srcId="{AE97E4A6-CDB6-49D5-966F-90206487A8FE}" destId="{F1423487-14DC-4C75-A029-FECDE5BE418C}" srcOrd="0" destOrd="0" presId="urn:microsoft.com/office/officeart/2018/5/layout/IconCircleLabelList"/>
    <dgm:cxn modelId="{00BFEEB8-435B-1E42-8833-48DC65E26B06}" type="presParOf" srcId="{AE97E4A6-CDB6-49D5-966F-90206487A8FE}" destId="{C4B10CA4-3531-4036-ABAC-B6B4D3910B51}" srcOrd="1" destOrd="0" presId="urn:microsoft.com/office/officeart/2018/5/layout/IconCircleLabelList"/>
    <dgm:cxn modelId="{C52414F9-A905-D040-8737-1DA1D1643503}" type="presParOf" srcId="{AE97E4A6-CDB6-49D5-966F-90206487A8FE}" destId="{AF5ADDA9-21F8-4700-B19E-C78985CAF07F}" srcOrd="2" destOrd="0" presId="urn:microsoft.com/office/officeart/2018/5/layout/IconCircleLabelList"/>
    <dgm:cxn modelId="{A4E31F36-07D0-364C-8464-676EF7148406}" type="presParOf" srcId="{AE97E4A6-CDB6-49D5-966F-90206487A8FE}" destId="{07009CED-19B0-404F-9B91-69C1087FAF95}" srcOrd="3" destOrd="0" presId="urn:microsoft.com/office/officeart/2018/5/layout/IconCircleLabelList"/>
    <dgm:cxn modelId="{79B96CC5-827A-EF44-A03C-1C5C25940799}" type="presParOf" srcId="{33D25E22-9A0E-40ED-A173-AEEC36FCE1DE}" destId="{33ABB327-A4C8-4CC4-9C03-0C90467D1FE8}" srcOrd="1" destOrd="0" presId="urn:microsoft.com/office/officeart/2018/5/layout/IconCircleLabelList"/>
    <dgm:cxn modelId="{186CFA66-869C-4D4E-95B1-DF593088EE97}" type="presParOf" srcId="{33D25E22-9A0E-40ED-A173-AEEC36FCE1DE}" destId="{88DC9323-A8C9-4268-9D3E-BA22825B39BF}" srcOrd="2" destOrd="0" presId="urn:microsoft.com/office/officeart/2018/5/layout/IconCircleLabelList"/>
    <dgm:cxn modelId="{44549049-A8FD-0E47-AD2A-2AB03BD89FB9}" type="presParOf" srcId="{88DC9323-A8C9-4268-9D3E-BA22825B39BF}" destId="{630ED40A-AA66-4D16-9161-E63D06159935}" srcOrd="0" destOrd="0" presId="urn:microsoft.com/office/officeart/2018/5/layout/IconCircleLabelList"/>
    <dgm:cxn modelId="{F583D51F-B8C2-9644-AA0D-4F2A1B02E1AD}" type="presParOf" srcId="{88DC9323-A8C9-4268-9D3E-BA22825B39BF}" destId="{C5DA4516-DDF0-444A-BCB5-8895F0204844}" srcOrd="1" destOrd="0" presId="urn:microsoft.com/office/officeart/2018/5/layout/IconCircleLabelList"/>
    <dgm:cxn modelId="{9D26F461-5CEF-704F-9F85-5AD7F46F7AC2}" type="presParOf" srcId="{88DC9323-A8C9-4268-9D3E-BA22825B39BF}" destId="{1986C3E5-8E4F-4F1E-A505-BDDA494C3BFA}" srcOrd="2" destOrd="0" presId="urn:microsoft.com/office/officeart/2018/5/layout/IconCircleLabelList"/>
    <dgm:cxn modelId="{01D8EA18-FD7B-5844-A4CF-0B8879869BF5}" type="presParOf" srcId="{88DC9323-A8C9-4268-9D3E-BA22825B39BF}" destId="{9229AEBA-DEFE-40F3-9309-72B46D227551}" srcOrd="3" destOrd="0" presId="urn:microsoft.com/office/officeart/2018/5/layout/IconCircleLabelList"/>
    <dgm:cxn modelId="{D1EFB6BB-96AF-E041-9445-2569B7D3FFD0}" type="presParOf" srcId="{33D25E22-9A0E-40ED-A173-AEEC36FCE1DE}" destId="{8D3E93D1-8B9A-4A4C-95FB-1CD8A28570E8}" srcOrd="3" destOrd="0" presId="urn:microsoft.com/office/officeart/2018/5/layout/IconCircleLabelList"/>
    <dgm:cxn modelId="{80D80EF8-AF4B-444C-A68A-5F0241FC37DE}" type="presParOf" srcId="{33D25E22-9A0E-40ED-A173-AEEC36FCE1DE}" destId="{E838011E-21D8-4305-A4B1-4882C8FDBD38}" srcOrd="4" destOrd="0" presId="urn:microsoft.com/office/officeart/2018/5/layout/IconCircleLabelList"/>
    <dgm:cxn modelId="{0EAEF201-D3B8-B349-817C-9484192937C6}" type="presParOf" srcId="{E838011E-21D8-4305-A4B1-4882C8FDBD38}" destId="{9F6B043E-421E-4D01-AC55-0C61462CB9E4}" srcOrd="0" destOrd="0" presId="urn:microsoft.com/office/officeart/2018/5/layout/IconCircleLabelList"/>
    <dgm:cxn modelId="{77FFDF29-9473-1A44-8E19-23D095B91989}" type="presParOf" srcId="{E838011E-21D8-4305-A4B1-4882C8FDBD38}" destId="{83051AED-F09E-4D17-BE56-DF429DE65078}" srcOrd="1" destOrd="0" presId="urn:microsoft.com/office/officeart/2018/5/layout/IconCircleLabelList"/>
    <dgm:cxn modelId="{73523FF1-2AC4-0642-975B-E1178638D568}" type="presParOf" srcId="{E838011E-21D8-4305-A4B1-4882C8FDBD38}" destId="{C7E0CD19-420C-4261-83F7-D0F8D1E572AB}" srcOrd="2" destOrd="0" presId="urn:microsoft.com/office/officeart/2018/5/layout/IconCircleLabelList"/>
    <dgm:cxn modelId="{CD932DB9-DB30-664D-A5AD-C7BE0AC1152F}" type="presParOf" srcId="{E838011E-21D8-4305-A4B1-4882C8FDBD38}" destId="{AF193126-EC57-4AF9-9824-03F697D6164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302E2A-10C7-429F-B71B-1BF1F5051538}"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87B1F97D-0C6C-4A2B-9866-FECE8CEC6C31}">
      <dgm:prSet/>
      <dgm:spPr/>
      <dgm:t>
        <a:bodyPr/>
        <a:lstStyle/>
        <a:p>
          <a:pPr>
            <a:defRPr cap="all"/>
          </a:pPr>
          <a:r>
            <a:rPr lang="en-US"/>
            <a:t>Attract Students from Diverse Backgrounds by Increasing Outreach Efforts to Underrepresented Regions and Groups.</a:t>
          </a:r>
        </a:p>
      </dgm:t>
    </dgm:pt>
    <dgm:pt modelId="{72E7AA35-A289-4991-9A7B-42D939F3F0B2}" type="parTrans" cxnId="{3473E11E-E455-43B3-BB44-CA14CCD68792}">
      <dgm:prSet/>
      <dgm:spPr/>
      <dgm:t>
        <a:bodyPr/>
        <a:lstStyle/>
        <a:p>
          <a:endParaRPr lang="en-US"/>
        </a:p>
      </dgm:t>
    </dgm:pt>
    <dgm:pt modelId="{B16973DA-299F-4080-87E3-2D4555BB1FD1}" type="sibTrans" cxnId="{3473E11E-E455-43B3-BB44-CA14CCD68792}">
      <dgm:prSet/>
      <dgm:spPr/>
      <dgm:t>
        <a:bodyPr/>
        <a:lstStyle/>
        <a:p>
          <a:endParaRPr lang="en-US"/>
        </a:p>
      </dgm:t>
    </dgm:pt>
    <dgm:pt modelId="{A5DBCCFB-2A23-4BA1-A217-CB3CFB859BBD}">
      <dgm:prSet/>
      <dgm:spPr/>
      <dgm:t>
        <a:bodyPr/>
        <a:lstStyle/>
        <a:p>
          <a:pPr>
            <a:defRPr cap="all"/>
          </a:pPr>
          <a:r>
            <a:rPr lang="en-US" dirty="0"/>
            <a:t>Expand Promotions and Marketing Efforts to Highlight URI’s Unique Programs and Campus Life.</a:t>
          </a:r>
        </a:p>
      </dgm:t>
    </dgm:pt>
    <dgm:pt modelId="{56B41FBF-BB4F-4BAC-97A1-8DD725F335BC}" type="parTrans" cxnId="{47EB8E1A-852D-4E8F-A871-DCB1ACB177CA}">
      <dgm:prSet/>
      <dgm:spPr/>
      <dgm:t>
        <a:bodyPr/>
        <a:lstStyle/>
        <a:p>
          <a:endParaRPr lang="en-US"/>
        </a:p>
      </dgm:t>
    </dgm:pt>
    <dgm:pt modelId="{C5D28CEA-BD9F-4541-98E1-D7A8235BD258}" type="sibTrans" cxnId="{47EB8E1A-852D-4E8F-A871-DCB1ACB177CA}">
      <dgm:prSet/>
      <dgm:spPr/>
      <dgm:t>
        <a:bodyPr/>
        <a:lstStyle/>
        <a:p>
          <a:endParaRPr lang="en-US"/>
        </a:p>
      </dgm:t>
    </dgm:pt>
    <dgm:pt modelId="{81197671-1406-40CC-8094-EB9CA930C163}">
      <dgm:prSet/>
      <dgm:spPr/>
      <dgm:t>
        <a:bodyPr/>
        <a:lstStyle/>
        <a:p>
          <a:pPr>
            <a:defRPr cap="all"/>
          </a:pPr>
          <a:r>
            <a:rPr lang="en-US" dirty="0"/>
            <a:t>Offer More Research Opportunities and Academic Enrichment Programs to Attract High-Achieving Students</a:t>
          </a:r>
        </a:p>
      </dgm:t>
    </dgm:pt>
    <dgm:pt modelId="{E66C6951-ED07-4AFC-A766-69888853DBA8}" type="parTrans" cxnId="{5D4B17B1-B39B-4453-BF2A-33D5F3FE5C1E}">
      <dgm:prSet/>
      <dgm:spPr/>
      <dgm:t>
        <a:bodyPr/>
        <a:lstStyle/>
        <a:p>
          <a:endParaRPr lang="en-US"/>
        </a:p>
      </dgm:t>
    </dgm:pt>
    <dgm:pt modelId="{CF8358E2-4047-4538-A204-2B9452165656}" type="sibTrans" cxnId="{5D4B17B1-B39B-4453-BF2A-33D5F3FE5C1E}">
      <dgm:prSet/>
      <dgm:spPr/>
      <dgm:t>
        <a:bodyPr/>
        <a:lstStyle/>
        <a:p>
          <a:endParaRPr lang="en-US"/>
        </a:p>
      </dgm:t>
    </dgm:pt>
    <dgm:pt modelId="{5B049B6C-3C62-4B2A-9E80-63C2DCB50439}">
      <dgm:prSet/>
      <dgm:spPr/>
      <dgm:t>
        <a:bodyPr/>
        <a:lstStyle/>
        <a:p>
          <a:pPr>
            <a:defRPr cap="all"/>
          </a:pPr>
          <a:r>
            <a:rPr lang="en-US"/>
            <a:t>Adjust Discount Rates Strategically Based on Student Interest and Financial Need to Boost Enrollment</a:t>
          </a:r>
        </a:p>
      </dgm:t>
    </dgm:pt>
    <dgm:pt modelId="{3ADB05CC-4833-4677-8C62-5D547A11690F}" type="parTrans" cxnId="{E05392EC-3956-4ABE-AC0E-2BFCBE836C4B}">
      <dgm:prSet/>
      <dgm:spPr/>
      <dgm:t>
        <a:bodyPr/>
        <a:lstStyle/>
        <a:p>
          <a:endParaRPr lang="en-US"/>
        </a:p>
      </dgm:t>
    </dgm:pt>
    <dgm:pt modelId="{35D671FE-FE5D-43A8-AB1F-40D5EE7154BF}" type="sibTrans" cxnId="{E05392EC-3956-4ABE-AC0E-2BFCBE836C4B}">
      <dgm:prSet/>
      <dgm:spPr/>
      <dgm:t>
        <a:bodyPr/>
        <a:lstStyle/>
        <a:p>
          <a:endParaRPr lang="en-US"/>
        </a:p>
      </dgm:t>
    </dgm:pt>
    <dgm:pt modelId="{0B1928B6-76F9-4BFE-ADD2-F92B7D20F861}">
      <dgm:prSet/>
      <dgm:spPr/>
      <dgm:t>
        <a:bodyPr/>
        <a:lstStyle/>
        <a:p>
          <a:pPr>
            <a:defRPr cap="all"/>
          </a:pPr>
          <a:r>
            <a:rPr lang="en-US"/>
            <a:t>Expand International Student Recruitment</a:t>
          </a:r>
        </a:p>
      </dgm:t>
    </dgm:pt>
    <dgm:pt modelId="{5E4841CB-A7B6-4F7D-8058-5F2C9B3588EC}" type="parTrans" cxnId="{2D1B3768-DA04-4357-9ECE-52FF91F78085}">
      <dgm:prSet/>
      <dgm:spPr/>
      <dgm:t>
        <a:bodyPr/>
        <a:lstStyle/>
        <a:p>
          <a:endParaRPr lang="en-US"/>
        </a:p>
      </dgm:t>
    </dgm:pt>
    <dgm:pt modelId="{3CEC3BD1-7CD5-4C47-B309-7E82DB0129E4}" type="sibTrans" cxnId="{2D1B3768-DA04-4357-9ECE-52FF91F78085}">
      <dgm:prSet/>
      <dgm:spPr/>
      <dgm:t>
        <a:bodyPr/>
        <a:lstStyle/>
        <a:p>
          <a:endParaRPr lang="en-US"/>
        </a:p>
      </dgm:t>
    </dgm:pt>
    <dgm:pt modelId="{285B5B25-3A4B-44D6-9353-D62DFDD58319}">
      <dgm:prSet/>
      <dgm:spPr/>
      <dgm:t>
        <a:bodyPr/>
        <a:lstStyle/>
        <a:p>
          <a:pPr>
            <a:defRPr cap="all"/>
          </a:pPr>
          <a:r>
            <a:rPr lang="en-US"/>
            <a:t>Focus on Career Outcomes (Return on Investment - ROI)</a:t>
          </a:r>
        </a:p>
      </dgm:t>
    </dgm:pt>
    <dgm:pt modelId="{2A45D5C7-5E00-454A-9A66-5EFFD926213A}" type="parTrans" cxnId="{800E23CF-F081-4343-A689-C514FC94CDF5}">
      <dgm:prSet/>
      <dgm:spPr/>
      <dgm:t>
        <a:bodyPr/>
        <a:lstStyle/>
        <a:p>
          <a:endParaRPr lang="en-US"/>
        </a:p>
      </dgm:t>
    </dgm:pt>
    <dgm:pt modelId="{13CB5665-8154-4E3E-978D-C0ABBE9C6075}" type="sibTrans" cxnId="{800E23CF-F081-4343-A689-C514FC94CDF5}">
      <dgm:prSet/>
      <dgm:spPr/>
      <dgm:t>
        <a:bodyPr/>
        <a:lstStyle/>
        <a:p>
          <a:endParaRPr lang="en-US"/>
        </a:p>
      </dgm:t>
    </dgm:pt>
    <dgm:pt modelId="{428C1CFB-4511-4B31-A854-23809E80B8AC}" type="pres">
      <dgm:prSet presAssocID="{7B302E2A-10C7-429F-B71B-1BF1F5051538}" presName="root" presStyleCnt="0">
        <dgm:presLayoutVars>
          <dgm:dir/>
          <dgm:resizeHandles val="exact"/>
        </dgm:presLayoutVars>
      </dgm:prSet>
      <dgm:spPr/>
    </dgm:pt>
    <dgm:pt modelId="{D067C644-93D0-40F9-B65E-9EAE86CA4099}" type="pres">
      <dgm:prSet presAssocID="{87B1F97D-0C6C-4A2B-9866-FECE8CEC6C31}" presName="compNode" presStyleCnt="0"/>
      <dgm:spPr/>
    </dgm:pt>
    <dgm:pt modelId="{C8266A20-2920-4D42-82C0-E44434B3B820}" type="pres">
      <dgm:prSet presAssocID="{87B1F97D-0C6C-4A2B-9866-FECE8CEC6C31}" presName="iconBgRect" presStyleLbl="bgShp" presStyleIdx="0" presStyleCnt="6"/>
      <dgm:spPr/>
    </dgm:pt>
    <dgm:pt modelId="{4A0D8FB7-B09E-45FE-8D0C-C65DF173BAE4}" type="pres">
      <dgm:prSet presAssocID="{87B1F97D-0C6C-4A2B-9866-FECE8CEC6C3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508886EB-A5C4-49CF-99A2-9D0B451AEE24}" type="pres">
      <dgm:prSet presAssocID="{87B1F97D-0C6C-4A2B-9866-FECE8CEC6C31}" presName="spaceRect" presStyleCnt="0"/>
      <dgm:spPr/>
    </dgm:pt>
    <dgm:pt modelId="{016BB11B-2F4B-41FB-BC24-315BC524E18F}" type="pres">
      <dgm:prSet presAssocID="{87B1F97D-0C6C-4A2B-9866-FECE8CEC6C31}" presName="textRect" presStyleLbl="revTx" presStyleIdx="0" presStyleCnt="6">
        <dgm:presLayoutVars>
          <dgm:chMax val="1"/>
          <dgm:chPref val="1"/>
        </dgm:presLayoutVars>
      </dgm:prSet>
      <dgm:spPr/>
    </dgm:pt>
    <dgm:pt modelId="{A62167F4-593F-4C77-B29E-35368DE93A4A}" type="pres">
      <dgm:prSet presAssocID="{B16973DA-299F-4080-87E3-2D4555BB1FD1}" presName="sibTrans" presStyleCnt="0"/>
      <dgm:spPr/>
    </dgm:pt>
    <dgm:pt modelId="{DA9EB135-D4A0-4A1B-A2AD-57589EC32656}" type="pres">
      <dgm:prSet presAssocID="{A5DBCCFB-2A23-4BA1-A217-CB3CFB859BBD}" presName="compNode" presStyleCnt="0"/>
      <dgm:spPr/>
    </dgm:pt>
    <dgm:pt modelId="{C9436453-CCA5-4357-A612-ED4C2A85C77E}" type="pres">
      <dgm:prSet presAssocID="{A5DBCCFB-2A23-4BA1-A217-CB3CFB859BBD}" presName="iconBgRect" presStyleLbl="bgShp" presStyleIdx="1" presStyleCnt="6"/>
      <dgm:spPr/>
    </dgm:pt>
    <dgm:pt modelId="{05FCDCAF-0A9C-455F-B4B9-ED1D042FC774}" type="pres">
      <dgm:prSet presAssocID="{A5DBCCFB-2A23-4BA1-A217-CB3CFB859BB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85FE2CC4-B3B6-43A9-A4D8-7BE3403F7679}" type="pres">
      <dgm:prSet presAssocID="{A5DBCCFB-2A23-4BA1-A217-CB3CFB859BBD}" presName="spaceRect" presStyleCnt="0"/>
      <dgm:spPr/>
    </dgm:pt>
    <dgm:pt modelId="{0FE8BED4-01AA-49B4-AC2C-EF242B327884}" type="pres">
      <dgm:prSet presAssocID="{A5DBCCFB-2A23-4BA1-A217-CB3CFB859BBD}" presName="textRect" presStyleLbl="revTx" presStyleIdx="1" presStyleCnt="6">
        <dgm:presLayoutVars>
          <dgm:chMax val="1"/>
          <dgm:chPref val="1"/>
        </dgm:presLayoutVars>
      </dgm:prSet>
      <dgm:spPr/>
    </dgm:pt>
    <dgm:pt modelId="{65FB7A88-7319-4A8E-BE18-2A1204B7E7DC}" type="pres">
      <dgm:prSet presAssocID="{C5D28CEA-BD9F-4541-98E1-D7A8235BD258}" presName="sibTrans" presStyleCnt="0"/>
      <dgm:spPr/>
    </dgm:pt>
    <dgm:pt modelId="{E28DE0D0-BB1B-44A4-ACEC-84A6E07405DF}" type="pres">
      <dgm:prSet presAssocID="{81197671-1406-40CC-8094-EB9CA930C163}" presName="compNode" presStyleCnt="0"/>
      <dgm:spPr/>
    </dgm:pt>
    <dgm:pt modelId="{A8BDD95A-D889-41A8-A719-AFB4C1AEBE28}" type="pres">
      <dgm:prSet presAssocID="{81197671-1406-40CC-8094-EB9CA930C163}" presName="iconBgRect" presStyleLbl="bgShp" presStyleIdx="2" presStyleCnt="6"/>
      <dgm:spPr/>
    </dgm:pt>
    <dgm:pt modelId="{BE94E038-6E5A-4CD0-BACE-88C1625F7D6B}" type="pres">
      <dgm:prSet presAssocID="{81197671-1406-40CC-8094-EB9CA930C1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8B6057BE-10EC-4876-B8D6-92EEF8A7B908}" type="pres">
      <dgm:prSet presAssocID="{81197671-1406-40CC-8094-EB9CA930C163}" presName="spaceRect" presStyleCnt="0"/>
      <dgm:spPr/>
    </dgm:pt>
    <dgm:pt modelId="{BEA2A52B-F26E-4688-8C13-49EEF0300892}" type="pres">
      <dgm:prSet presAssocID="{81197671-1406-40CC-8094-EB9CA930C163}" presName="textRect" presStyleLbl="revTx" presStyleIdx="2" presStyleCnt="6">
        <dgm:presLayoutVars>
          <dgm:chMax val="1"/>
          <dgm:chPref val="1"/>
        </dgm:presLayoutVars>
      </dgm:prSet>
      <dgm:spPr/>
    </dgm:pt>
    <dgm:pt modelId="{6715DAC6-EE69-4557-9419-C72E52971EF0}" type="pres">
      <dgm:prSet presAssocID="{CF8358E2-4047-4538-A204-2B9452165656}" presName="sibTrans" presStyleCnt="0"/>
      <dgm:spPr/>
    </dgm:pt>
    <dgm:pt modelId="{A8B6206F-B3D7-48D7-988E-9BCB6C2543D0}" type="pres">
      <dgm:prSet presAssocID="{5B049B6C-3C62-4B2A-9E80-63C2DCB50439}" presName="compNode" presStyleCnt="0"/>
      <dgm:spPr/>
    </dgm:pt>
    <dgm:pt modelId="{B9A614CA-9C19-4982-A199-CCA492C0C75D}" type="pres">
      <dgm:prSet presAssocID="{5B049B6C-3C62-4B2A-9E80-63C2DCB50439}" presName="iconBgRect" presStyleLbl="bgShp" presStyleIdx="3" presStyleCnt="6"/>
      <dgm:spPr/>
    </dgm:pt>
    <dgm:pt modelId="{B97928C2-67CD-4ADC-A741-0764A1F646E9}" type="pres">
      <dgm:prSet presAssocID="{5B049B6C-3C62-4B2A-9E80-63C2DCB5043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AC01DC0A-820A-4355-8882-A29689E57016}" type="pres">
      <dgm:prSet presAssocID="{5B049B6C-3C62-4B2A-9E80-63C2DCB50439}" presName="spaceRect" presStyleCnt="0"/>
      <dgm:spPr/>
    </dgm:pt>
    <dgm:pt modelId="{A21DCF8B-DAA8-40C1-9D97-35453B72035E}" type="pres">
      <dgm:prSet presAssocID="{5B049B6C-3C62-4B2A-9E80-63C2DCB50439}" presName="textRect" presStyleLbl="revTx" presStyleIdx="3" presStyleCnt="6">
        <dgm:presLayoutVars>
          <dgm:chMax val="1"/>
          <dgm:chPref val="1"/>
        </dgm:presLayoutVars>
      </dgm:prSet>
      <dgm:spPr/>
    </dgm:pt>
    <dgm:pt modelId="{148ED86D-12C6-4E6D-954A-FEA68745AD4A}" type="pres">
      <dgm:prSet presAssocID="{35D671FE-FE5D-43A8-AB1F-40D5EE7154BF}" presName="sibTrans" presStyleCnt="0"/>
      <dgm:spPr/>
    </dgm:pt>
    <dgm:pt modelId="{A4391F03-77FA-4094-AE7D-B922AA9F4A18}" type="pres">
      <dgm:prSet presAssocID="{0B1928B6-76F9-4BFE-ADD2-F92B7D20F861}" presName="compNode" presStyleCnt="0"/>
      <dgm:spPr/>
    </dgm:pt>
    <dgm:pt modelId="{0D756884-8B67-4FFE-A5A4-7AABDA1ACD11}" type="pres">
      <dgm:prSet presAssocID="{0B1928B6-76F9-4BFE-ADD2-F92B7D20F861}" presName="iconBgRect" presStyleLbl="bgShp" presStyleIdx="4" presStyleCnt="6"/>
      <dgm:spPr/>
    </dgm:pt>
    <dgm:pt modelId="{ABD1EAE5-C647-4360-9496-6105C8DEAEF7}" type="pres">
      <dgm:prSet presAssocID="{0B1928B6-76F9-4BFE-ADD2-F92B7D20F8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5A34493-5BFF-4604-A9C4-1F7E563B8A19}" type="pres">
      <dgm:prSet presAssocID="{0B1928B6-76F9-4BFE-ADD2-F92B7D20F861}" presName="spaceRect" presStyleCnt="0"/>
      <dgm:spPr/>
    </dgm:pt>
    <dgm:pt modelId="{D15FFBC8-C1D7-4A5F-9972-8F2BAB4D210A}" type="pres">
      <dgm:prSet presAssocID="{0B1928B6-76F9-4BFE-ADD2-F92B7D20F861}" presName="textRect" presStyleLbl="revTx" presStyleIdx="4" presStyleCnt="6">
        <dgm:presLayoutVars>
          <dgm:chMax val="1"/>
          <dgm:chPref val="1"/>
        </dgm:presLayoutVars>
      </dgm:prSet>
      <dgm:spPr/>
    </dgm:pt>
    <dgm:pt modelId="{AC007B94-4B0D-4E4F-88FE-A532866645C2}" type="pres">
      <dgm:prSet presAssocID="{3CEC3BD1-7CD5-4C47-B309-7E82DB0129E4}" presName="sibTrans" presStyleCnt="0"/>
      <dgm:spPr/>
    </dgm:pt>
    <dgm:pt modelId="{5ACCB677-AE6D-4A60-BE0A-173C22B93262}" type="pres">
      <dgm:prSet presAssocID="{285B5B25-3A4B-44D6-9353-D62DFDD58319}" presName="compNode" presStyleCnt="0"/>
      <dgm:spPr/>
    </dgm:pt>
    <dgm:pt modelId="{CE02E74A-0428-4767-803D-DA3B4815078D}" type="pres">
      <dgm:prSet presAssocID="{285B5B25-3A4B-44D6-9353-D62DFDD58319}" presName="iconBgRect" presStyleLbl="bgShp" presStyleIdx="5" presStyleCnt="6"/>
      <dgm:spPr/>
    </dgm:pt>
    <dgm:pt modelId="{00B87E7B-4E9D-44AA-B446-77763C76866D}" type="pres">
      <dgm:prSet presAssocID="{285B5B25-3A4B-44D6-9353-D62DFDD5831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A0C45D7D-E30F-47CD-A78A-22A4B77686D0}" type="pres">
      <dgm:prSet presAssocID="{285B5B25-3A4B-44D6-9353-D62DFDD58319}" presName="spaceRect" presStyleCnt="0"/>
      <dgm:spPr/>
    </dgm:pt>
    <dgm:pt modelId="{D1EDC44E-B703-46A0-89F0-F383D3F4F133}" type="pres">
      <dgm:prSet presAssocID="{285B5B25-3A4B-44D6-9353-D62DFDD58319}" presName="textRect" presStyleLbl="revTx" presStyleIdx="5" presStyleCnt="6">
        <dgm:presLayoutVars>
          <dgm:chMax val="1"/>
          <dgm:chPref val="1"/>
        </dgm:presLayoutVars>
      </dgm:prSet>
      <dgm:spPr/>
    </dgm:pt>
  </dgm:ptLst>
  <dgm:cxnLst>
    <dgm:cxn modelId="{47EB8E1A-852D-4E8F-A871-DCB1ACB177CA}" srcId="{7B302E2A-10C7-429F-B71B-1BF1F5051538}" destId="{A5DBCCFB-2A23-4BA1-A217-CB3CFB859BBD}" srcOrd="1" destOrd="0" parTransId="{56B41FBF-BB4F-4BAC-97A1-8DD725F335BC}" sibTransId="{C5D28CEA-BD9F-4541-98E1-D7A8235BD258}"/>
    <dgm:cxn modelId="{3473E11E-E455-43B3-BB44-CA14CCD68792}" srcId="{7B302E2A-10C7-429F-B71B-1BF1F5051538}" destId="{87B1F97D-0C6C-4A2B-9866-FECE8CEC6C31}" srcOrd="0" destOrd="0" parTransId="{72E7AA35-A289-4991-9A7B-42D939F3F0B2}" sibTransId="{B16973DA-299F-4080-87E3-2D4555BB1FD1}"/>
    <dgm:cxn modelId="{2D1B3768-DA04-4357-9ECE-52FF91F78085}" srcId="{7B302E2A-10C7-429F-B71B-1BF1F5051538}" destId="{0B1928B6-76F9-4BFE-ADD2-F92B7D20F861}" srcOrd="4" destOrd="0" parTransId="{5E4841CB-A7B6-4F7D-8058-5F2C9B3588EC}" sibTransId="{3CEC3BD1-7CD5-4C47-B309-7E82DB0129E4}"/>
    <dgm:cxn modelId="{AA981D6F-0109-F346-80ED-125296E569A0}" type="presOf" srcId="{87B1F97D-0C6C-4A2B-9866-FECE8CEC6C31}" destId="{016BB11B-2F4B-41FB-BC24-315BC524E18F}" srcOrd="0" destOrd="0" presId="urn:microsoft.com/office/officeart/2018/5/layout/IconCircleLabelList"/>
    <dgm:cxn modelId="{8B20A570-45F0-6441-ADDE-4CA83AB6C998}" type="presOf" srcId="{7B302E2A-10C7-429F-B71B-1BF1F5051538}" destId="{428C1CFB-4511-4B31-A854-23809E80B8AC}" srcOrd="0" destOrd="0" presId="urn:microsoft.com/office/officeart/2018/5/layout/IconCircleLabelList"/>
    <dgm:cxn modelId="{6CDBF980-40A1-E64C-92AD-BE5C333B8F7E}" type="presOf" srcId="{5B049B6C-3C62-4B2A-9E80-63C2DCB50439}" destId="{A21DCF8B-DAA8-40C1-9D97-35453B72035E}" srcOrd="0" destOrd="0" presId="urn:microsoft.com/office/officeart/2018/5/layout/IconCircleLabelList"/>
    <dgm:cxn modelId="{FB46AF8F-FDCF-D64F-BADB-9ACA96780D61}" type="presOf" srcId="{A5DBCCFB-2A23-4BA1-A217-CB3CFB859BBD}" destId="{0FE8BED4-01AA-49B4-AC2C-EF242B327884}" srcOrd="0" destOrd="0" presId="urn:microsoft.com/office/officeart/2018/5/layout/IconCircleLabelList"/>
    <dgm:cxn modelId="{5D4B17B1-B39B-4453-BF2A-33D5F3FE5C1E}" srcId="{7B302E2A-10C7-429F-B71B-1BF1F5051538}" destId="{81197671-1406-40CC-8094-EB9CA930C163}" srcOrd="2" destOrd="0" parTransId="{E66C6951-ED07-4AFC-A766-69888853DBA8}" sibTransId="{CF8358E2-4047-4538-A204-2B9452165656}"/>
    <dgm:cxn modelId="{A8258FB2-616C-754E-847B-B0C0D2B080ED}" type="presOf" srcId="{285B5B25-3A4B-44D6-9353-D62DFDD58319}" destId="{D1EDC44E-B703-46A0-89F0-F383D3F4F133}" srcOrd="0" destOrd="0" presId="urn:microsoft.com/office/officeart/2018/5/layout/IconCircleLabelList"/>
    <dgm:cxn modelId="{E84632B4-D4C9-E946-812D-AAAD57ECA9D6}" type="presOf" srcId="{81197671-1406-40CC-8094-EB9CA930C163}" destId="{BEA2A52B-F26E-4688-8C13-49EEF0300892}" srcOrd="0" destOrd="0" presId="urn:microsoft.com/office/officeart/2018/5/layout/IconCircleLabelList"/>
    <dgm:cxn modelId="{800E23CF-F081-4343-A689-C514FC94CDF5}" srcId="{7B302E2A-10C7-429F-B71B-1BF1F5051538}" destId="{285B5B25-3A4B-44D6-9353-D62DFDD58319}" srcOrd="5" destOrd="0" parTransId="{2A45D5C7-5E00-454A-9A66-5EFFD926213A}" sibTransId="{13CB5665-8154-4E3E-978D-C0ABBE9C6075}"/>
    <dgm:cxn modelId="{E05392EC-3956-4ABE-AC0E-2BFCBE836C4B}" srcId="{7B302E2A-10C7-429F-B71B-1BF1F5051538}" destId="{5B049B6C-3C62-4B2A-9E80-63C2DCB50439}" srcOrd="3" destOrd="0" parTransId="{3ADB05CC-4833-4677-8C62-5D547A11690F}" sibTransId="{35D671FE-FE5D-43A8-AB1F-40D5EE7154BF}"/>
    <dgm:cxn modelId="{7B69DAFA-B49B-2245-8117-4DED36895D8D}" type="presOf" srcId="{0B1928B6-76F9-4BFE-ADD2-F92B7D20F861}" destId="{D15FFBC8-C1D7-4A5F-9972-8F2BAB4D210A}" srcOrd="0" destOrd="0" presId="urn:microsoft.com/office/officeart/2018/5/layout/IconCircleLabelList"/>
    <dgm:cxn modelId="{911F55EB-1B38-9F4C-A045-AB59747039AA}" type="presParOf" srcId="{428C1CFB-4511-4B31-A854-23809E80B8AC}" destId="{D067C644-93D0-40F9-B65E-9EAE86CA4099}" srcOrd="0" destOrd="0" presId="urn:microsoft.com/office/officeart/2018/5/layout/IconCircleLabelList"/>
    <dgm:cxn modelId="{57EB009F-A293-074D-9EEB-4461EAE7D5EA}" type="presParOf" srcId="{D067C644-93D0-40F9-B65E-9EAE86CA4099}" destId="{C8266A20-2920-4D42-82C0-E44434B3B820}" srcOrd="0" destOrd="0" presId="urn:microsoft.com/office/officeart/2018/5/layout/IconCircleLabelList"/>
    <dgm:cxn modelId="{EA9774C7-0525-9A40-A24E-45005F83423A}" type="presParOf" srcId="{D067C644-93D0-40F9-B65E-9EAE86CA4099}" destId="{4A0D8FB7-B09E-45FE-8D0C-C65DF173BAE4}" srcOrd="1" destOrd="0" presId="urn:microsoft.com/office/officeart/2018/5/layout/IconCircleLabelList"/>
    <dgm:cxn modelId="{FA73672B-46D8-4742-976E-04ECE783B274}" type="presParOf" srcId="{D067C644-93D0-40F9-B65E-9EAE86CA4099}" destId="{508886EB-A5C4-49CF-99A2-9D0B451AEE24}" srcOrd="2" destOrd="0" presId="urn:microsoft.com/office/officeart/2018/5/layout/IconCircleLabelList"/>
    <dgm:cxn modelId="{AFEF3D28-982A-0A49-A1D3-78377780F95A}" type="presParOf" srcId="{D067C644-93D0-40F9-B65E-9EAE86CA4099}" destId="{016BB11B-2F4B-41FB-BC24-315BC524E18F}" srcOrd="3" destOrd="0" presId="urn:microsoft.com/office/officeart/2018/5/layout/IconCircleLabelList"/>
    <dgm:cxn modelId="{97980F04-2F79-424E-8103-E762A7264D86}" type="presParOf" srcId="{428C1CFB-4511-4B31-A854-23809E80B8AC}" destId="{A62167F4-593F-4C77-B29E-35368DE93A4A}" srcOrd="1" destOrd="0" presId="urn:microsoft.com/office/officeart/2018/5/layout/IconCircleLabelList"/>
    <dgm:cxn modelId="{7C05E4A7-22CC-7D44-B612-650FF406DF27}" type="presParOf" srcId="{428C1CFB-4511-4B31-A854-23809E80B8AC}" destId="{DA9EB135-D4A0-4A1B-A2AD-57589EC32656}" srcOrd="2" destOrd="0" presId="urn:microsoft.com/office/officeart/2018/5/layout/IconCircleLabelList"/>
    <dgm:cxn modelId="{E1985D9C-E61C-8142-B6F5-8B61156BB1A2}" type="presParOf" srcId="{DA9EB135-D4A0-4A1B-A2AD-57589EC32656}" destId="{C9436453-CCA5-4357-A612-ED4C2A85C77E}" srcOrd="0" destOrd="0" presId="urn:microsoft.com/office/officeart/2018/5/layout/IconCircleLabelList"/>
    <dgm:cxn modelId="{6A05AF7B-0DFE-214A-B619-7C4389570B58}" type="presParOf" srcId="{DA9EB135-D4A0-4A1B-A2AD-57589EC32656}" destId="{05FCDCAF-0A9C-455F-B4B9-ED1D042FC774}" srcOrd="1" destOrd="0" presId="urn:microsoft.com/office/officeart/2018/5/layout/IconCircleLabelList"/>
    <dgm:cxn modelId="{B47A543B-FFB3-A44D-BF25-BD8B28E25DC0}" type="presParOf" srcId="{DA9EB135-D4A0-4A1B-A2AD-57589EC32656}" destId="{85FE2CC4-B3B6-43A9-A4D8-7BE3403F7679}" srcOrd="2" destOrd="0" presId="urn:microsoft.com/office/officeart/2018/5/layout/IconCircleLabelList"/>
    <dgm:cxn modelId="{A260CFD6-9A50-8E48-B94E-C4230E7313FA}" type="presParOf" srcId="{DA9EB135-D4A0-4A1B-A2AD-57589EC32656}" destId="{0FE8BED4-01AA-49B4-AC2C-EF242B327884}" srcOrd="3" destOrd="0" presId="urn:microsoft.com/office/officeart/2018/5/layout/IconCircleLabelList"/>
    <dgm:cxn modelId="{6195D840-00E2-6244-BFE6-0A8E9BE24F5D}" type="presParOf" srcId="{428C1CFB-4511-4B31-A854-23809E80B8AC}" destId="{65FB7A88-7319-4A8E-BE18-2A1204B7E7DC}" srcOrd="3" destOrd="0" presId="urn:microsoft.com/office/officeart/2018/5/layout/IconCircleLabelList"/>
    <dgm:cxn modelId="{C5930EE5-9765-2C47-BE17-E9A3E2247D42}" type="presParOf" srcId="{428C1CFB-4511-4B31-A854-23809E80B8AC}" destId="{E28DE0D0-BB1B-44A4-ACEC-84A6E07405DF}" srcOrd="4" destOrd="0" presId="urn:microsoft.com/office/officeart/2018/5/layout/IconCircleLabelList"/>
    <dgm:cxn modelId="{1F1C84C7-1E77-A049-901E-6FF97CAEE862}" type="presParOf" srcId="{E28DE0D0-BB1B-44A4-ACEC-84A6E07405DF}" destId="{A8BDD95A-D889-41A8-A719-AFB4C1AEBE28}" srcOrd="0" destOrd="0" presId="urn:microsoft.com/office/officeart/2018/5/layout/IconCircleLabelList"/>
    <dgm:cxn modelId="{19FB1D44-8DB3-644B-AEA3-9788B2259477}" type="presParOf" srcId="{E28DE0D0-BB1B-44A4-ACEC-84A6E07405DF}" destId="{BE94E038-6E5A-4CD0-BACE-88C1625F7D6B}" srcOrd="1" destOrd="0" presId="urn:microsoft.com/office/officeart/2018/5/layout/IconCircleLabelList"/>
    <dgm:cxn modelId="{F6F33CA8-7FDE-5C41-A234-D57F52CEC152}" type="presParOf" srcId="{E28DE0D0-BB1B-44A4-ACEC-84A6E07405DF}" destId="{8B6057BE-10EC-4876-B8D6-92EEF8A7B908}" srcOrd="2" destOrd="0" presId="urn:microsoft.com/office/officeart/2018/5/layout/IconCircleLabelList"/>
    <dgm:cxn modelId="{38941663-5839-CD4C-8C0B-0484F9E7BDE7}" type="presParOf" srcId="{E28DE0D0-BB1B-44A4-ACEC-84A6E07405DF}" destId="{BEA2A52B-F26E-4688-8C13-49EEF0300892}" srcOrd="3" destOrd="0" presId="urn:microsoft.com/office/officeart/2018/5/layout/IconCircleLabelList"/>
    <dgm:cxn modelId="{13990CE3-7EFA-BB4F-8EF5-62023B38FAE8}" type="presParOf" srcId="{428C1CFB-4511-4B31-A854-23809E80B8AC}" destId="{6715DAC6-EE69-4557-9419-C72E52971EF0}" srcOrd="5" destOrd="0" presId="urn:microsoft.com/office/officeart/2018/5/layout/IconCircleLabelList"/>
    <dgm:cxn modelId="{610818AF-6CAB-3444-B1E9-E930CD2A195B}" type="presParOf" srcId="{428C1CFB-4511-4B31-A854-23809E80B8AC}" destId="{A8B6206F-B3D7-48D7-988E-9BCB6C2543D0}" srcOrd="6" destOrd="0" presId="urn:microsoft.com/office/officeart/2018/5/layout/IconCircleLabelList"/>
    <dgm:cxn modelId="{57E3B5B2-C7E8-4C4A-8F33-CA73971BE83D}" type="presParOf" srcId="{A8B6206F-B3D7-48D7-988E-9BCB6C2543D0}" destId="{B9A614CA-9C19-4982-A199-CCA492C0C75D}" srcOrd="0" destOrd="0" presId="urn:microsoft.com/office/officeart/2018/5/layout/IconCircleLabelList"/>
    <dgm:cxn modelId="{67161DCA-C9D7-C548-85B3-426E363EC6B1}" type="presParOf" srcId="{A8B6206F-B3D7-48D7-988E-9BCB6C2543D0}" destId="{B97928C2-67CD-4ADC-A741-0764A1F646E9}" srcOrd="1" destOrd="0" presId="urn:microsoft.com/office/officeart/2018/5/layout/IconCircleLabelList"/>
    <dgm:cxn modelId="{6E9475D4-475A-7048-97EE-7BFFBFA57195}" type="presParOf" srcId="{A8B6206F-B3D7-48D7-988E-9BCB6C2543D0}" destId="{AC01DC0A-820A-4355-8882-A29689E57016}" srcOrd="2" destOrd="0" presId="urn:microsoft.com/office/officeart/2018/5/layout/IconCircleLabelList"/>
    <dgm:cxn modelId="{64249A46-28F2-FC4C-8B16-72AC8B7A339D}" type="presParOf" srcId="{A8B6206F-B3D7-48D7-988E-9BCB6C2543D0}" destId="{A21DCF8B-DAA8-40C1-9D97-35453B72035E}" srcOrd="3" destOrd="0" presId="urn:microsoft.com/office/officeart/2018/5/layout/IconCircleLabelList"/>
    <dgm:cxn modelId="{887EFB89-8258-3D4B-BEBC-6DE00D620194}" type="presParOf" srcId="{428C1CFB-4511-4B31-A854-23809E80B8AC}" destId="{148ED86D-12C6-4E6D-954A-FEA68745AD4A}" srcOrd="7" destOrd="0" presId="urn:microsoft.com/office/officeart/2018/5/layout/IconCircleLabelList"/>
    <dgm:cxn modelId="{A5742D69-A709-DA4B-BF82-2AF35E1D2436}" type="presParOf" srcId="{428C1CFB-4511-4B31-A854-23809E80B8AC}" destId="{A4391F03-77FA-4094-AE7D-B922AA9F4A18}" srcOrd="8" destOrd="0" presId="urn:microsoft.com/office/officeart/2018/5/layout/IconCircleLabelList"/>
    <dgm:cxn modelId="{4CB898FE-D759-5540-BAD2-6B69109584C6}" type="presParOf" srcId="{A4391F03-77FA-4094-AE7D-B922AA9F4A18}" destId="{0D756884-8B67-4FFE-A5A4-7AABDA1ACD11}" srcOrd="0" destOrd="0" presId="urn:microsoft.com/office/officeart/2018/5/layout/IconCircleLabelList"/>
    <dgm:cxn modelId="{1EBC7BBF-A9F7-0245-BD5E-A8CFDB2DE3D0}" type="presParOf" srcId="{A4391F03-77FA-4094-AE7D-B922AA9F4A18}" destId="{ABD1EAE5-C647-4360-9496-6105C8DEAEF7}" srcOrd="1" destOrd="0" presId="urn:microsoft.com/office/officeart/2018/5/layout/IconCircleLabelList"/>
    <dgm:cxn modelId="{6145E157-F3F6-124F-B48A-2C83E4706E5C}" type="presParOf" srcId="{A4391F03-77FA-4094-AE7D-B922AA9F4A18}" destId="{05A34493-5BFF-4604-A9C4-1F7E563B8A19}" srcOrd="2" destOrd="0" presId="urn:microsoft.com/office/officeart/2018/5/layout/IconCircleLabelList"/>
    <dgm:cxn modelId="{D3F6ED6B-92A8-3443-94FB-F41497B2B7FE}" type="presParOf" srcId="{A4391F03-77FA-4094-AE7D-B922AA9F4A18}" destId="{D15FFBC8-C1D7-4A5F-9972-8F2BAB4D210A}" srcOrd="3" destOrd="0" presId="urn:microsoft.com/office/officeart/2018/5/layout/IconCircleLabelList"/>
    <dgm:cxn modelId="{9D62AB20-F86C-9E42-A8FD-51145D8C8EC4}" type="presParOf" srcId="{428C1CFB-4511-4B31-A854-23809E80B8AC}" destId="{AC007B94-4B0D-4E4F-88FE-A532866645C2}" srcOrd="9" destOrd="0" presId="urn:microsoft.com/office/officeart/2018/5/layout/IconCircleLabelList"/>
    <dgm:cxn modelId="{D8D7B26C-EAF8-FC4D-A583-A7A1548C3448}" type="presParOf" srcId="{428C1CFB-4511-4B31-A854-23809E80B8AC}" destId="{5ACCB677-AE6D-4A60-BE0A-173C22B93262}" srcOrd="10" destOrd="0" presId="urn:microsoft.com/office/officeart/2018/5/layout/IconCircleLabelList"/>
    <dgm:cxn modelId="{29CE521F-DEC9-8A45-8950-2E90EC6FA409}" type="presParOf" srcId="{5ACCB677-AE6D-4A60-BE0A-173C22B93262}" destId="{CE02E74A-0428-4767-803D-DA3B4815078D}" srcOrd="0" destOrd="0" presId="urn:microsoft.com/office/officeart/2018/5/layout/IconCircleLabelList"/>
    <dgm:cxn modelId="{8BC6130B-7F7D-3447-88AE-773B4FB5FBAC}" type="presParOf" srcId="{5ACCB677-AE6D-4A60-BE0A-173C22B93262}" destId="{00B87E7B-4E9D-44AA-B446-77763C76866D}" srcOrd="1" destOrd="0" presId="urn:microsoft.com/office/officeart/2018/5/layout/IconCircleLabelList"/>
    <dgm:cxn modelId="{FCAC4535-0D10-DF42-8AE5-3A8F0553DC42}" type="presParOf" srcId="{5ACCB677-AE6D-4A60-BE0A-173C22B93262}" destId="{A0C45D7D-E30F-47CD-A78A-22A4B77686D0}" srcOrd="2" destOrd="0" presId="urn:microsoft.com/office/officeart/2018/5/layout/IconCircleLabelList"/>
    <dgm:cxn modelId="{1165F004-867C-114A-9244-6EDF2FC0F271}" type="presParOf" srcId="{5ACCB677-AE6D-4A60-BE0A-173C22B93262}" destId="{D1EDC44E-B703-46A0-89F0-F383D3F4F13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91C8B8-0409-47F6-8BA7-05609291D60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AC6A2B5-44C2-4ED4-A68E-EC83DECDB59D}">
      <dgm:prSet/>
      <dgm:spPr/>
      <dgm:t>
        <a:bodyPr/>
        <a:lstStyle/>
        <a:p>
          <a:r>
            <a:rPr lang="en-US"/>
            <a:t>-Family income data</a:t>
          </a:r>
        </a:p>
      </dgm:t>
    </dgm:pt>
    <dgm:pt modelId="{843B0E52-A0FD-4BFD-9B8B-EA40A7B4C66E}" type="parTrans" cxnId="{128BA93E-8639-4AC1-88A4-248F463AF6F8}">
      <dgm:prSet/>
      <dgm:spPr/>
      <dgm:t>
        <a:bodyPr/>
        <a:lstStyle/>
        <a:p>
          <a:endParaRPr lang="en-US"/>
        </a:p>
      </dgm:t>
    </dgm:pt>
    <dgm:pt modelId="{D3C490C9-7747-4291-8C80-340E6E8CB592}" type="sibTrans" cxnId="{128BA93E-8639-4AC1-88A4-248F463AF6F8}">
      <dgm:prSet/>
      <dgm:spPr/>
      <dgm:t>
        <a:bodyPr/>
        <a:lstStyle/>
        <a:p>
          <a:endParaRPr lang="en-US"/>
        </a:p>
      </dgm:t>
    </dgm:pt>
    <dgm:pt modelId="{1FB7F065-80AA-4C37-8462-0C5B6CD26550}">
      <dgm:prSet/>
      <dgm:spPr/>
      <dgm:t>
        <a:bodyPr/>
        <a:lstStyle/>
        <a:p>
          <a:r>
            <a:rPr lang="en-US"/>
            <a:t>-High School Performance Beyond GPA</a:t>
          </a:r>
        </a:p>
      </dgm:t>
    </dgm:pt>
    <dgm:pt modelId="{2F9E5001-7284-4DB5-B08F-22A9B30642DD}" type="parTrans" cxnId="{8986AC1D-A31D-4677-8B40-AC6A98B15C3D}">
      <dgm:prSet/>
      <dgm:spPr/>
      <dgm:t>
        <a:bodyPr/>
        <a:lstStyle/>
        <a:p>
          <a:endParaRPr lang="en-US"/>
        </a:p>
      </dgm:t>
    </dgm:pt>
    <dgm:pt modelId="{7B0A9981-3A39-4E46-A57C-0D38BBB84423}" type="sibTrans" cxnId="{8986AC1D-A31D-4677-8B40-AC6A98B15C3D}">
      <dgm:prSet/>
      <dgm:spPr/>
      <dgm:t>
        <a:bodyPr/>
        <a:lstStyle/>
        <a:p>
          <a:endParaRPr lang="en-US"/>
        </a:p>
      </dgm:t>
    </dgm:pt>
    <dgm:pt modelId="{E82B211B-DA7F-46DF-A8B4-5ACA088FDF54}">
      <dgm:prSet/>
      <dgm:spPr/>
      <dgm:t>
        <a:bodyPr/>
        <a:lstStyle/>
        <a:p>
          <a:r>
            <a:rPr lang="en-US" dirty="0"/>
            <a:t>-More granular data on extracurricular involvement, 100 % scholarship data </a:t>
          </a:r>
        </a:p>
      </dgm:t>
    </dgm:pt>
    <dgm:pt modelId="{2EF75337-98B1-40A2-8015-D974D56F5788}" type="parTrans" cxnId="{FAAFAE58-01DE-4C1A-ADB2-F6D0AE81F37F}">
      <dgm:prSet/>
      <dgm:spPr/>
      <dgm:t>
        <a:bodyPr/>
        <a:lstStyle/>
        <a:p>
          <a:endParaRPr lang="en-US"/>
        </a:p>
      </dgm:t>
    </dgm:pt>
    <dgm:pt modelId="{D7DF1DB8-C78A-4BCC-843F-33984541B354}" type="sibTrans" cxnId="{FAAFAE58-01DE-4C1A-ADB2-F6D0AE81F37F}">
      <dgm:prSet/>
      <dgm:spPr/>
      <dgm:t>
        <a:bodyPr/>
        <a:lstStyle/>
        <a:p>
          <a:endParaRPr lang="en-US"/>
        </a:p>
      </dgm:t>
    </dgm:pt>
    <dgm:pt modelId="{BDE00EDD-503C-47E2-A286-3F1641BA79AC}">
      <dgm:prSet/>
      <dgm:spPr/>
      <dgm:t>
        <a:bodyPr/>
        <a:lstStyle/>
        <a:p>
          <a:r>
            <a:rPr lang="en-US"/>
            <a:t>-Additional insights on student engagement with URI during the admissions process.</a:t>
          </a:r>
        </a:p>
      </dgm:t>
    </dgm:pt>
    <dgm:pt modelId="{244E1FF3-2E94-438F-85D2-47D26809D34A}" type="parTrans" cxnId="{E6EA3E2C-BB02-47DB-82CC-8B4C098A6DC8}">
      <dgm:prSet/>
      <dgm:spPr/>
      <dgm:t>
        <a:bodyPr/>
        <a:lstStyle/>
        <a:p>
          <a:endParaRPr lang="en-US"/>
        </a:p>
      </dgm:t>
    </dgm:pt>
    <dgm:pt modelId="{306DE749-18AF-4C46-A1DB-60B29C11CEF4}" type="sibTrans" cxnId="{E6EA3E2C-BB02-47DB-82CC-8B4C098A6DC8}">
      <dgm:prSet/>
      <dgm:spPr/>
      <dgm:t>
        <a:bodyPr/>
        <a:lstStyle/>
        <a:p>
          <a:endParaRPr lang="en-US"/>
        </a:p>
      </dgm:t>
    </dgm:pt>
    <dgm:pt modelId="{933CA47F-95B2-4446-889F-C15357B760B7}">
      <dgm:prSet/>
      <dgm:spPr/>
      <dgm:t>
        <a:bodyPr/>
        <a:lstStyle/>
        <a:p>
          <a:r>
            <a:rPr lang="en-US"/>
            <a:t>-Universities Where Students Have Multiple Acceptances(if possible)</a:t>
          </a:r>
        </a:p>
      </dgm:t>
    </dgm:pt>
    <dgm:pt modelId="{B1EA30BD-CA74-4591-A828-C8C99C00AEB8}" type="parTrans" cxnId="{4D2FFD26-6265-45BC-AA42-FEABD67AE187}">
      <dgm:prSet/>
      <dgm:spPr/>
      <dgm:t>
        <a:bodyPr/>
        <a:lstStyle/>
        <a:p>
          <a:endParaRPr lang="en-US"/>
        </a:p>
      </dgm:t>
    </dgm:pt>
    <dgm:pt modelId="{F653BDCB-60FC-4E3C-BA84-F2C205987924}" type="sibTrans" cxnId="{4D2FFD26-6265-45BC-AA42-FEABD67AE187}">
      <dgm:prSet/>
      <dgm:spPr/>
      <dgm:t>
        <a:bodyPr/>
        <a:lstStyle/>
        <a:p>
          <a:endParaRPr lang="en-US"/>
        </a:p>
      </dgm:t>
    </dgm:pt>
    <dgm:pt modelId="{554EC600-CC9E-4FD3-9411-D1FAE898DF1B}">
      <dgm:prSet/>
      <dgm:spPr/>
      <dgm:t>
        <a:bodyPr/>
        <a:lstStyle/>
        <a:p>
          <a:r>
            <a:rPr lang="en-US"/>
            <a:t>-Social Media Engagement and Sentiment</a:t>
          </a:r>
        </a:p>
      </dgm:t>
    </dgm:pt>
    <dgm:pt modelId="{688A38E6-A24A-4DAD-9B4E-09485AD28BB2}" type="parTrans" cxnId="{11C22860-89AB-4631-9E31-FBCE5DB2B2B5}">
      <dgm:prSet/>
      <dgm:spPr/>
      <dgm:t>
        <a:bodyPr/>
        <a:lstStyle/>
        <a:p>
          <a:endParaRPr lang="en-US"/>
        </a:p>
      </dgm:t>
    </dgm:pt>
    <dgm:pt modelId="{43C6F569-86BA-472E-8ACC-834DDF58FB07}" type="sibTrans" cxnId="{11C22860-89AB-4631-9E31-FBCE5DB2B2B5}">
      <dgm:prSet/>
      <dgm:spPr/>
      <dgm:t>
        <a:bodyPr/>
        <a:lstStyle/>
        <a:p>
          <a:endParaRPr lang="en-US"/>
        </a:p>
      </dgm:t>
    </dgm:pt>
    <dgm:pt modelId="{B71CD82F-2DD6-FE43-BB56-E82D6525BAFD}" type="pres">
      <dgm:prSet presAssocID="{0A91C8B8-0409-47F6-8BA7-05609291D60B}" presName="diagram" presStyleCnt="0">
        <dgm:presLayoutVars>
          <dgm:dir/>
          <dgm:resizeHandles val="exact"/>
        </dgm:presLayoutVars>
      </dgm:prSet>
      <dgm:spPr/>
    </dgm:pt>
    <dgm:pt modelId="{6D6D0C14-31C3-A34F-B59E-BDD0A6F70878}" type="pres">
      <dgm:prSet presAssocID="{5AC6A2B5-44C2-4ED4-A68E-EC83DECDB59D}" presName="node" presStyleLbl="node1" presStyleIdx="0" presStyleCnt="6">
        <dgm:presLayoutVars>
          <dgm:bulletEnabled val="1"/>
        </dgm:presLayoutVars>
      </dgm:prSet>
      <dgm:spPr/>
    </dgm:pt>
    <dgm:pt modelId="{ABF6D15B-D98E-0D4C-97C2-5F929471B6F9}" type="pres">
      <dgm:prSet presAssocID="{D3C490C9-7747-4291-8C80-340E6E8CB592}" presName="sibTrans" presStyleCnt="0"/>
      <dgm:spPr/>
    </dgm:pt>
    <dgm:pt modelId="{37BCE798-9094-4D4E-9918-BB6C1166CBC9}" type="pres">
      <dgm:prSet presAssocID="{1FB7F065-80AA-4C37-8462-0C5B6CD26550}" presName="node" presStyleLbl="node1" presStyleIdx="1" presStyleCnt="6">
        <dgm:presLayoutVars>
          <dgm:bulletEnabled val="1"/>
        </dgm:presLayoutVars>
      </dgm:prSet>
      <dgm:spPr/>
    </dgm:pt>
    <dgm:pt modelId="{7366BE6F-518B-7848-AC9F-417D73820C12}" type="pres">
      <dgm:prSet presAssocID="{7B0A9981-3A39-4E46-A57C-0D38BBB84423}" presName="sibTrans" presStyleCnt="0"/>
      <dgm:spPr/>
    </dgm:pt>
    <dgm:pt modelId="{BEDD8418-1644-CD44-B343-EBC804E625B4}" type="pres">
      <dgm:prSet presAssocID="{E82B211B-DA7F-46DF-A8B4-5ACA088FDF54}" presName="node" presStyleLbl="node1" presStyleIdx="2" presStyleCnt="6">
        <dgm:presLayoutVars>
          <dgm:bulletEnabled val="1"/>
        </dgm:presLayoutVars>
      </dgm:prSet>
      <dgm:spPr/>
    </dgm:pt>
    <dgm:pt modelId="{9A74529D-6317-F443-8B4A-F3716B3CE0AF}" type="pres">
      <dgm:prSet presAssocID="{D7DF1DB8-C78A-4BCC-843F-33984541B354}" presName="sibTrans" presStyleCnt="0"/>
      <dgm:spPr/>
    </dgm:pt>
    <dgm:pt modelId="{463A6CB1-2C5E-9F45-ADB7-A79A97574790}" type="pres">
      <dgm:prSet presAssocID="{BDE00EDD-503C-47E2-A286-3F1641BA79AC}" presName="node" presStyleLbl="node1" presStyleIdx="3" presStyleCnt="6">
        <dgm:presLayoutVars>
          <dgm:bulletEnabled val="1"/>
        </dgm:presLayoutVars>
      </dgm:prSet>
      <dgm:spPr/>
    </dgm:pt>
    <dgm:pt modelId="{716D2E1C-CAFE-0043-B73F-EFD23194B2F4}" type="pres">
      <dgm:prSet presAssocID="{306DE749-18AF-4C46-A1DB-60B29C11CEF4}" presName="sibTrans" presStyleCnt="0"/>
      <dgm:spPr/>
    </dgm:pt>
    <dgm:pt modelId="{E3338506-66B8-5240-B2EF-3C35211DFD24}" type="pres">
      <dgm:prSet presAssocID="{933CA47F-95B2-4446-889F-C15357B760B7}" presName="node" presStyleLbl="node1" presStyleIdx="4" presStyleCnt="6">
        <dgm:presLayoutVars>
          <dgm:bulletEnabled val="1"/>
        </dgm:presLayoutVars>
      </dgm:prSet>
      <dgm:spPr/>
    </dgm:pt>
    <dgm:pt modelId="{EA25D06F-5A1E-A14A-8B00-29DA1134E9C6}" type="pres">
      <dgm:prSet presAssocID="{F653BDCB-60FC-4E3C-BA84-F2C205987924}" presName="sibTrans" presStyleCnt="0"/>
      <dgm:spPr/>
    </dgm:pt>
    <dgm:pt modelId="{2EE67FEA-4BAA-DD45-8825-E077753CD992}" type="pres">
      <dgm:prSet presAssocID="{554EC600-CC9E-4FD3-9411-D1FAE898DF1B}" presName="node" presStyleLbl="node1" presStyleIdx="5" presStyleCnt="6">
        <dgm:presLayoutVars>
          <dgm:bulletEnabled val="1"/>
        </dgm:presLayoutVars>
      </dgm:prSet>
      <dgm:spPr/>
    </dgm:pt>
  </dgm:ptLst>
  <dgm:cxnLst>
    <dgm:cxn modelId="{ADAD0817-8AD7-C74E-B8DF-17D6C0E252A0}" type="presOf" srcId="{0A91C8B8-0409-47F6-8BA7-05609291D60B}" destId="{B71CD82F-2DD6-FE43-BB56-E82D6525BAFD}" srcOrd="0" destOrd="0" presId="urn:microsoft.com/office/officeart/2005/8/layout/default"/>
    <dgm:cxn modelId="{8986AC1D-A31D-4677-8B40-AC6A98B15C3D}" srcId="{0A91C8B8-0409-47F6-8BA7-05609291D60B}" destId="{1FB7F065-80AA-4C37-8462-0C5B6CD26550}" srcOrd="1" destOrd="0" parTransId="{2F9E5001-7284-4DB5-B08F-22A9B30642DD}" sibTransId="{7B0A9981-3A39-4E46-A57C-0D38BBB84423}"/>
    <dgm:cxn modelId="{A4ECA624-BD48-144A-B219-A4DB3D322EAA}" type="presOf" srcId="{1FB7F065-80AA-4C37-8462-0C5B6CD26550}" destId="{37BCE798-9094-4D4E-9918-BB6C1166CBC9}" srcOrd="0" destOrd="0" presId="urn:microsoft.com/office/officeart/2005/8/layout/default"/>
    <dgm:cxn modelId="{4D2FFD26-6265-45BC-AA42-FEABD67AE187}" srcId="{0A91C8B8-0409-47F6-8BA7-05609291D60B}" destId="{933CA47F-95B2-4446-889F-C15357B760B7}" srcOrd="4" destOrd="0" parTransId="{B1EA30BD-CA74-4591-A828-C8C99C00AEB8}" sibTransId="{F653BDCB-60FC-4E3C-BA84-F2C205987924}"/>
    <dgm:cxn modelId="{E6EA3E2C-BB02-47DB-82CC-8B4C098A6DC8}" srcId="{0A91C8B8-0409-47F6-8BA7-05609291D60B}" destId="{BDE00EDD-503C-47E2-A286-3F1641BA79AC}" srcOrd="3" destOrd="0" parTransId="{244E1FF3-2E94-438F-85D2-47D26809D34A}" sibTransId="{306DE749-18AF-4C46-A1DB-60B29C11CEF4}"/>
    <dgm:cxn modelId="{B358143C-02A6-A74E-8148-FAE03B2492D6}" type="presOf" srcId="{BDE00EDD-503C-47E2-A286-3F1641BA79AC}" destId="{463A6CB1-2C5E-9F45-ADB7-A79A97574790}" srcOrd="0" destOrd="0" presId="urn:microsoft.com/office/officeart/2005/8/layout/default"/>
    <dgm:cxn modelId="{128BA93E-8639-4AC1-88A4-248F463AF6F8}" srcId="{0A91C8B8-0409-47F6-8BA7-05609291D60B}" destId="{5AC6A2B5-44C2-4ED4-A68E-EC83DECDB59D}" srcOrd="0" destOrd="0" parTransId="{843B0E52-A0FD-4BFD-9B8B-EA40A7B4C66E}" sibTransId="{D3C490C9-7747-4291-8C80-340E6E8CB592}"/>
    <dgm:cxn modelId="{69B5AE47-66C6-A148-A183-7C40AEC66868}" type="presOf" srcId="{E82B211B-DA7F-46DF-A8B4-5ACA088FDF54}" destId="{BEDD8418-1644-CD44-B343-EBC804E625B4}" srcOrd="0" destOrd="0" presId="urn:microsoft.com/office/officeart/2005/8/layout/default"/>
    <dgm:cxn modelId="{FAAFAE58-01DE-4C1A-ADB2-F6D0AE81F37F}" srcId="{0A91C8B8-0409-47F6-8BA7-05609291D60B}" destId="{E82B211B-DA7F-46DF-A8B4-5ACA088FDF54}" srcOrd="2" destOrd="0" parTransId="{2EF75337-98B1-40A2-8015-D974D56F5788}" sibTransId="{D7DF1DB8-C78A-4BCC-843F-33984541B354}"/>
    <dgm:cxn modelId="{11C22860-89AB-4631-9E31-FBCE5DB2B2B5}" srcId="{0A91C8B8-0409-47F6-8BA7-05609291D60B}" destId="{554EC600-CC9E-4FD3-9411-D1FAE898DF1B}" srcOrd="5" destOrd="0" parTransId="{688A38E6-A24A-4DAD-9B4E-09485AD28BB2}" sibTransId="{43C6F569-86BA-472E-8ACC-834DDF58FB07}"/>
    <dgm:cxn modelId="{E9DD569A-8C9C-2E41-B0F7-2BAE37540D9E}" type="presOf" srcId="{933CA47F-95B2-4446-889F-C15357B760B7}" destId="{E3338506-66B8-5240-B2EF-3C35211DFD24}" srcOrd="0" destOrd="0" presId="urn:microsoft.com/office/officeart/2005/8/layout/default"/>
    <dgm:cxn modelId="{823EF69C-306D-C44B-ABA2-D864A498DEDA}" type="presOf" srcId="{554EC600-CC9E-4FD3-9411-D1FAE898DF1B}" destId="{2EE67FEA-4BAA-DD45-8825-E077753CD992}" srcOrd="0" destOrd="0" presId="urn:microsoft.com/office/officeart/2005/8/layout/default"/>
    <dgm:cxn modelId="{35B819C0-E28C-344E-B66D-87AE9BD37CFA}" type="presOf" srcId="{5AC6A2B5-44C2-4ED4-A68E-EC83DECDB59D}" destId="{6D6D0C14-31C3-A34F-B59E-BDD0A6F70878}" srcOrd="0" destOrd="0" presId="urn:microsoft.com/office/officeart/2005/8/layout/default"/>
    <dgm:cxn modelId="{B9D59E32-761B-804A-A6D4-9759E9D35C8D}" type="presParOf" srcId="{B71CD82F-2DD6-FE43-BB56-E82D6525BAFD}" destId="{6D6D0C14-31C3-A34F-B59E-BDD0A6F70878}" srcOrd="0" destOrd="0" presId="urn:microsoft.com/office/officeart/2005/8/layout/default"/>
    <dgm:cxn modelId="{6ED283D3-E028-A743-ACCC-8010CCDC3BA2}" type="presParOf" srcId="{B71CD82F-2DD6-FE43-BB56-E82D6525BAFD}" destId="{ABF6D15B-D98E-0D4C-97C2-5F929471B6F9}" srcOrd="1" destOrd="0" presId="urn:microsoft.com/office/officeart/2005/8/layout/default"/>
    <dgm:cxn modelId="{F3302D76-D08C-184E-A340-4695FC3E4B6E}" type="presParOf" srcId="{B71CD82F-2DD6-FE43-BB56-E82D6525BAFD}" destId="{37BCE798-9094-4D4E-9918-BB6C1166CBC9}" srcOrd="2" destOrd="0" presId="urn:microsoft.com/office/officeart/2005/8/layout/default"/>
    <dgm:cxn modelId="{824F3A4A-2321-7E44-B4AF-964DBD8B9298}" type="presParOf" srcId="{B71CD82F-2DD6-FE43-BB56-E82D6525BAFD}" destId="{7366BE6F-518B-7848-AC9F-417D73820C12}" srcOrd="3" destOrd="0" presId="urn:microsoft.com/office/officeart/2005/8/layout/default"/>
    <dgm:cxn modelId="{23A6837D-79D5-954D-807C-60540792B2CA}" type="presParOf" srcId="{B71CD82F-2DD6-FE43-BB56-E82D6525BAFD}" destId="{BEDD8418-1644-CD44-B343-EBC804E625B4}" srcOrd="4" destOrd="0" presId="urn:microsoft.com/office/officeart/2005/8/layout/default"/>
    <dgm:cxn modelId="{3FBC9196-F770-A749-8F37-D02CE9C9F10B}" type="presParOf" srcId="{B71CD82F-2DD6-FE43-BB56-E82D6525BAFD}" destId="{9A74529D-6317-F443-8B4A-F3716B3CE0AF}" srcOrd="5" destOrd="0" presId="urn:microsoft.com/office/officeart/2005/8/layout/default"/>
    <dgm:cxn modelId="{9422AA99-00C0-A94C-8766-17F3E601809A}" type="presParOf" srcId="{B71CD82F-2DD6-FE43-BB56-E82D6525BAFD}" destId="{463A6CB1-2C5E-9F45-ADB7-A79A97574790}" srcOrd="6" destOrd="0" presId="urn:microsoft.com/office/officeart/2005/8/layout/default"/>
    <dgm:cxn modelId="{80DDD986-73A3-994D-B251-ED5A2D08F6E6}" type="presParOf" srcId="{B71CD82F-2DD6-FE43-BB56-E82D6525BAFD}" destId="{716D2E1C-CAFE-0043-B73F-EFD23194B2F4}" srcOrd="7" destOrd="0" presId="urn:microsoft.com/office/officeart/2005/8/layout/default"/>
    <dgm:cxn modelId="{EF1E6B78-9CD6-6F48-B10F-4C24C20CCB76}" type="presParOf" srcId="{B71CD82F-2DD6-FE43-BB56-E82D6525BAFD}" destId="{E3338506-66B8-5240-B2EF-3C35211DFD24}" srcOrd="8" destOrd="0" presId="urn:microsoft.com/office/officeart/2005/8/layout/default"/>
    <dgm:cxn modelId="{AC1365C7-F624-3048-B582-879DEAEED334}" type="presParOf" srcId="{B71CD82F-2DD6-FE43-BB56-E82D6525BAFD}" destId="{EA25D06F-5A1E-A14A-8B00-29DA1134E9C6}" srcOrd="9" destOrd="0" presId="urn:microsoft.com/office/officeart/2005/8/layout/default"/>
    <dgm:cxn modelId="{6EF8AF9C-68A6-E347-85A0-644F04EF0E5B}" type="presParOf" srcId="{B71CD82F-2DD6-FE43-BB56-E82D6525BAFD}" destId="{2EE67FEA-4BAA-DD45-8825-E077753CD99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1877-08DD-A748-A7CB-03523F58E790}">
      <dsp:nvSpPr>
        <dsp:cNvPr id="0" name=""/>
        <dsp:cNvSpPr/>
      </dsp:nvSpPr>
      <dsp:spPr>
        <a:xfrm>
          <a:off x="2537366" y="533412"/>
          <a:ext cx="411813" cy="91440"/>
        </a:xfrm>
        <a:custGeom>
          <a:avLst/>
          <a:gdLst/>
          <a:ahLst/>
          <a:cxnLst/>
          <a:rect l="0" t="0" r="0" b="0"/>
          <a:pathLst>
            <a:path>
              <a:moveTo>
                <a:pt x="0" y="45720"/>
              </a:moveTo>
              <a:lnTo>
                <a:pt x="4118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2213" y="576920"/>
        <a:ext cx="22120" cy="4424"/>
      </dsp:txXfrm>
    </dsp:sp>
    <dsp:sp modelId="{4CEB7A66-128F-A048-BB3E-B29D4C73862E}">
      <dsp:nvSpPr>
        <dsp:cNvPr id="0" name=""/>
        <dsp:cNvSpPr/>
      </dsp:nvSpPr>
      <dsp:spPr>
        <a:xfrm>
          <a:off x="615628" y="2070"/>
          <a:ext cx="1923538" cy="115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CRISP-DM Framework for Enrollment Yield Analysis</a:t>
          </a:r>
          <a:endParaRPr lang="en-US" sz="1700" kern="1200" dirty="0"/>
        </a:p>
      </dsp:txBody>
      <dsp:txXfrm>
        <a:off x="615628" y="2070"/>
        <a:ext cx="1923538" cy="1154123"/>
      </dsp:txXfrm>
    </dsp:sp>
    <dsp:sp modelId="{0C2F48D4-B1A5-1749-97A7-4C821D47EEF2}">
      <dsp:nvSpPr>
        <dsp:cNvPr id="0" name=""/>
        <dsp:cNvSpPr/>
      </dsp:nvSpPr>
      <dsp:spPr>
        <a:xfrm>
          <a:off x="4903319" y="533412"/>
          <a:ext cx="411813" cy="91440"/>
        </a:xfrm>
        <a:custGeom>
          <a:avLst/>
          <a:gdLst/>
          <a:ahLst/>
          <a:cxnLst/>
          <a:rect l="0" t="0" r="0" b="0"/>
          <a:pathLst>
            <a:path>
              <a:moveTo>
                <a:pt x="0" y="45720"/>
              </a:moveTo>
              <a:lnTo>
                <a:pt x="4118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98165" y="576920"/>
        <a:ext cx="22120" cy="4424"/>
      </dsp:txXfrm>
    </dsp:sp>
    <dsp:sp modelId="{2B5A6323-3377-6C44-A5B4-48DE7FDAC4E4}">
      <dsp:nvSpPr>
        <dsp:cNvPr id="0" name=""/>
        <dsp:cNvSpPr/>
      </dsp:nvSpPr>
      <dsp:spPr>
        <a:xfrm>
          <a:off x="2981580" y="2070"/>
          <a:ext cx="1923538" cy="115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1. Business Understanding</a:t>
          </a:r>
          <a:endParaRPr lang="en-US" sz="1700" b="0" i="0" u="none" kern="1200" dirty="0"/>
        </a:p>
      </dsp:txBody>
      <dsp:txXfrm>
        <a:off x="2981580" y="2070"/>
        <a:ext cx="1923538" cy="1154123"/>
      </dsp:txXfrm>
    </dsp:sp>
    <dsp:sp modelId="{35353E07-5322-9E46-AE92-D411C5872D73}">
      <dsp:nvSpPr>
        <dsp:cNvPr id="0" name=""/>
        <dsp:cNvSpPr/>
      </dsp:nvSpPr>
      <dsp:spPr>
        <a:xfrm>
          <a:off x="1577397" y="1154393"/>
          <a:ext cx="4731904" cy="411813"/>
        </a:xfrm>
        <a:custGeom>
          <a:avLst/>
          <a:gdLst/>
          <a:ahLst/>
          <a:cxnLst/>
          <a:rect l="0" t="0" r="0" b="0"/>
          <a:pathLst>
            <a:path>
              <a:moveTo>
                <a:pt x="4731904" y="0"/>
              </a:moveTo>
              <a:lnTo>
                <a:pt x="4731904" y="223006"/>
              </a:lnTo>
              <a:lnTo>
                <a:pt x="0" y="223006"/>
              </a:lnTo>
              <a:lnTo>
                <a:pt x="0" y="411813"/>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4536" y="1358088"/>
        <a:ext cx="237627" cy="4424"/>
      </dsp:txXfrm>
    </dsp:sp>
    <dsp:sp modelId="{6B6836A1-14C1-314A-8661-3845E46F3189}">
      <dsp:nvSpPr>
        <dsp:cNvPr id="0" name=""/>
        <dsp:cNvSpPr/>
      </dsp:nvSpPr>
      <dsp:spPr>
        <a:xfrm>
          <a:off x="5347533" y="2070"/>
          <a:ext cx="1923538" cy="115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2. Data Understanding</a:t>
          </a:r>
          <a:endParaRPr lang="en-US" sz="1700" b="0" i="0" u="none" kern="1200" dirty="0"/>
        </a:p>
      </dsp:txBody>
      <dsp:txXfrm>
        <a:off x="5347533" y="2070"/>
        <a:ext cx="1923538" cy="1154123"/>
      </dsp:txXfrm>
    </dsp:sp>
    <dsp:sp modelId="{463B42C8-B4D4-0F4F-9725-6B45789279B1}">
      <dsp:nvSpPr>
        <dsp:cNvPr id="0" name=""/>
        <dsp:cNvSpPr/>
      </dsp:nvSpPr>
      <dsp:spPr>
        <a:xfrm>
          <a:off x="2537366" y="2129948"/>
          <a:ext cx="411813" cy="91440"/>
        </a:xfrm>
        <a:custGeom>
          <a:avLst/>
          <a:gdLst/>
          <a:ahLst/>
          <a:cxnLst/>
          <a:rect l="0" t="0" r="0" b="0"/>
          <a:pathLst>
            <a:path>
              <a:moveTo>
                <a:pt x="0" y="45720"/>
              </a:moveTo>
              <a:lnTo>
                <a:pt x="4118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2213" y="2173456"/>
        <a:ext cx="22120" cy="4424"/>
      </dsp:txXfrm>
    </dsp:sp>
    <dsp:sp modelId="{54E56F40-58B5-1342-90BD-EAE90638F656}">
      <dsp:nvSpPr>
        <dsp:cNvPr id="0" name=""/>
        <dsp:cNvSpPr/>
      </dsp:nvSpPr>
      <dsp:spPr>
        <a:xfrm>
          <a:off x="615628" y="1598607"/>
          <a:ext cx="1923538" cy="115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3. Data Preparation</a:t>
          </a:r>
          <a:endParaRPr lang="en-US" sz="1700" b="0" i="0" u="none" kern="1200" dirty="0"/>
        </a:p>
      </dsp:txBody>
      <dsp:txXfrm>
        <a:off x="615628" y="1598607"/>
        <a:ext cx="1923538" cy="1154123"/>
      </dsp:txXfrm>
    </dsp:sp>
    <dsp:sp modelId="{112F0885-160F-6443-8241-16003A9E414B}">
      <dsp:nvSpPr>
        <dsp:cNvPr id="0" name=""/>
        <dsp:cNvSpPr/>
      </dsp:nvSpPr>
      <dsp:spPr>
        <a:xfrm>
          <a:off x="4903319" y="2129948"/>
          <a:ext cx="411813" cy="91440"/>
        </a:xfrm>
        <a:custGeom>
          <a:avLst/>
          <a:gdLst/>
          <a:ahLst/>
          <a:cxnLst/>
          <a:rect l="0" t="0" r="0" b="0"/>
          <a:pathLst>
            <a:path>
              <a:moveTo>
                <a:pt x="0" y="45720"/>
              </a:moveTo>
              <a:lnTo>
                <a:pt x="41181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98165" y="2173456"/>
        <a:ext cx="22120" cy="4424"/>
      </dsp:txXfrm>
    </dsp:sp>
    <dsp:sp modelId="{29DD67AB-2465-924D-9A5C-07468BCF76D8}">
      <dsp:nvSpPr>
        <dsp:cNvPr id="0" name=""/>
        <dsp:cNvSpPr/>
      </dsp:nvSpPr>
      <dsp:spPr>
        <a:xfrm>
          <a:off x="2981580" y="1598607"/>
          <a:ext cx="1923538" cy="1154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4. Modeling</a:t>
          </a:r>
          <a:endParaRPr lang="en-US" sz="1700" b="0" i="0" u="none" kern="1200" dirty="0"/>
        </a:p>
      </dsp:txBody>
      <dsp:txXfrm>
        <a:off x="2981580" y="1598607"/>
        <a:ext cx="1923538" cy="1154123"/>
      </dsp:txXfrm>
    </dsp:sp>
    <dsp:sp modelId="{891DECB9-194C-684E-B789-2326B4FBF690}">
      <dsp:nvSpPr>
        <dsp:cNvPr id="0" name=""/>
        <dsp:cNvSpPr/>
      </dsp:nvSpPr>
      <dsp:spPr>
        <a:xfrm>
          <a:off x="1577397" y="2750930"/>
          <a:ext cx="4731904" cy="411813"/>
        </a:xfrm>
        <a:custGeom>
          <a:avLst/>
          <a:gdLst/>
          <a:ahLst/>
          <a:cxnLst/>
          <a:rect l="0" t="0" r="0" b="0"/>
          <a:pathLst>
            <a:path>
              <a:moveTo>
                <a:pt x="4731904" y="0"/>
              </a:moveTo>
              <a:lnTo>
                <a:pt x="4731904" y="223006"/>
              </a:lnTo>
              <a:lnTo>
                <a:pt x="0" y="223006"/>
              </a:lnTo>
              <a:lnTo>
                <a:pt x="0" y="41181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4536" y="2954625"/>
        <a:ext cx="237627" cy="4424"/>
      </dsp:txXfrm>
    </dsp:sp>
    <dsp:sp modelId="{EDD9CEE4-611D-6949-9B1F-BB1CC2C4452B}">
      <dsp:nvSpPr>
        <dsp:cNvPr id="0" name=""/>
        <dsp:cNvSpPr/>
      </dsp:nvSpPr>
      <dsp:spPr>
        <a:xfrm>
          <a:off x="5347533" y="1598607"/>
          <a:ext cx="1923538" cy="115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5. Evaluation</a:t>
          </a:r>
          <a:endParaRPr lang="en-US" sz="1700" b="0" i="0" u="none" kern="1200" dirty="0"/>
        </a:p>
      </dsp:txBody>
      <dsp:txXfrm>
        <a:off x="5347533" y="1598607"/>
        <a:ext cx="1923538" cy="1154123"/>
      </dsp:txXfrm>
    </dsp:sp>
    <dsp:sp modelId="{6BC95550-6F62-F849-B9E3-9092B3311E4C}">
      <dsp:nvSpPr>
        <dsp:cNvPr id="0" name=""/>
        <dsp:cNvSpPr/>
      </dsp:nvSpPr>
      <dsp:spPr>
        <a:xfrm>
          <a:off x="2537366" y="3726485"/>
          <a:ext cx="411813" cy="91440"/>
        </a:xfrm>
        <a:custGeom>
          <a:avLst/>
          <a:gdLst/>
          <a:ahLst/>
          <a:cxnLst/>
          <a:rect l="0" t="0" r="0" b="0"/>
          <a:pathLst>
            <a:path>
              <a:moveTo>
                <a:pt x="0" y="45720"/>
              </a:moveTo>
              <a:lnTo>
                <a:pt x="4118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2213" y="3769993"/>
        <a:ext cx="22120" cy="4424"/>
      </dsp:txXfrm>
    </dsp:sp>
    <dsp:sp modelId="{A53B2B8E-6F75-684C-8B9E-CD67DDDFDB32}">
      <dsp:nvSpPr>
        <dsp:cNvPr id="0" name=""/>
        <dsp:cNvSpPr/>
      </dsp:nvSpPr>
      <dsp:spPr>
        <a:xfrm>
          <a:off x="615628" y="3195144"/>
          <a:ext cx="1923538" cy="115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None/>
          </a:pPr>
          <a:r>
            <a:rPr lang="en-US" sz="1700" b="1" i="0" u="none" kern="1200" dirty="0"/>
            <a:t>6. Deployment</a:t>
          </a:r>
        </a:p>
        <a:p>
          <a:pPr marL="0" lvl="0" indent="0" algn="ctr" defTabSz="755650">
            <a:lnSpc>
              <a:spcPct val="90000"/>
            </a:lnSpc>
            <a:spcBef>
              <a:spcPct val="0"/>
            </a:spcBef>
            <a:spcAft>
              <a:spcPct val="35000"/>
            </a:spcAft>
            <a:buNone/>
          </a:pPr>
          <a:r>
            <a:rPr lang="en-US" sz="1700" b="1" i="0" u="none" kern="1200" dirty="0"/>
            <a:t>(Implementation) </a:t>
          </a:r>
          <a:endParaRPr lang="en-US" sz="1700" b="0" i="0" u="none" kern="1200" dirty="0"/>
        </a:p>
      </dsp:txBody>
      <dsp:txXfrm>
        <a:off x="615628" y="3195144"/>
        <a:ext cx="1923538" cy="1154123"/>
      </dsp:txXfrm>
    </dsp:sp>
    <dsp:sp modelId="{D7640133-2A64-6B49-8786-7F47B9A86BA4}">
      <dsp:nvSpPr>
        <dsp:cNvPr id="0" name=""/>
        <dsp:cNvSpPr/>
      </dsp:nvSpPr>
      <dsp:spPr>
        <a:xfrm>
          <a:off x="2981580" y="3195144"/>
          <a:ext cx="1923538" cy="115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5" tIns="98937" rIns="94255" bIns="98937"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u="none" kern="1200" dirty="0"/>
            <a:t>Recommendations</a:t>
          </a:r>
        </a:p>
      </dsp:txBody>
      <dsp:txXfrm>
        <a:off x="2981580" y="3195144"/>
        <a:ext cx="1923538" cy="1154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D63D6-F0E5-4543-98B0-0F4F8C90E240}">
      <dsp:nvSpPr>
        <dsp:cNvPr id="0" name=""/>
        <dsp:cNvSpPr/>
      </dsp:nvSpPr>
      <dsp:spPr>
        <a:xfrm>
          <a:off x="2280144" y="1185451"/>
          <a:ext cx="492856" cy="91440"/>
        </a:xfrm>
        <a:custGeom>
          <a:avLst/>
          <a:gdLst/>
          <a:ahLst/>
          <a:cxnLst/>
          <a:rect l="0" t="0" r="0" b="0"/>
          <a:pathLst>
            <a:path>
              <a:moveTo>
                <a:pt x="0" y="45720"/>
              </a:moveTo>
              <a:lnTo>
                <a:pt x="49285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1228553"/>
        <a:ext cx="26172" cy="5234"/>
      </dsp:txXfrm>
    </dsp:sp>
    <dsp:sp modelId="{59310DEA-EA24-4C40-9F70-1940A037E047}">
      <dsp:nvSpPr>
        <dsp:cNvPr id="0" name=""/>
        <dsp:cNvSpPr/>
      </dsp:nvSpPr>
      <dsp:spPr>
        <a:xfrm>
          <a:off x="6045" y="548401"/>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a:t>- Python for data processing and predictive modeling.</a:t>
          </a:r>
        </a:p>
      </dsp:txBody>
      <dsp:txXfrm>
        <a:off x="6045" y="548401"/>
        <a:ext cx="2275898" cy="1365538"/>
      </dsp:txXfrm>
    </dsp:sp>
    <dsp:sp modelId="{1EB910A8-E7BF-9547-A3DC-73A03F72F08F}">
      <dsp:nvSpPr>
        <dsp:cNvPr id="0" name=""/>
        <dsp:cNvSpPr/>
      </dsp:nvSpPr>
      <dsp:spPr>
        <a:xfrm>
          <a:off x="5079499" y="1185451"/>
          <a:ext cx="492856" cy="91440"/>
        </a:xfrm>
        <a:custGeom>
          <a:avLst/>
          <a:gdLst/>
          <a:ahLst/>
          <a:cxnLst/>
          <a:rect l="0" t="0" r="0" b="0"/>
          <a:pathLst>
            <a:path>
              <a:moveTo>
                <a:pt x="0" y="45720"/>
              </a:moveTo>
              <a:lnTo>
                <a:pt x="49285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841" y="1228553"/>
        <a:ext cx="26172" cy="5234"/>
      </dsp:txXfrm>
    </dsp:sp>
    <dsp:sp modelId="{E49C2C24-A0AA-6047-88C3-2C6D081F9AD5}">
      <dsp:nvSpPr>
        <dsp:cNvPr id="0" name=""/>
        <dsp:cNvSpPr/>
      </dsp:nvSpPr>
      <dsp:spPr>
        <a:xfrm>
          <a:off x="2805400" y="548401"/>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a:t>- Random Forest Classifier for feature importance and prediction.</a:t>
          </a:r>
        </a:p>
      </dsp:txBody>
      <dsp:txXfrm>
        <a:off x="2805400" y="548401"/>
        <a:ext cx="2275898" cy="1365538"/>
      </dsp:txXfrm>
    </dsp:sp>
    <dsp:sp modelId="{C38A00DC-FDC8-924F-9980-485837D227DE}">
      <dsp:nvSpPr>
        <dsp:cNvPr id="0" name=""/>
        <dsp:cNvSpPr/>
      </dsp:nvSpPr>
      <dsp:spPr>
        <a:xfrm>
          <a:off x="1143995" y="1912140"/>
          <a:ext cx="5598709" cy="492856"/>
        </a:xfrm>
        <a:custGeom>
          <a:avLst/>
          <a:gdLst/>
          <a:ahLst/>
          <a:cxnLst/>
          <a:rect l="0" t="0" r="0" b="0"/>
          <a:pathLst>
            <a:path>
              <a:moveTo>
                <a:pt x="5598709" y="0"/>
              </a:moveTo>
              <a:lnTo>
                <a:pt x="5598709" y="263528"/>
              </a:lnTo>
              <a:lnTo>
                <a:pt x="0" y="263528"/>
              </a:lnTo>
              <a:lnTo>
                <a:pt x="0" y="49285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2771" y="2155951"/>
        <a:ext cx="281156" cy="5234"/>
      </dsp:txXfrm>
    </dsp:sp>
    <dsp:sp modelId="{7E00246D-7100-7343-89B9-87B2B63B7D25}">
      <dsp:nvSpPr>
        <dsp:cNvPr id="0" name=""/>
        <dsp:cNvSpPr/>
      </dsp:nvSpPr>
      <dsp:spPr>
        <a:xfrm>
          <a:off x="5604755" y="548401"/>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dirty="0"/>
            <a:t>- </a:t>
          </a:r>
          <a:r>
            <a:rPr lang="en-US" sz="1600" kern="1200" dirty="0" err="1"/>
            <a:t>GridSearchCV</a:t>
          </a:r>
          <a:r>
            <a:rPr lang="en-US" sz="1600" kern="1200" dirty="0"/>
            <a:t> for hyperparameter tuning.</a:t>
          </a:r>
        </a:p>
      </dsp:txBody>
      <dsp:txXfrm>
        <a:off x="5604755" y="548401"/>
        <a:ext cx="2275898" cy="1365538"/>
      </dsp:txXfrm>
    </dsp:sp>
    <dsp:sp modelId="{E212F521-55B6-ED48-8B43-DEC2A01ECFDD}">
      <dsp:nvSpPr>
        <dsp:cNvPr id="0" name=""/>
        <dsp:cNvSpPr/>
      </dsp:nvSpPr>
      <dsp:spPr>
        <a:xfrm>
          <a:off x="2280144" y="3074446"/>
          <a:ext cx="492856" cy="91440"/>
        </a:xfrm>
        <a:custGeom>
          <a:avLst/>
          <a:gdLst/>
          <a:ahLst/>
          <a:cxnLst/>
          <a:rect l="0" t="0" r="0" b="0"/>
          <a:pathLst>
            <a:path>
              <a:moveTo>
                <a:pt x="0" y="45720"/>
              </a:moveTo>
              <a:lnTo>
                <a:pt x="49285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3117549"/>
        <a:ext cx="26172" cy="5234"/>
      </dsp:txXfrm>
    </dsp:sp>
    <dsp:sp modelId="{9AAF6578-0D57-DA4F-8CD8-335867E5EF31}">
      <dsp:nvSpPr>
        <dsp:cNvPr id="0" name=""/>
        <dsp:cNvSpPr/>
      </dsp:nvSpPr>
      <dsp:spPr>
        <a:xfrm>
          <a:off x="6045" y="2437397"/>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dirty="0"/>
            <a:t>- SMOTE and </a:t>
          </a:r>
          <a:r>
            <a:rPr lang="en-US" sz="1600" kern="1200" dirty="0" err="1"/>
            <a:t>RandomUnderSampler</a:t>
          </a:r>
          <a:r>
            <a:rPr lang="en-US" sz="1600" kern="1200" dirty="0"/>
            <a:t> to handle class imbalance in the dataset.</a:t>
          </a:r>
        </a:p>
      </dsp:txBody>
      <dsp:txXfrm>
        <a:off x="6045" y="2437397"/>
        <a:ext cx="2275898" cy="1365538"/>
      </dsp:txXfrm>
    </dsp:sp>
    <dsp:sp modelId="{E683C85E-3921-044A-858A-0C1612176319}">
      <dsp:nvSpPr>
        <dsp:cNvPr id="0" name=""/>
        <dsp:cNvSpPr/>
      </dsp:nvSpPr>
      <dsp:spPr>
        <a:xfrm>
          <a:off x="5079499" y="3074446"/>
          <a:ext cx="492856" cy="91440"/>
        </a:xfrm>
        <a:custGeom>
          <a:avLst/>
          <a:gdLst/>
          <a:ahLst/>
          <a:cxnLst/>
          <a:rect l="0" t="0" r="0" b="0"/>
          <a:pathLst>
            <a:path>
              <a:moveTo>
                <a:pt x="0" y="45720"/>
              </a:moveTo>
              <a:lnTo>
                <a:pt x="49285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841" y="3117549"/>
        <a:ext cx="26172" cy="5234"/>
      </dsp:txXfrm>
    </dsp:sp>
    <dsp:sp modelId="{A4C23E96-79B7-5046-89A0-EB5C565DAB5D}">
      <dsp:nvSpPr>
        <dsp:cNvPr id="0" name=""/>
        <dsp:cNvSpPr/>
      </dsp:nvSpPr>
      <dsp:spPr>
        <a:xfrm>
          <a:off x="2805400" y="2437397"/>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dirty="0"/>
            <a:t>- Matplotlib for visualizations.</a:t>
          </a:r>
        </a:p>
      </dsp:txBody>
      <dsp:txXfrm>
        <a:off x="2805400" y="2437397"/>
        <a:ext cx="2275898" cy="1365538"/>
      </dsp:txXfrm>
    </dsp:sp>
    <dsp:sp modelId="{9B74F0D2-D6C1-9643-B742-C0F05136C200}">
      <dsp:nvSpPr>
        <dsp:cNvPr id="0" name=""/>
        <dsp:cNvSpPr/>
      </dsp:nvSpPr>
      <dsp:spPr>
        <a:xfrm>
          <a:off x="5604755" y="2437397"/>
          <a:ext cx="2275898" cy="13655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711200">
            <a:lnSpc>
              <a:spcPct val="90000"/>
            </a:lnSpc>
            <a:spcBef>
              <a:spcPct val="0"/>
            </a:spcBef>
            <a:spcAft>
              <a:spcPct val="35000"/>
            </a:spcAft>
            <a:buNone/>
          </a:pPr>
          <a:r>
            <a:rPr lang="en-US" sz="1600" kern="1200" dirty="0"/>
            <a:t>Table Au for Interactive Visualizations </a:t>
          </a:r>
        </a:p>
      </dsp:txBody>
      <dsp:txXfrm>
        <a:off x="5604755" y="2437397"/>
        <a:ext cx="2275898" cy="13655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1669E-0FE2-428D-8B27-0F5481ACFD2B}">
      <dsp:nvSpPr>
        <dsp:cNvPr id="0" name=""/>
        <dsp:cNvSpPr/>
      </dsp:nvSpPr>
      <dsp:spPr>
        <a:xfrm>
          <a:off x="245631" y="581393"/>
          <a:ext cx="766669" cy="766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398A5-1EBF-4C59-9016-FC2ED346240D}">
      <dsp:nvSpPr>
        <dsp:cNvPr id="0" name=""/>
        <dsp:cNvSpPr/>
      </dsp:nvSpPr>
      <dsp:spPr>
        <a:xfrm>
          <a:off x="409020" y="744782"/>
          <a:ext cx="439892" cy="439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40F86-73B3-4592-9954-8574EF213D19}">
      <dsp:nvSpPr>
        <dsp:cNvPr id="0" name=""/>
        <dsp:cNvSpPr/>
      </dsp:nvSpPr>
      <dsp:spPr>
        <a:xfrm>
          <a:off x="548" y="1586862"/>
          <a:ext cx="1256835" cy="87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Highest Proportion Without Merit Scholarships</a:t>
          </a:r>
          <a:endParaRPr lang="en-US" sz="1100" kern="1200"/>
        </a:p>
      </dsp:txBody>
      <dsp:txXfrm>
        <a:off x="548" y="1586862"/>
        <a:ext cx="1256835" cy="879785"/>
      </dsp:txXfrm>
    </dsp:sp>
    <dsp:sp modelId="{AC64E085-7E8B-4DAF-ACA6-FB084CFECB6C}">
      <dsp:nvSpPr>
        <dsp:cNvPr id="0" name=""/>
        <dsp:cNvSpPr/>
      </dsp:nvSpPr>
      <dsp:spPr>
        <a:xfrm>
          <a:off x="1722413" y="581393"/>
          <a:ext cx="766669" cy="766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7DD8D-C1A4-4F4D-91AC-A528FBC0AAF4}">
      <dsp:nvSpPr>
        <dsp:cNvPr id="0" name=""/>
        <dsp:cNvSpPr/>
      </dsp:nvSpPr>
      <dsp:spPr>
        <a:xfrm>
          <a:off x="1885802" y="744782"/>
          <a:ext cx="439892" cy="439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AABF2-D25A-4F5E-A51C-2B708172B0E3}">
      <dsp:nvSpPr>
        <dsp:cNvPr id="0" name=""/>
        <dsp:cNvSpPr/>
      </dsp:nvSpPr>
      <dsp:spPr>
        <a:xfrm>
          <a:off x="1477330" y="1586862"/>
          <a:ext cx="1256835" cy="87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Balanced Distribution Among Scholarship Types</a:t>
          </a:r>
          <a:endParaRPr lang="en-US" sz="1100" kern="1200"/>
        </a:p>
      </dsp:txBody>
      <dsp:txXfrm>
        <a:off x="1477330" y="1586862"/>
        <a:ext cx="1256835" cy="879785"/>
      </dsp:txXfrm>
    </dsp:sp>
    <dsp:sp modelId="{38D15771-E016-4935-808B-815589043F1B}">
      <dsp:nvSpPr>
        <dsp:cNvPr id="0" name=""/>
        <dsp:cNvSpPr/>
      </dsp:nvSpPr>
      <dsp:spPr>
        <a:xfrm>
          <a:off x="3199196" y="581393"/>
          <a:ext cx="766669" cy="766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22621-7E5C-42CD-B02D-1C3155B33887}">
      <dsp:nvSpPr>
        <dsp:cNvPr id="0" name=""/>
        <dsp:cNvSpPr/>
      </dsp:nvSpPr>
      <dsp:spPr>
        <a:xfrm>
          <a:off x="3362584" y="744782"/>
          <a:ext cx="439892" cy="4398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61B1B-85A1-40BF-9D51-0DD0A65EF2F2}">
      <dsp:nvSpPr>
        <dsp:cNvPr id="0" name=""/>
        <dsp:cNvSpPr/>
      </dsp:nvSpPr>
      <dsp:spPr>
        <a:xfrm>
          <a:off x="2954113" y="1586862"/>
          <a:ext cx="1256835" cy="87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Yield Rate Influence</a:t>
          </a:r>
          <a:endParaRPr lang="en-US" sz="1100" kern="1200"/>
        </a:p>
      </dsp:txBody>
      <dsp:txXfrm>
        <a:off x="2954113" y="1586862"/>
        <a:ext cx="1256835" cy="879785"/>
      </dsp:txXfrm>
    </dsp:sp>
    <dsp:sp modelId="{8819D38B-9DE5-45F8-B0CB-ABB50FF3FA89}">
      <dsp:nvSpPr>
        <dsp:cNvPr id="0" name=""/>
        <dsp:cNvSpPr/>
      </dsp:nvSpPr>
      <dsp:spPr>
        <a:xfrm>
          <a:off x="4675978" y="543696"/>
          <a:ext cx="766669" cy="766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F2BE6-A745-4269-B98D-2E1B0E81E62F}">
      <dsp:nvSpPr>
        <dsp:cNvPr id="0" name=""/>
        <dsp:cNvSpPr/>
      </dsp:nvSpPr>
      <dsp:spPr>
        <a:xfrm>
          <a:off x="4839367" y="707085"/>
          <a:ext cx="439892" cy="4398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64CA4-4991-459E-A69E-B6B836F9C761}">
      <dsp:nvSpPr>
        <dsp:cNvPr id="0" name=""/>
        <dsp:cNvSpPr/>
      </dsp:nvSpPr>
      <dsp:spPr>
        <a:xfrm>
          <a:off x="4430895" y="1473772"/>
          <a:ext cx="1256835" cy="1030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dirty="0"/>
            <a:t>Strategic Focus</a:t>
          </a:r>
          <a:r>
            <a:rPr lang="en-US" sz="1100" kern="1200" dirty="0"/>
            <a:t> </a:t>
          </a:r>
          <a:r>
            <a:rPr lang="en-US" sz="1100" b="0" i="0" kern="1200" dirty="0"/>
            <a:t> Understanding how the yield rate varies across these scholarship categories can help refine scholarship offerings. </a:t>
          </a:r>
        </a:p>
        <a:p>
          <a:pPr marL="0" lvl="0" indent="0" algn="ctr" defTabSz="488950">
            <a:lnSpc>
              <a:spcPct val="100000"/>
            </a:lnSpc>
            <a:spcBef>
              <a:spcPct val="0"/>
            </a:spcBef>
            <a:spcAft>
              <a:spcPct val="35000"/>
            </a:spcAft>
            <a:buNone/>
            <a:defRPr cap="all"/>
          </a:pPr>
          <a:endParaRPr lang="en-US" sz="1100" kern="1200" dirty="0"/>
        </a:p>
      </dsp:txBody>
      <dsp:txXfrm>
        <a:off x="4430895" y="1473772"/>
        <a:ext cx="1256835" cy="10305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23487-14DC-4C75-A029-FECDE5BE418C}">
      <dsp:nvSpPr>
        <dsp:cNvPr id="0" name=""/>
        <dsp:cNvSpPr/>
      </dsp:nvSpPr>
      <dsp:spPr>
        <a:xfrm>
          <a:off x="827082" y="907"/>
          <a:ext cx="1040097" cy="10400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10CA4-3531-4036-ABAC-B6B4D3910B51}">
      <dsp:nvSpPr>
        <dsp:cNvPr id="0" name=""/>
        <dsp:cNvSpPr/>
      </dsp:nvSpPr>
      <dsp:spPr>
        <a:xfrm>
          <a:off x="1048742" y="222567"/>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009CED-19B0-404F-9B91-69C1087FAF95}">
      <dsp:nvSpPr>
        <dsp:cNvPr id="0" name=""/>
        <dsp:cNvSpPr/>
      </dsp:nvSpPr>
      <dsp:spPr>
        <a:xfrm>
          <a:off x="494592" y="1364969"/>
          <a:ext cx="1705078" cy="117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Focusing on high-GPA students</a:t>
          </a:r>
          <a:r>
            <a:rPr lang="en-US" sz="1100" kern="1200"/>
            <a:t> through scholarships and targeted outreach can substantially improve yield rates.</a:t>
          </a:r>
        </a:p>
      </dsp:txBody>
      <dsp:txXfrm>
        <a:off x="494592" y="1364969"/>
        <a:ext cx="1705078" cy="1174239"/>
      </dsp:txXfrm>
    </dsp:sp>
    <dsp:sp modelId="{630ED40A-AA66-4D16-9161-E63D06159935}">
      <dsp:nvSpPr>
        <dsp:cNvPr id="0" name=""/>
        <dsp:cNvSpPr/>
      </dsp:nvSpPr>
      <dsp:spPr>
        <a:xfrm>
          <a:off x="2830549" y="907"/>
          <a:ext cx="1040097" cy="10400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A4516-DDF0-444A-BCB5-8895F0204844}">
      <dsp:nvSpPr>
        <dsp:cNvPr id="0" name=""/>
        <dsp:cNvSpPr/>
      </dsp:nvSpPr>
      <dsp:spPr>
        <a:xfrm>
          <a:off x="3052209" y="222567"/>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9AEBA-DEFE-40F3-9309-72B46D227551}">
      <dsp:nvSpPr>
        <dsp:cNvPr id="0" name=""/>
        <dsp:cNvSpPr/>
      </dsp:nvSpPr>
      <dsp:spPr>
        <a:xfrm>
          <a:off x="2498059" y="1364969"/>
          <a:ext cx="1705078" cy="117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Tailored financial aid packages</a:t>
          </a:r>
          <a:r>
            <a:rPr lang="en-US" sz="1100" kern="1200"/>
            <a:t> should be directed at students from states with high interest but lower enrollment yields, improving recruitment in these regions.</a:t>
          </a:r>
        </a:p>
      </dsp:txBody>
      <dsp:txXfrm>
        <a:off x="2498059" y="1364969"/>
        <a:ext cx="1705078" cy="1174239"/>
      </dsp:txXfrm>
    </dsp:sp>
    <dsp:sp modelId="{9F6B043E-421E-4D01-AC55-0C61462CB9E4}">
      <dsp:nvSpPr>
        <dsp:cNvPr id="0" name=""/>
        <dsp:cNvSpPr/>
      </dsp:nvSpPr>
      <dsp:spPr>
        <a:xfrm>
          <a:off x="1828816" y="2965478"/>
          <a:ext cx="1040097" cy="10400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51AED-F09E-4D17-BE56-DF429DE65078}">
      <dsp:nvSpPr>
        <dsp:cNvPr id="0" name=""/>
        <dsp:cNvSpPr/>
      </dsp:nvSpPr>
      <dsp:spPr>
        <a:xfrm>
          <a:off x="2050476" y="3187138"/>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193126-EC57-4AF9-9824-03F697D61641}">
      <dsp:nvSpPr>
        <dsp:cNvPr id="0" name=""/>
        <dsp:cNvSpPr/>
      </dsp:nvSpPr>
      <dsp:spPr>
        <a:xfrm>
          <a:off x="1496325" y="4329541"/>
          <a:ext cx="1705078" cy="117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Offering </a:t>
          </a:r>
          <a:r>
            <a:rPr lang="en-US" sz="1100" b="1" kern="1200"/>
            <a:t>more merit-based scholarships</a:t>
          </a:r>
          <a:r>
            <a:rPr lang="en-US" sz="1100" kern="1200"/>
            <a:t> to underrepresented groups, and strategically adjusting discount rates.</a:t>
          </a:r>
        </a:p>
      </dsp:txBody>
      <dsp:txXfrm>
        <a:off x="1496325" y="4329541"/>
        <a:ext cx="1705078" cy="1174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66A20-2920-4D42-82C0-E44434B3B820}">
      <dsp:nvSpPr>
        <dsp:cNvPr id="0" name=""/>
        <dsp:cNvSpPr/>
      </dsp:nvSpPr>
      <dsp:spPr>
        <a:xfrm>
          <a:off x="298326" y="553979"/>
          <a:ext cx="932871" cy="9328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D8FB7-B09E-45FE-8D0C-C65DF173BAE4}">
      <dsp:nvSpPr>
        <dsp:cNvPr id="0" name=""/>
        <dsp:cNvSpPr/>
      </dsp:nvSpPr>
      <dsp:spPr>
        <a:xfrm>
          <a:off x="497135" y="752788"/>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6BB11B-2F4B-41FB-BC24-315BC524E18F}">
      <dsp:nvSpPr>
        <dsp:cNvPr id="0" name=""/>
        <dsp:cNvSpPr/>
      </dsp:nvSpPr>
      <dsp:spPr>
        <a:xfrm>
          <a:off x="113" y="1777417"/>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Attract Students from Diverse Backgrounds by Increasing Outreach Efforts to Underrepresented Regions and Groups.</a:t>
          </a:r>
        </a:p>
      </dsp:txBody>
      <dsp:txXfrm>
        <a:off x="113" y="1777417"/>
        <a:ext cx="1529296" cy="783764"/>
      </dsp:txXfrm>
    </dsp:sp>
    <dsp:sp modelId="{C9436453-CCA5-4357-A612-ED4C2A85C77E}">
      <dsp:nvSpPr>
        <dsp:cNvPr id="0" name=""/>
        <dsp:cNvSpPr/>
      </dsp:nvSpPr>
      <dsp:spPr>
        <a:xfrm>
          <a:off x="2095250" y="553979"/>
          <a:ext cx="932871" cy="932871"/>
        </a:xfrm>
        <a:prstGeom prst="ellipse">
          <a:avLst/>
        </a:prstGeom>
        <a:solidFill>
          <a:schemeClr val="accent5">
            <a:hueOff val="-1351709"/>
            <a:satOff val="-3484"/>
            <a:lumOff val="-2353"/>
            <a:alphaOff val="0"/>
          </a:schemeClr>
        </a:solidFill>
        <a:ln>
          <a:noFill/>
        </a:ln>
        <a:effectLst/>
      </dsp:spPr>
      <dsp:style>
        <a:lnRef idx="0">
          <a:scrgbClr r="0" g="0" b="0"/>
        </a:lnRef>
        <a:fillRef idx="1">
          <a:scrgbClr r="0" g="0" b="0"/>
        </a:fillRef>
        <a:effectRef idx="0">
          <a:scrgbClr r="0" g="0" b="0"/>
        </a:effectRef>
        <a:fontRef idx="minor"/>
      </dsp:style>
    </dsp:sp>
    <dsp:sp modelId="{05FCDCAF-0A9C-455F-B4B9-ED1D042FC774}">
      <dsp:nvSpPr>
        <dsp:cNvPr id="0" name=""/>
        <dsp:cNvSpPr/>
      </dsp:nvSpPr>
      <dsp:spPr>
        <a:xfrm>
          <a:off x="2294059" y="752788"/>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E8BED4-01AA-49B4-AC2C-EF242B327884}">
      <dsp:nvSpPr>
        <dsp:cNvPr id="0" name=""/>
        <dsp:cNvSpPr/>
      </dsp:nvSpPr>
      <dsp:spPr>
        <a:xfrm>
          <a:off x="1797037" y="1777417"/>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Expand Promotions and Marketing Efforts to Highlight URI’s Unique Programs and Campus Life.</a:t>
          </a:r>
        </a:p>
      </dsp:txBody>
      <dsp:txXfrm>
        <a:off x="1797037" y="1777417"/>
        <a:ext cx="1529296" cy="783764"/>
      </dsp:txXfrm>
    </dsp:sp>
    <dsp:sp modelId="{A8BDD95A-D889-41A8-A719-AFB4C1AEBE28}">
      <dsp:nvSpPr>
        <dsp:cNvPr id="0" name=""/>
        <dsp:cNvSpPr/>
      </dsp:nvSpPr>
      <dsp:spPr>
        <a:xfrm>
          <a:off x="3892174" y="553979"/>
          <a:ext cx="932871" cy="932871"/>
        </a:xfrm>
        <a:prstGeom prst="ellipse">
          <a:avLst/>
        </a:prstGeom>
        <a:solidFill>
          <a:schemeClr val="accent5">
            <a:hueOff val="-2703417"/>
            <a:satOff val="-6968"/>
            <a:lumOff val="-4706"/>
            <a:alphaOff val="0"/>
          </a:schemeClr>
        </a:solidFill>
        <a:ln>
          <a:noFill/>
        </a:ln>
        <a:effectLst/>
      </dsp:spPr>
      <dsp:style>
        <a:lnRef idx="0">
          <a:scrgbClr r="0" g="0" b="0"/>
        </a:lnRef>
        <a:fillRef idx="1">
          <a:scrgbClr r="0" g="0" b="0"/>
        </a:fillRef>
        <a:effectRef idx="0">
          <a:scrgbClr r="0" g="0" b="0"/>
        </a:effectRef>
        <a:fontRef idx="minor"/>
      </dsp:style>
    </dsp:sp>
    <dsp:sp modelId="{BE94E038-6E5A-4CD0-BACE-88C1625F7D6B}">
      <dsp:nvSpPr>
        <dsp:cNvPr id="0" name=""/>
        <dsp:cNvSpPr/>
      </dsp:nvSpPr>
      <dsp:spPr>
        <a:xfrm>
          <a:off x="4090982" y="752788"/>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2A52B-F26E-4688-8C13-49EEF0300892}">
      <dsp:nvSpPr>
        <dsp:cNvPr id="0" name=""/>
        <dsp:cNvSpPr/>
      </dsp:nvSpPr>
      <dsp:spPr>
        <a:xfrm>
          <a:off x="3593961" y="1777417"/>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Offer More Research Opportunities and Academic Enrichment Programs to Attract High-Achieving Students</a:t>
          </a:r>
        </a:p>
      </dsp:txBody>
      <dsp:txXfrm>
        <a:off x="3593961" y="1777417"/>
        <a:ext cx="1529296" cy="783764"/>
      </dsp:txXfrm>
    </dsp:sp>
    <dsp:sp modelId="{B9A614CA-9C19-4982-A199-CCA492C0C75D}">
      <dsp:nvSpPr>
        <dsp:cNvPr id="0" name=""/>
        <dsp:cNvSpPr/>
      </dsp:nvSpPr>
      <dsp:spPr>
        <a:xfrm>
          <a:off x="298326" y="2943506"/>
          <a:ext cx="932871" cy="932871"/>
        </a:xfrm>
        <a:prstGeom prst="ellipse">
          <a:avLst/>
        </a:prstGeom>
        <a:solidFill>
          <a:schemeClr val="accent5">
            <a:hueOff val="-4055126"/>
            <a:satOff val="-10451"/>
            <a:lumOff val="-7059"/>
            <a:alphaOff val="0"/>
          </a:schemeClr>
        </a:solidFill>
        <a:ln>
          <a:noFill/>
        </a:ln>
        <a:effectLst/>
      </dsp:spPr>
      <dsp:style>
        <a:lnRef idx="0">
          <a:scrgbClr r="0" g="0" b="0"/>
        </a:lnRef>
        <a:fillRef idx="1">
          <a:scrgbClr r="0" g="0" b="0"/>
        </a:fillRef>
        <a:effectRef idx="0">
          <a:scrgbClr r="0" g="0" b="0"/>
        </a:effectRef>
        <a:fontRef idx="minor"/>
      </dsp:style>
    </dsp:sp>
    <dsp:sp modelId="{B97928C2-67CD-4ADC-A741-0764A1F646E9}">
      <dsp:nvSpPr>
        <dsp:cNvPr id="0" name=""/>
        <dsp:cNvSpPr/>
      </dsp:nvSpPr>
      <dsp:spPr>
        <a:xfrm>
          <a:off x="497135" y="3142314"/>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1DCF8B-DAA8-40C1-9D97-35453B72035E}">
      <dsp:nvSpPr>
        <dsp:cNvPr id="0" name=""/>
        <dsp:cNvSpPr/>
      </dsp:nvSpPr>
      <dsp:spPr>
        <a:xfrm>
          <a:off x="113" y="4166943"/>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Adjust Discount Rates Strategically Based on Student Interest and Financial Need to Boost Enrollment</a:t>
          </a:r>
        </a:p>
      </dsp:txBody>
      <dsp:txXfrm>
        <a:off x="113" y="4166943"/>
        <a:ext cx="1529296" cy="783764"/>
      </dsp:txXfrm>
    </dsp:sp>
    <dsp:sp modelId="{0D756884-8B67-4FFE-A5A4-7AABDA1ACD11}">
      <dsp:nvSpPr>
        <dsp:cNvPr id="0" name=""/>
        <dsp:cNvSpPr/>
      </dsp:nvSpPr>
      <dsp:spPr>
        <a:xfrm>
          <a:off x="2095250" y="2943506"/>
          <a:ext cx="932871" cy="932871"/>
        </a:xfrm>
        <a:prstGeom prst="ellipse">
          <a:avLst/>
        </a:prstGeom>
        <a:solidFill>
          <a:schemeClr val="accent5">
            <a:hueOff val="-5406834"/>
            <a:satOff val="-13935"/>
            <a:lumOff val="-9412"/>
            <a:alphaOff val="0"/>
          </a:schemeClr>
        </a:solidFill>
        <a:ln>
          <a:noFill/>
        </a:ln>
        <a:effectLst/>
      </dsp:spPr>
      <dsp:style>
        <a:lnRef idx="0">
          <a:scrgbClr r="0" g="0" b="0"/>
        </a:lnRef>
        <a:fillRef idx="1">
          <a:scrgbClr r="0" g="0" b="0"/>
        </a:fillRef>
        <a:effectRef idx="0">
          <a:scrgbClr r="0" g="0" b="0"/>
        </a:effectRef>
        <a:fontRef idx="minor"/>
      </dsp:style>
    </dsp:sp>
    <dsp:sp modelId="{ABD1EAE5-C647-4360-9496-6105C8DEAEF7}">
      <dsp:nvSpPr>
        <dsp:cNvPr id="0" name=""/>
        <dsp:cNvSpPr/>
      </dsp:nvSpPr>
      <dsp:spPr>
        <a:xfrm>
          <a:off x="2294059" y="3142314"/>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5FFBC8-C1D7-4A5F-9972-8F2BAB4D210A}">
      <dsp:nvSpPr>
        <dsp:cNvPr id="0" name=""/>
        <dsp:cNvSpPr/>
      </dsp:nvSpPr>
      <dsp:spPr>
        <a:xfrm>
          <a:off x="1797037" y="4166943"/>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Expand International Student Recruitment</a:t>
          </a:r>
        </a:p>
      </dsp:txBody>
      <dsp:txXfrm>
        <a:off x="1797037" y="4166943"/>
        <a:ext cx="1529296" cy="783764"/>
      </dsp:txXfrm>
    </dsp:sp>
    <dsp:sp modelId="{CE02E74A-0428-4767-803D-DA3B4815078D}">
      <dsp:nvSpPr>
        <dsp:cNvPr id="0" name=""/>
        <dsp:cNvSpPr/>
      </dsp:nvSpPr>
      <dsp:spPr>
        <a:xfrm>
          <a:off x="3892174" y="2943506"/>
          <a:ext cx="932871" cy="932871"/>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00B87E7B-4E9D-44AA-B446-77763C76866D}">
      <dsp:nvSpPr>
        <dsp:cNvPr id="0" name=""/>
        <dsp:cNvSpPr/>
      </dsp:nvSpPr>
      <dsp:spPr>
        <a:xfrm>
          <a:off x="4090982" y="3142314"/>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DC44E-B703-46A0-89F0-F383D3F4F133}">
      <dsp:nvSpPr>
        <dsp:cNvPr id="0" name=""/>
        <dsp:cNvSpPr/>
      </dsp:nvSpPr>
      <dsp:spPr>
        <a:xfrm>
          <a:off x="3593961" y="4166943"/>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Focus on Career Outcomes (Return on Investment - ROI)</a:t>
          </a:r>
        </a:p>
      </dsp:txBody>
      <dsp:txXfrm>
        <a:off x="3593961" y="4166943"/>
        <a:ext cx="1529296" cy="7837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D0C14-31C3-A34F-B59E-BDD0A6F70878}">
      <dsp:nvSpPr>
        <dsp:cNvPr id="0" name=""/>
        <dsp:cNvSpPr/>
      </dsp:nvSpPr>
      <dsp:spPr>
        <a:xfrm>
          <a:off x="0" y="372452"/>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-Family income data</a:t>
          </a:r>
        </a:p>
      </dsp:txBody>
      <dsp:txXfrm>
        <a:off x="0" y="372452"/>
        <a:ext cx="2464593" cy="1478756"/>
      </dsp:txXfrm>
    </dsp:sp>
    <dsp:sp modelId="{37BCE798-9094-4D4E-9918-BB6C1166CBC9}">
      <dsp:nvSpPr>
        <dsp:cNvPr id="0" name=""/>
        <dsp:cNvSpPr/>
      </dsp:nvSpPr>
      <dsp:spPr>
        <a:xfrm>
          <a:off x="2711053" y="372452"/>
          <a:ext cx="2464593" cy="14787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-High School Performance Beyond GPA</a:t>
          </a:r>
        </a:p>
      </dsp:txBody>
      <dsp:txXfrm>
        <a:off x="2711053" y="372452"/>
        <a:ext cx="2464593" cy="1478756"/>
      </dsp:txXfrm>
    </dsp:sp>
    <dsp:sp modelId="{BEDD8418-1644-CD44-B343-EBC804E625B4}">
      <dsp:nvSpPr>
        <dsp:cNvPr id="0" name=""/>
        <dsp:cNvSpPr/>
      </dsp:nvSpPr>
      <dsp:spPr>
        <a:xfrm>
          <a:off x="5422106" y="372452"/>
          <a:ext cx="2464593" cy="14787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-More granular data on extracurricular involvement, 100 % scholarship data </a:t>
          </a:r>
        </a:p>
      </dsp:txBody>
      <dsp:txXfrm>
        <a:off x="5422106" y="372452"/>
        <a:ext cx="2464593" cy="1478756"/>
      </dsp:txXfrm>
    </dsp:sp>
    <dsp:sp modelId="{463A6CB1-2C5E-9F45-ADB7-A79A97574790}">
      <dsp:nvSpPr>
        <dsp:cNvPr id="0" name=""/>
        <dsp:cNvSpPr/>
      </dsp:nvSpPr>
      <dsp:spPr>
        <a:xfrm>
          <a:off x="0" y="2097667"/>
          <a:ext cx="2464593" cy="14787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-Additional insights on student engagement with URI during the admissions process.</a:t>
          </a:r>
        </a:p>
      </dsp:txBody>
      <dsp:txXfrm>
        <a:off x="0" y="2097667"/>
        <a:ext cx="2464593" cy="1478756"/>
      </dsp:txXfrm>
    </dsp:sp>
    <dsp:sp modelId="{E3338506-66B8-5240-B2EF-3C35211DFD24}">
      <dsp:nvSpPr>
        <dsp:cNvPr id="0" name=""/>
        <dsp:cNvSpPr/>
      </dsp:nvSpPr>
      <dsp:spPr>
        <a:xfrm>
          <a:off x="2711053" y="2097667"/>
          <a:ext cx="2464593" cy="14787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-Universities Where Students Have Multiple Acceptances(if possible)</a:t>
          </a:r>
        </a:p>
      </dsp:txBody>
      <dsp:txXfrm>
        <a:off x="2711053" y="2097667"/>
        <a:ext cx="2464593" cy="1478756"/>
      </dsp:txXfrm>
    </dsp:sp>
    <dsp:sp modelId="{2EE67FEA-4BAA-DD45-8825-E077753CD992}">
      <dsp:nvSpPr>
        <dsp:cNvPr id="0" name=""/>
        <dsp:cNvSpPr/>
      </dsp:nvSpPr>
      <dsp:spPr>
        <a:xfrm>
          <a:off x="5422106" y="2097667"/>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-Social Media Engagement and Sentiment</a:t>
          </a:r>
        </a:p>
      </dsp:txBody>
      <dsp:txXfrm>
        <a:off x="5422106" y="2097667"/>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3CF61-46B4-DA42-A70D-437BB2D04D06}" type="datetimeFigureOut">
              <a:rPr lang="en-US" smtClean="0"/>
              <a:t>10/9/24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F235F-D36A-6A48-81E9-9C0F19855C6E}" type="slidenum">
              <a:rPr lang="en-US" smtClean="0"/>
              <a:t>‹#›</a:t>
            </a:fld>
            <a:endParaRPr lang="en-US"/>
          </a:p>
        </p:txBody>
      </p:sp>
    </p:spTree>
    <p:extLst>
      <p:ext uri="{BB962C8B-B14F-4D97-AF65-F5344CB8AC3E}">
        <p14:creationId xmlns:p14="http://schemas.microsoft.com/office/powerpoint/2010/main" val="3938088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a:t>
            </a:fld>
            <a:endParaRPr lang="en-US"/>
          </a:p>
        </p:txBody>
      </p:sp>
    </p:spTree>
    <p:extLst>
      <p:ext uri="{BB962C8B-B14F-4D97-AF65-F5344CB8AC3E}">
        <p14:creationId xmlns:p14="http://schemas.microsoft.com/office/powerpoint/2010/main" val="395263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253F235F-D36A-6A48-81E9-9C0F19855C6E}" type="slidenum">
              <a:rPr lang="en-US" smtClean="0"/>
              <a:t>10</a:t>
            </a:fld>
            <a:endParaRPr lang="en-US"/>
          </a:p>
        </p:txBody>
      </p:sp>
    </p:spTree>
    <p:extLst>
      <p:ext uri="{BB962C8B-B14F-4D97-AF65-F5344CB8AC3E}">
        <p14:creationId xmlns:p14="http://schemas.microsoft.com/office/powerpoint/2010/main" val="331346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11</a:t>
            </a:fld>
            <a:endParaRPr lang="en-US"/>
          </a:p>
        </p:txBody>
      </p:sp>
    </p:spTree>
    <p:extLst>
      <p:ext uri="{BB962C8B-B14F-4D97-AF65-F5344CB8AC3E}">
        <p14:creationId xmlns:p14="http://schemas.microsoft.com/office/powerpoint/2010/main" val="376856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12</a:t>
            </a:fld>
            <a:endParaRPr lang="en-US"/>
          </a:p>
        </p:txBody>
      </p:sp>
    </p:spTree>
    <p:extLst>
      <p:ext uri="{BB962C8B-B14F-4D97-AF65-F5344CB8AC3E}">
        <p14:creationId xmlns:p14="http://schemas.microsoft.com/office/powerpoint/2010/main" val="117952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13</a:t>
            </a:fld>
            <a:endParaRPr lang="en-US"/>
          </a:p>
        </p:txBody>
      </p:sp>
    </p:spTree>
    <p:extLst>
      <p:ext uri="{BB962C8B-B14F-4D97-AF65-F5344CB8AC3E}">
        <p14:creationId xmlns:p14="http://schemas.microsoft.com/office/powerpoint/2010/main" val="325455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14</a:t>
            </a:fld>
            <a:endParaRPr lang="en-US"/>
          </a:p>
        </p:txBody>
      </p:sp>
    </p:spTree>
    <p:extLst>
      <p:ext uri="{BB962C8B-B14F-4D97-AF65-F5344CB8AC3E}">
        <p14:creationId xmlns:p14="http://schemas.microsoft.com/office/powerpoint/2010/main" val="1649672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15</a:t>
            </a:fld>
            <a:endParaRPr lang="en-US"/>
          </a:p>
        </p:txBody>
      </p:sp>
    </p:spTree>
    <p:extLst>
      <p:ext uri="{BB962C8B-B14F-4D97-AF65-F5344CB8AC3E}">
        <p14:creationId xmlns:p14="http://schemas.microsoft.com/office/powerpoint/2010/main" val="934809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16</a:t>
            </a:fld>
            <a:endParaRPr lang="en-US"/>
          </a:p>
        </p:txBody>
      </p:sp>
    </p:spTree>
    <p:extLst>
      <p:ext uri="{BB962C8B-B14F-4D97-AF65-F5344CB8AC3E}">
        <p14:creationId xmlns:p14="http://schemas.microsoft.com/office/powerpoint/2010/main" val="2572939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17</a:t>
            </a:fld>
            <a:endParaRPr lang="en-US"/>
          </a:p>
        </p:txBody>
      </p:sp>
    </p:spTree>
    <p:extLst>
      <p:ext uri="{BB962C8B-B14F-4D97-AF65-F5344CB8AC3E}">
        <p14:creationId xmlns:p14="http://schemas.microsoft.com/office/powerpoint/2010/main" val="89089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18</a:t>
            </a:fld>
            <a:endParaRPr lang="en-US"/>
          </a:p>
        </p:txBody>
      </p:sp>
    </p:spTree>
    <p:extLst>
      <p:ext uri="{BB962C8B-B14F-4D97-AF65-F5344CB8AC3E}">
        <p14:creationId xmlns:p14="http://schemas.microsoft.com/office/powerpoint/2010/main" val="172621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19</a:t>
            </a:fld>
            <a:endParaRPr lang="en-US"/>
          </a:p>
        </p:txBody>
      </p:sp>
    </p:spTree>
    <p:extLst>
      <p:ext uri="{BB962C8B-B14F-4D97-AF65-F5344CB8AC3E}">
        <p14:creationId xmlns:p14="http://schemas.microsoft.com/office/powerpoint/2010/main" val="424048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2</a:t>
            </a:fld>
            <a:endParaRPr lang="en-US"/>
          </a:p>
        </p:txBody>
      </p:sp>
    </p:spTree>
    <p:extLst>
      <p:ext uri="{BB962C8B-B14F-4D97-AF65-F5344CB8AC3E}">
        <p14:creationId xmlns:p14="http://schemas.microsoft.com/office/powerpoint/2010/main" val="1193734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20</a:t>
            </a:fld>
            <a:endParaRPr lang="en-US"/>
          </a:p>
        </p:txBody>
      </p:sp>
    </p:spTree>
    <p:extLst>
      <p:ext uri="{BB962C8B-B14F-4D97-AF65-F5344CB8AC3E}">
        <p14:creationId xmlns:p14="http://schemas.microsoft.com/office/powerpoint/2010/main" val="31141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we'll begin by outlining the key business objectives driving this analysis. Our goal is to analyze student yield rates across various characteristics such as GPA and state residency, identify predictive indicators that influence a student’s likelihood to enroll, and finally, recommend strategies to improve overall enrollment rates at URI. The dataset comprises vital information about applicants, focusing on GPA, financial aid status, merit scholarships, discount rates, and final enrollment decisions. These variables form the foundation for our predictive models and strategic insights."</a:t>
            </a:r>
          </a:p>
        </p:txBody>
      </p:sp>
      <p:sp>
        <p:nvSpPr>
          <p:cNvPr id="4" name="Slide Number Placeholder 3"/>
          <p:cNvSpPr>
            <a:spLocks noGrp="1"/>
          </p:cNvSpPr>
          <p:nvPr>
            <p:ph type="sldNum" sz="quarter" idx="5"/>
          </p:nvPr>
        </p:nvSpPr>
        <p:spPr/>
        <p:txBody>
          <a:bodyPr/>
          <a:lstStyle/>
          <a:p>
            <a:fld id="{253F235F-D36A-6A48-81E9-9C0F19855C6E}" type="slidenum">
              <a:rPr lang="en-US" smtClean="0"/>
              <a:t>3</a:t>
            </a:fld>
            <a:endParaRPr lang="en-US"/>
          </a:p>
        </p:txBody>
      </p:sp>
    </p:spTree>
    <p:extLst>
      <p:ext uri="{BB962C8B-B14F-4D97-AF65-F5344CB8AC3E}">
        <p14:creationId xmlns:p14="http://schemas.microsoft.com/office/powerpoint/2010/main" val="102595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4</a:t>
            </a:fld>
            <a:endParaRPr lang="en-US"/>
          </a:p>
        </p:txBody>
      </p:sp>
    </p:spTree>
    <p:extLst>
      <p:ext uri="{BB962C8B-B14F-4D97-AF65-F5344CB8AC3E}">
        <p14:creationId xmlns:p14="http://schemas.microsoft.com/office/powerpoint/2010/main" val="277826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5</a:t>
            </a:fld>
            <a:endParaRPr lang="en-US"/>
          </a:p>
        </p:txBody>
      </p:sp>
    </p:spTree>
    <p:extLst>
      <p:ext uri="{BB962C8B-B14F-4D97-AF65-F5344CB8AC3E}">
        <p14:creationId xmlns:p14="http://schemas.microsoft.com/office/powerpoint/2010/main" val="71371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253F235F-D36A-6A48-81E9-9C0F19855C6E}" type="slidenum">
              <a:rPr lang="en-US" smtClean="0"/>
              <a:t>6</a:t>
            </a:fld>
            <a:endParaRPr lang="en-US"/>
          </a:p>
        </p:txBody>
      </p:sp>
    </p:spTree>
    <p:extLst>
      <p:ext uri="{BB962C8B-B14F-4D97-AF65-F5344CB8AC3E}">
        <p14:creationId xmlns:p14="http://schemas.microsoft.com/office/powerpoint/2010/main" val="354556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253F235F-D36A-6A48-81E9-9C0F19855C6E}" type="slidenum">
              <a:rPr lang="en-US" smtClean="0"/>
              <a:t>7</a:t>
            </a:fld>
            <a:endParaRPr lang="en-US"/>
          </a:p>
        </p:txBody>
      </p:sp>
    </p:spTree>
    <p:extLst>
      <p:ext uri="{BB962C8B-B14F-4D97-AF65-F5344CB8AC3E}">
        <p14:creationId xmlns:p14="http://schemas.microsoft.com/office/powerpoint/2010/main" val="105939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8</a:t>
            </a:fld>
            <a:endParaRPr lang="en-US"/>
          </a:p>
        </p:txBody>
      </p:sp>
    </p:spTree>
    <p:extLst>
      <p:ext uri="{BB962C8B-B14F-4D97-AF65-F5344CB8AC3E}">
        <p14:creationId xmlns:p14="http://schemas.microsoft.com/office/powerpoint/2010/main" val="79744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253F235F-D36A-6A48-81E9-9C0F19855C6E}" type="slidenum">
              <a:rPr lang="en-US" smtClean="0"/>
              <a:t>9</a:t>
            </a:fld>
            <a:endParaRPr lang="en-US"/>
          </a:p>
        </p:txBody>
      </p:sp>
    </p:spTree>
    <p:extLst>
      <p:ext uri="{BB962C8B-B14F-4D97-AF65-F5344CB8AC3E}">
        <p14:creationId xmlns:p14="http://schemas.microsoft.com/office/powerpoint/2010/main" val="340994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672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814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532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103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169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631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353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799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22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446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709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10/9/24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11668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5357" y="2960716"/>
            <a:ext cx="3027251" cy="2387600"/>
          </a:xfrm>
        </p:spPr>
        <p:txBody>
          <a:bodyPr anchor="t">
            <a:normAutofit/>
          </a:bodyPr>
          <a:lstStyle/>
          <a:p>
            <a:pPr algn="l"/>
            <a:r>
              <a:rPr lang="en-US" sz="4000"/>
              <a:t>URI Enrollment Data Analysis </a:t>
            </a:r>
            <a:br>
              <a:rPr lang="en-US" sz="4000"/>
            </a:br>
            <a:endParaRPr lang="en-US" sz="4000"/>
          </a:p>
        </p:txBody>
      </p:sp>
      <p:sp>
        <p:nvSpPr>
          <p:cNvPr id="3" name="Subtitle 2"/>
          <p:cNvSpPr>
            <a:spLocks noGrp="1"/>
          </p:cNvSpPr>
          <p:nvPr>
            <p:ph type="subTitle" idx="1"/>
          </p:nvPr>
        </p:nvSpPr>
        <p:spPr>
          <a:xfrm>
            <a:off x="835356" y="953037"/>
            <a:ext cx="3027250" cy="1709849"/>
          </a:xfrm>
        </p:spPr>
        <p:txBody>
          <a:bodyPr anchor="b">
            <a:normAutofit/>
          </a:bodyPr>
          <a:lstStyle/>
          <a:p>
            <a:pPr algn="l"/>
            <a:r>
              <a:rPr lang="en-US" sz="1700" dirty="0"/>
              <a:t>Answering Data Questions with Predictive Modeling</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74358E2-2DC2-C70C-CFE5-AD3DAA3E5D7F}"/>
              </a:ext>
            </a:extLst>
          </p:cNvPr>
          <p:cNvPicPr>
            <a:picLocks noChangeAspect="1"/>
          </p:cNvPicPr>
          <p:nvPr/>
        </p:nvPicPr>
        <p:blipFill>
          <a:blip r:embed="rId3"/>
          <a:srcRect l="637" r="43112"/>
          <a:stretch/>
        </p:blipFill>
        <p:spPr>
          <a:xfrm>
            <a:off x="4441869" y="936147"/>
            <a:ext cx="4152000" cy="4926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B0992-8722-57B1-F7E0-2ED5F3CE7A1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5E0DB9C-C08C-EC43-322B-5381BAB4F92D}"/>
              </a:ext>
            </a:extLst>
          </p:cNvPr>
          <p:cNvSpPr>
            <a:spLocks noGrp="1"/>
          </p:cNvSpPr>
          <p:nvPr>
            <p:ph type="title"/>
          </p:nvPr>
        </p:nvSpPr>
        <p:spPr>
          <a:xfrm>
            <a:off x="442170" y="856180"/>
            <a:ext cx="3420438" cy="1128068"/>
          </a:xfrm>
        </p:spPr>
        <p:txBody>
          <a:bodyPr vert="horz" lIns="91440" tIns="45720" rIns="91440" bIns="45720" rtlCol="0" anchor="ctr">
            <a:normAutofit/>
          </a:bodyPr>
          <a:lstStyle/>
          <a:p>
            <a:r>
              <a:rPr lang="en-US" sz="3000"/>
              <a:t>Yeild Rate for  College Admitted to</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B61CB6-F3A8-8D0E-868D-9E5F592FDB6C}"/>
              </a:ext>
            </a:extLst>
          </p:cNvPr>
          <p:cNvSpPr txBox="1"/>
          <p:nvPr/>
        </p:nvSpPr>
        <p:spPr>
          <a:xfrm>
            <a:off x="443039" y="2330505"/>
            <a:ext cx="3419569" cy="397958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Undeclared and Environment Sciences are in the Lead.</a:t>
            </a:r>
          </a:p>
          <a:p>
            <a:pPr indent="-228600" defTabSz="914400">
              <a:lnSpc>
                <a:spcPct val="90000"/>
              </a:lnSpc>
              <a:spcAft>
                <a:spcPts val="600"/>
              </a:spcAft>
              <a:buFont typeface="Arial" panose="020B0604020202020204" pitchFamily="34" charset="0"/>
              <a:buChar char="•"/>
            </a:pPr>
            <a:r>
              <a:rPr lang="en-US" sz="1700"/>
              <a:t>Engineering &amp; Education: Solid yields (~9-10%) point to consistent demand. Expanding capacity or offering more specialized programs could enhance competitiveness.</a:t>
            </a:r>
          </a:p>
          <a:p>
            <a:pPr indent="-228600" defTabSz="914400">
              <a:lnSpc>
                <a:spcPct val="90000"/>
              </a:lnSpc>
              <a:spcAft>
                <a:spcPts val="600"/>
              </a:spcAft>
              <a:buFont typeface="Arial" panose="020B0604020202020204" pitchFamily="34" charset="0"/>
              <a:buChar char="•"/>
            </a:pPr>
            <a:r>
              <a:rPr lang="en-US" sz="1700"/>
              <a:t>Arts &amp; Sciences Opportunity: The lower yield (~8%) suggests a need for targeted recruitment efforts or program differentiation to attract more students.</a:t>
            </a:r>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and white bars&#10;&#10;Description automatically generated">
            <a:extLst>
              <a:ext uri="{FF2B5EF4-FFF2-40B4-BE49-F238E27FC236}">
                <a16:creationId xmlns:a16="http://schemas.microsoft.com/office/drawing/2014/main" id="{AA95DA7F-D32E-637E-35EC-564743147A27}"/>
              </a:ext>
            </a:extLst>
          </p:cNvPr>
          <p:cNvPicPr>
            <a:picLocks noChangeAspect="1"/>
          </p:cNvPicPr>
          <p:nvPr/>
        </p:nvPicPr>
        <p:blipFill>
          <a:blip r:embed="rId3"/>
          <a:stretch>
            <a:fillRect/>
          </a:stretch>
        </p:blipFill>
        <p:spPr>
          <a:xfrm>
            <a:off x="4304778" y="980514"/>
            <a:ext cx="4296328" cy="5368234"/>
          </a:xfrm>
          <a:prstGeom prst="rect">
            <a:avLst/>
          </a:prstGeom>
        </p:spPr>
      </p:pic>
    </p:spTree>
    <p:extLst>
      <p:ext uri="{BB962C8B-B14F-4D97-AF65-F5344CB8AC3E}">
        <p14:creationId xmlns:p14="http://schemas.microsoft.com/office/powerpoint/2010/main" val="213287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a:t>Impact of Discount Rate</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8FCC0D1-AF69-87E2-AA2D-FAD9E9E1CED3}"/>
              </a:ext>
            </a:extLst>
          </p:cNvPr>
          <p:cNvSpPr>
            <a:spLocks noGrp="1"/>
          </p:cNvSpPr>
          <p:nvPr>
            <p:ph idx="1"/>
          </p:nvPr>
        </p:nvSpPr>
        <p:spPr>
          <a:xfrm>
            <a:off x="595245" y="2599509"/>
            <a:ext cx="3398174" cy="3639450"/>
          </a:xfrm>
        </p:spPr>
        <p:txBody>
          <a:bodyPr anchor="ctr">
            <a:normAutofit/>
          </a:bodyPr>
          <a:lstStyle/>
          <a:p>
            <a:r>
              <a:rPr lang="en-US" sz="1700" b="1" i="0" u="none" strike="noStrike">
                <a:effectLst/>
              </a:rPr>
              <a:t>Minimal Impact of Higher Discount Rates on Yield Rate</a:t>
            </a:r>
          </a:p>
          <a:p>
            <a:r>
              <a:rPr lang="en-US" sz="1700" b="1" i="0" u="none" strike="noStrike">
                <a:effectLst/>
              </a:rPr>
              <a:t>A Focus on Targeting Discounts </a:t>
            </a:r>
            <a:endParaRPr lang="en-US" sz="1700">
              <a:latin typeface="-webkit-standard"/>
            </a:endParaRPr>
          </a:p>
          <a:p>
            <a:r>
              <a:rPr lang="en-US" sz="1700" b="1" i="0" u="none" strike="noStrike">
                <a:effectLst/>
              </a:rPr>
              <a:t>Concentration Around Lower Yield Rates</a:t>
            </a:r>
            <a:endParaRPr lang="en-US" sz="1700">
              <a:latin typeface="-webkit-standard"/>
            </a:endParaRPr>
          </a:p>
          <a:p>
            <a:endParaRPr lang="en-US" sz="1700" b="0" i="0" u="none" strike="noStrike">
              <a:effectLst/>
              <a:latin typeface="-webkit-standard"/>
            </a:endParaRPr>
          </a:p>
          <a:p>
            <a:endParaRPr lang="en-US" sz="1700" dirty="0"/>
          </a:p>
        </p:txBody>
      </p:sp>
      <p:pic>
        <p:nvPicPr>
          <p:cNvPr id="6" name="Content Placeholder 5" descr="A graph with blue dots&#10;&#10;Description automatically generated">
            <a:extLst>
              <a:ext uri="{FF2B5EF4-FFF2-40B4-BE49-F238E27FC236}">
                <a16:creationId xmlns:a16="http://schemas.microsoft.com/office/drawing/2014/main" id="{1F8C67E8-07AF-93A3-4C22-AE810FF5BEBF}"/>
              </a:ext>
            </a:extLst>
          </p:cNvPr>
          <p:cNvPicPr>
            <a:picLocks noChangeAspect="1"/>
          </p:cNvPicPr>
          <p:nvPr/>
        </p:nvPicPr>
        <p:blipFill>
          <a:blip r:embed="rId3"/>
          <a:srcRect t="4132"/>
          <a:stretch/>
        </p:blipFill>
        <p:spPr>
          <a:xfrm>
            <a:off x="4433649" y="3378571"/>
            <a:ext cx="3862707" cy="1925612"/>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61864B4-6854-9D03-4AA1-8688FB4EBBFA}"/>
              </a:ext>
            </a:extLst>
          </p:cNvPr>
          <p:cNvSpPr txBox="1"/>
          <p:nvPr/>
        </p:nvSpPr>
        <p:spPr>
          <a:xfrm>
            <a:off x="483799" y="2031101"/>
            <a:ext cx="3212238" cy="3511943"/>
          </a:xfrm>
          <a:prstGeom prst="rect">
            <a:avLst/>
          </a:prstGeom>
        </p:spPr>
        <p:txBody>
          <a:bodyPr vert="horz" lIns="91440" tIns="45720" rIns="91440" bIns="45720" rtlCol="0" anchor="ctr">
            <a:normAutofit/>
          </a:bodyPr>
          <a:lstStyle/>
          <a:p>
            <a:pPr marL="0" indent="-228600" defTabSz="914400" fontAlgn="base">
              <a:lnSpc>
                <a:spcPct val="90000"/>
              </a:lnSpc>
              <a:spcBef>
                <a:spcPts val="0"/>
              </a:spcBef>
              <a:spcAft>
                <a:spcPts val="600"/>
              </a:spcAft>
              <a:buFont typeface="Arial" panose="020B0604020202020204" pitchFamily="34" charset="0"/>
              <a:buChar char="•"/>
            </a:pPr>
            <a:r>
              <a:rPr lang="en-US" sz="1600" b="0" i="0" u="none" strike="noStrike">
                <a:effectLst/>
              </a:rPr>
              <a:t>Can you identify any key predictive indicators that could be used to forecast a student's likelihood of enrolling after being admitted? What appear to be the most influential variables in predicting enrollment?</a:t>
            </a:r>
          </a:p>
          <a:p>
            <a:pPr marL="0" indent="-228600" defTabSz="914400" fontAlgn="base">
              <a:lnSpc>
                <a:spcPct val="90000"/>
              </a:lnSpc>
              <a:spcBef>
                <a:spcPts val="0"/>
              </a:spcBef>
              <a:spcAft>
                <a:spcPts val="600"/>
              </a:spcAft>
              <a:buFont typeface="Arial" panose="020B0604020202020204" pitchFamily="34" charset="0"/>
              <a:buChar char="•"/>
            </a:pPr>
            <a:endParaRPr lang="en-US" sz="1600" b="0" i="0" u="none" strike="noStrike">
              <a:effectLst/>
            </a:endParaRPr>
          </a:p>
        </p:txBody>
      </p:sp>
      <p:sp>
        <p:nvSpPr>
          <p:cNvPr id="9" name="Rectangle 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7E48178-A72D-FB0D-1AD6-2F8A832252E2}"/>
              </a:ext>
            </a:extLst>
          </p:cNvPr>
          <p:cNvPicPr>
            <a:picLocks noChangeAspect="1"/>
          </p:cNvPicPr>
          <p:nvPr/>
        </p:nvPicPr>
        <p:blipFill>
          <a:blip r:embed="rId3"/>
          <a:srcRect l="30511" r="16570" b="2"/>
          <a:stretch/>
        </p:blipFill>
        <p:spPr>
          <a:xfrm>
            <a:off x="4490803" y="650494"/>
            <a:ext cx="4221014" cy="5324142"/>
          </a:xfrm>
          <a:prstGeom prst="rect">
            <a:avLst/>
          </a:prstGeom>
        </p:spPr>
      </p:pic>
    </p:spTree>
    <p:extLst>
      <p:ext uri="{BB962C8B-B14F-4D97-AF65-F5344CB8AC3E}">
        <p14:creationId xmlns:p14="http://schemas.microsoft.com/office/powerpoint/2010/main" val="3324689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marL="0" indent="0">
              <a:buNone/>
            </a:pPr>
            <a:endParaRPr lang="en-US" sz="1800" b="1" dirty="0"/>
          </a:p>
          <a:p>
            <a:pPr marL="0" indent="0">
              <a:buNone/>
            </a:pPr>
            <a:r>
              <a:rPr lang="en-US" sz="1800" u="sng" dirty="0"/>
              <a:t>Data Preparation:</a:t>
            </a:r>
          </a:p>
          <a:p>
            <a:pPr marL="0" indent="0">
              <a:buNone/>
            </a:pPr>
            <a:r>
              <a:rPr lang="en-US" sz="1800" b="1" dirty="0"/>
              <a:t>Handling Missing Values</a:t>
            </a:r>
            <a:r>
              <a:rPr lang="en-US" sz="1800" dirty="0"/>
              <a:t>:</a:t>
            </a:r>
            <a:r>
              <a:rPr lang="en-US" sz="1800" b="1" dirty="0"/>
              <a:t> </a:t>
            </a:r>
            <a:r>
              <a:rPr lang="en-US" sz="1800" dirty="0"/>
              <a:t>Simple Imputer </a:t>
            </a:r>
          </a:p>
          <a:p>
            <a:pPr marL="0" indent="0" rtl="0" fontAlgn="base">
              <a:spcBef>
                <a:spcPts val="0"/>
              </a:spcBef>
              <a:spcAft>
                <a:spcPts val="0"/>
              </a:spcAft>
              <a:buNone/>
            </a:pPr>
            <a:r>
              <a:rPr lang="en-US" sz="1800" b="1" dirty="0">
                <a:latin typeface="Roboto" panose="02000000000000000000" pitchFamily="2" charset="0"/>
              </a:rPr>
              <a:t>Encoding : </a:t>
            </a:r>
            <a:r>
              <a:rPr lang="en-US" sz="1800" dirty="0">
                <a:latin typeface="Roboto" panose="02000000000000000000" pitchFamily="2" charset="0"/>
              </a:rPr>
              <a:t>Frequency Encoder</a:t>
            </a:r>
          </a:p>
          <a:p>
            <a:pPr marL="0" indent="0" rtl="0" fontAlgn="base">
              <a:spcBef>
                <a:spcPts val="0"/>
              </a:spcBef>
              <a:spcAft>
                <a:spcPts val="0"/>
              </a:spcAft>
              <a:buNone/>
            </a:pPr>
            <a:r>
              <a:rPr lang="en-US" sz="1800" b="1" dirty="0">
                <a:latin typeface="Roboto" panose="02000000000000000000" pitchFamily="2" charset="0"/>
              </a:rPr>
              <a:t>Class Imbalance: </a:t>
            </a:r>
            <a:r>
              <a:rPr lang="en-US" sz="1800" dirty="0">
                <a:latin typeface="Roboto" panose="02000000000000000000" pitchFamily="2" charset="0"/>
              </a:rPr>
              <a:t>Under sampling for Majority Class , SMOTE for minority class </a:t>
            </a:r>
          </a:p>
          <a:p>
            <a:pPr marL="0" indent="0" rtl="0" fontAlgn="base">
              <a:spcBef>
                <a:spcPts val="0"/>
              </a:spcBef>
              <a:spcAft>
                <a:spcPts val="0"/>
              </a:spcAft>
              <a:buNone/>
            </a:pPr>
            <a:r>
              <a:rPr lang="en-US" sz="1800" b="1" dirty="0">
                <a:latin typeface="Roboto" panose="02000000000000000000" pitchFamily="2" charset="0"/>
              </a:rPr>
              <a:t>Model Training : </a:t>
            </a:r>
            <a:r>
              <a:rPr lang="en-US" sz="1800" dirty="0"/>
              <a:t>Used Random Forest Classifier with </a:t>
            </a:r>
            <a:r>
              <a:rPr lang="en-US" sz="1800" dirty="0" err="1"/>
              <a:t>GridSearchCV</a:t>
            </a:r>
            <a:r>
              <a:rPr lang="en-US" sz="1800" dirty="0"/>
              <a:t> to fine-tune hyperparameters </a:t>
            </a:r>
            <a:endParaRPr lang="en-US" sz="1800" dirty="0">
              <a:latin typeface="Roboto" panose="02000000000000000000" pitchFamily="2" charset="0"/>
            </a:endParaRPr>
          </a:p>
          <a:p>
            <a:pPr marL="0" indent="0" rtl="0" fontAlgn="base">
              <a:spcBef>
                <a:spcPts val="0"/>
              </a:spcBef>
              <a:spcAft>
                <a:spcPts val="0"/>
              </a:spcAft>
              <a:buNone/>
            </a:pPr>
            <a:endParaRPr lang="en-US" sz="1800" b="0" i="0" u="none" strike="noStrike" dirty="0">
              <a:effectLst/>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marL="0" indent="0">
              <a:buNone/>
            </a:pPr>
            <a:r>
              <a:rPr lang="en-US" sz="1600" dirty="0"/>
              <a:t>The Random Forest model highlighted the following factors as the most influential in determining student enrollment:</a:t>
            </a:r>
          </a:p>
          <a:p>
            <a:r>
              <a:rPr lang="en-US" sz="1600" dirty="0"/>
              <a:t>1. GPA</a:t>
            </a:r>
          </a:p>
          <a:p>
            <a:r>
              <a:rPr lang="en-US" sz="1600" dirty="0"/>
              <a:t>2. College Admitted to </a:t>
            </a:r>
          </a:p>
          <a:p>
            <a:r>
              <a:rPr lang="en-US" sz="1600" dirty="0"/>
              <a:t>3. Applied FAFSA</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525848-773A-8897-7113-9703C153FA36}"/>
              </a:ext>
            </a:extLst>
          </p:cNvPr>
          <p:cNvPicPr>
            <a:picLocks noChangeAspect="1"/>
          </p:cNvPicPr>
          <p:nvPr/>
        </p:nvPicPr>
        <p:blipFill>
          <a:blip r:embed="rId3"/>
          <a:stretch>
            <a:fillRect/>
          </a:stretch>
        </p:blipFill>
        <p:spPr>
          <a:xfrm>
            <a:off x="4490803" y="1993498"/>
            <a:ext cx="4221014" cy="26381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9"/>
            <a:ext cx="2530602" cy="5567891"/>
          </a:xfrm>
        </p:spPr>
        <p:txBody>
          <a:bodyPr>
            <a:normAutofit/>
          </a:bodyPr>
          <a:lstStyle/>
          <a:p>
            <a:r>
              <a:rPr lang="en-US" sz="3800" dirty="0"/>
              <a:t>Enrollments at URI  </a:t>
            </a:r>
          </a:p>
        </p:txBody>
      </p:sp>
      <p:graphicFrame>
        <p:nvGraphicFramePr>
          <p:cNvPr id="5" name="Content Placeholder 2">
            <a:extLst>
              <a:ext uri="{FF2B5EF4-FFF2-40B4-BE49-F238E27FC236}">
                <a16:creationId xmlns:a16="http://schemas.microsoft.com/office/drawing/2014/main" id="{26695412-DCAD-DFDC-75AC-EE52FB7A2EB1}"/>
              </a:ext>
            </a:extLst>
          </p:cNvPr>
          <p:cNvGraphicFramePr>
            <a:graphicFrameLocks noGrp="1"/>
          </p:cNvGraphicFramePr>
          <p:nvPr>
            <p:ph idx="1"/>
            <p:extLst>
              <p:ext uri="{D42A27DB-BD31-4B8C-83A1-F6EECF244321}">
                <p14:modId xmlns:p14="http://schemas.microsoft.com/office/powerpoint/2010/main" val="2288728874"/>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9"/>
            <a:ext cx="2530602" cy="5567891"/>
          </a:xfrm>
        </p:spPr>
        <p:txBody>
          <a:bodyPr>
            <a:normAutofit/>
          </a:bodyPr>
          <a:lstStyle/>
          <a:p>
            <a:r>
              <a:rPr lang="en-US" sz="2100" dirty="0"/>
              <a:t>Strategies  </a:t>
            </a:r>
            <a:br>
              <a:rPr lang="en-US" sz="2100" dirty="0"/>
            </a:br>
            <a:r>
              <a:rPr lang="en-US" sz="2100" dirty="0"/>
              <a:t>to Improve Enrollment Yield</a:t>
            </a:r>
          </a:p>
        </p:txBody>
      </p:sp>
      <p:graphicFrame>
        <p:nvGraphicFramePr>
          <p:cNvPr id="5" name="Content Placeholder 2">
            <a:extLst>
              <a:ext uri="{FF2B5EF4-FFF2-40B4-BE49-F238E27FC236}">
                <a16:creationId xmlns:a16="http://schemas.microsoft.com/office/drawing/2014/main" id="{804BD3D9-3E88-7BF3-C260-58859E5F1562}"/>
              </a:ext>
            </a:extLst>
          </p:cNvPr>
          <p:cNvGraphicFramePr>
            <a:graphicFrameLocks noGrp="1"/>
          </p:cNvGraphicFramePr>
          <p:nvPr>
            <p:ph idx="1"/>
            <p:extLst>
              <p:ext uri="{D42A27DB-BD31-4B8C-83A1-F6EECF244321}">
                <p14:modId xmlns:p14="http://schemas.microsoft.com/office/powerpoint/2010/main" val="1548323546"/>
              </p:ext>
            </p:extLst>
          </p:nvPr>
        </p:nvGraphicFramePr>
        <p:xfrm>
          <a:off x="3819906" y="620392"/>
          <a:ext cx="5123372"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DF6EB-58D9-6680-30A1-D4345E7EE953}"/>
              </a:ext>
            </a:extLst>
          </p:cNvPr>
          <p:cNvSpPr>
            <a:spLocks noGrp="1"/>
          </p:cNvSpPr>
          <p:nvPr>
            <p:ph idx="1"/>
          </p:nvPr>
        </p:nvSpPr>
        <p:spPr>
          <a:xfrm>
            <a:off x="876662" y="-190295"/>
            <a:ext cx="7455989" cy="3124658"/>
          </a:xfrm>
        </p:spPr>
        <p:txBody>
          <a:bodyPr anchor="ctr">
            <a:normAutofit/>
          </a:bodyPr>
          <a:lstStyle/>
          <a:p>
            <a:endParaRPr lang="en-US" sz="2100" dirty="0"/>
          </a:p>
          <a:p>
            <a:endParaRPr lang="en-US" sz="2100" dirty="0"/>
          </a:p>
          <a:p>
            <a:r>
              <a:rPr lang="en-US" sz="2100" dirty="0"/>
              <a:t>IMPLEMENTATION OF THE MODEL </a:t>
            </a:r>
          </a:p>
          <a:p>
            <a:endParaRPr lang="en-US" sz="21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69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Further data could be added to refine the predictive model, including:</a:t>
            </a:r>
          </a:p>
        </p:txBody>
      </p:sp>
      <p:graphicFrame>
        <p:nvGraphicFramePr>
          <p:cNvPr id="5" name="Content Placeholder 2">
            <a:extLst>
              <a:ext uri="{FF2B5EF4-FFF2-40B4-BE49-F238E27FC236}">
                <a16:creationId xmlns:a16="http://schemas.microsoft.com/office/drawing/2014/main" id="{37BAB43E-B6D9-5E1F-2909-58D48E5DA298}"/>
              </a:ext>
            </a:extLst>
          </p:cNvPr>
          <p:cNvGraphicFramePr>
            <a:graphicFrameLocks noGrp="1"/>
          </p:cNvGraphicFramePr>
          <p:nvPr>
            <p:ph idx="1"/>
            <p:extLst>
              <p:ext uri="{D42A27DB-BD31-4B8C-83A1-F6EECF244321}">
                <p14:modId xmlns:p14="http://schemas.microsoft.com/office/powerpoint/2010/main" val="295339676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dirty="0"/>
              <a:t>Conclusion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r>
              <a:rPr lang="en-US" sz="1900" dirty="0"/>
              <a:t>The data analysis and predictive modeling identified key factors influencing student enrollment at URI. By focusing on the recommended strategies, URI can effectively increase its student yield.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Close up of a blue surface&#10;&#10;Description automatically generated">
            <a:extLst>
              <a:ext uri="{FF2B5EF4-FFF2-40B4-BE49-F238E27FC236}">
                <a16:creationId xmlns:a16="http://schemas.microsoft.com/office/drawing/2014/main" id="{5BD62B86-939A-370D-D2D0-E987D224C0EA}"/>
              </a:ext>
            </a:extLst>
          </p:cNvPr>
          <p:cNvPicPr>
            <a:picLocks noChangeAspect="1"/>
          </p:cNvPicPr>
          <p:nvPr/>
        </p:nvPicPr>
        <p:blipFill>
          <a:blip r:embed="rId3">
            <a:duotone>
              <a:schemeClr val="bg2">
                <a:shade val="45000"/>
                <a:satMod val="135000"/>
              </a:schemeClr>
              <a:prstClr val="white"/>
            </a:duotone>
          </a:blip>
          <a:srcRect t="9091" r="19091"/>
          <a:stretch/>
        </p:blipFill>
        <p:spPr>
          <a:xfrm>
            <a:off x="20" y="10"/>
            <a:ext cx="9143980" cy="6857990"/>
          </a:xfrm>
          <a:prstGeom prst="rect">
            <a:avLst/>
          </a:prstGeom>
        </p:spPr>
      </p:pic>
      <p:sp>
        <p:nvSpPr>
          <p:cNvPr id="42" name="Rectangle 4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C92AEC-4FD4-AAF5-20C1-8207607FAE0E}"/>
              </a:ext>
            </a:extLst>
          </p:cNvPr>
          <p:cNvGraphicFramePr>
            <a:graphicFrameLocks noGrp="1"/>
          </p:cNvGraphicFramePr>
          <p:nvPr>
            <p:ph idx="1"/>
            <p:extLst>
              <p:ext uri="{D42A27DB-BD31-4B8C-83A1-F6EECF244321}">
                <p14:modId xmlns:p14="http://schemas.microsoft.com/office/powerpoint/2010/main" val="269470085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E247D-251B-0628-1CB8-3FBD056576F9}"/>
              </a:ext>
            </a:extLst>
          </p:cNvPr>
          <p:cNvSpPr>
            <a:spLocks noGrp="1"/>
          </p:cNvSpPr>
          <p:nvPr>
            <p:ph type="title"/>
          </p:nvPr>
        </p:nvSpPr>
        <p:spPr>
          <a:xfrm>
            <a:off x="782723" y="809898"/>
            <a:ext cx="7457037" cy="1554480"/>
          </a:xfrm>
        </p:spPr>
        <p:txBody>
          <a:bodyPr anchor="ctr">
            <a:normAutofit/>
          </a:bodyPr>
          <a:lstStyle/>
          <a:p>
            <a:r>
              <a:rPr lang="en-US" sz="4200"/>
              <a:t>Any questions?</a:t>
            </a:r>
          </a:p>
        </p:txBody>
      </p:sp>
      <p:sp>
        <p:nvSpPr>
          <p:cNvPr id="19" name="Content Placeholder 2">
            <a:extLst>
              <a:ext uri="{FF2B5EF4-FFF2-40B4-BE49-F238E27FC236}">
                <a16:creationId xmlns:a16="http://schemas.microsoft.com/office/drawing/2014/main" id="{4C0E0B17-692F-2216-D9CD-02AB4F7BDB07}"/>
              </a:ext>
            </a:extLst>
          </p:cNvPr>
          <p:cNvSpPr>
            <a:spLocks noGrp="1"/>
          </p:cNvSpPr>
          <p:nvPr>
            <p:ph idx="1"/>
          </p:nvPr>
        </p:nvSpPr>
        <p:spPr>
          <a:xfrm>
            <a:off x="783771" y="3017522"/>
            <a:ext cx="7455989" cy="3124658"/>
          </a:xfrm>
        </p:spPr>
        <p:txBody>
          <a:bodyPr anchor="ctr">
            <a:normAutofit/>
          </a:bodyPr>
          <a:lstStyle/>
          <a:p>
            <a:endParaRPr lang="en-US" sz="21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3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2700"/>
              <a:t> Business Objectives and Data Set Overview</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marL="0" indent="0">
              <a:buNone/>
            </a:pPr>
            <a:endParaRPr lang="en-US" sz="900" dirty="0"/>
          </a:p>
          <a:p>
            <a:pPr marL="0" indent="0">
              <a:buNone/>
            </a:pPr>
            <a:r>
              <a:rPr lang="en-US" sz="900" b="1" dirty="0"/>
              <a:t>Business Objectives</a:t>
            </a:r>
            <a:r>
              <a:rPr lang="en-US" sz="900" dirty="0"/>
              <a:t>:</a:t>
            </a:r>
          </a:p>
          <a:p>
            <a:pPr>
              <a:buFont typeface="Arial" panose="020B0604020202020204" pitchFamily="34" charset="0"/>
              <a:buChar char="•"/>
            </a:pPr>
            <a:r>
              <a:rPr lang="en-US" sz="900" dirty="0"/>
              <a:t>Analyze yield rates across different characteristics (e.g., GPA, state of residency).</a:t>
            </a:r>
          </a:p>
          <a:p>
            <a:pPr>
              <a:buFont typeface="Arial" panose="020B0604020202020204" pitchFamily="34" charset="0"/>
              <a:buChar char="•"/>
            </a:pPr>
            <a:r>
              <a:rPr lang="en-US" sz="900" dirty="0"/>
              <a:t>Identify predictive indicators of a student’s likelihood to enroll.</a:t>
            </a:r>
          </a:p>
          <a:p>
            <a:pPr>
              <a:buFont typeface="Arial" panose="020B0604020202020204" pitchFamily="34" charset="0"/>
              <a:buChar char="•"/>
            </a:pPr>
            <a:r>
              <a:rPr lang="en-US" sz="900" dirty="0"/>
              <a:t>Recommend strategies to improve student enrollment rates.</a:t>
            </a:r>
          </a:p>
          <a:p>
            <a:pPr marL="0" indent="0">
              <a:buNone/>
            </a:pPr>
            <a:endParaRPr lang="en-US" sz="900" dirty="0"/>
          </a:p>
          <a:p>
            <a:pPr marL="0" indent="0">
              <a:buNone/>
            </a:pPr>
            <a:r>
              <a:rPr lang="en-US" sz="900" dirty="0"/>
              <a:t>The dataset consists of information about high school students who applied to the University of Rhode Island. The key variables analyzed include:</a:t>
            </a:r>
          </a:p>
          <a:p>
            <a:pPr>
              <a:buFont typeface="Arial" panose="020B0604020202020204" pitchFamily="34" charset="0"/>
              <a:buChar char="•"/>
            </a:pPr>
            <a:r>
              <a:rPr lang="en-US" sz="900" b="1" dirty="0"/>
              <a:t>GPA</a:t>
            </a:r>
            <a:endParaRPr lang="en-US" sz="900" dirty="0"/>
          </a:p>
          <a:p>
            <a:pPr>
              <a:buFont typeface="Arial" panose="020B0604020202020204" pitchFamily="34" charset="0"/>
              <a:buChar char="•"/>
            </a:pPr>
            <a:r>
              <a:rPr lang="en-US" sz="900" b="1" dirty="0"/>
              <a:t>Financial Aid Status (FAFSA)</a:t>
            </a:r>
            <a:endParaRPr lang="en-US" sz="900" dirty="0"/>
          </a:p>
          <a:p>
            <a:pPr>
              <a:buFont typeface="Arial" panose="020B0604020202020204" pitchFamily="34" charset="0"/>
              <a:buChar char="•"/>
            </a:pPr>
            <a:r>
              <a:rPr lang="en-US" sz="900" b="1" dirty="0"/>
              <a:t>Merit Scholarships</a:t>
            </a:r>
            <a:endParaRPr lang="en-US" sz="900" dirty="0"/>
          </a:p>
          <a:p>
            <a:pPr>
              <a:buFont typeface="Arial" panose="020B0604020202020204" pitchFamily="34" charset="0"/>
              <a:buChar char="•"/>
            </a:pPr>
            <a:r>
              <a:rPr lang="en-US" sz="900" b="1" dirty="0"/>
              <a:t>Discount Rates</a:t>
            </a:r>
            <a:endParaRPr lang="en-US" sz="900" dirty="0"/>
          </a:p>
          <a:p>
            <a:pPr>
              <a:buFont typeface="Arial" panose="020B0604020202020204" pitchFamily="34" charset="0"/>
              <a:buChar char="•"/>
            </a:pPr>
            <a:r>
              <a:rPr lang="en-US" sz="900" b="1" dirty="0"/>
              <a:t>Enrollment Decisions</a:t>
            </a:r>
            <a:endParaRPr lang="en-US" sz="900" dirty="0"/>
          </a:p>
          <a:p>
            <a:endParaRPr lang="en-US" sz="9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EB2CD111-6AD2-ED51-D6A7-766DE61BE6DB}"/>
              </a:ext>
            </a:extLst>
          </p:cNvPr>
          <p:cNvPicPr>
            <a:picLocks noChangeAspect="1"/>
          </p:cNvPicPr>
          <p:nvPr/>
        </p:nvPicPr>
        <p:blipFill>
          <a:blip r:embed="rId3"/>
          <a:srcRect l="27910" r="28571" b="2"/>
          <a:stretch/>
        </p:blipFill>
        <p:spPr>
          <a:xfrm>
            <a:off x="4483341" y="799352"/>
            <a:ext cx="4069057" cy="52592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56995"/>
            <a:ext cx="7886700" cy="1133693"/>
          </a:xfrm>
        </p:spPr>
        <p:txBody>
          <a:bodyPr>
            <a:normAutofit/>
          </a:bodyPr>
          <a:lstStyle/>
          <a:p>
            <a:r>
              <a:rPr lang="en-US" sz="4500"/>
              <a:t>Tools and Methodologies</a:t>
            </a:r>
          </a:p>
        </p:txBody>
      </p:sp>
      <p:graphicFrame>
        <p:nvGraphicFramePr>
          <p:cNvPr id="53" name="Content Placeholder 2">
            <a:extLst>
              <a:ext uri="{FF2B5EF4-FFF2-40B4-BE49-F238E27FC236}">
                <a16:creationId xmlns:a16="http://schemas.microsoft.com/office/drawing/2014/main" id="{C3C4BD56-AE65-12BC-92D2-46A27B18F284}"/>
              </a:ext>
            </a:extLst>
          </p:cNvPr>
          <p:cNvGraphicFramePr>
            <a:graphicFrameLocks noGrp="1"/>
          </p:cNvGraphicFramePr>
          <p:nvPr>
            <p:ph idx="1"/>
            <p:extLst>
              <p:ext uri="{D42A27DB-BD31-4B8C-83A1-F6EECF244321}">
                <p14:modId xmlns:p14="http://schemas.microsoft.com/office/powerpoint/2010/main" val="333872871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54362-7A16-006C-0596-D5C28FCBA052}"/>
              </a:ext>
            </a:extLst>
          </p:cNvPr>
          <p:cNvSpPr>
            <a:spLocks noGrp="1"/>
          </p:cNvSpPr>
          <p:nvPr>
            <p:ph type="title"/>
          </p:nvPr>
        </p:nvSpPr>
        <p:spPr>
          <a:xfrm>
            <a:off x="6777407" y="1143000"/>
            <a:ext cx="2268622" cy="3726180"/>
          </a:xfrm>
        </p:spPr>
        <p:txBody>
          <a:bodyPr vert="horz" lIns="91440" tIns="45720" rIns="91440" bIns="45720" rtlCol="0" anchor="ctr">
            <a:normAutofit/>
          </a:bodyPr>
          <a:lstStyle/>
          <a:p>
            <a:br>
              <a:rPr lang="en-US" sz="900" dirty="0"/>
            </a:br>
            <a:br>
              <a:rPr lang="en-US" sz="900" dirty="0"/>
            </a:br>
            <a:r>
              <a:rPr lang="en-US" sz="1800" dirty="0"/>
              <a:t>How do yield rates vary across different characteristics such as the college, state of residency, merit scholarship category, discount rate and financial aid status? What insights or conclusions can you draw from these variations?</a:t>
            </a:r>
            <a:br>
              <a:rPr lang="en-US" sz="1800" dirty="0"/>
            </a:br>
            <a:r>
              <a:rPr lang="en-US" sz="1800" dirty="0"/>
              <a:t> </a:t>
            </a:r>
          </a:p>
        </p:txBody>
      </p:sp>
      <p:sp>
        <p:nvSpPr>
          <p:cNvPr id="33" name="Rectangle 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of an electromagnetic radiation">
            <a:extLst>
              <a:ext uri="{FF2B5EF4-FFF2-40B4-BE49-F238E27FC236}">
                <a16:creationId xmlns:a16="http://schemas.microsoft.com/office/drawing/2014/main" id="{2E0A9D8A-F53E-0E87-CC21-524E4CBD04F5}"/>
              </a:ext>
            </a:extLst>
          </p:cNvPr>
          <p:cNvPicPr>
            <a:picLocks noChangeAspect="1"/>
          </p:cNvPicPr>
          <p:nvPr/>
        </p:nvPicPr>
        <p:blipFill>
          <a:blip r:embed="rId3"/>
          <a:srcRect l="13323" r="13321" b="-2"/>
          <a:stretch/>
        </p:blipFill>
        <p:spPr>
          <a:xfrm>
            <a:off x="408928" y="858525"/>
            <a:ext cx="5706228" cy="5211906"/>
          </a:xfrm>
          <a:prstGeom prst="rect">
            <a:avLst/>
          </a:prstGeom>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3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63624"/>
          </a:xfrm>
        </p:spPr>
        <p:txBody>
          <a:bodyPr/>
          <a:lstStyle/>
          <a:p>
            <a:r>
              <a:rPr dirty="0"/>
              <a:t>GPA </a:t>
            </a:r>
            <a:r>
              <a:rPr lang="en-US" dirty="0"/>
              <a:t>on</a:t>
            </a:r>
            <a:r>
              <a:rPr dirty="0"/>
              <a:t> Enrollment Decision</a:t>
            </a:r>
          </a:p>
        </p:txBody>
      </p:sp>
      <p:sp>
        <p:nvSpPr>
          <p:cNvPr id="3" name="Content Placeholder 2"/>
          <p:cNvSpPr>
            <a:spLocks noGrp="1"/>
          </p:cNvSpPr>
          <p:nvPr>
            <p:ph idx="1"/>
          </p:nvPr>
        </p:nvSpPr>
        <p:spPr>
          <a:xfrm>
            <a:off x="2804160" y="2791968"/>
            <a:ext cx="5876544" cy="3645409"/>
          </a:xfrm>
        </p:spPr>
        <p:txBody>
          <a:bodyPr>
            <a:normAutofit/>
          </a:bodyPr>
          <a:lstStyle/>
          <a:p>
            <a:pPr algn="just"/>
            <a:endParaRPr lang="en-US" sz="2000" dirty="0"/>
          </a:p>
          <a:p>
            <a:pPr marL="0" indent="0" algn="just">
              <a:buNone/>
            </a:pPr>
            <a:r>
              <a:rPr sz="2000" dirty="0"/>
              <a:t>Th</a:t>
            </a:r>
            <a:r>
              <a:rPr lang="en-US" sz="2000" dirty="0"/>
              <a:t>ese visualizations</a:t>
            </a:r>
            <a:r>
              <a:rPr sz="2000" dirty="0"/>
              <a:t> shows the distribution of enrollment decisions across different GPA bands. We observe that majority of students with GPAs between 3.0 and 4.0 are more likely to enroll. Targeting students in this range with specific outreach or scholarships could further increase the yield.</a:t>
            </a:r>
          </a:p>
        </p:txBody>
      </p:sp>
      <p:pic>
        <p:nvPicPr>
          <p:cNvPr id="6" name="Picture 5" descr="A graph of a number of people&#10;&#10;Description automatically generated with medium confidence">
            <a:extLst>
              <a:ext uri="{FF2B5EF4-FFF2-40B4-BE49-F238E27FC236}">
                <a16:creationId xmlns:a16="http://schemas.microsoft.com/office/drawing/2014/main" id="{CA6DA516-E5DF-EB42-2A94-49008CA24806}"/>
              </a:ext>
            </a:extLst>
          </p:cNvPr>
          <p:cNvPicPr>
            <a:picLocks noChangeAspect="1"/>
          </p:cNvPicPr>
          <p:nvPr/>
        </p:nvPicPr>
        <p:blipFill>
          <a:blip r:embed="rId3"/>
          <a:srcRect r="35424"/>
          <a:stretch/>
        </p:blipFill>
        <p:spPr>
          <a:xfrm>
            <a:off x="328516" y="1146049"/>
            <a:ext cx="2378107" cy="5437314"/>
          </a:xfrm>
          <a:prstGeom prst="rect">
            <a:avLst/>
          </a:prstGeom>
        </p:spPr>
      </p:pic>
      <p:pic>
        <p:nvPicPr>
          <p:cNvPr id="12" name="Picture 11" descr="A table with text and numbers&#10;&#10;Description automatically generated">
            <a:extLst>
              <a:ext uri="{FF2B5EF4-FFF2-40B4-BE49-F238E27FC236}">
                <a16:creationId xmlns:a16="http://schemas.microsoft.com/office/drawing/2014/main" id="{557E3C0F-98EB-12F8-B859-69033E2A93A4}"/>
              </a:ext>
            </a:extLst>
          </p:cNvPr>
          <p:cNvPicPr>
            <a:picLocks noChangeAspect="1"/>
          </p:cNvPicPr>
          <p:nvPr/>
        </p:nvPicPr>
        <p:blipFill>
          <a:blip r:embed="rId4"/>
          <a:stretch>
            <a:fillRect/>
          </a:stretch>
        </p:blipFill>
        <p:spPr>
          <a:xfrm>
            <a:off x="2706623" y="1132840"/>
            <a:ext cx="6108861"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3">
                                            <p:txEl>
                                              <p:pRg st="1" end="1"/>
                                            </p:txEl>
                                          </p:spTgt>
                                        </p:tgtEl>
                                      </p:cBhvr>
                                    </p:animEffect>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500"/>
              <a:t>FAFSA Application and Enrollment</a:t>
            </a:r>
          </a:p>
        </p:txBody>
      </p:sp>
      <p:grpSp>
        <p:nvGrpSpPr>
          <p:cNvPr id="29" name="Group 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r>
              <a:rPr lang="en-US" sz="1600"/>
              <a:t>Students who applied for FAFSA were significantly more likely to enroll than those who did not. This suggests that financial aid plays a major role in enrollment decisions. </a:t>
            </a:r>
          </a:p>
          <a:p>
            <a:endParaRPr lang="en-US" sz="1600"/>
          </a:p>
          <a:p>
            <a:r>
              <a:rPr lang="en-US" sz="1600"/>
              <a:t>Encouraging FAFSA applications could drive higher yields. Students who applied for FAFSA demonstrated a higher enrollment rate compared to those who did not apply for financial aid. This trend indicates that financial support plays a critical role in a student's decision to enroll.</a:t>
            </a:r>
          </a:p>
          <a:p>
            <a:endParaRPr lang="en-US" sz="1600"/>
          </a:p>
        </p:txBody>
      </p:sp>
      <p:sp>
        <p:nvSpPr>
          <p:cNvPr id="35" name="Rectangle 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circle with a circle in the middle&#10;&#10;Description automatically generated">
            <a:extLst>
              <a:ext uri="{FF2B5EF4-FFF2-40B4-BE49-F238E27FC236}">
                <a16:creationId xmlns:a16="http://schemas.microsoft.com/office/drawing/2014/main" id="{CBC6BBD4-9C46-9AC7-A24C-92116482B09A}"/>
              </a:ext>
            </a:extLst>
          </p:cNvPr>
          <p:cNvPicPr>
            <a:picLocks noChangeAspect="1"/>
          </p:cNvPicPr>
          <p:nvPr/>
        </p:nvPicPr>
        <p:blipFill>
          <a:blip r:embed="rId3"/>
          <a:srcRect l="36713" r="38335" b="1"/>
          <a:stretch/>
        </p:blipFill>
        <p:spPr>
          <a:xfrm>
            <a:off x="4483341" y="799352"/>
            <a:ext cx="4069057" cy="52592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3023754"/>
            <a:ext cx="3675108" cy="2736965"/>
          </a:xfrm>
        </p:spPr>
        <p:txBody>
          <a:bodyPr vert="horz" lIns="91440" tIns="45720" rIns="91440" bIns="45720" rtlCol="0" anchor="t">
            <a:normAutofit/>
          </a:bodyPr>
          <a:lstStyle/>
          <a:p>
            <a:pPr marL="342900" indent="-342900">
              <a:buFont typeface="Arial" panose="020B0604020202020204" pitchFamily="34" charset="0"/>
              <a:buChar char="•"/>
            </a:pPr>
            <a:r>
              <a:rPr lang="en-US" sz="1900" b="1" i="0" u="none" strike="noStrike" kern="1200" dirty="0">
                <a:solidFill>
                  <a:schemeClr val="tx1"/>
                </a:solidFill>
                <a:effectLst/>
                <a:latin typeface="+mj-lt"/>
                <a:ea typeface="+mj-ea"/>
                <a:cs typeface="+mj-cs"/>
              </a:rPr>
              <a:t>Geographic Enrollment Patterns and Implications for Targeted Strategies</a:t>
            </a:r>
            <a:br>
              <a:rPr lang="en-US" sz="1900" b="1" i="0" u="none" strike="noStrike" kern="1200" dirty="0">
                <a:solidFill>
                  <a:schemeClr val="tx1"/>
                </a:solidFill>
                <a:effectLst/>
                <a:latin typeface="+mj-lt"/>
                <a:ea typeface="+mj-ea"/>
                <a:cs typeface="+mj-cs"/>
              </a:rPr>
            </a:br>
            <a:br>
              <a:rPr lang="en-US" sz="1900" b="1" i="0" u="none" strike="noStrike" kern="1200" dirty="0">
                <a:solidFill>
                  <a:schemeClr val="tx1"/>
                </a:solidFill>
                <a:effectLst/>
                <a:latin typeface="+mj-lt"/>
                <a:ea typeface="+mj-ea"/>
                <a:cs typeface="+mj-cs"/>
              </a:rPr>
            </a:br>
            <a:r>
              <a:rPr lang="en-US" sz="1900" b="1" i="0" u="none" strike="noStrike" kern="1200" dirty="0">
                <a:solidFill>
                  <a:schemeClr val="tx1"/>
                </a:solidFill>
                <a:effectLst/>
                <a:latin typeface="+mj-lt"/>
                <a:ea typeface="+mj-ea"/>
                <a:cs typeface="+mj-cs"/>
              </a:rPr>
              <a:t>Distance as a Potential Barrier</a:t>
            </a:r>
            <a:br>
              <a:rPr lang="en-US" sz="1900" b="1" i="0" u="none" strike="noStrike" kern="1200" dirty="0">
                <a:solidFill>
                  <a:schemeClr val="tx1"/>
                </a:solidFill>
                <a:effectLst/>
                <a:latin typeface="+mj-lt"/>
                <a:ea typeface="+mj-ea"/>
                <a:cs typeface="+mj-cs"/>
              </a:rPr>
            </a:br>
            <a:br>
              <a:rPr lang="en-US" sz="1900" b="1" i="0" u="none" strike="noStrike" kern="1200" dirty="0">
                <a:solidFill>
                  <a:schemeClr val="tx1"/>
                </a:solidFill>
                <a:effectLst/>
                <a:latin typeface="+mj-lt"/>
                <a:ea typeface="+mj-ea"/>
                <a:cs typeface="+mj-cs"/>
              </a:rPr>
            </a:br>
            <a:br>
              <a:rPr lang="en-US" sz="1900" b="1" i="0" u="none" strike="noStrike" kern="1200" dirty="0">
                <a:solidFill>
                  <a:schemeClr val="tx1"/>
                </a:solidFill>
                <a:effectLst/>
                <a:latin typeface="+mj-lt"/>
                <a:ea typeface="+mj-ea"/>
                <a:cs typeface="+mj-cs"/>
              </a:rPr>
            </a:br>
            <a:endParaRPr lang="en-US" sz="1900" b="0" i="0" u="none" strike="noStrike" kern="1200" dirty="0">
              <a:solidFill>
                <a:schemeClr val="tx1"/>
              </a:solidFill>
              <a:effectLst/>
              <a:latin typeface="+mj-lt"/>
              <a:ea typeface="+mj-ea"/>
              <a:cs typeface="+mj-cs"/>
            </a:endParaRPr>
          </a:p>
        </p:txBody>
      </p:sp>
      <p:grpSp>
        <p:nvGrpSpPr>
          <p:cNvPr id="46" name="Group 4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048031"/>
            <a:ext cx="548639"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0" y="257770"/>
            <a:ext cx="3627882"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E29079-F7B0-0BB7-69EA-F9BC9F0727CE}"/>
              </a:ext>
            </a:extLst>
          </p:cNvPr>
          <p:cNvPicPr>
            <a:picLocks noChangeAspect="1"/>
          </p:cNvPicPr>
          <p:nvPr/>
        </p:nvPicPr>
        <p:blipFill>
          <a:blip r:embed="rId3"/>
          <a:srcRect l="14915" r="18355" b="-3"/>
          <a:stretch/>
        </p:blipFill>
        <p:spPr>
          <a:xfrm>
            <a:off x="5335621" y="471748"/>
            <a:ext cx="3243637" cy="2552007"/>
          </a:xfrm>
          <a:prstGeom prst="rect">
            <a:avLst/>
          </a:prstGeom>
        </p:spPr>
      </p:pic>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0" y="3462252"/>
            <a:ext cx="3627882"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table with numbers and text&#10;&#10;Description automatically generated">
            <a:extLst>
              <a:ext uri="{FF2B5EF4-FFF2-40B4-BE49-F238E27FC236}">
                <a16:creationId xmlns:a16="http://schemas.microsoft.com/office/drawing/2014/main" id="{320A1A25-E702-608F-E31D-2B8A1F6F7A7A}"/>
              </a:ext>
            </a:extLst>
          </p:cNvPr>
          <p:cNvPicPr>
            <a:picLocks noChangeAspect="1"/>
          </p:cNvPicPr>
          <p:nvPr/>
        </p:nvPicPr>
        <p:blipFill>
          <a:blip r:embed="rId4"/>
          <a:srcRect l="10124" r="8988" b="-6"/>
          <a:stretch/>
        </p:blipFill>
        <p:spPr>
          <a:xfrm>
            <a:off x="5345822" y="3676230"/>
            <a:ext cx="3396432" cy="25520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1353311"/>
            <a:ext cx="2800351" cy="841249"/>
          </a:xfrm>
        </p:spPr>
        <p:txBody>
          <a:bodyPr anchor="ctr">
            <a:normAutofit fontScale="90000"/>
          </a:bodyPr>
          <a:lstStyle/>
          <a:p>
            <a:r>
              <a:rPr lang="en-US" sz="3500"/>
              <a:t>Merit Scholarship:</a:t>
            </a:r>
            <a:endParaRPr lang="en-US" sz="3500" dirty="0"/>
          </a:p>
        </p:txBody>
      </p:sp>
      <p:graphicFrame>
        <p:nvGraphicFramePr>
          <p:cNvPr id="24" name="Content Placeholder 2">
            <a:extLst>
              <a:ext uri="{FF2B5EF4-FFF2-40B4-BE49-F238E27FC236}">
                <a16:creationId xmlns:a16="http://schemas.microsoft.com/office/drawing/2014/main" id="{79DF40FA-9427-E5A5-52B3-17DC4EC720C6}"/>
              </a:ext>
            </a:extLst>
          </p:cNvPr>
          <p:cNvGraphicFramePr>
            <a:graphicFrameLocks noGrp="1"/>
          </p:cNvGraphicFramePr>
          <p:nvPr>
            <p:ph idx="1"/>
            <p:extLst>
              <p:ext uri="{D42A27DB-BD31-4B8C-83A1-F6EECF244321}">
                <p14:modId xmlns:p14="http://schemas.microsoft.com/office/powerpoint/2010/main" val="2738095504"/>
              </p:ext>
            </p:extLst>
          </p:nvPr>
        </p:nvGraphicFramePr>
        <p:xfrm>
          <a:off x="3075710" y="380958"/>
          <a:ext cx="5688280" cy="3048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A graph of a yield rate&#10;&#10;Description automatically generated with medium confidence">
            <a:extLst>
              <a:ext uri="{FF2B5EF4-FFF2-40B4-BE49-F238E27FC236}">
                <a16:creationId xmlns:a16="http://schemas.microsoft.com/office/drawing/2014/main" id="{60342A04-74F4-34A8-9424-02EA54E6F11F}"/>
              </a:ext>
            </a:extLst>
          </p:cNvPr>
          <p:cNvPicPr>
            <a:picLocks noChangeAspect="1"/>
          </p:cNvPicPr>
          <p:nvPr/>
        </p:nvPicPr>
        <p:blipFill>
          <a:blip r:embed="rId8"/>
          <a:stretch>
            <a:fillRect/>
          </a:stretch>
        </p:blipFill>
        <p:spPr>
          <a:xfrm>
            <a:off x="684656" y="3429001"/>
            <a:ext cx="7772400" cy="2597628"/>
          </a:xfrm>
          <a:prstGeom prst="rect">
            <a:avLst/>
          </a:prstGeom>
        </p:spPr>
      </p:pic>
      <p:sp>
        <p:nvSpPr>
          <p:cNvPr id="14" name="TextBox 13">
            <a:extLst>
              <a:ext uri="{FF2B5EF4-FFF2-40B4-BE49-F238E27FC236}">
                <a16:creationId xmlns:a16="http://schemas.microsoft.com/office/drawing/2014/main" id="{12245B3A-3FE0-55EF-F190-4A005571E802}"/>
              </a:ext>
            </a:extLst>
          </p:cNvPr>
          <p:cNvSpPr txBox="1"/>
          <p:nvPr/>
        </p:nvSpPr>
        <p:spPr>
          <a:xfrm>
            <a:off x="4812012" y="3566725"/>
            <a:ext cx="5346400" cy="923330"/>
          </a:xfrm>
          <a:prstGeom prst="rect">
            <a:avLst/>
          </a:prstGeom>
          <a:noFill/>
        </p:spPr>
        <p:txBody>
          <a:bodyPr wrap="square" rtlCol="0">
            <a:spAutoFit/>
          </a:bodyPr>
          <a:lstStyle/>
          <a:p>
            <a:r>
              <a:rPr lang="en-US" sz="1800" b="0" i="0" u="none" strike="noStrike" dirty="0">
                <a:solidFill>
                  <a:srgbClr val="000000"/>
                </a:solidFill>
                <a:effectLst/>
              </a:rPr>
              <a:t>'CTA': 5, 'CTB': 4, 'CTC': 3, 'USA': 2, 'USB’: 1  </a:t>
            </a:r>
          </a:p>
          <a:p>
            <a:endParaRPr lang="en-US" sz="1800" b="0" i="0" u="none" strike="noStrike" dirty="0">
              <a:solidFill>
                <a:srgbClr val="000000"/>
              </a:solidFill>
              <a:effectLst/>
            </a:endParaRPr>
          </a:p>
          <a:p>
            <a:endParaRPr lang="en-US"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0de1992-07c6-480f-a318-a1afcba03983}" enabled="0" method="" siteId="{70de1992-07c6-480f-a318-a1afcba03983}" removed="1"/>
</clbl:labelList>
</file>

<file path=docProps/app.xml><?xml version="1.0" encoding="utf-8"?>
<Properties xmlns="http://schemas.openxmlformats.org/officeDocument/2006/extended-properties" xmlns:vt="http://schemas.openxmlformats.org/officeDocument/2006/docPropsVTypes">
  <Template>Office 2013 - 2022 Theme</Template>
  <TotalTime>1128</TotalTime>
  <Words>961</Words>
  <Application>Microsoft Macintosh PowerPoint</Application>
  <PresentationFormat>On-screen Show (4:3)</PresentationFormat>
  <Paragraphs>110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-webkit-standard</vt:lpstr>
      <vt:lpstr>Aptos</vt:lpstr>
      <vt:lpstr>Arial</vt:lpstr>
      <vt:lpstr>Calibri</vt:lpstr>
      <vt:lpstr>Calibri Light</vt:lpstr>
      <vt:lpstr>Roboto</vt:lpstr>
      <vt:lpstr>Office 2013 - 2022 Theme</vt:lpstr>
      <vt:lpstr>URI Enrollment Data Analysis  </vt:lpstr>
      <vt:lpstr>PowerPoint Presentation</vt:lpstr>
      <vt:lpstr> Business Objectives and Data Set Overview</vt:lpstr>
      <vt:lpstr>Tools and Methodologies</vt:lpstr>
      <vt:lpstr>  How do yield rates vary across different characteristics such as the college, state of residency, merit scholarship category, discount rate and financial aid status? What insights or conclusions can you draw from these variations?  </vt:lpstr>
      <vt:lpstr>GPA on Enrollment Decision</vt:lpstr>
      <vt:lpstr>FAFSA Application and Enrollment</vt:lpstr>
      <vt:lpstr>Geographic Enrollment Patterns and Implications for Targeted Strategies  Distance as a Potential Barrier   </vt:lpstr>
      <vt:lpstr>Merit Scholarship:</vt:lpstr>
      <vt:lpstr>Yeild Rate for  College Admitted to</vt:lpstr>
      <vt:lpstr>Impact of Discount Rate</vt:lpstr>
      <vt:lpstr>PowerPoint Presentation</vt:lpstr>
      <vt:lpstr>PowerPoint Presentation</vt:lpstr>
      <vt:lpstr>PowerPoint Presentation</vt:lpstr>
      <vt:lpstr>Enrollments at URI  </vt:lpstr>
      <vt:lpstr>Strategies   to Improve Enrollment Yield</vt:lpstr>
      <vt:lpstr>PowerPoint Presentation</vt:lpstr>
      <vt:lpstr>Further data could be added to refine the predictive model, including:</vt:lpstr>
      <vt:lpstr>Conclusion</vt:lpstr>
      <vt:lpstr>Any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Palaparthi, Viswak Sena</cp:lastModifiedBy>
  <cp:revision>49</cp:revision>
  <cp:lastPrinted>2024-10-09T14:05:37Z</cp:lastPrinted>
  <dcterms:created xsi:type="dcterms:W3CDTF">2013-01-27T09:14:16Z</dcterms:created>
  <dcterms:modified xsi:type="dcterms:W3CDTF">2024-10-09T16:07:38Z</dcterms:modified>
  <cp:category/>
</cp:coreProperties>
</file>