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Based on historical data for employees and </a:t>
          </a:r>
          <a:r>
            <a:rPr lang="en-US" sz="1400" dirty="0" err="1">
              <a:latin typeface="Tahoma" panose="020B0604030504040204" pitchFamily="34" charset="0"/>
              <a:ea typeface="Tahoma" panose="020B0604030504040204" pitchFamily="34" charset="0"/>
              <a:cs typeface="Tahoma" panose="020B0604030504040204" pitchFamily="34" charset="0"/>
            </a:rPr>
            <a:t>lex</a:t>
          </a:r>
          <a:r>
            <a:rPr lang="en-US" sz="1400" dirty="0">
              <a:latin typeface="Tahoma" panose="020B0604030504040204" pitchFamily="34" charset="0"/>
              <a:ea typeface="Tahoma" panose="020B0604030504040204" pitchFamily="34" charset="0"/>
              <a:cs typeface="Tahoma" panose="020B0604030504040204" pitchFamily="34" charset="0"/>
            </a:rPr>
            <a:t> courses taken by them system should be able to recommend similar courses based on user-user and course-course mapping.</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51A6936C-668E-4912-B1B4-BA2D45D3F624}">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This system should be in place so that it is easy for employees to decide on which courses should be taken as per market trend.</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By having a survey filled on quarterly basis by employees regarding the courses taken and recommendation usefulness.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1D6C4C1F-9B83-41DE-9D21-923380FDC889}">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It has been observed that employees taking any external </a:t>
          </a:r>
          <a:r>
            <a:rPr lang="en-US" sz="1400" dirty="0" smtClean="0">
              <a:latin typeface="Tahoma" panose="020B0604030504040204" pitchFamily="34" charset="0"/>
              <a:ea typeface="Tahoma" panose="020B0604030504040204" pitchFamily="34" charset="0"/>
              <a:cs typeface="Tahoma" panose="020B0604030504040204" pitchFamily="34" charset="0"/>
            </a:rPr>
            <a:t>courses with minimum experience </a:t>
          </a:r>
          <a:r>
            <a:rPr lang="en-US" sz="1400" dirty="0">
              <a:latin typeface="Tahoma" panose="020B0604030504040204" pitchFamily="34" charset="0"/>
              <a:ea typeface="Tahoma" panose="020B0604030504040204" pitchFamily="34" charset="0"/>
              <a:cs typeface="Tahoma" panose="020B0604030504040204" pitchFamily="34" charset="0"/>
            </a:rPr>
            <a:t>are likely to leave the company so we are trying to predict such instances based on historical data the probability of leaving the organization.</a:t>
          </a:r>
        </a:p>
      </dgm:t>
    </dgm:pt>
    <dgm:pt modelId="{68B6B91C-89F8-4377-88DE-3252F8A0B583}" type="parTrans" cxnId="{9653C8EF-BD68-4181-B300-6D4DB7B7A4EC}">
      <dgm:prSet/>
      <dgm:spPr/>
      <dgm:t>
        <a:bodyPr/>
        <a:lstStyle/>
        <a:p>
          <a:endParaRPr lang="en-IN"/>
        </a:p>
      </dgm:t>
    </dgm:pt>
    <dgm:pt modelId="{04B1E4D9-1B72-4D02-8BE2-8E0818E36509}" type="sibTrans" cxnId="{9653C8EF-BD68-4181-B300-6D4DB7B7A4EC}">
      <dgm:prSet/>
      <dgm:spPr/>
      <dgm:t>
        <a:bodyPr/>
        <a:lstStyle/>
        <a:p>
          <a:endParaRPr lang="en-IN"/>
        </a:p>
      </dgm:t>
    </dgm:pt>
    <dgm:pt modelId="{BB7A3179-43A4-4A86-8AC8-8D87B927FC75}">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This model could help organization predict who are the members likely to churn and thus company can take proactive measures to retain them.</a:t>
          </a:r>
        </a:p>
      </dgm:t>
    </dgm:pt>
    <dgm:pt modelId="{882BF49B-E552-45A3-BE2C-21D39AAE45A8}" type="parTrans" cxnId="{FE92316D-B48D-4C45-B5E9-D928C2F2373A}">
      <dgm:prSet/>
      <dgm:spPr/>
      <dgm:t>
        <a:bodyPr/>
        <a:lstStyle/>
        <a:p>
          <a:endParaRPr lang="en-IN"/>
        </a:p>
      </dgm:t>
    </dgm:pt>
    <dgm:pt modelId="{21312C4D-024E-4690-A16B-9CF06B4280AF}" type="sibTrans" cxnId="{FE92316D-B48D-4C45-B5E9-D928C2F2373A}">
      <dgm:prSet/>
      <dgm:spPr/>
      <dgm:t>
        <a:bodyPr/>
        <a:lstStyle/>
        <a:p>
          <a:endParaRPr lang="en-IN"/>
        </a:p>
      </dgm:t>
    </dgm:pt>
    <dgm:pt modelId="{0F736F41-7061-4EA9-BB5E-08FB72E4A5F7}">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Based on the above survey only we could measure if employee engagement quotient has changed by employees  from bad to good.</a:t>
          </a:r>
        </a:p>
      </dgm:t>
    </dgm:pt>
    <dgm:pt modelId="{237F07CF-9578-45DB-9AD2-602BEF01650A}" type="parTrans" cxnId="{48BA037F-A733-4F61-ACB2-65E2B6DE2098}">
      <dgm:prSet/>
      <dgm:spPr/>
      <dgm:t>
        <a:bodyPr/>
        <a:lstStyle/>
        <a:p>
          <a:endParaRPr lang="en-IN"/>
        </a:p>
      </dgm:t>
    </dgm:pt>
    <dgm:pt modelId="{AB18966C-7222-4CDA-ADC9-F4AF064A2539}" type="sibTrans" cxnId="{48BA037F-A733-4F61-ACB2-65E2B6DE2098}">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IN"/>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custScaleY="257381">
        <dgm:presLayoutVars>
          <dgm:chMax val="1"/>
          <dgm:bulletEnabled val="1"/>
        </dgm:presLayoutVars>
      </dgm:prSet>
      <dgm:spPr/>
      <dgm:t>
        <a:bodyPr/>
        <a:lstStyle/>
        <a:p>
          <a:endParaRPr lang="en-IN"/>
        </a:p>
      </dgm:t>
    </dgm:pt>
    <dgm:pt modelId="{6FB9694A-6C63-4B23-90F6-4F208C00D399}" type="pres">
      <dgm:prSet presAssocID="{0D51337A-31FA-4717-B2BF-9243F96D2B9B}" presName="descendantText" presStyleLbl="alignAccFollowNode1" presStyleIdx="0" presStyleCnt="3" custScaleY="303051">
        <dgm:presLayoutVars>
          <dgm:bulletEnabled val="1"/>
        </dgm:presLayoutVars>
      </dgm:prSet>
      <dgm:spPr/>
      <dgm:t>
        <a:bodyPr/>
        <a:lstStyle/>
        <a:p>
          <a:endParaRPr lang="en-IN"/>
        </a:p>
      </dgm:t>
    </dgm:pt>
    <dgm:pt modelId="{3E4AEBB9-D07D-412D-A9F3-5F50CE85FF20}" type="pres">
      <dgm:prSet presAssocID="{6799645E-F42F-43D8-B2EA-A1377D84D0B3}"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3" custScaleY="144695">
        <dgm:presLayoutVars>
          <dgm:chMax val="1"/>
          <dgm:bulletEnabled val="1"/>
        </dgm:presLayoutVars>
      </dgm:prSet>
      <dgm:spPr/>
      <dgm:t>
        <a:bodyPr/>
        <a:lstStyle/>
        <a:p>
          <a:endParaRPr lang="en-IN"/>
        </a:p>
      </dgm:t>
    </dgm:pt>
    <dgm:pt modelId="{A66EBD3D-E7C5-421C-B8B5-728648057DDC}" type="pres">
      <dgm:prSet presAssocID="{51A6936C-668E-4912-B1B4-BA2D45D3F624}" presName="descendantText" presStyleLbl="alignAccFollowNode1" presStyleIdx="1" presStyleCnt="3" custScaleY="251130" custLinFactNeighborX="0" custLinFactNeighborY="-1236">
        <dgm:presLayoutVars>
          <dgm:bulletEnabled val="1"/>
        </dgm:presLayoutVars>
      </dgm:prSet>
      <dgm:spPr/>
      <dgm:t>
        <a:bodyPr/>
        <a:lstStyle/>
        <a:p>
          <a:endParaRPr lang="en-IN"/>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2" presStyleCnt="3" custScaleY="212916">
        <dgm:presLayoutVars>
          <dgm:chMax val="1"/>
          <dgm:bulletEnabled val="1"/>
        </dgm:presLayoutVars>
      </dgm:prSet>
      <dgm:spPr/>
      <dgm:t>
        <a:bodyPr/>
        <a:lstStyle/>
        <a:p>
          <a:endParaRPr lang="en-IN"/>
        </a:p>
      </dgm:t>
    </dgm:pt>
    <dgm:pt modelId="{95E0557D-F0A1-4F38-8083-55DE7503164F}" type="pres">
      <dgm:prSet presAssocID="{928B5CB8-3545-4EE5-8BED-981D3C6157A5}" presName="descendantText" presStyleLbl="alignAccFollowNode1" presStyleIdx="2" presStyleCnt="3" custScaleY="225936" custLinFactNeighborY="0">
        <dgm:presLayoutVars>
          <dgm:bulletEnabled val="1"/>
        </dgm:presLayoutVars>
      </dgm:prSet>
      <dgm:spPr/>
      <dgm:t>
        <a:bodyPr/>
        <a:lstStyle/>
        <a:p>
          <a:endParaRPr lang="en-IN"/>
        </a:p>
      </dgm:t>
    </dgm:pt>
  </dgm:ptLst>
  <dgm:cxnLst>
    <dgm:cxn modelId="{9E6BB655-7FE4-4F8D-B1D2-F885E60B8754}" srcId="{81269538-BFC5-48BB-BEA1-D7AF1F385FD5}" destId="{0D51337A-31FA-4717-B2BF-9243F96D2B9B}" srcOrd="0" destOrd="0" parTransId="{A9294D65-F371-46C8-A624-E557E9DF1A30}" sibTransId="{6799645E-F42F-43D8-B2EA-A1377D84D0B3}"/>
    <dgm:cxn modelId="{9653C8EF-BD68-4181-B300-6D4DB7B7A4EC}" srcId="{0D51337A-31FA-4717-B2BF-9243F96D2B9B}" destId="{1D6C4C1F-9B83-41DE-9D21-923380FDC889}" srcOrd="1" destOrd="0" parTransId="{68B6B91C-89F8-4377-88DE-3252F8A0B583}" sibTransId="{04B1E4D9-1B72-4D02-8BE2-8E0818E36509}"/>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1" destOrd="0" parTransId="{8F7D40F1-9723-47F5-BFD2-340696378D49}" sibTransId="{E68031D9-E3F9-439E-86FC-2A0A3A3988D0}"/>
    <dgm:cxn modelId="{06BA1807-CF6E-4F91-945E-CBAD6C330048}" type="presOf" srcId="{1D6C4C1F-9B83-41DE-9D21-923380FDC889}" destId="{6FB9694A-6C63-4B23-90F6-4F208C00D399}" srcOrd="0" destOrd="1" presId="urn:microsoft.com/office/officeart/2005/8/layout/vList5"/>
    <dgm:cxn modelId="{085D3777-7996-4375-B5FB-BFD96D1BF9E4}" srcId="{81269538-BFC5-48BB-BEA1-D7AF1F385FD5}" destId="{928B5CB8-3545-4EE5-8BED-981D3C6157A5}" srcOrd="2" destOrd="0" parTransId="{8452F8D0-82FD-4609-B6BD-446E31563D8A}" sibTransId="{8EF545BA-8D8A-4813-A428-2F18D76E61FA}"/>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089B04F7-602F-4791-AFA0-1BA8ED9CACB9}" type="presOf" srcId="{0F736F41-7061-4EA9-BB5E-08FB72E4A5F7}" destId="{95E0557D-F0A1-4F38-8083-55DE7503164F}" srcOrd="0" destOrd="1"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FE92316D-B48D-4C45-B5E9-D928C2F2373A}" srcId="{51A6936C-668E-4912-B1B4-BA2D45D3F624}" destId="{BB7A3179-43A4-4A86-8AC8-8D87B927FC75}" srcOrd="1" destOrd="0" parTransId="{882BF49B-E552-45A3-BE2C-21D39AAE45A8}" sibTransId="{21312C4D-024E-4690-A16B-9CF06B4280AF}"/>
    <dgm:cxn modelId="{48BA037F-A733-4F61-ACB2-65E2B6DE2098}" srcId="{928B5CB8-3545-4EE5-8BED-981D3C6157A5}" destId="{0F736F41-7061-4EA9-BB5E-08FB72E4A5F7}" srcOrd="1" destOrd="0" parTransId="{237F07CF-9578-45DB-9AD2-602BEF01650A}" sibTransId="{AB18966C-7222-4CDA-ADC9-F4AF064A2539}"/>
    <dgm:cxn modelId="{024F4ABA-3900-40E3-959E-8289A3367230}" type="presOf" srcId="{BB7A3179-43A4-4A86-8AC8-8D87B927FC75}" destId="{A66EBD3D-E7C5-421C-B8B5-728648057DDC}" srcOrd="0" destOrd="1" presId="urn:microsoft.com/office/officeart/2005/8/layout/vList5"/>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C0AE58B2-3BCF-4A17-9962-82AF5DB00A66}" type="presParOf" srcId="{99FD7F24-5BB9-46E8-BB7C-4B477B73B815}" destId="{74B4E996-D144-43FA-9C7B-5183D295C315}" srcOrd="2"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3" destOrd="0" presId="urn:microsoft.com/office/officeart/2005/8/layout/vList5"/>
    <dgm:cxn modelId="{677D4939-AE22-4645-A75D-BD07DA38E78F}" type="presParOf" srcId="{99FD7F24-5BB9-46E8-BB7C-4B477B73B815}" destId="{120DCED0-01FF-429D-8B4B-923E0875F75E}" srcOrd="4"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IN"/>
        </a:p>
      </dgm:t>
    </dgm:pt>
  </dgm:ptLst>
  <dgm:cxnLst>
    <dgm:cxn modelId="{AAECF784-8F1D-4908-B93D-837F49AB8751}" type="presOf" srcId="{CF9FC193-7A05-4631-B681-B56EAB543D38}" destId="{DE3F77CF-6A8C-4783-A2CE-00E88C4199CB}"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5981954" y="-2365808"/>
          <a:ext cx="1501289" cy="63274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Based on historical data for employees and </a:t>
          </a:r>
          <a:r>
            <a:rPr lang="en-US" sz="1400" kern="1200" dirty="0" err="1">
              <a:latin typeface="Tahoma" panose="020B0604030504040204" pitchFamily="34" charset="0"/>
              <a:ea typeface="Tahoma" panose="020B0604030504040204" pitchFamily="34" charset="0"/>
              <a:cs typeface="Tahoma" panose="020B0604030504040204" pitchFamily="34" charset="0"/>
            </a:rPr>
            <a:t>lex</a:t>
          </a:r>
          <a:r>
            <a:rPr lang="en-US" sz="1400" kern="1200" dirty="0">
              <a:latin typeface="Tahoma" panose="020B0604030504040204" pitchFamily="34" charset="0"/>
              <a:ea typeface="Tahoma" panose="020B0604030504040204" pitchFamily="34" charset="0"/>
              <a:cs typeface="Tahoma" panose="020B0604030504040204" pitchFamily="34" charset="0"/>
            </a:rPr>
            <a:t> courses taken by them system should be able to recommend similar courses based on user-user and course-course mapping.</a:t>
          </a:r>
        </a:p>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It has been observed that employees taking any external </a:t>
          </a:r>
          <a:r>
            <a:rPr lang="en-US" sz="1400" kern="1200" dirty="0" smtClean="0">
              <a:latin typeface="Tahoma" panose="020B0604030504040204" pitchFamily="34" charset="0"/>
              <a:ea typeface="Tahoma" panose="020B0604030504040204" pitchFamily="34" charset="0"/>
              <a:cs typeface="Tahoma" panose="020B0604030504040204" pitchFamily="34" charset="0"/>
            </a:rPr>
            <a:t>courses with minimum experience </a:t>
          </a:r>
          <a:r>
            <a:rPr lang="en-US" sz="1400" kern="1200" dirty="0">
              <a:latin typeface="Tahoma" panose="020B0604030504040204" pitchFamily="34" charset="0"/>
              <a:ea typeface="Tahoma" panose="020B0604030504040204" pitchFamily="34" charset="0"/>
              <a:cs typeface="Tahoma" panose="020B0604030504040204" pitchFamily="34" charset="0"/>
            </a:rPr>
            <a:t>are likely to leave the company so we are trying to predict such instances based on historical data the probability of leaving the organization.</a:t>
          </a:r>
        </a:p>
      </dsp:txBody>
      <dsp:txXfrm rot="-5400000">
        <a:off x="3568868" y="120565"/>
        <a:ext cx="6254176" cy="1354715"/>
      </dsp:txXfrm>
    </dsp:sp>
    <dsp:sp modelId="{3230722F-B757-4673-BD2F-9D4BAB5CEE8D}">
      <dsp:nvSpPr>
        <dsp:cNvPr id="0" name=""/>
        <dsp:cNvSpPr/>
      </dsp:nvSpPr>
      <dsp:spPr>
        <a:xfrm>
          <a:off x="9669" y="1021"/>
          <a:ext cx="3559198" cy="15938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latin typeface="Tahoma" panose="020B0604030504040204" pitchFamily="34" charset="0"/>
              <a:ea typeface="Tahoma" panose="020B0604030504040204" pitchFamily="34" charset="0"/>
              <a:cs typeface="Tahoma" panose="020B0604030504040204" pitchFamily="34" charset="0"/>
            </a:rPr>
            <a:t>What is the Problem?</a:t>
          </a:r>
        </a:p>
      </dsp:txBody>
      <dsp:txXfrm>
        <a:off x="87472" y="78824"/>
        <a:ext cx="3403592" cy="1438198"/>
      </dsp:txXfrm>
    </dsp:sp>
    <dsp:sp modelId="{A66EBD3D-E7C5-421C-B8B5-728648057DDC}">
      <dsp:nvSpPr>
        <dsp:cNvPr id="0" name=""/>
        <dsp:cNvSpPr/>
      </dsp:nvSpPr>
      <dsp:spPr>
        <a:xfrm rot="5400000">
          <a:off x="6110560" y="-922028"/>
          <a:ext cx="1244076" cy="63274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This system should be in place so that it is easy for employees to decide on which courses should be taken as per market trend.</a:t>
          </a:r>
        </a:p>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This model could help organization predict who are the members likely to churn and thus company can take proactive measures to retain them.</a:t>
          </a:r>
        </a:p>
      </dsp:txBody>
      <dsp:txXfrm rot="-5400000">
        <a:off x="3568867" y="1680396"/>
        <a:ext cx="6266732" cy="1122614"/>
      </dsp:txXfrm>
    </dsp:sp>
    <dsp:sp modelId="{1C763A21-352A-41D1-A2E2-E305DABA275D}">
      <dsp:nvSpPr>
        <dsp:cNvPr id="0" name=""/>
        <dsp:cNvSpPr/>
      </dsp:nvSpPr>
      <dsp:spPr>
        <a:xfrm>
          <a:off x="9669" y="1799822"/>
          <a:ext cx="3559198" cy="8960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53409" y="1843562"/>
        <a:ext cx="3471718" cy="808528"/>
      </dsp:txXfrm>
    </dsp:sp>
    <dsp:sp modelId="{95E0557D-F0A1-4F38-8083-55DE7503164F}">
      <dsp:nvSpPr>
        <dsp:cNvPr id="0" name=""/>
        <dsp:cNvSpPr/>
      </dsp:nvSpPr>
      <dsp:spPr>
        <a:xfrm rot="5400000">
          <a:off x="6172965" y="396325"/>
          <a:ext cx="1119268" cy="632746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By having a survey filled on quarterly basis by employees regarding the courses taken and recommendation usefulness.</a:t>
          </a:r>
        </a:p>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Based on the above survey only we could measure if employee engagement quotient has changed by employees  from bad to good.</a:t>
          </a:r>
        </a:p>
      </dsp:txBody>
      <dsp:txXfrm rot="-5400000">
        <a:off x="3568868" y="3055060"/>
        <a:ext cx="6272825" cy="1009992"/>
      </dsp:txXfrm>
    </dsp:sp>
    <dsp:sp modelId="{B9324B26-5FF5-4FF7-9073-66103CBE8481}">
      <dsp:nvSpPr>
        <dsp:cNvPr id="0" name=""/>
        <dsp:cNvSpPr/>
      </dsp:nvSpPr>
      <dsp:spPr>
        <a:xfrm>
          <a:off x="9669" y="2900826"/>
          <a:ext cx="3559198" cy="13184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74031" y="2965188"/>
        <a:ext cx="3430474" cy="1189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p:txBody>
          <a:bodyPr>
            <a:normAutofit/>
          </a:bodyPr>
          <a:lstStyle/>
          <a:p>
            <a:pPr algn="ctr"/>
            <a:r>
              <a:rPr lang="en-US" sz="3600" dirty="0">
                <a:latin typeface="Rockwell" panose="02060603020205020403" pitchFamily="18" charset="0"/>
              </a:rPr>
              <a:t>Recommendation system for </a:t>
            </a:r>
            <a:r>
              <a:rPr lang="en-US" sz="3600" dirty="0" err="1">
                <a:latin typeface="Rockwell" panose="02060603020205020403" pitchFamily="18" charset="0"/>
              </a:rPr>
              <a:t>Lex</a:t>
            </a:r>
            <a:r>
              <a:rPr lang="en-US" sz="3600" dirty="0">
                <a:latin typeface="Rockwell" panose="02060603020205020403" pitchFamily="18" charset="0"/>
              </a:rPr>
              <a:t> </a:t>
            </a:r>
            <a:r>
              <a:rPr lang="en-US" sz="3600" dirty="0" smtClean="0">
                <a:latin typeface="Rockwell" panose="02060603020205020403" pitchFamily="18" charset="0"/>
              </a:rPr>
              <a:t>courses and predicting attrition</a:t>
            </a:r>
            <a:endParaRPr lang="en-US" sz="5400" dirty="0">
              <a:latin typeface="Rockwell" panose="02060603020205020403" pitchFamily="18" charset="0"/>
            </a:endParaRP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Team # 1– AI Walkers</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 xmlns:a16="http://schemas.microsoft.com/office/drawing/2014/main" id="{8D4F1745-A55E-4835-88EB-BC637121B608}"/>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346389466"/>
              </p:ext>
            </p:extLst>
          </p:nvPr>
        </p:nvGraphicFramePr>
        <p:xfrm>
          <a:off x="1141413" y="1570893"/>
          <a:ext cx="9906000" cy="4220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Facts and Survey</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What is your research?</a:t>
            </a:r>
          </a:p>
          <a:p>
            <a:pPr lvl="1"/>
            <a:r>
              <a:rPr lang="en-US" dirty="0">
                <a:latin typeface="Tahoma" panose="020B0604030504040204" pitchFamily="34" charset="0"/>
                <a:ea typeface="Tahoma" panose="020B0604030504040204" pitchFamily="34" charset="0"/>
                <a:cs typeface="Tahoma" panose="020B0604030504040204" pitchFamily="34" charset="0"/>
              </a:rPr>
              <a:t>A survey was done to understand employees feedback on </a:t>
            </a:r>
            <a:r>
              <a:rPr lang="en-US" dirty="0" smtClean="0">
                <a:latin typeface="Tahoma" panose="020B0604030504040204" pitchFamily="34" charset="0"/>
                <a:ea typeface="Tahoma" panose="020B0604030504040204" pitchFamily="34" charset="0"/>
                <a:cs typeface="Tahoma" panose="020B0604030504040204" pitchFamily="34" charset="0"/>
              </a:rPr>
              <a:t>project engagement, </a:t>
            </a:r>
            <a:r>
              <a:rPr lang="en-US" dirty="0" err="1" smtClean="0">
                <a:latin typeface="Tahoma" panose="020B0604030504040204" pitchFamily="34" charset="0"/>
                <a:ea typeface="Tahoma" panose="020B0604030504040204" pitchFamily="34" charset="0"/>
                <a:cs typeface="Tahoma" panose="020B0604030504040204" pitchFamily="34" charset="0"/>
              </a:rPr>
              <a:t>lex</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courses as well as what type of external courses have been done in near past by employees.</a:t>
            </a:r>
          </a:p>
          <a:p>
            <a:pPr lvl="1"/>
            <a:r>
              <a:rPr lang="en-US" dirty="0">
                <a:latin typeface="Tahoma" panose="020B0604030504040204" pitchFamily="34" charset="0"/>
                <a:ea typeface="Tahoma" panose="020B0604030504040204" pitchFamily="34" charset="0"/>
                <a:cs typeface="Tahoma" panose="020B0604030504040204" pitchFamily="34" charset="0"/>
              </a:rPr>
              <a:t>Infosys Lex platform has rating data for courses based on users and it could be used for recommendation engine.</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Existing Solution in Market and </a:t>
            </a:r>
            <a:r>
              <a:rPr lang="en-US" dirty="0" err="1">
                <a:latin typeface="Rockwell" panose="02060603020205020403" pitchFamily="18" charset="0"/>
              </a:rPr>
              <a:t>GAps</a:t>
            </a:r>
            <a:endParaRPr lang="en-US" dirty="0">
              <a:latin typeface="Rockwell" panose="02060603020205020403" pitchFamily="18" charset="0"/>
            </a:endParaRPr>
          </a:p>
        </p:txBody>
      </p:sp>
      <p:graphicFrame>
        <p:nvGraphicFramePr>
          <p:cNvPr id="4" name="Content Placeholder 3">
            <a:extLst>
              <a:ext uri="{FF2B5EF4-FFF2-40B4-BE49-F238E27FC236}">
                <a16:creationId xmlns="" xmlns:a16="http://schemas.microsoft.com/office/drawing/2014/main" id="{242FA989-6B7C-488C-85ED-CB8D01BA3254}"/>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35505448"/>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 xmlns:a16="http://schemas.microsoft.com/office/drawing/2014/main" id="{EA6F0D2F-1583-47C9-85C8-9E4A53FD1CF9}"/>
              </a:ext>
            </a:extLst>
          </p:cNvPr>
          <p:cNvSpPr txBox="1"/>
          <p:nvPr/>
        </p:nvSpPr>
        <p:spPr>
          <a:xfrm>
            <a:off x="575733" y="1975556"/>
            <a:ext cx="11142134" cy="1938992"/>
          </a:xfrm>
          <a:prstGeom prst="rect">
            <a:avLst/>
          </a:prstGeom>
          <a:noFill/>
        </p:spPr>
        <p:txBody>
          <a:bodyPr wrap="square" rtlCol="0">
            <a:spAutoFit/>
          </a:bodyPr>
          <a:lstStyle/>
          <a:p>
            <a:pPr marL="342900" indent="-342900">
              <a:buAutoNum type="arabicPeriod"/>
            </a:pPr>
            <a:r>
              <a:rPr lang="en-IN" sz="2000" dirty="0"/>
              <a:t>There is no existing solution present in the market to predict employee attrition and take proactive measures to retain the employee. </a:t>
            </a:r>
          </a:p>
          <a:p>
            <a:pPr marL="342900" indent="-342900">
              <a:buAutoNum type="arabicPeriod"/>
            </a:pPr>
            <a:endParaRPr lang="en-IN" sz="2000" dirty="0"/>
          </a:p>
          <a:p>
            <a:pPr marL="342900" indent="-342900">
              <a:buAutoNum type="arabicPeriod"/>
            </a:pPr>
            <a:r>
              <a:rPr lang="en-IN" sz="2000" dirty="0"/>
              <a:t>Recommendation engine is present in the market but here we are trying to bridge the gap on organization level such that trending and project specific courses could be recommended to employees which would suffix for personal as well as organizational growth. </a:t>
            </a:r>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Prototype</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sz="half" idx="1"/>
          </p:nvPr>
        </p:nvSpPr>
        <p:spPr>
          <a:xfrm>
            <a:off x="1141410" y="2249486"/>
            <a:ext cx="10000723" cy="3541714"/>
          </a:xfrm>
        </p:spPr>
        <p:txBody>
          <a:bodyPr>
            <a:noAutofit/>
          </a:bodyPr>
          <a:lstStyle/>
          <a:p>
            <a:pPr lvl="1"/>
            <a:r>
              <a:rPr lang="en-US" sz="1600" dirty="0">
                <a:latin typeface="Tahoma" panose="020B0604030504040204" pitchFamily="34" charset="0"/>
                <a:ea typeface="Tahoma" panose="020B0604030504040204" pitchFamily="34" charset="0"/>
                <a:cs typeface="Tahoma" panose="020B0604030504040204" pitchFamily="34" charset="0"/>
              </a:rPr>
              <a:t>Logistic Regression model has been created based on historical attrition data (publicly available data used for this prototype). The Survey data collected for external courses taken by an employee is used to predict if employee is likely to churn. Hypothesis considered over here is that employees taking external courses are likely to churn. Through this prediction business insight could be provided to business to take proactive measures by giving relevant opportunity to employee in order to lower done employee attrition.</a:t>
            </a:r>
          </a:p>
          <a:p>
            <a:pPr lvl="1"/>
            <a:endParaRPr lang="en-US" sz="1600" dirty="0">
              <a:latin typeface="Tahoma" panose="020B0604030504040204" pitchFamily="34" charset="0"/>
              <a:ea typeface="Tahoma" panose="020B0604030504040204" pitchFamily="34" charset="0"/>
              <a:cs typeface="Tahoma" panose="020B0604030504040204" pitchFamily="34" charset="0"/>
            </a:endParaRPr>
          </a:p>
          <a:p>
            <a:pPr lvl="1"/>
            <a:r>
              <a:rPr lang="en-US" sz="1600" dirty="0">
                <a:latin typeface="Tahoma" panose="020B0604030504040204" pitchFamily="34" charset="0"/>
                <a:ea typeface="Tahoma" panose="020B0604030504040204" pitchFamily="34" charset="0"/>
                <a:cs typeface="Tahoma" panose="020B0604030504040204" pitchFamily="34" charset="0"/>
              </a:rPr>
              <a:t>Based on Technologies/required being worked in Project </a:t>
            </a:r>
            <a:r>
              <a:rPr lang="en-US" sz="1600" dirty="0" err="1">
                <a:latin typeface="Tahoma" panose="020B0604030504040204" pitchFamily="34" charset="0"/>
                <a:ea typeface="Tahoma" panose="020B0604030504040204" pitchFamily="34" charset="0"/>
                <a:cs typeface="Tahoma" panose="020B0604030504040204" pitchFamily="34" charset="0"/>
              </a:rPr>
              <a:t>lex</a:t>
            </a:r>
            <a:r>
              <a:rPr lang="en-US" sz="1600" dirty="0">
                <a:latin typeface="Tahoma" panose="020B0604030504040204" pitchFamily="34" charset="0"/>
                <a:ea typeface="Tahoma" panose="020B0604030504040204" pitchFamily="34" charset="0"/>
                <a:cs typeface="Tahoma" panose="020B0604030504040204" pitchFamily="34" charset="0"/>
              </a:rPr>
              <a:t> courses are being recommended to an employee to enhance their individual as well as organizational growth.</a:t>
            </a:r>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Technologies used	</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Python for exploratory data analysis and </a:t>
            </a:r>
            <a:r>
              <a:rPr lang="en-US" sz="2400">
                <a:latin typeface="Tahoma" panose="020B0604030504040204" pitchFamily="34" charset="0"/>
                <a:ea typeface="Tahoma" panose="020B0604030504040204" pitchFamily="34" charset="0"/>
                <a:cs typeface="Tahoma" panose="020B0604030504040204" pitchFamily="34" charset="0"/>
              </a:rPr>
              <a:t>data </a:t>
            </a:r>
            <a:r>
              <a:rPr lang="en-US" sz="2400" smtClean="0">
                <a:latin typeface="Tahoma" panose="020B0604030504040204" pitchFamily="34" charset="0"/>
                <a:ea typeface="Tahoma" panose="020B0604030504040204" pitchFamily="34" charset="0"/>
                <a:cs typeface="Tahoma" panose="020B0604030504040204" pitchFamily="34" charset="0"/>
              </a:rPr>
              <a:t>cleaning.</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lvl="1"/>
            <a:r>
              <a:rPr lang="en-US" sz="2400" dirty="0" smtClean="0">
                <a:latin typeface="Tahoma" panose="020B0604030504040204" pitchFamily="34" charset="0"/>
                <a:ea typeface="Tahoma" panose="020B0604030504040204" pitchFamily="34" charset="0"/>
                <a:cs typeface="Tahoma" panose="020B0604030504040204" pitchFamily="34" charset="0"/>
              </a:rPr>
              <a:t>Python/R/Google Colab </a:t>
            </a:r>
            <a:r>
              <a:rPr lang="en-US" sz="2400" dirty="0" smtClean="0">
                <a:latin typeface="Tahoma" panose="020B0604030504040204" pitchFamily="34" charset="0"/>
                <a:ea typeface="Tahoma" panose="020B0604030504040204" pitchFamily="34" charset="0"/>
                <a:cs typeface="Tahoma" panose="020B0604030504040204" pitchFamily="34" charset="0"/>
              </a:rPr>
              <a:t>for building classification model (Logistic Regression</a:t>
            </a:r>
            <a:r>
              <a:rPr lang="en-US" sz="2400" dirty="0" smtClean="0">
                <a:latin typeface="Tahoma" panose="020B0604030504040204" pitchFamily="34" charset="0"/>
                <a:ea typeface="Tahoma" panose="020B0604030504040204" pitchFamily="34" charset="0"/>
                <a:cs typeface="Tahoma" panose="020B0604030504040204" pitchFamily="34" charset="0"/>
              </a:rPr>
              <a:t>) and recommendation system.</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Google forms used to build survey form used for data collection</a:t>
            </a:r>
          </a:p>
          <a:p>
            <a:pPr lvl="1"/>
            <a:r>
              <a:rPr lang="en-US" sz="2400" dirty="0">
                <a:latin typeface="Tahoma" panose="020B0604030504040204" pitchFamily="34" charset="0"/>
                <a:ea typeface="Tahoma" panose="020B0604030504040204" pitchFamily="34" charset="0"/>
                <a:cs typeface="Tahoma" panose="020B0604030504040204" pitchFamily="34" charset="0"/>
              </a:rPr>
              <a:t>Tableau for dashboard preparation (part of roadmap).</a:t>
            </a:r>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a:xfrm>
            <a:off x="1141412" y="2249487"/>
            <a:ext cx="9905999" cy="4186482"/>
          </a:xfrm>
        </p:spPr>
        <p:txBody>
          <a:bodyPr>
            <a:normAutofit/>
          </a:bodyPr>
          <a:lstStyle/>
          <a:p>
            <a:r>
              <a:rPr lang="en-IN" sz="1400" dirty="0"/>
              <a:t>Note* - Here optimizing the solution represents lowering down the attrition </a:t>
            </a:r>
            <a:r>
              <a:rPr lang="en-IN" sz="1400" dirty="0" smtClean="0"/>
              <a:t>rate by taking appropriate measures</a:t>
            </a:r>
          </a:p>
        </p:txBody>
      </p:sp>
      <p:sp>
        <p:nvSpPr>
          <p:cNvPr id="5" name="Right Arrow 4"/>
          <p:cNvSpPr/>
          <p:nvPr/>
        </p:nvSpPr>
        <p:spPr>
          <a:xfrm>
            <a:off x="3123965" y="3249673"/>
            <a:ext cx="750277" cy="213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Magnetic Disk 5"/>
          <p:cNvSpPr/>
          <p:nvPr/>
        </p:nvSpPr>
        <p:spPr>
          <a:xfrm>
            <a:off x="3874242" y="2708031"/>
            <a:ext cx="914400" cy="14113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Cleaning through Python</a:t>
            </a:r>
            <a:endParaRPr lang="en-IN" sz="1200" dirty="0"/>
          </a:p>
        </p:txBody>
      </p:sp>
      <p:sp>
        <p:nvSpPr>
          <p:cNvPr id="7" name="Flowchart: Multidocument 6"/>
          <p:cNvSpPr/>
          <p:nvPr/>
        </p:nvSpPr>
        <p:spPr>
          <a:xfrm>
            <a:off x="2063260" y="2848709"/>
            <a:ext cx="1219141" cy="127067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Input data collected from quarterly survey</a:t>
            </a:r>
            <a:endParaRPr lang="en-IN" sz="1200" dirty="0"/>
          </a:p>
        </p:txBody>
      </p:sp>
      <p:sp>
        <p:nvSpPr>
          <p:cNvPr id="8" name="Flowchart: Process 7"/>
          <p:cNvSpPr/>
          <p:nvPr/>
        </p:nvSpPr>
        <p:spPr>
          <a:xfrm>
            <a:off x="5380481" y="2708032"/>
            <a:ext cx="2051539" cy="15511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Apply ML model(Logistic Regression) because the model gives the insight on variables impact on optimizing the outcome*</a:t>
            </a:r>
            <a:endParaRPr lang="en-IN" sz="1400" dirty="0"/>
          </a:p>
        </p:txBody>
      </p:sp>
      <p:sp>
        <p:nvSpPr>
          <p:cNvPr id="9" name="Right Arrow 8"/>
          <p:cNvSpPr/>
          <p:nvPr/>
        </p:nvSpPr>
        <p:spPr>
          <a:xfrm>
            <a:off x="4788641" y="3229707"/>
            <a:ext cx="591839" cy="253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949008" y="2708031"/>
            <a:ext cx="2414192" cy="1551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Preparing a dashboard that will be used by Manager to select/allocate appropriate opportunities based on survey</a:t>
            </a:r>
            <a:endParaRPr lang="en-IN" sz="1400" dirty="0"/>
          </a:p>
        </p:txBody>
      </p:sp>
      <p:sp>
        <p:nvSpPr>
          <p:cNvPr id="12" name="Right Arrow 11"/>
          <p:cNvSpPr/>
          <p:nvPr/>
        </p:nvSpPr>
        <p:spPr>
          <a:xfrm>
            <a:off x="7432020" y="3249673"/>
            <a:ext cx="516988"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4193578" y="4125985"/>
            <a:ext cx="193196" cy="457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Process 13"/>
          <p:cNvSpPr/>
          <p:nvPr/>
        </p:nvSpPr>
        <p:spPr>
          <a:xfrm>
            <a:off x="3282402" y="4602432"/>
            <a:ext cx="2098079" cy="11519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Creating recommendation engine to get the best recommendations of courses from LEX based on project relevancy</a:t>
            </a:r>
            <a:endParaRPr lang="en-IN" sz="1400" dirty="0"/>
          </a:p>
        </p:txBody>
      </p:sp>
    </p:spTree>
    <p:extLst>
      <p:ext uri="{BB962C8B-B14F-4D97-AF65-F5344CB8AC3E}">
        <p14:creationId xmlns:p14="http://schemas.microsoft.com/office/powerpoint/2010/main" val="4121718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Features for future plan	</a:t>
            </a: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To create dashboard for management to understand learning quotient of the employee which would help them provide relevant opportunity within the organization.</a:t>
            </a:r>
          </a:p>
          <a:p>
            <a:pPr lvl="1"/>
            <a:r>
              <a:rPr lang="en-US" sz="2400" dirty="0">
                <a:latin typeface="Tahoma" panose="020B0604030504040204" pitchFamily="34" charset="0"/>
                <a:ea typeface="Tahoma" panose="020B0604030504040204" pitchFamily="34" charset="0"/>
                <a:cs typeface="Tahoma" panose="020B0604030504040204" pitchFamily="34" charset="0"/>
              </a:rPr>
              <a:t>Historical database could be built by taking quarterly survey which could be used to enhance recommendation engine as well as employee attrition rate prediction</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610</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Recommendation system for Lex courses and predicting attrition</vt:lpstr>
      <vt:lpstr>The Problem</vt:lpstr>
      <vt:lpstr>Facts and Survey</vt:lpstr>
      <vt:lpstr>Existing Solution in Market and GAps</vt:lpstr>
      <vt:lpstr>The Prototype</vt:lpstr>
      <vt:lpstr>Technologies used </vt:lpstr>
      <vt:lpstr>Architecture</vt:lpstr>
      <vt:lpstr>Features for future plan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2019-04-05T23:25:42Z</dcterms:created>
  <dcterms:modified xsi:type="dcterms:W3CDTF">2019-04-06T07:37:04Z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