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21"/>
  </p:notesMasterIdLst>
  <p:sldIdLst>
    <p:sldId id="350" r:id="rId3"/>
    <p:sldId id="351" r:id="rId4"/>
    <p:sldId id="360" r:id="rId5"/>
    <p:sldId id="361" r:id="rId6"/>
    <p:sldId id="362" r:id="rId7"/>
    <p:sldId id="365" r:id="rId8"/>
    <p:sldId id="363" r:id="rId9"/>
    <p:sldId id="372" r:id="rId10"/>
    <p:sldId id="373" r:id="rId11"/>
    <p:sldId id="374" r:id="rId12"/>
    <p:sldId id="375" r:id="rId13"/>
    <p:sldId id="382" r:id="rId14"/>
    <p:sldId id="383" r:id="rId15"/>
    <p:sldId id="381" r:id="rId16"/>
    <p:sldId id="378" r:id="rId17"/>
    <p:sldId id="384" r:id="rId18"/>
    <p:sldId id="379" r:id="rId19"/>
    <p:sldId id="38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>
      <p:cViewPr varScale="1">
        <p:scale>
          <a:sx n="81" d="100"/>
          <a:sy n="81" d="100"/>
        </p:scale>
        <p:origin x="152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 dirty="0"/>
          </a:p>
        </p:txBody>
      </p:sp>
      <p:sp>
        <p:nvSpPr>
          <p:cNvPr id="104868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 dirty="0"/>
          </a:p>
        </p:txBody>
      </p:sp>
      <p:sp>
        <p:nvSpPr>
          <p:cNvPr id="104868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8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 dirty="0"/>
          </a:p>
        </p:txBody>
      </p:sp>
      <p:sp>
        <p:nvSpPr>
          <p:cNvPr id="10486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F272-B750-4873-9B2E-E8EC5F23B84A}" type="datetimeFigureOut">
              <a:rPr lang="en-IN" smtClean="0"/>
              <a:t>25-05-2022</a:t>
            </a:fld>
            <a:endParaRPr lang="en-IN" dirty="0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34C7-642C-469D-A3F7-5C052B1E0A1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4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F272-B750-4873-9B2E-E8EC5F23B84A}" type="datetimeFigureOut">
              <a:rPr lang="en-IN" smtClean="0"/>
              <a:t>25-05-2022</a:t>
            </a:fld>
            <a:endParaRPr lang="en-IN" dirty="0"/>
          </a:p>
        </p:txBody>
      </p:sp>
      <p:sp>
        <p:nvSpPr>
          <p:cNvPr id="10486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34C7-642C-469D-A3F7-5C052B1E0A1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3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F272-B750-4873-9B2E-E8EC5F23B84A}" type="datetimeFigureOut">
              <a:rPr lang="en-IN" smtClean="0"/>
              <a:t>25-05-2022</a:t>
            </a:fld>
            <a:endParaRPr lang="en-IN" dirty="0"/>
          </a:p>
        </p:txBody>
      </p:sp>
      <p:sp>
        <p:nvSpPr>
          <p:cNvPr id="10486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34C7-642C-469D-A3F7-5C052B1E0A1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772EF-EC2D-4158-97CD-BB78795FC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7201F-FFE7-4B1C-9C05-223902D28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E3AA7-1838-431E-922B-C490A3F5D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890A-1D29-433A-B192-C13C9243D1B7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79856-F0BC-4A12-9ADE-C8F07C23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1FC16-D3B1-4B2D-A2C5-884AFBD35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556D-0798-4C0F-AA89-4C65A3344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411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8CB42-2519-431E-BD8B-00D6CDF0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F70D3-2DAF-4069-BC80-A0310EA5B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D5EF1-C9E1-453B-B39D-E643C2A24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890A-1D29-433A-B192-C13C9243D1B7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6723F-97AF-4ED0-B164-AF0F8DE4D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4F717-B35D-4169-8969-E0DA2F5EB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556D-0798-4C0F-AA89-4C65A3344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489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10D3-367F-40FC-83DA-746D8BCAF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2CE61-6149-4E7A-B0A4-F434D6FF4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07C46-C00F-4A18-B962-FDD22CFEE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890A-1D29-433A-B192-C13C9243D1B7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FAB98-9DEB-45D2-800F-2CDB53D33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845CB-71C1-4876-B923-3AEEFE88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556D-0798-4C0F-AA89-4C65A3344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209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67339-AD01-43CD-9E54-51259952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95267-9671-41F9-9036-A2B92EBE1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F0D85E-6E28-4D85-A3D6-B9A7B8428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83A78-F52E-40FD-BEC6-F4D6A9EB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890A-1D29-433A-B192-C13C9243D1B7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7F9C9-2120-41E6-BA6C-9BFAE3036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349E6-BC6C-4F0F-8235-DE52FCF6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556D-0798-4C0F-AA89-4C65A3344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768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550F3-A8D2-4BEF-AC4A-3EBF55F62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C049D-5527-4825-8BBF-C5B38D434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900D4-768D-4691-9B7C-8BF9A90A4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589A0B-3752-493A-A5F3-96A764775E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2905DE-75EA-403B-AFD9-CBEC609BA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FD261A-662F-4DCA-8285-918A5332E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890A-1D29-433A-B192-C13C9243D1B7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7E3216-021E-49E2-A8B2-8E1568CD3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C097CA-1C0F-4802-9FA0-C5B0111F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556D-0798-4C0F-AA89-4C65A3344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038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AE670-D118-4B6B-AD1C-DF5EFE57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AC22E-DE90-4EB0-8B98-F2E981C64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890A-1D29-433A-B192-C13C9243D1B7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2B702-F39E-4B0B-A016-5630FBD0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994D3-4C2C-4B2D-8211-C651BDBDC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556D-0798-4C0F-AA89-4C65A3344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15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135B20-E874-449D-9777-B6764E80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890A-1D29-433A-B192-C13C9243D1B7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22F13-4E53-4863-8D93-63B07A321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7B392-7DBA-4343-84DB-6278D4324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556D-0798-4C0F-AA89-4C65A3344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9994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E2C2B-9976-4FB2-9B71-F966E2279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A08ED-F18A-4CF3-946B-A5D31169E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F604E-A450-48D3-A64B-E1C8E60F3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B5BC9-40EF-46E5-B3B0-BD8EC0856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890A-1D29-433A-B192-C13C9243D1B7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AE369-A73F-43EE-A24B-EC63C5C3D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1F9B7-8DC9-4DA7-8743-72B47CDAE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556D-0798-4C0F-AA89-4C65A3344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64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F272-B750-4873-9B2E-E8EC5F23B84A}" type="datetimeFigureOut">
              <a:rPr lang="en-IN" smtClean="0"/>
              <a:t>25-05-2022</a:t>
            </a:fld>
            <a:endParaRPr lang="en-IN" dirty="0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34C7-642C-469D-A3F7-5C052B1E0A1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ECFD8-1269-4560-B12E-D68DBCFE0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E1498A-9411-4A61-A32A-EB4415B45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17EB07-E35F-4D78-A51C-45173126F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C5E90-DFC4-4D30-86FC-FC185ED87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890A-1D29-433A-B192-C13C9243D1B7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B9E5D-9305-4C4A-B21F-B458F450F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93CC7-3133-4FB1-9203-82DCF505F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556D-0798-4C0F-AA89-4C65A3344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5982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B08CA-68F5-436F-BB28-5083D1B44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0DF81-BED7-47FA-A665-09627841C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1CAFE-6548-4C02-84CF-152840BF6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890A-1D29-433A-B192-C13C9243D1B7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9E442-0DEC-460F-B8EF-27783E31D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E74DE-2011-4A1C-B053-23B699B9F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556D-0798-4C0F-AA89-4C65A3344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8766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81ADE2-C0D5-4B11-AA48-D243EE500B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AA8E5-B2B1-46C0-A188-4A11E4014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90737-F9A7-47BF-887B-F4CB30476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890A-1D29-433A-B192-C13C9243D1B7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F7BBB-632D-4359-B286-E156E100B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8D7DA-D2F5-40DD-9454-CDBE19723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556D-0798-4C0F-AA89-4C65A3344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86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5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F272-B750-4873-9B2E-E8EC5F23B84A}" type="datetimeFigureOut">
              <a:rPr lang="en-IN" smtClean="0"/>
              <a:t>25-05-2022</a:t>
            </a:fld>
            <a:endParaRPr lang="en-IN" dirty="0"/>
          </a:p>
        </p:txBody>
      </p:sp>
      <p:sp>
        <p:nvSpPr>
          <p:cNvPr id="10486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34C7-642C-469D-A3F7-5C052B1E0A1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5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5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6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F272-B750-4873-9B2E-E8EC5F23B84A}" type="datetimeFigureOut">
              <a:rPr lang="en-IN" smtClean="0"/>
              <a:t>25-05-2022</a:t>
            </a:fld>
            <a:endParaRPr lang="en-IN" dirty="0"/>
          </a:p>
        </p:txBody>
      </p:sp>
      <p:sp>
        <p:nvSpPr>
          <p:cNvPr id="104866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6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34C7-642C-469D-A3F7-5C052B1E0A1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6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5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6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7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6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F272-B750-4873-9B2E-E8EC5F23B84A}" type="datetimeFigureOut">
              <a:rPr lang="en-IN" smtClean="0"/>
              <a:t>25-05-2022</a:t>
            </a:fld>
            <a:endParaRPr lang="en-IN" dirty="0"/>
          </a:p>
        </p:txBody>
      </p:sp>
      <p:sp>
        <p:nvSpPr>
          <p:cNvPr id="104866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7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34C7-642C-469D-A3F7-5C052B1E0A1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F272-B750-4873-9B2E-E8EC5F23B84A}" type="datetimeFigureOut">
              <a:rPr lang="en-IN" smtClean="0"/>
              <a:t>25-05-2022</a:t>
            </a:fld>
            <a:endParaRPr lang="en-IN" dirty="0"/>
          </a:p>
        </p:txBody>
      </p:sp>
      <p:sp>
        <p:nvSpPr>
          <p:cNvPr id="104863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34C7-642C-469D-A3F7-5C052B1E0A1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F272-B750-4873-9B2E-E8EC5F23B84A}" type="datetimeFigureOut">
              <a:rPr lang="en-IN" smtClean="0"/>
              <a:t>25-05-2022</a:t>
            </a:fld>
            <a:endParaRPr lang="en-IN" dirty="0"/>
          </a:p>
        </p:txBody>
      </p:sp>
      <p:sp>
        <p:nvSpPr>
          <p:cNvPr id="104867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7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34C7-642C-469D-A3F7-5C052B1E0A1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75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F272-B750-4873-9B2E-E8EC5F23B84A}" type="datetimeFigureOut">
              <a:rPr lang="en-IN" smtClean="0"/>
              <a:t>25-05-2022</a:t>
            </a:fld>
            <a:endParaRPr lang="en-IN" dirty="0"/>
          </a:p>
        </p:txBody>
      </p:sp>
      <p:sp>
        <p:nvSpPr>
          <p:cNvPr id="104867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7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34C7-642C-469D-A3F7-5C052B1E0A1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4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104864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F272-B750-4873-9B2E-E8EC5F23B84A}" type="datetimeFigureOut">
              <a:rPr lang="en-IN" smtClean="0"/>
              <a:t>25-05-2022</a:t>
            </a:fld>
            <a:endParaRPr lang="en-IN" dirty="0"/>
          </a:p>
        </p:txBody>
      </p:sp>
      <p:sp>
        <p:nvSpPr>
          <p:cNvPr id="104864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4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34C7-642C-469D-A3F7-5C052B1E0A1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4F272-B750-4873-9B2E-E8EC5F23B84A}" type="datetimeFigureOut">
              <a:rPr lang="en-IN" smtClean="0"/>
              <a:t>25-05-2022</a:t>
            </a:fld>
            <a:endParaRPr lang="en-IN" dirty="0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934C7-642C-469D-A3F7-5C052B1E0A16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4C1473-5F66-4D31-82DA-3B239ED5E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0F086-B7CC-4E20-BAB0-FB4DA34BE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4F842-AF20-454B-8D33-E3A4412932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E890A-1D29-433A-B192-C13C9243D1B7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91551-7F48-4236-8341-2D2F8A1617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32A12-FFCA-4415-A753-C0A594AB5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B556D-0798-4C0F-AA89-4C65A3344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22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E6F25-CC03-443A-9BDD-1C288519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027" y="714151"/>
            <a:ext cx="7886700" cy="1004955"/>
          </a:xfrm>
        </p:spPr>
        <p:txBody>
          <a:bodyPr/>
          <a:lstStyle/>
          <a:p>
            <a:pPr algn="ctr"/>
            <a:r>
              <a:rPr lang="en-US" sz="2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PANIMALAR ENGINEERING COLLEGE </a:t>
            </a:r>
            <a:b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6FED1A-1D98-49E8-9DFF-1C69D53C4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027" y="1717432"/>
            <a:ext cx="7886700" cy="4343497"/>
          </a:xfrm>
        </p:spPr>
        <p:txBody>
          <a:bodyPr vert="horz" lIns="68580" tIns="34290" rIns="68580" bIns="34290" rtlCol="0" anchor="t"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IN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Tahoma"/>
                <a:cs typeface="Tahoma"/>
              </a:rPr>
              <a:t>DEPARTMENT OF COMPUTER SCIENCE AND ENGINEERING</a:t>
            </a:r>
          </a:p>
          <a:p>
            <a:pPr marL="0" indent="0" algn="ctr">
              <a:buNone/>
            </a:pPr>
            <a:r>
              <a:rPr lang="en-IN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Tahoma"/>
                <a:cs typeface="Tahoma"/>
              </a:rPr>
              <a:t>CS8811 PROJECT WORK</a:t>
            </a:r>
          </a:p>
          <a:p>
            <a:pPr marL="0" indent="0" algn="ctr">
              <a:buNone/>
            </a:pPr>
            <a:endParaRPr lang="en-US" sz="1800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/>
            </a:endParaRPr>
          </a:p>
          <a:p>
            <a:pPr marL="0" indent="0" algn="ctr">
              <a:buNone/>
            </a:pPr>
            <a:r>
              <a:rPr lang="en-US" dirty="0"/>
              <a:t>Title of the Project:</a:t>
            </a:r>
            <a:endParaRPr lang="en-IN" sz="2800" dirty="0">
              <a:cs typeface="Calibri"/>
            </a:endParaRPr>
          </a:p>
          <a:p>
            <a:pPr marL="0" indent="0" algn="ctr">
              <a:buNone/>
            </a:pPr>
            <a:r>
              <a:rPr lang="en-IN" sz="2800" dirty="0">
                <a:ea typeface="+mn-lt"/>
                <a:cs typeface="+mn-lt"/>
              </a:rPr>
              <a:t>Image to Audio conversion for blind people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Tahoma"/>
                <a:cs typeface="Tahoma"/>
              </a:rPr>
              <a:t>                                                                              </a:t>
            </a:r>
            <a:endParaRPr lang="en-IN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Tahoma"/>
                <a:cs typeface="Tahoma"/>
              </a:rPr>
              <a:t>                                                                                       </a:t>
            </a:r>
            <a:endParaRPr lang="en-IN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Tahoma"/>
                <a:cs typeface="Tahoma"/>
              </a:rPr>
              <a:t>                                                                                      </a:t>
            </a:r>
            <a:r>
              <a:rPr lang="en-I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Tahoma"/>
                <a:cs typeface="Tahoma"/>
              </a:rPr>
              <a:t>BY</a:t>
            </a:r>
            <a:endParaRPr lang="en-US" dirty="0">
              <a:solidFill>
                <a:schemeClr val="accent1"/>
              </a:solidFill>
              <a:latin typeface="Calibri" panose="020F0502020204030204"/>
              <a:ea typeface="Tahoma"/>
              <a:cs typeface="Calibri"/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Tahoma"/>
                <a:cs typeface="Tahoma"/>
              </a:rPr>
              <a:t>Guide Name: </a:t>
            </a:r>
            <a:r>
              <a:rPr lang="en-IN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Tahoma"/>
                <a:cs typeface="Tahoma"/>
              </a:rPr>
              <a:t>ms</a:t>
            </a:r>
            <a:r>
              <a:rPr lang="en-I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Tahoma"/>
                <a:cs typeface="Tahoma"/>
              </a:rPr>
              <a:t>. </a:t>
            </a:r>
            <a:r>
              <a:rPr lang="en-IN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Tahoma"/>
                <a:cs typeface="Tahoma"/>
              </a:rPr>
              <a:t>C.vijayalakshmi</a:t>
            </a:r>
            <a:r>
              <a:rPr lang="en-I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Tahoma"/>
                <a:cs typeface="Tahoma"/>
              </a:rPr>
              <a:t>                </a:t>
            </a:r>
            <a:endParaRPr lang="en-US" dirty="0">
              <a:solidFill>
                <a:srgbClr val="000000"/>
              </a:solidFill>
              <a:latin typeface="Calibri" panose="020F0502020204030204"/>
              <a:ea typeface="Tahoma"/>
              <a:cs typeface="Calibri"/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Tahoma"/>
                <a:cs typeface="Tahoma"/>
              </a:rPr>
              <a:t>                                                                      </a:t>
            </a:r>
            <a:r>
              <a:rPr lang="en-I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Tahoma"/>
                <a:cs typeface="Tahoma"/>
              </a:rPr>
              <a:t>211418104194-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Tahoma"/>
                <a:cs typeface="Tahoma"/>
              </a:rPr>
              <a:t> Pradeep k</a:t>
            </a:r>
            <a:endParaRPr lang="en-US" dirty="0">
              <a:latin typeface="Calibri" panose="020F0502020204030204"/>
              <a:ea typeface="Tahoma"/>
              <a:cs typeface="Calibri"/>
            </a:endParaRP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/>
              <a:ea typeface="Tahoma"/>
              <a:cs typeface="Tahoma"/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Tahoma"/>
                <a:cs typeface="Tahoma"/>
              </a:rPr>
              <a:t>      </a:t>
            </a:r>
            <a:r>
              <a:rPr lang="en-US" b="1" dirty="0">
                <a:solidFill>
                  <a:srgbClr val="0070C0"/>
                </a:solidFill>
              </a:rPr>
              <a:t>               </a:t>
            </a:r>
            <a:r>
              <a:rPr lang="en-US" b="1" dirty="0">
                <a:solidFill>
                  <a:srgbClr val="0070C0"/>
                </a:solidFill>
                <a:ea typeface="+mn-lt"/>
                <a:cs typeface="+mn-lt"/>
              </a:rPr>
              <a:t>                                                                         </a:t>
            </a:r>
            <a:r>
              <a:rPr lang="en-US" dirty="0">
                <a:latin typeface="Tahoma"/>
                <a:ea typeface="+mn-lt"/>
                <a:cs typeface="+mn-lt"/>
              </a:rPr>
              <a:t>211418104152-Sai Kasi Viswanath M</a:t>
            </a:r>
            <a:endParaRPr lang="en-US" dirty="0">
              <a:latin typeface="Tahoma"/>
              <a:ea typeface="Calibri"/>
              <a:cs typeface="Calibri"/>
            </a:endParaRP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ea typeface="Calibri"/>
                <a:cs typeface="Calibri"/>
              </a:rPr>
              <a:t>BATCH NO: D-14</a:t>
            </a:r>
            <a:r>
              <a:rPr lang="en-US" dirty="0">
                <a:ea typeface="Calibri"/>
                <a:cs typeface="Calibri"/>
              </a:rPr>
              <a:t> </a:t>
            </a:r>
            <a:endParaRPr lang="en-US" dirty="0">
              <a:latin typeface="Tahoma"/>
              <a:ea typeface="Tahoma"/>
              <a:cs typeface="+mn-lt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                                                                                         </a:t>
            </a:r>
            <a:r>
              <a:rPr lang="en-US" dirty="0">
                <a:latin typeface="Calibri"/>
                <a:ea typeface="+mn-lt"/>
                <a:cs typeface="+mn-lt"/>
              </a:rPr>
              <a:t>     </a:t>
            </a:r>
            <a:r>
              <a:rPr lang="en-US" dirty="0">
                <a:latin typeface="Tahoma"/>
                <a:ea typeface="+mn-lt"/>
                <a:cs typeface="+mn-lt"/>
              </a:rPr>
              <a:t>211418104128-Kodigala Sri Abhilash</a:t>
            </a:r>
            <a:endParaRPr lang="en-US" dirty="0">
              <a:solidFill>
                <a:srgbClr val="000000"/>
              </a:solidFill>
              <a:latin typeface="Tahoma"/>
              <a:ea typeface="Tahoma"/>
              <a:cs typeface="Calibri"/>
            </a:endParaRPr>
          </a:p>
          <a:p>
            <a:pPr marL="0" indent="0">
              <a:buNone/>
            </a:pPr>
            <a:endParaRPr lang="en-IN" b="1" dirty="0">
              <a:solidFill>
                <a:srgbClr val="0070C0"/>
              </a:solidFill>
              <a:cs typeface="Calibri"/>
            </a:endParaRP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6F1C9D-027B-413E-B109-FD9E102AD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83" y="717745"/>
            <a:ext cx="964163" cy="798403"/>
          </a:xfrm>
          <a:prstGeom prst="rect">
            <a:avLst/>
          </a:prstGeom>
        </p:spPr>
      </p:pic>
      <p:pic>
        <p:nvPicPr>
          <p:cNvPr id="7" name="Picture 8" descr="Anna University - Wikipedia">
            <a:extLst>
              <a:ext uri="{FF2B5EF4-FFF2-40B4-BE49-F238E27FC236}">
                <a16:creationId xmlns:a16="http://schemas.microsoft.com/office/drawing/2014/main" id="{265EE857-5634-4972-8EF1-5E9693050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697" y="713589"/>
            <a:ext cx="803672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01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308373"/>
            <a:ext cx="760545" cy="1513185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14469" y="857251"/>
            <a:ext cx="729532" cy="1451480"/>
            <a:chOff x="10918962" y="713127"/>
            <a:chExt cx="1273031" cy="253283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48134F6-BCFD-4666-D971-EC7CC6AB9B16}"/>
              </a:ext>
            </a:extLst>
          </p:cNvPr>
          <p:cNvSpPr txBox="1">
            <a:spLocks/>
          </p:cNvSpPr>
          <p:nvPr/>
        </p:nvSpPr>
        <p:spPr>
          <a:xfrm>
            <a:off x="826559" y="372815"/>
            <a:ext cx="7886700" cy="718043"/>
          </a:xfrm>
          <a:prstGeom prst="rect">
            <a:avLst/>
          </a:prstGeom>
          <a:ln w="38100">
            <a:solidFill>
              <a:srgbClr val="92D050"/>
            </a:solidFill>
          </a:ln>
        </p:spPr>
        <p:txBody>
          <a:bodyPr lIns="91440" tIns="45720" rIns="91440" bIns="4572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accent2"/>
                </a:solidFill>
                <a:latin typeface="Calibri"/>
                <a:cs typeface="Times New Roman"/>
              </a:rPr>
              <a:t>Conversion of Text To Audio(MP3)</a:t>
            </a:r>
            <a:endParaRPr lang="en-IN" sz="3000" dirty="0">
              <a:solidFill>
                <a:schemeClr val="accent2"/>
              </a:solidFill>
              <a:latin typeface="Calibri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C4EA33-F10F-5879-ABF2-361ABE63BF4B}"/>
              </a:ext>
            </a:extLst>
          </p:cNvPr>
          <p:cNvSpPr txBox="1"/>
          <p:nvPr/>
        </p:nvSpPr>
        <p:spPr>
          <a:xfrm>
            <a:off x="1158816" y="1949570"/>
            <a:ext cx="632316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endParaRPr lang="en-US" dirty="0">
              <a:latin typeface="Times New Roman"/>
              <a:cs typeface="Arial"/>
            </a:endParaRPr>
          </a:p>
          <a:p>
            <a:pPr>
              <a:buChar char="•"/>
            </a:pPr>
            <a:endParaRPr lang="en-US" dirty="0">
              <a:latin typeface="Times New Roman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08561-FC36-BEB1-82D1-5BFF6940C12E}"/>
              </a:ext>
            </a:extLst>
          </p:cNvPr>
          <p:cNvSpPr txBox="1">
            <a:spLocks/>
          </p:cNvSpPr>
          <p:nvPr/>
        </p:nvSpPr>
        <p:spPr>
          <a:xfrm>
            <a:off x="767148" y="1196752"/>
            <a:ext cx="7886700" cy="375790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METHODOLOGY</a:t>
            </a:r>
          </a:p>
          <a:p>
            <a:pPr>
              <a:lnSpc>
                <a:spcPct val="170000"/>
              </a:lnSpc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final module is the voice processing module. It converts the .txt file to an audio output.</a:t>
            </a:r>
          </a:p>
          <a:p>
            <a:pPr>
              <a:lnSpc>
                <a:spcPct val="17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speech synthesizer converts the final content into audio output to the visually impaired user. This system produces human speech artificially. </a:t>
            </a:r>
          </a:p>
          <a:p>
            <a:pPr>
              <a:lnSpc>
                <a:spcPct val="170000"/>
              </a:lnSpc>
            </a:pPr>
            <a:r>
              <a:rPr lang="en-US" sz="1800" dirty="0"/>
              <a:t>The module performs the task of conversion of the transformed text to the audible form.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implemented in either hardware or software form. 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- 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AdaBoost Algorithm</a:t>
            </a:r>
          </a:p>
          <a:p>
            <a:pPr marL="0" indent="0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OF THE MODULE 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text is extracted and converted into an audio output in the mp3 format.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70000"/>
              </a:lnSpc>
              <a:buFont typeface="Arial" panose="020B0604020202020204" pitchFamily="34" charset="0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016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308373"/>
            <a:ext cx="760545" cy="1513185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14469" y="857251"/>
            <a:ext cx="729532" cy="1451480"/>
            <a:chOff x="10918962" y="713127"/>
            <a:chExt cx="1273031" cy="253283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48134F6-BCFD-4666-D971-EC7CC6AB9B16}"/>
              </a:ext>
            </a:extLst>
          </p:cNvPr>
          <p:cNvSpPr txBox="1">
            <a:spLocks/>
          </p:cNvSpPr>
          <p:nvPr/>
        </p:nvSpPr>
        <p:spPr>
          <a:xfrm>
            <a:off x="826559" y="372815"/>
            <a:ext cx="7886700" cy="718043"/>
          </a:xfrm>
          <a:prstGeom prst="rect">
            <a:avLst/>
          </a:prstGeom>
          <a:ln w="38100">
            <a:solidFill>
              <a:srgbClr val="92D050"/>
            </a:solidFill>
          </a:ln>
        </p:spPr>
        <p:txBody>
          <a:bodyPr lIns="91440" tIns="45720" rIns="91440" bIns="4572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accent2"/>
                </a:solidFill>
                <a:latin typeface="Calibri"/>
                <a:cs typeface="Times New Roman"/>
              </a:rPr>
              <a:t>Implementing The </a:t>
            </a:r>
            <a:r>
              <a:rPr lang="en-US" sz="3000" b="1" dirty="0" err="1">
                <a:solidFill>
                  <a:schemeClr val="accent2"/>
                </a:solidFill>
                <a:latin typeface="Calibri"/>
                <a:cs typeface="Times New Roman"/>
              </a:rPr>
              <a:t>Usecase</a:t>
            </a:r>
            <a:endParaRPr lang="en-US" sz="3000" b="1" dirty="0">
              <a:solidFill>
                <a:schemeClr val="accent2"/>
              </a:solidFill>
              <a:latin typeface="Calibri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C4EA33-F10F-5879-ABF2-361ABE63BF4B}"/>
              </a:ext>
            </a:extLst>
          </p:cNvPr>
          <p:cNvSpPr txBox="1"/>
          <p:nvPr/>
        </p:nvSpPr>
        <p:spPr>
          <a:xfrm>
            <a:off x="1158816" y="1949570"/>
            <a:ext cx="632316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endParaRPr lang="en-US" dirty="0">
              <a:latin typeface="Times New Roman"/>
              <a:cs typeface="Arial"/>
            </a:endParaRPr>
          </a:p>
          <a:p>
            <a:pPr>
              <a:buChar char="•"/>
            </a:pPr>
            <a:endParaRPr lang="en-US" dirty="0">
              <a:latin typeface="Times New Roman"/>
              <a:cs typeface="Arial"/>
            </a:endParaRP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B498928A-45A4-E0E7-5312-EEC4D677F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90" y="1709799"/>
            <a:ext cx="8249727" cy="468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308373"/>
            <a:ext cx="760545" cy="1513185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14469" y="857251"/>
            <a:ext cx="729532" cy="1451480"/>
            <a:chOff x="10918962" y="713127"/>
            <a:chExt cx="1273031" cy="253283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48134F6-BCFD-4666-D971-EC7CC6AB9B16}"/>
              </a:ext>
            </a:extLst>
          </p:cNvPr>
          <p:cNvSpPr txBox="1">
            <a:spLocks/>
          </p:cNvSpPr>
          <p:nvPr/>
        </p:nvSpPr>
        <p:spPr>
          <a:xfrm>
            <a:off x="826559" y="372815"/>
            <a:ext cx="7886700" cy="718043"/>
          </a:xfrm>
          <a:prstGeom prst="rect">
            <a:avLst/>
          </a:prstGeom>
          <a:ln w="38100">
            <a:solidFill>
              <a:srgbClr val="92D050"/>
            </a:solidFill>
          </a:ln>
        </p:spPr>
        <p:txBody>
          <a:bodyPr lIns="91440" tIns="45720" rIns="91440" bIns="4572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accent2"/>
                </a:solidFill>
                <a:latin typeface="Calibri"/>
                <a:cs typeface="Calibri Light"/>
              </a:rPr>
              <a:t>Algorithm</a:t>
            </a:r>
            <a:r>
              <a:rPr lang="en-US" sz="3000" dirty="0">
                <a:solidFill>
                  <a:schemeClr val="accent2"/>
                </a:solidFill>
                <a:latin typeface="Calibri"/>
                <a:ea typeface="+mj-lt"/>
                <a:cs typeface="+mj-lt"/>
              </a:rPr>
              <a:t>/ Technique Used</a:t>
            </a:r>
            <a:endParaRPr lang="en-US" sz="3000" b="1" dirty="0">
              <a:solidFill>
                <a:schemeClr val="accent2"/>
              </a:solidFill>
              <a:latin typeface="Calibri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C4EA33-F10F-5879-ABF2-361ABE63BF4B}"/>
              </a:ext>
            </a:extLst>
          </p:cNvPr>
          <p:cNvSpPr txBox="1"/>
          <p:nvPr/>
        </p:nvSpPr>
        <p:spPr>
          <a:xfrm>
            <a:off x="1158816" y="1949570"/>
            <a:ext cx="63231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rgbClr val="ED7D31"/>
              </a:solidFill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28C0E-32F8-C8F0-6E34-C1951495FD93}"/>
              </a:ext>
            </a:extLst>
          </p:cNvPr>
          <p:cNvSpPr txBox="1"/>
          <p:nvPr/>
        </p:nvSpPr>
        <p:spPr>
          <a:xfrm>
            <a:off x="2660845" y="5259220"/>
            <a:ext cx="19338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A03B3-3F90-0FC9-DE6A-CC572E193652}"/>
              </a:ext>
            </a:extLst>
          </p:cNvPr>
          <p:cNvSpPr txBox="1">
            <a:spLocks/>
          </p:cNvSpPr>
          <p:nvPr/>
        </p:nvSpPr>
        <p:spPr>
          <a:xfrm>
            <a:off x="429239" y="1556792"/>
            <a:ext cx="8229600" cy="4896543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/>
              <a:t>Here we use </a:t>
            </a:r>
            <a:r>
              <a:rPr lang="en-US" sz="2200" b="1" u="sng" dirty="0" err="1"/>
              <a:t>Adaboost</a:t>
            </a:r>
            <a:endParaRPr lang="en-US" sz="2200" b="1" u="sng" dirty="0"/>
          </a:p>
          <a:p>
            <a:endParaRPr lang="en-US" sz="1800" dirty="0"/>
          </a:p>
          <a:p>
            <a:r>
              <a:rPr lang="en-US" sz="1900" dirty="0"/>
              <a:t>It combines multiple classifiers to increase the accuracy of classifiers. AdaBoost is an iterative ensemble method. </a:t>
            </a:r>
          </a:p>
          <a:p>
            <a:r>
              <a:rPr lang="en-IN" sz="1900" dirty="0">
                <a:latin typeface="Calibri"/>
                <a:ea typeface="Calibri" panose="020F0502020204030204" pitchFamily="34" charset="0"/>
                <a:cs typeface="Times New Roman"/>
              </a:rPr>
              <a:t>The basic concept behind </a:t>
            </a:r>
            <a:r>
              <a:rPr lang="en-IN" sz="1900" dirty="0" err="1">
                <a:latin typeface="Calibri"/>
                <a:ea typeface="Calibri" panose="020F0502020204030204" pitchFamily="34" charset="0"/>
                <a:cs typeface="Times New Roman"/>
              </a:rPr>
              <a:t>Adaboost</a:t>
            </a:r>
            <a:r>
              <a:rPr lang="en-IN" sz="1900" dirty="0">
                <a:latin typeface="Calibri"/>
                <a:ea typeface="Calibri" panose="020F0502020204030204" pitchFamily="34" charset="0"/>
                <a:cs typeface="Times New Roman"/>
              </a:rPr>
              <a:t> is to set the weights of classifiers and train the data sample in each iteration such that it ensures accurate predictions of unusual observations. </a:t>
            </a:r>
            <a:endParaRPr lang="en-IN" sz="1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900" dirty="0">
                <a:latin typeface="Calibri"/>
                <a:ea typeface="Calibri" panose="020F0502020204030204" pitchFamily="34" charset="0"/>
                <a:cs typeface="Times New Roman"/>
              </a:rPr>
              <a:t>Any machine learning algorithm can be used as a base classifier if it accepts weights on the training set. </a:t>
            </a:r>
            <a:endParaRPr lang="en-IN" sz="1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900" dirty="0"/>
              <a:t>It assigns the weight to the trained classifier in each iteration according to the accuracy of the classifier. </a:t>
            </a:r>
            <a:endParaRPr lang="en-US" sz="1900" dirty="0">
              <a:cs typeface="Calibri"/>
            </a:endParaRPr>
          </a:p>
          <a:p>
            <a:r>
              <a:rPr lang="en-US" sz="1900" dirty="0"/>
              <a:t>The more accurate classifier will get high </a:t>
            </a:r>
            <a:r>
              <a:rPr lang="en-US" sz="1900" dirty="0" err="1"/>
              <a:t>weight.This</a:t>
            </a:r>
            <a:r>
              <a:rPr lang="en-US" sz="1900" dirty="0"/>
              <a:t> process iterate until the complete training data fits without any error or until reached to the specified maximum number of estimators.</a:t>
            </a:r>
            <a:endParaRPr lang="en-US" sz="1900" dirty="0">
              <a:cs typeface="Calibri"/>
            </a:endParaRPr>
          </a:p>
          <a:p>
            <a:r>
              <a:rPr lang="en-US" sz="1900" dirty="0"/>
              <a:t>To classify, perform a "vote" across all of the learning algorithms you built</a:t>
            </a:r>
            <a:r>
              <a:rPr lang="en-US" sz="18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1800" dirty="0"/>
            </a:b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39356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308373"/>
            <a:ext cx="760545" cy="1513185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14469" y="857251"/>
            <a:ext cx="729532" cy="1451480"/>
            <a:chOff x="10918962" y="713127"/>
            <a:chExt cx="1273031" cy="253283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48134F6-BCFD-4666-D971-EC7CC6AB9B16}"/>
              </a:ext>
            </a:extLst>
          </p:cNvPr>
          <p:cNvSpPr txBox="1">
            <a:spLocks/>
          </p:cNvSpPr>
          <p:nvPr/>
        </p:nvSpPr>
        <p:spPr>
          <a:xfrm>
            <a:off x="826559" y="372815"/>
            <a:ext cx="7886700" cy="718043"/>
          </a:xfrm>
          <a:prstGeom prst="rect">
            <a:avLst/>
          </a:prstGeom>
          <a:ln w="38100">
            <a:solidFill>
              <a:srgbClr val="92D050"/>
            </a:solidFill>
          </a:ln>
        </p:spPr>
        <p:txBody>
          <a:bodyPr lIns="91440" tIns="45720" rIns="91440" bIns="4572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accent2"/>
                </a:solidFill>
                <a:latin typeface="Calibri"/>
                <a:cs typeface="Calibri"/>
              </a:rPr>
              <a:t>Algorithm/ Technique Used</a:t>
            </a:r>
            <a:endParaRPr lang="en-US" sz="3000" dirty="0">
              <a:solidFill>
                <a:schemeClr val="accent2"/>
              </a:solidFill>
              <a:ea typeface="+mj-lt"/>
              <a:cs typeface="+mj-lt"/>
            </a:endParaRPr>
          </a:p>
          <a:p>
            <a:endParaRPr lang="en-US" sz="3000" b="1" dirty="0">
              <a:solidFill>
                <a:schemeClr val="accent2"/>
              </a:solidFill>
              <a:latin typeface="Calibri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C4EA33-F10F-5879-ABF2-361ABE63BF4B}"/>
              </a:ext>
            </a:extLst>
          </p:cNvPr>
          <p:cNvSpPr txBox="1"/>
          <p:nvPr/>
        </p:nvSpPr>
        <p:spPr>
          <a:xfrm>
            <a:off x="1158816" y="1949570"/>
            <a:ext cx="632316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endParaRPr lang="en-US" dirty="0">
              <a:latin typeface="Times New Roman"/>
              <a:cs typeface="Arial"/>
            </a:endParaRPr>
          </a:p>
          <a:p>
            <a:pPr>
              <a:buChar char="•"/>
            </a:pPr>
            <a:endParaRPr lang="en-US" dirty="0">
              <a:latin typeface="Times New Roman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28C0E-32F8-C8F0-6E34-C1951495FD93}"/>
              </a:ext>
            </a:extLst>
          </p:cNvPr>
          <p:cNvSpPr txBox="1"/>
          <p:nvPr/>
        </p:nvSpPr>
        <p:spPr>
          <a:xfrm>
            <a:off x="2660845" y="5259220"/>
            <a:ext cx="19338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41BEB0E-66D2-4921-8DAF-9769AF27923E}"/>
              </a:ext>
            </a:extLst>
          </p:cNvPr>
          <p:cNvSpPr txBox="1">
            <a:spLocks/>
          </p:cNvSpPr>
          <p:nvPr/>
        </p:nvSpPr>
        <p:spPr>
          <a:xfrm>
            <a:off x="656419" y="1493912"/>
            <a:ext cx="8229600" cy="5328591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u="sng" dirty="0"/>
              <a:t>Here we used Natural Language Processing</a:t>
            </a:r>
            <a:endParaRPr lang="en-US" sz="1800" dirty="0"/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1900" dirty="0"/>
              <a:t>Natural Language Processing, or NLP for short, is broadly defined as the automatic manipulation of natural language, like speech and text, by software. </a:t>
            </a:r>
            <a:endParaRPr lang="en-US" sz="1900" dirty="0">
              <a:cs typeface="Calibri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900" b="1" dirty="0">
                <a:highlight>
                  <a:srgbClr val="FFFFFF"/>
                </a:highlight>
                <a:ea typeface="Roboto"/>
                <a:cs typeface="Roboto"/>
                <a:sym typeface="Roboto"/>
              </a:rPr>
              <a:t>Step 1: </a:t>
            </a:r>
            <a:r>
              <a:rPr lang="en-US" sz="1900" dirty="0">
                <a:highlight>
                  <a:srgbClr val="FFFFFF"/>
                </a:highlight>
                <a:ea typeface="Roboto"/>
                <a:cs typeface="Roboto"/>
                <a:sym typeface="Roboto"/>
              </a:rPr>
              <a:t>Sentence Segmentation: Breaking the piece of text in various sentences.</a:t>
            </a:r>
            <a:r>
              <a:rPr lang="en-US" sz="1900" b="1" dirty="0">
                <a:highlight>
                  <a:srgbClr val="FFFFFF"/>
                </a:highlight>
                <a:ea typeface="Roboto"/>
                <a:cs typeface="Roboto"/>
                <a:sym typeface="Roboto"/>
              </a:rPr>
              <a:t> </a:t>
            </a:r>
            <a:endParaRPr lang="en-US" sz="1900" b="1" dirty="0">
              <a:highlight>
                <a:srgbClr val="FFFFFF"/>
              </a:highlight>
              <a:ea typeface="Roboto"/>
              <a:cs typeface="Roboto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/>
              <a:t>Step 2</a:t>
            </a:r>
            <a:r>
              <a:rPr lang="en-US" sz="1900" dirty="0"/>
              <a:t>: Word Tokenization: Breaking the sentence into individual words known as tokens</a:t>
            </a:r>
            <a:endParaRPr lang="en-US" sz="190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/>
              <a:t>Step 3</a:t>
            </a:r>
            <a:r>
              <a:rPr lang="en-US" sz="1900" dirty="0"/>
              <a:t>: Predicting Parts of Speech for each token: Predicting whether the word is a noun, verb, adjective, adverb, pronoun, etc.</a:t>
            </a:r>
            <a:endParaRPr lang="en-US" sz="190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/>
              <a:t>Step 4: </a:t>
            </a:r>
            <a:r>
              <a:rPr lang="en-US" sz="1900" dirty="0"/>
              <a:t>Identifying stop words</a:t>
            </a:r>
            <a:endParaRPr lang="en-US" sz="190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/>
              <a:t>Step 5: </a:t>
            </a:r>
            <a:r>
              <a:rPr lang="en-US" sz="1900" dirty="0"/>
              <a:t>Dependency Parsing: This means finding out the relationship between the words in the sentence and how they are related to each other.</a:t>
            </a:r>
            <a:endParaRPr lang="en-US" sz="1900" dirty="0">
              <a:cs typeface="Calibri"/>
            </a:endParaRPr>
          </a:p>
          <a:p>
            <a:pPr marL="0" indent="0">
              <a:buNone/>
            </a:pPr>
            <a:r>
              <a:rPr lang="en-US" sz="1900" b="1" dirty="0"/>
              <a:t>Step 6:</a:t>
            </a:r>
            <a:r>
              <a:rPr lang="en-US" sz="1900" dirty="0"/>
              <a:t> Named Entity Recognition(NER): Kinds of objects that a typical NER system can tag: People’s names. Company names. Geographical locations Product names. Date and time. Amount of money. </a:t>
            </a:r>
            <a:endParaRPr lang="en-US" sz="190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49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308373"/>
            <a:ext cx="760545" cy="1513185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14469" y="857251"/>
            <a:ext cx="729532" cy="1451480"/>
            <a:chOff x="10918962" y="713127"/>
            <a:chExt cx="1273031" cy="253283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48134F6-BCFD-4666-D971-EC7CC6AB9B16}"/>
              </a:ext>
            </a:extLst>
          </p:cNvPr>
          <p:cNvSpPr txBox="1">
            <a:spLocks/>
          </p:cNvSpPr>
          <p:nvPr/>
        </p:nvSpPr>
        <p:spPr>
          <a:xfrm>
            <a:off x="826559" y="372815"/>
            <a:ext cx="7886700" cy="718043"/>
          </a:xfrm>
          <a:prstGeom prst="rect">
            <a:avLst/>
          </a:prstGeom>
          <a:ln w="38100">
            <a:solidFill>
              <a:srgbClr val="92D050"/>
            </a:solidFill>
          </a:ln>
        </p:spPr>
        <p:txBody>
          <a:bodyPr lIns="91440" tIns="45720" rIns="91440" bIns="4572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accent2"/>
                </a:solidFill>
                <a:latin typeface="Calibri"/>
                <a:cs typeface="Times New Roman"/>
              </a:rPr>
              <a:t>Sample 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C4EA33-F10F-5879-ABF2-361ABE63BF4B}"/>
              </a:ext>
            </a:extLst>
          </p:cNvPr>
          <p:cNvSpPr txBox="1"/>
          <p:nvPr/>
        </p:nvSpPr>
        <p:spPr>
          <a:xfrm>
            <a:off x="1158816" y="1949570"/>
            <a:ext cx="632316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endParaRPr lang="en-US" dirty="0">
              <a:latin typeface="Times New Roman"/>
              <a:cs typeface="Arial"/>
            </a:endParaRPr>
          </a:p>
          <a:p>
            <a:pPr>
              <a:buChar char="•"/>
            </a:pPr>
            <a:endParaRPr lang="en-US" dirty="0">
              <a:latin typeface="Times New Roman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28C0E-32F8-C8F0-6E34-C1951495FD93}"/>
              </a:ext>
            </a:extLst>
          </p:cNvPr>
          <p:cNvSpPr txBox="1"/>
          <p:nvPr/>
        </p:nvSpPr>
        <p:spPr>
          <a:xfrm>
            <a:off x="2660845" y="5259220"/>
            <a:ext cx="19338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7235D3E-E466-B75D-E181-9F2102483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35" y="1396921"/>
            <a:ext cx="8443529" cy="512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308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308373"/>
            <a:ext cx="760545" cy="1513185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14469" y="857251"/>
            <a:ext cx="729532" cy="1451480"/>
            <a:chOff x="10918962" y="713127"/>
            <a:chExt cx="1273031" cy="253283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48134F6-BCFD-4666-D971-EC7CC6AB9B16}"/>
              </a:ext>
            </a:extLst>
          </p:cNvPr>
          <p:cNvSpPr txBox="1">
            <a:spLocks/>
          </p:cNvSpPr>
          <p:nvPr/>
        </p:nvSpPr>
        <p:spPr>
          <a:xfrm>
            <a:off x="826559" y="372815"/>
            <a:ext cx="7886700" cy="718043"/>
          </a:xfrm>
          <a:prstGeom prst="rect">
            <a:avLst/>
          </a:prstGeom>
          <a:ln w="38100">
            <a:solidFill>
              <a:srgbClr val="92D050"/>
            </a:solidFill>
          </a:ln>
        </p:spPr>
        <p:txBody>
          <a:bodyPr lIns="91440" tIns="45720" rIns="91440" bIns="4572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accent2"/>
                </a:solidFill>
                <a:latin typeface="Calibri"/>
                <a:cs typeface="Times New Roman"/>
              </a:rPr>
              <a:t>Sample 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C4EA33-F10F-5879-ABF2-361ABE63BF4B}"/>
              </a:ext>
            </a:extLst>
          </p:cNvPr>
          <p:cNvSpPr txBox="1"/>
          <p:nvPr/>
        </p:nvSpPr>
        <p:spPr>
          <a:xfrm>
            <a:off x="1158816" y="1949570"/>
            <a:ext cx="632316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endParaRPr lang="en-US" dirty="0">
              <a:latin typeface="Times New Roman"/>
              <a:cs typeface="Arial"/>
            </a:endParaRPr>
          </a:p>
          <a:p>
            <a:pPr>
              <a:buChar char="•"/>
            </a:pPr>
            <a:endParaRPr lang="en-US" dirty="0">
              <a:latin typeface="Times New Roman"/>
              <a:cs typeface="Arial"/>
            </a:endParaRPr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5D5B454-EDED-45E8-F063-5A685F793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52" y="1401507"/>
            <a:ext cx="8585695" cy="51482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C28C0E-32F8-C8F0-6E34-C1951495FD93}"/>
              </a:ext>
            </a:extLst>
          </p:cNvPr>
          <p:cNvSpPr txBox="1"/>
          <p:nvPr/>
        </p:nvSpPr>
        <p:spPr>
          <a:xfrm>
            <a:off x="2660845" y="5259220"/>
            <a:ext cx="19338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38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48134F6-BCFD-4666-D971-EC7CC6AB9B16}"/>
              </a:ext>
            </a:extLst>
          </p:cNvPr>
          <p:cNvSpPr txBox="1">
            <a:spLocks/>
          </p:cNvSpPr>
          <p:nvPr/>
        </p:nvSpPr>
        <p:spPr>
          <a:xfrm>
            <a:off x="826559" y="372815"/>
            <a:ext cx="7886700" cy="718043"/>
          </a:xfrm>
          <a:prstGeom prst="rect">
            <a:avLst/>
          </a:prstGeom>
          <a:ln w="38100">
            <a:solidFill>
              <a:srgbClr val="92D050"/>
            </a:solidFill>
          </a:ln>
        </p:spPr>
        <p:txBody>
          <a:bodyPr lIns="91440" tIns="45720" rIns="91440" bIns="4572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accent2"/>
                </a:solidFill>
                <a:latin typeface="Calibri"/>
                <a:cs typeface="Times New Roman"/>
              </a:rPr>
              <a:t>Sample 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C4EA33-F10F-5879-ABF2-361ABE63BF4B}"/>
              </a:ext>
            </a:extLst>
          </p:cNvPr>
          <p:cNvSpPr txBox="1"/>
          <p:nvPr/>
        </p:nvSpPr>
        <p:spPr>
          <a:xfrm>
            <a:off x="1158816" y="1949570"/>
            <a:ext cx="632316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endParaRPr lang="en-US" dirty="0">
              <a:latin typeface="Times New Roman"/>
              <a:cs typeface="Arial"/>
            </a:endParaRPr>
          </a:p>
          <a:p>
            <a:pPr>
              <a:buChar char="•"/>
            </a:pPr>
            <a:endParaRPr lang="en-US" dirty="0">
              <a:latin typeface="Times New Roman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28C0E-32F8-C8F0-6E34-C1951495FD93}"/>
              </a:ext>
            </a:extLst>
          </p:cNvPr>
          <p:cNvSpPr txBox="1"/>
          <p:nvPr/>
        </p:nvSpPr>
        <p:spPr>
          <a:xfrm>
            <a:off x="2660845" y="5259220"/>
            <a:ext cx="19338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" name="image13.jpeg">
            <a:extLst>
              <a:ext uri="{FF2B5EF4-FFF2-40B4-BE49-F238E27FC236}">
                <a16:creationId xmlns:a16="http://schemas.microsoft.com/office/drawing/2014/main" id="{507AD209-D4EA-6A27-492B-10D4A2CC801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428149"/>
            <a:ext cx="8568951" cy="488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646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308373"/>
            <a:ext cx="760545" cy="1513185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14469" y="857251"/>
            <a:ext cx="729532" cy="1451480"/>
            <a:chOff x="10918962" y="713127"/>
            <a:chExt cx="1273031" cy="253283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48134F6-BCFD-4666-D971-EC7CC6AB9B16}"/>
              </a:ext>
            </a:extLst>
          </p:cNvPr>
          <p:cNvSpPr txBox="1">
            <a:spLocks/>
          </p:cNvSpPr>
          <p:nvPr/>
        </p:nvSpPr>
        <p:spPr>
          <a:xfrm>
            <a:off x="826559" y="372815"/>
            <a:ext cx="7886700" cy="718043"/>
          </a:xfrm>
          <a:prstGeom prst="rect">
            <a:avLst/>
          </a:prstGeom>
          <a:ln w="38100">
            <a:solidFill>
              <a:srgbClr val="92D050"/>
            </a:solidFill>
          </a:ln>
        </p:spPr>
        <p:txBody>
          <a:bodyPr lIns="91440" tIns="45720" rIns="91440" bIns="4572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accent2"/>
                </a:solidFill>
                <a:latin typeface="Calibri"/>
                <a:cs typeface="Times New Roman"/>
              </a:rPr>
              <a:t>References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C4EA33-F10F-5879-ABF2-361ABE63BF4B}"/>
              </a:ext>
            </a:extLst>
          </p:cNvPr>
          <p:cNvSpPr txBox="1"/>
          <p:nvPr/>
        </p:nvSpPr>
        <p:spPr>
          <a:xfrm>
            <a:off x="562469" y="1495211"/>
            <a:ext cx="8168997" cy="49575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   K. C. SHAHIRA, “Towards Assisting the Visually Impaired: A Review on Techniques for Decoding the Visual Data From Chart Images,” IEEE Access,</a:t>
            </a: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Volume 9, 2021</a:t>
            </a:r>
          </a:p>
          <a:p>
            <a:pPr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 Sai Aishwarya Edupuganti; Vijaya Durga Koganti; </a:t>
            </a:r>
            <a:r>
              <a:rPr lang="en-US" dirty="0" err="1">
                <a:ea typeface="+mn-lt"/>
                <a:cs typeface="+mn-lt"/>
              </a:rPr>
              <a:t>Cheekati</a:t>
            </a:r>
            <a:r>
              <a:rPr lang="en-US" dirty="0">
                <a:ea typeface="+mn-lt"/>
                <a:cs typeface="+mn-lt"/>
              </a:rPr>
              <a:t> Sri Lakshmi; Ravuri Naveen Kumar, “Text and Speech Recognition for Visually Impaired People using Google Vision,” 2021 2nd International Conference on Smart Electronics and Communication (ICOSEC), 2021</a:t>
            </a:r>
          </a:p>
          <a:p>
            <a:pPr algn="just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   Prabhakar Manage; Veeresh Ambe; Prayag Gokhale; Vaishnavi Patil, “An Intelligent Text Reader based on Python,” 2020 3rd International Conference on Intelligent Sustainable Systems (ICISS), 2020</a:t>
            </a:r>
          </a:p>
          <a:p>
            <a:pPr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   Asha G. </a:t>
            </a:r>
            <a:r>
              <a:rPr lang="en-US" dirty="0" err="1">
                <a:ea typeface="+mn-lt"/>
                <a:cs typeface="+mn-lt"/>
              </a:rPr>
              <a:t>Hagargund</a:t>
            </a:r>
            <a:r>
              <a:rPr lang="en-US" dirty="0">
                <a:ea typeface="+mn-lt"/>
                <a:cs typeface="+mn-lt"/>
              </a:rPr>
              <a:t>, Sharsha </a:t>
            </a:r>
            <a:r>
              <a:rPr lang="en-US" dirty="0" err="1">
                <a:ea typeface="+mn-lt"/>
                <a:cs typeface="+mn-lt"/>
              </a:rPr>
              <a:t>Vanria</a:t>
            </a:r>
            <a:r>
              <a:rPr lang="en-US" dirty="0">
                <a:ea typeface="+mn-lt"/>
                <a:cs typeface="+mn-lt"/>
              </a:rPr>
              <a:t> Thota, </a:t>
            </a:r>
            <a:r>
              <a:rPr lang="en-US" dirty="0" err="1">
                <a:ea typeface="+mn-lt"/>
                <a:cs typeface="+mn-lt"/>
              </a:rPr>
              <a:t>Mitadru</a:t>
            </a:r>
            <a:r>
              <a:rPr lang="en-US" dirty="0">
                <a:ea typeface="+mn-lt"/>
                <a:cs typeface="+mn-lt"/>
              </a:rPr>
              <a:t> Bera, Eram Fatima Shaik “Image to speech conversion for visually impaired,” International Research Journal of Engineering and Technology (IRJET), Volume 03, Issue, 2017</a:t>
            </a:r>
          </a:p>
          <a:p>
            <a:pPr>
              <a:buChar char="•"/>
            </a:pPr>
            <a:endParaRPr lang="en-US" dirty="0"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1483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41023" y="-934769"/>
            <a:ext cx="2424873" cy="2708393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3756" y="-134088"/>
            <a:ext cx="1635955" cy="1226966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713565" y="311926"/>
            <a:ext cx="4059393" cy="1911083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548980" y="1613994"/>
            <a:ext cx="1185708" cy="88928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327781" y="5494508"/>
            <a:ext cx="2444907" cy="1774587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211282" y="5555951"/>
            <a:ext cx="928467" cy="69635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77311" y="1407983"/>
            <a:ext cx="5389379" cy="4042034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9E188A-C650-43B2-66FB-431B12085C44}"/>
              </a:ext>
            </a:extLst>
          </p:cNvPr>
          <p:cNvSpPr txBox="1"/>
          <p:nvPr/>
        </p:nvSpPr>
        <p:spPr>
          <a:xfrm>
            <a:off x="2403481" y="2353641"/>
            <a:ext cx="4337037" cy="2150719"/>
          </a:xfrm>
          <a:prstGeom prst="rect">
            <a:avLst/>
          </a:prstGeom>
          <a:noFill/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END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76283" y="882212"/>
            <a:ext cx="6791435" cy="5093576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943393" y="5778692"/>
            <a:ext cx="2231794" cy="1926608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170046" y="5363543"/>
            <a:ext cx="959985" cy="71998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C4EA33-F10F-5879-ABF2-361ABE63BF4B}"/>
              </a:ext>
            </a:extLst>
          </p:cNvPr>
          <p:cNvSpPr txBox="1"/>
          <p:nvPr/>
        </p:nvSpPr>
        <p:spPr>
          <a:xfrm>
            <a:off x="1158816" y="1949570"/>
            <a:ext cx="6323161" cy="7232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  <a:buChar char="•"/>
            </a:pPr>
            <a:endParaRPr lang="en-US">
              <a:latin typeface="Times New Roman"/>
              <a:cs typeface="Arial"/>
            </a:endParaRPr>
          </a:p>
          <a:p>
            <a:pPr>
              <a:spcAft>
                <a:spcPts val="600"/>
              </a:spcAft>
              <a:buChar char="•"/>
            </a:pPr>
            <a:endParaRPr lang="en-US"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1086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308373"/>
            <a:ext cx="760545" cy="1513185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14468" y="857251"/>
            <a:ext cx="729532" cy="1451480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29B1C1B-A99B-60F4-B2AF-C7123062D699}"/>
              </a:ext>
            </a:extLst>
          </p:cNvPr>
          <p:cNvSpPr txBox="1"/>
          <p:nvPr/>
        </p:nvSpPr>
        <p:spPr>
          <a:xfrm>
            <a:off x="635480" y="1115325"/>
            <a:ext cx="7959304" cy="58862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    </a:t>
            </a:r>
            <a:r>
              <a:rPr lang="en-US" sz="1900" dirty="0">
                <a:latin typeface="Times New Roman"/>
                <a:ea typeface="+mn-lt"/>
                <a:cs typeface="+mn-lt"/>
              </a:rPr>
              <a:t> People who are blind or have impaired vision are known to have a slew of other having issues like Reading</a:t>
            </a:r>
          </a:p>
          <a:p>
            <a:pPr>
              <a:buFont typeface="Arial"/>
              <a:buChar char="•"/>
            </a:pPr>
            <a:endParaRPr lang="en-US" sz="1900" dirty="0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900" dirty="0">
                <a:latin typeface="Times New Roman"/>
                <a:ea typeface="+mn-lt"/>
                <a:cs typeface="+mn-lt"/>
              </a:rPr>
              <a:t>    Optical Character Recognition devices are</a:t>
            </a:r>
          </a:p>
          <a:p>
            <a:r>
              <a:rPr lang="en-US" sz="1900" dirty="0">
                <a:latin typeface="Times New Roman"/>
                <a:ea typeface="+mn-lt"/>
                <a:cs typeface="+mn-lt"/>
              </a:rPr>
              <a:t> available for visually challenged people who </a:t>
            </a:r>
          </a:p>
          <a:p>
            <a:r>
              <a:rPr lang="en-US" sz="1900" dirty="0">
                <a:latin typeface="Times New Roman"/>
                <a:ea typeface="+mn-lt"/>
                <a:cs typeface="+mn-lt"/>
              </a:rPr>
              <a:t> want to read a text. </a:t>
            </a:r>
          </a:p>
          <a:p>
            <a:pPr>
              <a:buFont typeface="Arial"/>
              <a:buChar char="•"/>
            </a:pPr>
            <a:endParaRPr lang="en-US" sz="1900" dirty="0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900" dirty="0">
                <a:latin typeface="Times New Roman"/>
                <a:ea typeface="+mn-lt"/>
                <a:cs typeface="+mn-lt"/>
              </a:rPr>
              <a:t>    These devices allow them to analyze the </a:t>
            </a:r>
          </a:p>
          <a:p>
            <a:r>
              <a:rPr lang="en-US" sz="1900" dirty="0">
                <a:latin typeface="Times New Roman"/>
                <a:ea typeface="+mn-lt"/>
                <a:cs typeface="+mn-lt"/>
              </a:rPr>
              <a:t>  content line at a time and convert it to braille</a:t>
            </a:r>
          </a:p>
          <a:p>
            <a:r>
              <a:rPr lang="en-US" sz="1900" dirty="0">
                <a:latin typeface="Times New Roman"/>
                <a:ea typeface="+mn-lt"/>
                <a:cs typeface="+mn-lt"/>
              </a:rPr>
              <a:t>. This isn't really practical.</a:t>
            </a:r>
          </a:p>
          <a:p>
            <a:pPr>
              <a:buFont typeface="Arial"/>
              <a:buChar char="•"/>
            </a:pPr>
            <a:endParaRPr lang="en-US" sz="1900" dirty="0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900" dirty="0">
                <a:latin typeface="Times New Roman"/>
                <a:ea typeface="+mn-lt"/>
                <a:cs typeface="+mn-lt"/>
              </a:rPr>
              <a:t>    There is a need for an application to assist visually impaired persons and the elderly in detecting text, identifying text, and reading other written material with  the use of audio.</a:t>
            </a:r>
          </a:p>
          <a:p>
            <a:pPr>
              <a:buFont typeface="Arial"/>
              <a:buChar char="•"/>
            </a:pPr>
            <a:endParaRPr lang="en-US" sz="1900" dirty="0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900" dirty="0">
                <a:latin typeface="Times New Roman"/>
                <a:ea typeface="+mn-lt"/>
                <a:cs typeface="+mn-lt"/>
              </a:rPr>
              <a:t>     As a result, we create a system that assists visually challenged persons in scanning an image and converting the identified text into a spoken message.</a:t>
            </a:r>
            <a:endParaRPr lang="en-US" sz="1900">
              <a:latin typeface="Times New Roman"/>
              <a:cs typeface="Calibri"/>
            </a:endParaRPr>
          </a:p>
          <a:p>
            <a:endParaRPr lang="en-US" sz="1900" dirty="0">
              <a:latin typeface="Times New Roman"/>
              <a:ea typeface="Calibri"/>
              <a:cs typeface="Segoe UI"/>
            </a:endParaRPr>
          </a:p>
          <a:p>
            <a:r>
              <a:rPr lang="en-US" dirty="0">
                <a:latin typeface="Times New Roman"/>
                <a:cs typeface="Segoe UI"/>
              </a:rPr>
              <a:t>​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149DBDB-A977-3A11-0B1A-3B06120C5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373" y="2084560"/>
            <a:ext cx="3750328" cy="222630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DE5F56F-7F8D-C7A4-109C-E20A4AAAA327}"/>
              </a:ext>
            </a:extLst>
          </p:cNvPr>
          <p:cNvSpPr txBox="1">
            <a:spLocks/>
          </p:cNvSpPr>
          <p:nvPr/>
        </p:nvSpPr>
        <p:spPr>
          <a:xfrm>
            <a:off x="628650" y="225614"/>
            <a:ext cx="7886700" cy="718043"/>
          </a:xfrm>
          <a:prstGeom prst="rect">
            <a:avLst/>
          </a:prstGeom>
          <a:ln w="38100">
            <a:solidFill>
              <a:srgbClr val="92D050"/>
            </a:solidFill>
          </a:ln>
        </p:spPr>
        <p:txBody>
          <a:bodyPr lIns="91440" tIns="45720" rIns="91440" bIns="4572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accent2"/>
                </a:solidFill>
                <a:latin typeface="Calibri Light"/>
                <a:cs typeface="Calibri Light"/>
              </a:rPr>
              <a:t>Abstract of the project</a:t>
            </a:r>
            <a:endParaRPr lang="en-IN" sz="3000" dirty="0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7052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308373"/>
            <a:ext cx="760545" cy="1513185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14468" y="857251"/>
            <a:ext cx="729532" cy="1451480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28FFC7C-B478-A1EE-A0A0-F86234037E8C}"/>
              </a:ext>
            </a:extLst>
          </p:cNvPr>
          <p:cNvSpPr txBox="1"/>
          <p:nvPr/>
        </p:nvSpPr>
        <p:spPr>
          <a:xfrm>
            <a:off x="556405" y="2200814"/>
            <a:ext cx="5033513" cy="5309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4313" indent="-214313">
              <a:spcBef>
                <a:spcPct val="20000"/>
              </a:spcBef>
              <a:buFont typeface="Arial"/>
              <a:buChar char="•"/>
            </a:pPr>
            <a:endParaRPr lang="en-US" sz="1500" dirty="0">
              <a:ea typeface="+mn-lt"/>
              <a:cs typeface="Arial"/>
            </a:endParaRPr>
          </a:p>
          <a:p>
            <a:pPr>
              <a:buChar char="•"/>
            </a:pPr>
            <a:endParaRPr lang="en-US" sz="1500" dirty="0"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81AF43-6BF3-8E12-5C1D-2AB6C02FC641}"/>
              </a:ext>
            </a:extLst>
          </p:cNvPr>
          <p:cNvSpPr txBox="1"/>
          <p:nvPr/>
        </p:nvSpPr>
        <p:spPr>
          <a:xfrm>
            <a:off x="768472" y="1104541"/>
            <a:ext cx="7732860" cy="57475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900" dirty="0">
                <a:latin typeface="Times New Roman"/>
                <a:cs typeface="Times New Roman"/>
              </a:rPr>
              <a:t>The main objective of the project is to design an application that helps the visually impaired people to scan the image and convert the detected text in to voice message.</a:t>
            </a:r>
            <a:endParaRPr lang="en-US" sz="190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5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900" dirty="0">
                <a:latin typeface="Times New Roman"/>
                <a:cs typeface="Times New Roman"/>
              </a:rPr>
              <a:t>It presents a methodology for text</a:t>
            </a:r>
            <a:endParaRPr lang="en-US" sz="1900">
              <a:latin typeface="Times New Roman"/>
              <a:cs typeface="Calibri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en-US" sz="1900" dirty="0">
                <a:latin typeface="Times New Roman"/>
                <a:cs typeface="Times New Roman"/>
              </a:rPr>
              <a:t>     recognition by converting it into </a:t>
            </a:r>
            <a:endParaRPr lang="en-US" sz="1900">
              <a:latin typeface="Times New Roman"/>
              <a:cs typeface="Calibri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en-US" sz="1900" dirty="0">
                <a:latin typeface="Times New Roman"/>
                <a:cs typeface="Times New Roman"/>
              </a:rPr>
              <a:t>     audio format for people who suffer</a:t>
            </a:r>
            <a:endParaRPr lang="en-US" sz="1900">
              <a:latin typeface="Times New Roman"/>
              <a:cs typeface="Calibri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en-US" sz="1900" dirty="0">
                <a:latin typeface="Times New Roman"/>
                <a:cs typeface="Times New Roman"/>
              </a:rPr>
              <a:t>      with loss of vision.</a:t>
            </a:r>
            <a:endParaRPr lang="en-US" sz="1900">
              <a:latin typeface="Times New Roman"/>
              <a:cs typeface="Calibri"/>
            </a:endParaRPr>
          </a:p>
          <a:p>
            <a:pPr marL="285750" indent="-285750" algn="just">
              <a:lnSpc>
                <a:spcPct val="15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900" dirty="0">
                <a:solidFill>
                  <a:srgbClr val="333333"/>
                </a:solidFill>
                <a:latin typeface="Times New Roman"/>
                <a:cs typeface="Times New Roman"/>
              </a:rPr>
              <a:t>The proposed method enables the visually impaired people to see with the help of ears. </a:t>
            </a:r>
            <a:r>
              <a:rPr lang="en-US" sz="1900" dirty="0">
                <a:latin typeface="Times New Roman"/>
                <a:cs typeface="Times New Roman"/>
              </a:rPr>
              <a:t> </a:t>
            </a:r>
            <a:endParaRPr lang="en-US">
              <a:latin typeface="Times New Roman"/>
              <a:cs typeface="Calibri"/>
            </a:endParaRPr>
          </a:p>
          <a:p>
            <a:pPr marL="285750" indent="-285750" algn="just">
              <a:lnSpc>
                <a:spcPct val="15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900" dirty="0">
                <a:latin typeface="Times New Roman"/>
                <a:cs typeface="Times New Roman"/>
              </a:rPr>
              <a:t>Natural Language Processing is used to support the system proposed.</a:t>
            </a:r>
            <a:endParaRPr lang="en-US"/>
          </a:p>
          <a:p>
            <a:pPr marL="285750" indent="-285750" algn="just">
              <a:lnSpc>
                <a:spcPct val="150000"/>
              </a:lnSpc>
              <a:spcBef>
                <a:spcPct val="20000"/>
              </a:spcBef>
              <a:buFont typeface="Arial"/>
              <a:buChar char="•"/>
            </a:pPr>
            <a:endParaRPr lang="en-US" sz="1900" dirty="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50000"/>
              </a:lnSpc>
              <a:spcBef>
                <a:spcPct val="20000"/>
              </a:spcBef>
              <a:buFont typeface="Arial"/>
              <a:buChar char="•"/>
            </a:pPr>
            <a:endParaRPr lang="en-US" sz="1900" dirty="0">
              <a:latin typeface="Times New Roman"/>
              <a:cs typeface="Times New Roman"/>
            </a:endParaRPr>
          </a:p>
        </p:txBody>
      </p:sp>
      <p:pic>
        <p:nvPicPr>
          <p:cNvPr id="5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C16AD80-C9FC-5480-EB24-87A0CEA1C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428" y="2202612"/>
            <a:ext cx="3696956" cy="215085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EB5AC92-8395-BDE5-B324-D7D12E88167C}"/>
              </a:ext>
            </a:extLst>
          </p:cNvPr>
          <p:cNvSpPr txBox="1">
            <a:spLocks/>
          </p:cNvSpPr>
          <p:nvPr/>
        </p:nvSpPr>
        <p:spPr>
          <a:xfrm>
            <a:off x="628650" y="225614"/>
            <a:ext cx="7886700" cy="718043"/>
          </a:xfrm>
          <a:prstGeom prst="rect">
            <a:avLst/>
          </a:prstGeom>
          <a:ln w="38100">
            <a:solidFill>
              <a:srgbClr val="92D050"/>
            </a:solidFill>
          </a:ln>
        </p:spPr>
        <p:txBody>
          <a:bodyPr lIns="91440" tIns="45720" rIns="91440" bIns="4572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dirty="0">
                <a:solidFill>
                  <a:schemeClr val="accent2"/>
                </a:solidFill>
                <a:latin typeface="Times New Roman"/>
                <a:cs typeface="Times New Roman"/>
              </a:rPr>
              <a:t>Objectives</a:t>
            </a:r>
            <a:endParaRPr lang="en-IN" sz="2700" dirty="0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1028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308373"/>
            <a:ext cx="760545" cy="1513185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14468" y="857251"/>
            <a:ext cx="729532" cy="1451480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507725F-0169-5F6E-4F35-49B38B40C489}"/>
              </a:ext>
            </a:extLst>
          </p:cNvPr>
          <p:cNvSpPr txBox="1"/>
          <p:nvPr/>
        </p:nvSpPr>
        <p:spPr>
          <a:xfrm>
            <a:off x="628293" y="1374116"/>
            <a:ext cx="7668162" cy="63040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1900" dirty="0">
                <a:latin typeface="Times New Roman"/>
                <a:ea typeface="+mn-lt"/>
                <a:cs typeface="+mn-lt"/>
              </a:rPr>
              <a:t>Many systems have been developed for the image to audio conversion for</a:t>
            </a:r>
            <a:endParaRPr lang="en-US" sz="1900">
              <a:latin typeface="Times New Roman"/>
              <a:cs typeface="Times New Roman"/>
            </a:endParaRPr>
          </a:p>
          <a:p>
            <a:pPr>
              <a:spcBef>
                <a:spcPts val="1200"/>
              </a:spcBef>
            </a:pPr>
            <a:r>
              <a:rPr lang="en-US" sz="1900" dirty="0">
                <a:latin typeface="Times New Roman"/>
                <a:ea typeface="+mn-lt"/>
                <a:cs typeface="+mn-lt"/>
              </a:rPr>
              <a:t>  blind people to get maximum results and achieve state-of-the-art accuracy    for the given problem.</a:t>
            </a:r>
            <a:endParaRPr lang="en-US" sz="1900" dirty="0">
              <a:latin typeface="Times New Roman"/>
              <a:cs typeface="Times New Roman"/>
            </a:endParaRP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1900" dirty="0">
                <a:latin typeface="Times New Roman"/>
                <a:ea typeface="+mn-lt"/>
                <a:cs typeface="+mn-lt"/>
              </a:rPr>
              <a:t>The existing methods based on have achieved</a:t>
            </a:r>
          </a:p>
          <a:p>
            <a:pPr>
              <a:spcBef>
                <a:spcPts val="1200"/>
              </a:spcBef>
            </a:pPr>
            <a:r>
              <a:rPr lang="en-US" sz="1900" dirty="0">
                <a:latin typeface="Times New Roman"/>
                <a:ea typeface="+mn-lt"/>
                <a:cs typeface="+mn-lt"/>
              </a:rPr>
              <a:t>   remarkable results for the text to audio, but it is still</a:t>
            </a:r>
          </a:p>
          <a:p>
            <a:pPr>
              <a:spcBef>
                <a:spcPts val="1200"/>
              </a:spcBef>
            </a:pPr>
            <a:r>
              <a:rPr lang="en-US" sz="1900" dirty="0">
                <a:latin typeface="Times New Roman"/>
                <a:ea typeface="+mn-lt"/>
                <a:cs typeface="+mn-lt"/>
              </a:rPr>
              <a:t>   difficult to obtain speech with higher accuracy.</a:t>
            </a:r>
            <a:endParaRPr lang="en-US" sz="1900">
              <a:latin typeface="Times New Roman"/>
              <a:cs typeface="Calibri"/>
            </a:endParaRP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1900" dirty="0">
                <a:latin typeface="Times New Roman"/>
                <a:ea typeface="+mn-lt"/>
                <a:cs typeface="+mn-lt"/>
              </a:rPr>
              <a:t>It can only convert the text inputs of the image into</a:t>
            </a:r>
          </a:p>
          <a:p>
            <a:pPr>
              <a:spcBef>
                <a:spcPts val="1200"/>
              </a:spcBef>
            </a:pPr>
            <a:r>
              <a:rPr lang="en-US" sz="1900" dirty="0">
                <a:latin typeface="Times New Roman"/>
                <a:ea typeface="+mn-lt"/>
                <a:cs typeface="+mn-lt"/>
              </a:rPr>
              <a:t>     words and thus, isn’t very efficient to be used in</a:t>
            </a:r>
            <a:endParaRPr lang="en-US">
              <a:cs typeface="Calibri" panose="020F0502020204030204"/>
            </a:endParaRPr>
          </a:p>
          <a:p>
            <a:pPr>
              <a:spcBef>
                <a:spcPts val="1200"/>
              </a:spcBef>
            </a:pPr>
            <a:r>
              <a:rPr lang="en-US" sz="1900" dirty="0">
                <a:latin typeface="Times New Roman"/>
                <a:ea typeface="+mn-lt"/>
                <a:cs typeface="+mn-lt"/>
              </a:rPr>
              <a:t>    real-world applications for helping blind people. </a:t>
            </a:r>
            <a:endParaRPr lang="en-US" sz="1900">
              <a:latin typeface="Times New Roman"/>
              <a:cs typeface="Calibri" panose="020F0502020204030204"/>
            </a:endParaRP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1900" dirty="0">
                <a:latin typeface="Times New Roman"/>
                <a:ea typeface="+mn-lt"/>
                <a:cs typeface="+mn-lt"/>
              </a:rPr>
              <a:t>In the existing model, CNN is used which is computationally expensive.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1900" dirty="0">
                <a:latin typeface="Times New Roman"/>
                <a:ea typeface="+mn-lt"/>
                <a:cs typeface="+mn-lt"/>
              </a:rPr>
              <a:t>They require a huge training data set, and Its preprocessing time is quite high .</a:t>
            </a: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endParaRPr lang="en-US" sz="1900" dirty="0">
              <a:latin typeface="Times New Roman"/>
              <a:ea typeface="+mn-lt"/>
              <a:cs typeface="+mn-lt"/>
            </a:endParaRPr>
          </a:p>
          <a:p>
            <a:pPr marL="213995" indent="-213995">
              <a:lnSpc>
                <a:spcPct val="170000"/>
              </a:lnSpc>
              <a:spcBef>
                <a:spcPct val="20000"/>
              </a:spcBef>
              <a:buFont typeface="Arial"/>
              <a:buChar char="•"/>
            </a:pPr>
            <a:endParaRPr lang="en-US" sz="1650" dirty="0">
              <a:latin typeface="Times New Roman"/>
              <a:ea typeface="Calibri"/>
              <a:cs typeface="Calibri"/>
            </a:endParaRPr>
          </a:p>
          <a:p>
            <a:pPr>
              <a:buFontTx/>
              <a:buChar char="•"/>
            </a:pPr>
            <a:endParaRPr lang="en-US" sz="1650" dirty="0">
              <a:latin typeface="Times New Roman"/>
              <a:ea typeface="Calibri"/>
              <a:cs typeface="Arial"/>
            </a:endParaRPr>
          </a:p>
          <a:p>
            <a:r>
              <a:rPr lang="en-US" sz="1650" dirty="0">
                <a:latin typeface="Times New Roman"/>
                <a:ea typeface="Calibri"/>
                <a:cs typeface="Segoe UI"/>
              </a:rPr>
              <a:t>​</a:t>
            </a:r>
            <a:endParaRPr lang="en-US" sz="1650">
              <a:ea typeface="Calibri"/>
              <a:cs typeface="Calibri"/>
            </a:endParaRP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9F8D8A45-0C99-0076-749D-DC95352F1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231" y="2314306"/>
            <a:ext cx="2977011" cy="256006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0D71806-EE5E-50FB-A67D-9D3EAC911BC6}"/>
              </a:ext>
            </a:extLst>
          </p:cNvPr>
          <p:cNvSpPr txBox="1">
            <a:spLocks/>
          </p:cNvSpPr>
          <p:nvPr/>
        </p:nvSpPr>
        <p:spPr>
          <a:xfrm>
            <a:off x="628650" y="225614"/>
            <a:ext cx="7886700" cy="718043"/>
          </a:xfrm>
          <a:prstGeom prst="rect">
            <a:avLst/>
          </a:prstGeom>
          <a:ln w="38100">
            <a:solidFill>
              <a:srgbClr val="92D050"/>
            </a:solidFill>
          </a:ln>
        </p:spPr>
        <p:txBody>
          <a:bodyPr lIns="91440" tIns="45720" rIns="91440" bIns="4572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accent2"/>
                </a:solidFill>
                <a:latin typeface="Calibri"/>
                <a:cs typeface="Calibri"/>
              </a:rPr>
              <a:t>Existing System and It's Draw backs</a:t>
            </a:r>
            <a:endParaRPr lang="en-IN" sz="2700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7420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308373"/>
            <a:ext cx="760545" cy="1513185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14468" y="857251"/>
            <a:ext cx="729532" cy="1451480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D1CF07-CC9F-72DE-0BD3-99DEAFF5C3EC}"/>
              </a:ext>
            </a:extLst>
          </p:cNvPr>
          <p:cNvSpPr txBox="1"/>
          <p:nvPr/>
        </p:nvSpPr>
        <p:spPr>
          <a:xfrm>
            <a:off x="631888" y="1277070"/>
            <a:ext cx="7826313" cy="50860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1900" dirty="0">
                <a:latin typeface="Times New Roman"/>
                <a:cs typeface="Calibri"/>
              </a:rPr>
              <a:t>We propose a model for the image to audio conversion for blind people</a:t>
            </a:r>
            <a:endParaRPr lang="en-US" sz="1900" dirty="0">
              <a:latin typeface="Times New Roman"/>
              <a:cs typeface="Times New Roman"/>
            </a:endParaRPr>
          </a:p>
          <a:p>
            <a:pPr>
              <a:spcBef>
                <a:spcPts val="600"/>
              </a:spcBef>
            </a:pPr>
            <a:r>
              <a:rPr lang="en-US" sz="1900" dirty="0">
                <a:latin typeface="Times New Roman"/>
                <a:cs typeface="Calibri"/>
              </a:rPr>
              <a:t>using machine learning techniques. </a:t>
            </a:r>
            <a:endParaRPr lang="en-US" sz="1900">
              <a:latin typeface="Times New Roman"/>
              <a:cs typeface="Times New Roman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1900" dirty="0">
                <a:latin typeface="Times New Roman"/>
                <a:cs typeface="Calibri"/>
              </a:rPr>
              <a:t>Input will be given in the form of an image, which </a:t>
            </a:r>
            <a:endParaRPr lang="en-US" sz="1900">
              <a:latin typeface="Times New Roman"/>
              <a:cs typeface="Times New Roman"/>
            </a:endParaRPr>
          </a:p>
          <a:p>
            <a:pPr>
              <a:spcBef>
                <a:spcPts val="600"/>
              </a:spcBef>
            </a:pPr>
            <a:r>
              <a:rPr lang="en-US" sz="1900" dirty="0">
                <a:latin typeface="Times New Roman"/>
                <a:cs typeface="Calibri"/>
              </a:rPr>
              <a:t>will be processed so that the texts in the image would </a:t>
            </a:r>
            <a:endParaRPr lang="en-US" sz="1900">
              <a:latin typeface="Times New Roman"/>
              <a:cs typeface="Times New Roman"/>
            </a:endParaRPr>
          </a:p>
          <a:p>
            <a:pPr>
              <a:spcBef>
                <a:spcPts val="600"/>
              </a:spcBef>
            </a:pPr>
            <a:r>
              <a:rPr lang="en-US" sz="1900" dirty="0">
                <a:latin typeface="Times New Roman"/>
                <a:cs typeface="Calibri"/>
              </a:rPr>
              <a:t>get converted to audio, to be received as the output </a:t>
            </a:r>
            <a:endParaRPr lang="en-US" sz="1900">
              <a:latin typeface="Times New Roman"/>
              <a:cs typeface="Times New Roman"/>
            </a:endParaRPr>
          </a:p>
          <a:p>
            <a:pPr>
              <a:spcBef>
                <a:spcPts val="600"/>
              </a:spcBef>
            </a:pPr>
            <a:r>
              <a:rPr lang="en-US" sz="1900" dirty="0">
                <a:latin typeface="Times New Roman"/>
                <a:cs typeface="Calibri"/>
              </a:rPr>
              <a:t>of the system.</a:t>
            </a:r>
            <a:endParaRPr lang="en-US" sz="1900">
              <a:latin typeface="Times New Roman"/>
              <a:cs typeface="Times New Roman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1900" dirty="0">
                <a:latin typeface="Times New Roman"/>
                <a:cs typeface="Calibri"/>
              </a:rPr>
              <a:t>The proposed system has shown excellent </a:t>
            </a:r>
            <a:endParaRPr lang="en-US" sz="1900">
              <a:latin typeface="Times New Roman"/>
              <a:cs typeface="Times New Roman"/>
            </a:endParaRPr>
          </a:p>
          <a:p>
            <a:pPr>
              <a:spcBef>
                <a:spcPts val="600"/>
              </a:spcBef>
            </a:pPr>
            <a:r>
              <a:rPr lang="en-US" sz="1900" dirty="0">
                <a:latin typeface="Times New Roman"/>
                <a:cs typeface="Calibri"/>
              </a:rPr>
              <a:t>Performance with a high accuracy rate and a </a:t>
            </a:r>
            <a:endParaRPr lang="en-US" sz="1900" dirty="0">
              <a:latin typeface="Times New Roman"/>
              <a:cs typeface="Times New Roman"/>
            </a:endParaRPr>
          </a:p>
          <a:p>
            <a:pPr>
              <a:spcBef>
                <a:spcPts val="600"/>
              </a:spcBef>
            </a:pPr>
            <a:r>
              <a:rPr lang="en-US" sz="1900" dirty="0">
                <a:latin typeface="Times New Roman"/>
                <a:cs typeface="Calibri"/>
              </a:rPr>
              <a:t>much higher speed up rate as compared to the previously used state-of-the-art methods.</a:t>
            </a:r>
            <a:endParaRPr lang="en-US" sz="1900" dirty="0">
              <a:latin typeface="Times New Roman"/>
              <a:cs typeface="Times New Roman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1900" dirty="0">
                <a:latin typeface="Times New Roman"/>
                <a:cs typeface="Calibri"/>
              </a:rPr>
              <a:t>It is independent of the user's physical interaction. It has very precise </a:t>
            </a:r>
            <a:endParaRPr lang="en-US" sz="1900" dirty="0">
              <a:latin typeface="Times New Roman"/>
              <a:cs typeface="Times New Roman"/>
            </a:endParaRPr>
          </a:p>
          <a:p>
            <a:pPr>
              <a:spcBef>
                <a:spcPts val="600"/>
              </a:spcBef>
            </a:pPr>
            <a:r>
              <a:rPr lang="en-US" sz="1900" dirty="0">
                <a:latin typeface="Times New Roman"/>
                <a:cs typeface="Calibri"/>
              </a:rPr>
              <a:t>measurements and permits for high deployment and authentication.</a:t>
            </a:r>
            <a:endParaRPr lang="en-US" sz="1900" dirty="0">
              <a:latin typeface="Times New Roman"/>
              <a:cs typeface="Times New Roman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1900" dirty="0">
                <a:latin typeface="Times New Roman"/>
                <a:cs typeface="Calibri"/>
              </a:rPr>
              <a:t>Use of our framework is not limited to a single field of application and is </a:t>
            </a:r>
          </a:p>
          <a:p>
            <a:pPr>
              <a:spcBef>
                <a:spcPts val="600"/>
              </a:spcBef>
            </a:pPr>
            <a:r>
              <a:rPr lang="en-US" sz="1900" dirty="0">
                <a:latin typeface="Times New Roman"/>
                <a:cs typeface="Calibri"/>
              </a:rPr>
              <a:t>useful for many more real-world applications. </a:t>
            </a:r>
            <a:endParaRPr lang="en-US" dirty="0">
              <a:cs typeface="Calibri" panose="020F0502020204030204"/>
            </a:endParaRPr>
          </a:p>
        </p:txBody>
      </p:sp>
      <p:pic>
        <p:nvPicPr>
          <p:cNvPr id="4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C8245F89-3312-7EE3-0545-48BE71B8B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362" y="1881244"/>
            <a:ext cx="2987615" cy="23478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70B82C-60C2-9D35-148B-9EE7F513D572}"/>
              </a:ext>
            </a:extLst>
          </p:cNvPr>
          <p:cNvSpPr txBox="1"/>
          <p:nvPr/>
        </p:nvSpPr>
        <p:spPr>
          <a:xfrm>
            <a:off x="3200400" y="118757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5BCFCF1-0F22-2417-15B2-2BAF12EA2A7A}"/>
              </a:ext>
            </a:extLst>
          </p:cNvPr>
          <p:cNvSpPr txBox="1">
            <a:spLocks/>
          </p:cNvSpPr>
          <p:nvPr/>
        </p:nvSpPr>
        <p:spPr>
          <a:xfrm>
            <a:off x="628650" y="225614"/>
            <a:ext cx="7886700" cy="718043"/>
          </a:xfrm>
          <a:prstGeom prst="rect">
            <a:avLst/>
          </a:prstGeom>
          <a:ln w="38100">
            <a:solidFill>
              <a:srgbClr val="92D050"/>
            </a:solidFill>
          </a:ln>
        </p:spPr>
        <p:txBody>
          <a:bodyPr lIns="91440" tIns="45720" rIns="91440" bIns="4572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accent2"/>
                </a:solidFill>
                <a:latin typeface="Calibri"/>
                <a:cs typeface="Calibri"/>
              </a:rPr>
              <a:t>Proposed System and </a:t>
            </a:r>
            <a:r>
              <a:rPr lang="en-US" sz="3000" dirty="0" err="1">
                <a:solidFill>
                  <a:schemeClr val="accent2"/>
                </a:solidFill>
                <a:latin typeface="Calibri"/>
                <a:cs typeface="Calibri"/>
              </a:rPr>
              <a:t>It's</a:t>
            </a:r>
            <a:r>
              <a:rPr lang="en-US" sz="3000" dirty="0">
                <a:solidFill>
                  <a:schemeClr val="accent2"/>
                </a:solidFill>
                <a:latin typeface="Calibri"/>
                <a:cs typeface="Calibri"/>
              </a:rPr>
              <a:t> Advantages </a:t>
            </a:r>
            <a:endParaRPr lang="en-US" sz="3000" dirty="0">
              <a:solidFill>
                <a:schemeClr val="accent2"/>
              </a:solidFill>
              <a:ea typeface="+mj-lt"/>
              <a:cs typeface="+mj-lt"/>
            </a:endParaRPr>
          </a:p>
          <a:p>
            <a:endParaRPr lang="en-US" sz="2700" b="1" dirty="0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2516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308373"/>
            <a:ext cx="760545" cy="1513185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14469" y="857251"/>
            <a:ext cx="729532" cy="1451480"/>
            <a:chOff x="10918962" y="713127"/>
            <a:chExt cx="1273031" cy="253283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304D77D-27B7-E587-0363-BECE65CA62F9}"/>
              </a:ext>
            </a:extLst>
          </p:cNvPr>
          <p:cNvSpPr txBox="1"/>
          <p:nvPr/>
        </p:nvSpPr>
        <p:spPr>
          <a:xfrm>
            <a:off x="1451395" y="2243947"/>
            <a:ext cx="4979597" cy="3462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Segoe UI"/>
              </a:rPr>
              <a:t>​</a:t>
            </a:r>
            <a:endParaRPr lang="en-US"/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A2AC9BE6-BFEB-B43F-CEC0-A753CF38A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69" y="1199858"/>
            <a:ext cx="7559613" cy="550783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04FB75D-020E-F915-EEEE-4B3BB7CBA653}"/>
              </a:ext>
            </a:extLst>
          </p:cNvPr>
          <p:cNvSpPr txBox="1">
            <a:spLocks/>
          </p:cNvSpPr>
          <p:nvPr/>
        </p:nvSpPr>
        <p:spPr>
          <a:xfrm>
            <a:off x="628650" y="225614"/>
            <a:ext cx="7886700" cy="718043"/>
          </a:xfrm>
          <a:prstGeom prst="rect">
            <a:avLst/>
          </a:prstGeom>
          <a:ln w="38100">
            <a:solidFill>
              <a:srgbClr val="92D050"/>
            </a:solidFill>
          </a:ln>
        </p:spPr>
        <p:txBody>
          <a:bodyPr lIns="91440" tIns="45720" rIns="91440" bIns="4572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accent2"/>
                </a:solidFill>
                <a:latin typeface="Calibri"/>
                <a:cs typeface="Times New Roman"/>
              </a:rPr>
              <a:t>SYSTEM FLOW ARCHITECTURE</a:t>
            </a:r>
            <a:endParaRPr lang="en-IN" sz="3000">
              <a:solidFill>
                <a:schemeClr val="accent2"/>
              </a:solidFill>
              <a:latin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6444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308373"/>
            <a:ext cx="760545" cy="1513185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14469" y="857251"/>
            <a:ext cx="729532" cy="1451480"/>
            <a:chOff x="10918962" y="713127"/>
            <a:chExt cx="1273031" cy="253283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48134F6-BCFD-4666-D971-EC7CC6AB9B16}"/>
              </a:ext>
            </a:extLst>
          </p:cNvPr>
          <p:cNvSpPr txBox="1">
            <a:spLocks/>
          </p:cNvSpPr>
          <p:nvPr/>
        </p:nvSpPr>
        <p:spPr>
          <a:xfrm>
            <a:off x="826559" y="372815"/>
            <a:ext cx="7886700" cy="718043"/>
          </a:xfrm>
          <a:prstGeom prst="rect">
            <a:avLst/>
          </a:prstGeom>
          <a:ln w="38100">
            <a:solidFill>
              <a:srgbClr val="92D050"/>
            </a:solidFill>
          </a:ln>
        </p:spPr>
        <p:txBody>
          <a:bodyPr lIns="91440" tIns="45720" rIns="91440" bIns="4572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accent2"/>
                </a:solidFill>
                <a:latin typeface="Calibri"/>
                <a:cs typeface="Times New Roman"/>
              </a:rPr>
              <a:t>MODULE SPLIT UP</a:t>
            </a:r>
            <a:endParaRPr lang="en-IN" sz="3000" dirty="0">
              <a:solidFill>
                <a:schemeClr val="accent2"/>
              </a:solidFill>
              <a:latin typeface="Calibri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C4EA33-F10F-5879-ABF2-361ABE63BF4B}"/>
              </a:ext>
            </a:extLst>
          </p:cNvPr>
          <p:cNvSpPr txBox="1"/>
          <p:nvPr/>
        </p:nvSpPr>
        <p:spPr>
          <a:xfrm>
            <a:off x="1158816" y="1949570"/>
            <a:ext cx="632316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dirty="0">
                <a:latin typeface="Times New Roman"/>
                <a:cs typeface="Arial"/>
              </a:rPr>
              <a:t> IMPORT OF BASIC LIBRARIES AND CREATING GUI​</a:t>
            </a:r>
          </a:p>
          <a:p>
            <a:pPr>
              <a:buChar char="•"/>
            </a:pPr>
            <a:endParaRPr lang="en-US" dirty="0">
              <a:latin typeface="Times New Roman"/>
              <a:cs typeface="Arial"/>
            </a:endParaRPr>
          </a:p>
          <a:p>
            <a:pPr>
              <a:buChar char="•"/>
            </a:pPr>
            <a:r>
              <a:rPr lang="en-US" dirty="0">
                <a:latin typeface="Times New Roman"/>
                <a:cs typeface="Arial"/>
              </a:rPr>
              <a:t> CONVERSION OF IMAGE TO TEXT​</a:t>
            </a:r>
          </a:p>
          <a:p>
            <a:pPr>
              <a:buChar char="•"/>
            </a:pPr>
            <a:endParaRPr lang="en-US" dirty="0">
              <a:latin typeface="Times New Roman"/>
              <a:cs typeface="Arial"/>
            </a:endParaRPr>
          </a:p>
          <a:p>
            <a:pPr>
              <a:buChar char="•"/>
            </a:pPr>
            <a:r>
              <a:rPr lang="en-US" dirty="0">
                <a:latin typeface="Times New Roman"/>
                <a:cs typeface="Arial"/>
              </a:rPr>
              <a:t> CONVERSION OF TEXT TO AUDIO (mp3)​</a:t>
            </a:r>
            <a:endParaRPr lang="en-US" dirty="0"/>
          </a:p>
          <a:p>
            <a:pPr>
              <a:buChar char="•"/>
            </a:pPr>
            <a:endParaRPr lang="en-US" dirty="0"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5024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308373"/>
            <a:ext cx="760545" cy="1513185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14469" y="857251"/>
            <a:ext cx="729532" cy="1451480"/>
            <a:chOff x="10918962" y="713127"/>
            <a:chExt cx="1273031" cy="253283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48134F6-BCFD-4666-D971-EC7CC6AB9B16}"/>
              </a:ext>
            </a:extLst>
          </p:cNvPr>
          <p:cNvSpPr txBox="1">
            <a:spLocks/>
          </p:cNvSpPr>
          <p:nvPr/>
        </p:nvSpPr>
        <p:spPr>
          <a:xfrm>
            <a:off x="826559" y="372815"/>
            <a:ext cx="7886700" cy="718043"/>
          </a:xfrm>
          <a:prstGeom prst="rect">
            <a:avLst/>
          </a:prstGeom>
          <a:ln w="38100">
            <a:solidFill>
              <a:srgbClr val="92D050"/>
            </a:solidFill>
          </a:ln>
        </p:spPr>
        <p:txBody>
          <a:bodyPr lIns="91440" tIns="45720" rIns="91440" bIns="4572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accent2"/>
                </a:solidFill>
                <a:latin typeface="Calibri"/>
                <a:cs typeface="Times New Roman"/>
              </a:rPr>
              <a:t>Import of Basic Libraries And Creating GUI</a:t>
            </a:r>
            <a:endParaRPr lang="en-IN" sz="2800">
              <a:solidFill>
                <a:schemeClr val="accent2"/>
              </a:solidFill>
              <a:latin typeface="Calibri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C4EA33-F10F-5879-ABF2-361ABE63BF4B}"/>
              </a:ext>
            </a:extLst>
          </p:cNvPr>
          <p:cNvSpPr txBox="1"/>
          <p:nvPr/>
        </p:nvSpPr>
        <p:spPr>
          <a:xfrm>
            <a:off x="1158816" y="1949570"/>
            <a:ext cx="632316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endParaRPr lang="en-US" dirty="0">
              <a:latin typeface="Times New Roman"/>
              <a:cs typeface="Arial"/>
            </a:endParaRPr>
          </a:p>
          <a:p>
            <a:pPr>
              <a:buChar char="•"/>
            </a:pPr>
            <a:endParaRPr lang="en-US" dirty="0">
              <a:latin typeface="Times New Roman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FD8E7-541A-EA77-8E12-2E23E454C090}"/>
              </a:ext>
            </a:extLst>
          </p:cNvPr>
          <p:cNvSpPr txBox="1">
            <a:spLocks/>
          </p:cNvSpPr>
          <p:nvPr/>
        </p:nvSpPr>
        <p:spPr>
          <a:xfrm>
            <a:off x="683689" y="1268518"/>
            <a:ext cx="7886700" cy="3796458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first step is data collection where libraries are imported from source websites.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of high quality images with high resolution for better accuracy and precision.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 Natural Language Processing in the proposed system for better performance and accuracy.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complete system is built using GUI with higher accuracy.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/>
                <a:cs typeface="Times New Roman"/>
              </a:rPr>
              <a:t>ALGORITHM – Natural Language Processing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/>
                <a:cs typeface="Times New Roman"/>
              </a:rPr>
              <a:t>OUTPUT OF THE MODULE </a:t>
            </a:r>
            <a:r>
              <a:rPr lang="en-US" sz="1800" dirty="0">
                <a:solidFill>
                  <a:srgbClr val="000000"/>
                </a:solidFill>
                <a:latin typeface="Times New Roman"/>
                <a:cs typeface="Times New Roman"/>
              </a:rPr>
              <a:t>We obtain high quality images in the .PNG format which will be</a:t>
            </a:r>
            <a:r>
              <a:rPr lang="en-US" sz="1800" b="1" dirty="0">
                <a:solidFill>
                  <a:srgbClr val="000000"/>
                </a:solidFill>
                <a:latin typeface="Times New Roman"/>
                <a:cs typeface="Times New Roman"/>
              </a:rPr>
              <a:t> </a:t>
            </a:r>
            <a:r>
              <a:rPr lang="en-US" sz="1800" dirty="0">
                <a:solidFill>
                  <a:srgbClr val="000000"/>
                </a:solidFill>
                <a:latin typeface="Times New Roman"/>
                <a:cs typeface="Times New Roman"/>
              </a:rPr>
              <a:t>processed to be converted into text accurately and efficiently.</a:t>
            </a:r>
            <a:endParaRPr lang="en-US" sz="1800">
              <a:latin typeface="Times New Roman"/>
              <a:cs typeface="Times New Roman"/>
            </a:endParaRPr>
          </a:p>
          <a:p>
            <a:pPr>
              <a:lnSpc>
                <a:spcPct val="17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359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308373"/>
            <a:ext cx="760545" cy="1513185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14469" y="857251"/>
            <a:ext cx="729532" cy="1451480"/>
            <a:chOff x="10918962" y="713127"/>
            <a:chExt cx="1273031" cy="253283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48134F6-BCFD-4666-D971-EC7CC6AB9B16}"/>
              </a:ext>
            </a:extLst>
          </p:cNvPr>
          <p:cNvSpPr txBox="1">
            <a:spLocks/>
          </p:cNvSpPr>
          <p:nvPr/>
        </p:nvSpPr>
        <p:spPr>
          <a:xfrm>
            <a:off x="826559" y="372815"/>
            <a:ext cx="7886700" cy="718043"/>
          </a:xfrm>
          <a:prstGeom prst="rect">
            <a:avLst/>
          </a:prstGeom>
          <a:ln w="38100">
            <a:solidFill>
              <a:srgbClr val="92D050"/>
            </a:solidFill>
          </a:ln>
        </p:spPr>
        <p:txBody>
          <a:bodyPr lIns="91440" tIns="45720" rIns="91440" bIns="4572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accent2"/>
                </a:solidFill>
                <a:latin typeface="Calibri"/>
                <a:cs typeface="Times New Roman"/>
              </a:rPr>
              <a:t>Conversion of Image To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77ED6-8BAB-2222-B41D-9332E408574D}"/>
              </a:ext>
            </a:extLst>
          </p:cNvPr>
          <p:cNvSpPr txBox="1">
            <a:spLocks/>
          </p:cNvSpPr>
          <p:nvPr/>
        </p:nvSpPr>
        <p:spPr>
          <a:xfrm>
            <a:off x="556764" y="1280615"/>
            <a:ext cx="8231755" cy="35448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</a:p>
          <a:p>
            <a:pPr algn="just">
              <a:lnSpc>
                <a:spcPct val="170000"/>
              </a:lnSpc>
            </a:pPr>
            <a:r>
              <a:rPr lang="en-US" sz="1800" dirty="0">
                <a:latin typeface="Times New Roman"/>
                <a:cs typeface="Times New Roman"/>
              </a:rPr>
              <a:t>Noise removal is done using a bilateral filter. This enables us to detect and extract only that region that contains text and removes the unwanted background.</a:t>
            </a:r>
          </a:p>
          <a:p>
            <a:pPr algn="just">
              <a:lnSpc>
                <a:spcPct val="17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the text is forwarded to a second algorithm in charge of correcting the text and recovering sentences when possible. Finally, the result is converted to text using the Text-to-Speech algorithm</a:t>
            </a:r>
          </a:p>
          <a:p>
            <a:pPr algn="just">
              <a:lnSpc>
                <a:spcPct val="170000"/>
              </a:lnSpc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done to allow the OCR to efficiently convert the image to text.</a:t>
            </a:r>
          </a:p>
          <a:p>
            <a:pPr marL="0" indent="0" algn="just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–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 Pi</a:t>
            </a:r>
          </a:p>
          <a:p>
            <a:pPr marL="0" indent="0" algn="just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OF THE MODULE</a:t>
            </a:r>
          </a:p>
          <a:p>
            <a:pPr algn="just">
              <a:lnSpc>
                <a:spcPct val="170000"/>
              </a:lnSpc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converts the pre-processed image, which is in .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form, to a .txt file. </a:t>
            </a:r>
          </a:p>
          <a:p>
            <a:pPr marL="0" indent="0">
              <a:lnSpc>
                <a:spcPct val="170000"/>
              </a:lnSpc>
              <a:buFont typeface="Arial" panose="020B0604020202020204" pitchFamily="34" charset="0"/>
              <a:buNone/>
            </a:pPr>
            <a:endParaRPr lang="en-US" sz="1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263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2598</TotalTime>
  <Words>1347</Words>
  <Application>Microsoft Office PowerPoint</Application>
  <PresentationFormat>On-screen Show (4:3)</PresentationFormat>
  <Paragraphs>143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Tahoma</vt:lpstr>
      <vt:lpstr>Times New Roman</vt:lpstr>
      <vt:lpstr>Office Theme</vt:lpstr>
      <vt:lpstr>Office Theme</vt:lpstr>
      <vt:lpstr>PANIMALAR ENGINEERING COLLEGE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B. Tech Final Year Project – First Review</dc:title>
  <dc:creator>Sharmila N</dc:creator>
  <cp:lastModifiedBy>VISWANATH MELANGI</cp:lastModifiedBy>
  <cp:revision>907</cp:revision>
  <dcterms:created xsi:type="dcterms:W3CDTF">2017-12-03T23:33:27Z</dcterms:created>
  <dcterms:modified xsi:type="dcterms:W3CDTF">2022-05-25T09:14:29Z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74b70c67aed847d4845d084acf083c04</vt:lpwstr>
  </property>
</Properties>
</file>