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8" r:id="rId3"/>
    <p:sldId id="259" r:id="rId4"/>
    <p:sldId id="262" r:id="rId5"/>
    <p:sldId id="263" r:id="rId6"/>
    <p:sldId id="264" r:id="rId7"/>
    <p:sldId id="265" r:id="rId8"/>
    <p:sldId id="266" r:id="rId9"/>
    <p:sldId id="267" r:id="rId10"/>
    <p:sldId id="26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snapToObjects="1">
      <p:cViewPr varScale="1">
        <p:scale>
          <a:sx n="90" d="100"/>
          <a:sy n="90" d="100"/>
        </p:scale>
        <p:origin x="125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3CFDA-D328-4F5D-9A89-6FF97D6BE5F8}" type="datetimeFigureOut">
              <a:rPr lang="en-IN" smtClean="0"/>
              <a:t>21-07-2025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65CEE-D47C-43A4-B939-E31BFFFCF952}" type="slidenum">
              <a:rPr lang="en-IN" smtClean="0"/>
              <a:t>‹#›</a:t>
            </a:fld>
            <a:endParaRPr lang="en-IN"/>
          </a:p>
        </p:txBody>
      </p:sp>
    </p:spTree>
    <p:extLst>
      <p:ext uri="{BB962C8B-B14F-4D97-AF65-F5344CB8AC3E}">
        <p14:creationId xmlns:p14="http://schemas.microsoft.com/office/powerpoint/2010/main" val="148304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965CEE-D47C-43A4-B939-E31BFFFCF952}" type="slidenum">
              <a:rPr lang="en-IN" smtClean="0"/>
              <a:t>5</a:t>
            </a:fld>
            <a:endParaRPr lang="en-IN"/>
          </a:p>
        </p:txBody>
      </p:sp>
    </p:spTree>
    <p:extLst>
      <p:ext uri="{BB962C8B-B14F-4D97-AF65-F5344CB8AC3E}">
        <p14:creationId xmlns:p14="http://schemas.microsoft.com/office/powerpoint/2010/main" val="101052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396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312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7158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095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0056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960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7849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6333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592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95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793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459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76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099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871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7224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227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7/21/2025</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8678611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L</a:t>
            </a:r>
            <a:r>
              <a:rPr lang="en-GB" b="1" dirty="0"/>
              <a:t>APTOP</a:t>
            </a:r>
            <a:r>
              <a:rPr b="1" dirty="0"/>
              <a:t> P</a:t>
            </a:r>
            <a:r>
              <a:rPr lang="en-GB" b="1" dirty="0"/>
              <a:t>RICE</a:t>
            </a:r>
            <a:r>
              <a:rPr b="1" dirty="0"/>
              <a:t> A</a:t>
            </a:r>
            <a:r>
              <a:rPr lang="en-GB" b="1" dirty="0"/>
              <a:t>NALYSIS</a:t>
            </a:r>
            <a:endParaRPr b="1" dirty="0"/>
          </a:p>
        </p:txBody>
      </p:sp>
      <p:sp>
        <p:nvSpPr>
          <p:cNvPr id="3" name="Content Placeholder 2"/>
          <p:cNvSpPr>
            <a:spLocks noGrp="1"/>
          </p:cNvSpPr>
          <p:nvPr>
            <p:ph idx="1"/>
          </p:nvPr>
        </p:nvSpPr>
        <p:spPr>
          <a:xfrm>
            <a:off x="457200" y="1866900"/>
            <a:ext cx="8229600" cy="4525963"/>
          </a:xfrm>
        </p:spPr>
        <p:txBody>
          <a:bodyPr/>
          <a:lstStyle/>
          <a:p>
            <a:r>
              <a:rPr dirty="0"/>
              <a:t>Presented by: K. Sri Viswanath</a:t>
            </a:r>
          </a:p>
          <a:p>
            <a:r>
              <a:rPr dirty="0"/>
              <a:t>Roll Number: B2025047210</a:t>
            </a:r>
            <a:endParaRPr lang="en-GB" dirty="0"/>
          </a:p>
          <a:p>
            <a:r>
              <a:rPr lang="en-GB" dirty="0"/>
              <a:t>Batch: RP-36</a:t>
            </a:r>
          </a:p>
          <a:p>
            <a:r>
              <a:rPr lang="en-GB" dirty="0"/>
              <a:t>DA/DS: May-2025</a:t>
            </a:r>
          </a:p>
          <a:p>
            <a:r>
              <a:rPr lang="en-GB" dirty="0"/>
              <a:t>Mode: Offline</a:t>
            </a:r>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82558"/>
            <a:ext cx="8229600" cy="1143000"/>
          </a:xfrm>
        </p:spPr>
        <p:txBody>
          <a:bodyPr/>
          <a:lstStyle/>
          <a:p>
            <a:r>
              <a:rPr dirty="0"/>
              <a:t>T</a:t>
            </a:r>
            <a:r>
              <a:rPr lang="en-GB" dirty="0"/>
              <a:t>HANK</a:t>
            </a:r>
            <a:r>
              <a:rPr dirty="0"/>
              <a:t> Y</a:t>
            </a:r>
            <a:r>
              <a:rPr lang="en-GB" dirty="0"/>
              <a:t>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GB" sz="2800" b="1" dirty="0"/>
              <a:t>INTRODUCTION</a:t>
            </a:r>
            <a:endParaRPr sz="2800" b="1" dirty="0"/>
          </a:p>
        </p:txBody>
      </p:sp>
      <p:sp>
        <p:nvSpPr>
          <p:cNvPr id="3" name="Content Placeholder 2"/>
          <p:cNvSpPr>
            <a:spLocks noGrp="1"/>
          </p:cNvSpPr>
          <p:nvPr>
            <p:ph idx="1"/>
          </p:nvPr>
        </p:nvSpPr>
        <p:spPr>
          <a:xfrm>
            <a:off x="426720" y="1600200"/>
            <a:ext cx="8229600" cy="4525963"/>
          </a:xfrm>
        </p:spPr>
        <p:txBody>
          <a:bodyPr>
            <a:normAutofit/>
          </a:bodyPr>
          <a:lstStyle/>
          <a:p>
            <a:r>
              <a:rPr dirty="0"/>
              <a:t>Wide variety of laptops makes choosing difficult</a:t>
            </a:r>
          </a:p>
          <a:p>
            <a:r>
              <a:rPr dirty="0"/>
              <a:t>Dataset includes brand, CPU, RAM, storage, display size, OS</a:t>
            </a:r>
          </a:p>
          <a:p>
            <a:r>
              <a:rPr dirty="0"/>
              <a:t>Goal: Understand factors affecting laptop pricing and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178"/>
            <a:ext cx="8229600" cy="1143000"/>
          </a:xfrm>
        </p:spPr>
        <p:txBody>
          <a:bodyPr>
            <a:normAutofit/>
          </a:bodyPr>
          <a:lstStyle/>
          <a:p>
            <a:r>
              <a:rPr lang="en-GB" sz="2800" b="1" dirty="0"/>
              <a:t>OBJECTIVE</a:t>
            </a:r>
            <a:endParaRPr sz="2800" b="1" dirty="0"/>
          </a:p>
        </p:txBody>
      </p:sp>
      <p:sp>
        <p:nvSpPr>
          <p:cNvPr id="3" name="Content Placeholder 2"/>
          <p:cNvSpPr>
            <a:spLocks noGrp="1"/>
          </p:cNvSpPr>
          <p:nvPr>
            <p:ph idx="1"/>
          </p:nvPr>
        </p:nvSpPr>
        <p:spPr>
          <a:xfrm>
            <a:off x="1066800" y="2583180"/>
            <a:ext cx="9852660" cy="5737543"/>
          </a:xfrm>
        </p:spPr>
        <p:txBody>
          <a:bodyPr>
            <a:normAutofit/>
          </a:bodyPr>
          <a:lstStyle/>
          <a:p>
            <a:r>
              <a:rPr dirty="0"/>
              <a:t>Identify key features that influence cost</a:t>
            </a:r>
          </a:p>
          <a:p>
            <a:r>
              <a:rPr dirty="0"/>
              <a:t>Clean and process data for clear analysis</a:t>
            </a:r>
          </a:p>
          <a:p>
            <a:r>
              <a:rPr dirty="0"/>
              <a:t>Use charts and metrics for better insights</a:t>
            </a:r>
          </a:p>
          <a:p>
            <a:r>
              <a:rPr dirty="0"/>
              <a:t>Help buyers compare options easily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1571"/>
            <a:ext cx="8229600" cy="1143000"/>
          </a:xfrm>
        </p:spPr>
        <p:txBody>
          <a:bodyPr>
            <a:normAutofit/>
          </a:bodyPr>
          <a:lstStyle/>
          <a:p>
            <a:r>
              <a:rPr lang="en-GB" sz="2800" b="1" dirty="0"/>
              <a:t>DATA CLEANING</a:t>
            </a:r>
            <a:endParaRPr sz="2800" b="1" dirty="0"/>
          </a:p>
        </p:txBody>
      </p:sp>
      <p:sp>
        <p:nvSpPr>
          <p:cNvPr id="3" name="Content Placeholder 2"/>
          <p:cNvSpPr>
            <a:spLocks noGrp="1"/>
          </p:cNvSpPr>
          <p:nvPr>
            <p:ph idx="1"/>
          </p:nvPr>
        </p:nvSpPr>
        <p:spPr>
          <a:xfrm>
            <a:off x="592667" y="1311485"/>
            <a:ext cx="8229600" cy="2566248"/>
          </a:xfrm>
        </p:spPr>
        <p:txBody>
          <a:bodyPr>
            <a:normAutofit fontScale="92500" lnSpcReduction="10000"/>
          </a:bodyPr>
          <a:lstStyle/>
          <a:p>
            <a:pPr marL="36195">
              <a:lnSpc>
                <a:spcPct val="110000"/>
              </a:lnSpc>
            </a:pPr>
            <a:r>
              <a:rPr lang="en-US" sz="1800" dirty="0">
                <a:effectLst/>
                <a:latin typeface="Times New Roman" panose="02020603050405020304" pitchFamily="18" charset="0"/>
                <a:ea typeface="Arial MT"/>
                <a:cs typeface="Arial MT"/>
              </a:rPr>
              <a:t>Some</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fields</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like</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display</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size,</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model</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type,</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and</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RAM</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had</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missing</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entries.</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We</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used</a:t>
            </a:r>
            <a:r>
              <a:rPr lang="en-US" sz="1800" spc="12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forward-fill</a:t>
            </a:r>
            <a:r>
              <a:rPr lang="en-US" sz="1800" spc="120" dirty="0">
                <a:effectLst/>
                <a:latin typeface="Times New Roman" panose="02020603050405020304" pitchFamily="18" charset="0"/>
                <a:ea typeface="Arial MT"/>
                <a:cs typeface="Arial MT"/>
              </a:rPr>
              <a:t> </a:t>
            </a:r>
            <a:r>
              <a:rPr lang="en-US" sz="1800" spc="-25" dirty="0">
                <a:effectLst/>
                <a:latin typeface="Times New Roman" panose="02020603050405020304" pitchFamily="18" charset="0"/>
                <a:ea typeface="Arial MT"/>
                <a:cs typeface="Arial MT"/>
              </a:rPr>
              <a:t>and</a:t>
            </a:r>
            <a:r>
              <a:rPr lang="en-IN" sz="1800" spc="-25" dirty="0">
                <a:effectLst/>
                <a:latin typeface="Arial MT"/>
                <a:ea typeface="Arial MT"/>
                <a:cs typeface="Arial MT"/>
              </a:rPr>
              <a:t> </a:t>
            </a:r>
            <a:r>
              <a:rPr lang="en-US" sz="1800" dirty="0">
                <a:effectLst/>
                <a:latin typeface="Times New Roman" panose="02020603050405020304" pitchFamily="18" charset="0"/>
                <a:ea typeface="Arial MT"/>
                <a:cs typeface="Arial MT"/>
              </a:rPr>
              <a:t>backward-fill to address this. For numerical columns, missing values were filled using mean </a:t>
            </a:r>
            <a:r>
              <a:rPr lang="en-US" sz="1800" spc="-10" dirty="0">
                <a:effectLst/>
                <a:latin typeface="Times New Roman" panose="02020603050405020304" pitchFamily="18" charset="0"/>
                <a:ea typeface="Arial MT"/>
                <a:cs typeface="Arial MT"/>
              </a:rPr>
              <a:t>imputation.</a:t>
            </a:r>
          </a:p>
          <a:p>
            <a:pPr marL="36195">
              <a:lnSpc>
                <a:spcPct val="110000"/>
              </a:lnSpc>
            </a:pPr>
            <a:r>
              <a:rPr lang="en-US" sz="1800" dirty="0">
                <a:effectLst/>
                <a:latin typeface="Times New Roman" panose="02020603050405020304" pitchFamily="18" charset="0"/>
                <a:ea typeface="Arial MT"/>
                <a:cs typeface="Arial MT"/>
              </a:rPr>
              <a:t>Outliers in numerical fields such as price or weight can mislead analysis. We used box plots and value checks to detect and understand anomalies. Unrealistic outliers were flagged but only removed if proven invalid</a:t>
            </a:r>
            <a:endParaRPr lang="en-IN" sz="1800" dirty="0">
              <a:effectLst/>
              <a:latin typeface="Arial MT"/>
              <a:ea typeface="Arial MT"/>
              <a:cs typeface="Arial MT"/>
            </a:endParaRPr>
          </a:p>
          <a:p>
            <a:pPr marL="36195">
              <a:lnSpc>
                <a:spcPct val="110000"/>
              </a:lnSpc>
            </a:pPr>
            <a:r>
              <a:rPr lang="en-US" sz="1800" dirty="0">
                <a:effectLst/>
                <a:latin typeface="Times New Roman" panose="02020603050405020304" pitchFamily="18" charset="0"/>
                <a:ea typeface="Arial MT"/>
                <a:cs typeface="Arial MT"/>
              </a:rPr>
              <a:t>Data rows with faulty or duplicate entries were removed. This step ensured that the final dataset</a:t>
            </a:r>
            <a:r>
              <a:rPr lang="en-US" sz="1800" spc="200" dirty="0">
                <a:effectLst/>
                <a:latin typeface="Times New Roman" panose="02020603050405020304" pitchFamily="18" charset="0"/>
                <a:ea typeface="Arial MT"/>
                <a:cs typeface="Arial MT"/>
              </a:rPr>
              <a:t> </a:t>
            </a:r>
            <a:r>
              <a:rPr lang="en-US" sz="1800" dirty="0">
                <a:effectLst/>
                <a:latin typeface="Times New Roman" panose="02020603050405020304" pitchFamily="18" charset="0"/>
                <a:ea typeface="Arial MT"/>
                <a:cs typeface="Arial MT"/>
              </a:rPr>
              <a:t>only included credible and relevant laptop data.</a:t>
            </a:r>
            <a:endParaRPr lang="en-IN" sz="1800" dirty="0">
              <a:effectLst/>
              <a:latin typeface="Arial MT"/>
              <a:ea typeface="Arial MT"/>
              <a:cs typeface="Arial MT"/>
            </a:endParaRPr>
          </a:p>
          <a:p>
            <a:pPr marL="36195">
              <a:lnSpc>
                <a:spcPct val="110000"/>
              </a:lnSpc>
              <a:buNone/>
            </a:pPr>
            <a:endParaRPr lang="en-IN" sz="1800" dirty="0">
              <a:effectLst/>
              <a:latin typeface="Arial MT"/>
              <a:ea typeface="Arial MT"/>
              <a:cs typeface="Arial MT"/>
            </a:endParaRPr>
          </a:p>
          <a:p>
            <a:pPr marL="36900" indent="0">
              <a:buNone/>
            </a:pPr>
            <a:endParaRPr lang="en-GB" sz="2800" dirty="0"/>
          </a:p>
        </p:txBody>
      </p:sp>
      <p:pic>
        <p:nvPicPr>
          <p:cNvPr id="4" name="Picture 3">
            <a:extLst>
              <a:ext uri="{FF2B5EF4-FFF2-40B4-BE49-F238E27FC236}">
                <a16:creationId xmlns:a16="http://schemas.microsoft.com/office/drawing/2014/main" id="{C6C7A44A-1CCF-66D5-11E6-74CFFD580CE8}"/>
              </a:ext>
            </a:extLst>
          </p:cNvPr>
          <p:cNvPicPr>
            <a:picLocks noChangeAspect="1"/>
          </p:cNvPicPr>
          <p:nvPr/>
        </p:nvPicPr>
        <p:blipFill>
          <a:blip r:embed="rId2"/>
          <a:stretch>
            <a:fillRect/>
          </a:stretch>
        </p:blipFill>
        <p:spPr>
          <a:xfrm>
            <a:off x="2907242" y="6145212"/>
            <a:ext cx="3448050" cy="561975"/>
          </a:xfrm>
          <a:prstGeom prst="rect">
            <a:avLst/>
          </a:prstGeom>
        </p:spPr>
      </p:pic>
      <p:pic>
        <p:nvPicPr>
          <p:cNvPr id="5" name="Picture 4">
            <a:extLst>
              <a:ext uri="{FF2B5EF4-FFF2-40B4-BE49-F238E27FC236}">
                <a16:creationId xmlns:a16="http://schemas.microsoft.com/office/drawing/2014/main" id="{C2B23FA0-1337-9E53-9C6B-E9760D6F5C58}"/>
              </a:ext>
            </a:extLst>
          </p:cNvPr>
          <p:cNvPicPr>
            <a:picLocks noChangeAspect="1"/>
          </p:cNvPicPr>
          <p:nvPr/>
        </p:nvPicPr>
        <p:blipFill>
          <a:blip r:embed="rId3"/>
          <a:stretch>
            <a:fillRect/>
          </a:stretch>
        </p:blipFill>
        <p:spPr>
          <a:xfrm>
            <a:off x="707814" y="3877733"/>
            <a:ext cx="3390053" cy="2008212"/>
          </a:xfrm>
          <a:prstGeom prst="rect">
            <a:avLst/>
          </a:prstGeom>
        </p:spPr>
      </p:pic>
      <p:pic>
        <p:nvPicPr>
          <p:cNvPr id="6" name="Picture 5">
            <a:extLst>
              <a:ext uri="{FF2B5EF4-FFF2-40B4-BE49-F238E27FC236}">
                <a16:creationId xmlns:a16="http://schemas.microsoft.com/office/drawing/2014/main" id="{F6E49ACB-8E71-8FAF-1893-9903D36D395E}"/>
              </a:ext>
            </a:extLst>
          </p:cNvPr>
          <p:cNvPicPr>
            <a:picLocks noChangeAspect="1"/>
          </p:cNvPicPr>
          <p:nvPr/>
        </p:nvPicPr>
        <p:blipFill>
          <a:blip r:embed="rId4"/>
          <a:stretch>
            <a:fillRect/>
          </a:stretch>
        </p:blipFill>
        <p:spPr>
          <a:xfrm>
            <a:off x="4707468" y="3877733"/>
            <a:ext cx="3979332" cy="20588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6578"/>
            <a:ext cx="8229600" cy="1143000"/>
          </a:xfrm>
        </p:spPr>
        <p:txBody>
          <a:bodyPr>
            <a:normAutofit/>
          </a:bodyPr>
          <a:lstStyle/>
          <a:p>
            <a:r>
              <a:rPr lang="en-IN" sz="2400" b="1" dirty="0"/>
              <a:t>FUTURE </a:t>
            </a:r>
            <a:r>
              <a:rPr sz="2400" b="1" dirty="0"/>
              <a:t>E</a:t>
            </a:r>
            <a:r>
              <a:rPr lang="en-GB" sz="2400" b="1" dirty="0"/>
              <a:t>NGINEERING</a:t>
            </a:r>
            <a:endParaRPr sz="2400" b="1" dirty="0"/>
          </a:p>
        </p:txBody>
      </p:sp>
      <p:sp>
        <p:nvSpPr>
          <p:cNvPr id="3" name="Content Placeholder 2"/>
          <p:cNvSpPr>
            <a:spLocks noGrp="1"/>
          </p:cNvSpPr>
          <p:nvPr>
            <p:ph idx="1"/>
          </p:nvPr>
        </p:nvSpPr>
        <p:spPr>
          <a:xfrm>
            <a:off x="678180" y="2110423"/>
            <a:ext cx="7894320" cy="4617719"/>
          </a:xfrm>
        </p:spPr>
        <p:txBody>
          <a:bodyPr>
            <a:normAutofit/>
          </a:bodyPr>
          <a:lstStyle/>
          <a:p>
            <a:r>
              <a:rPr sz="2400" dirty="0"/>
              <a:t>Split RAM column into number and unit</a:t>
            </a:r>
          </a:p>
          <a:p>
            <a:r>
              <a:rPr sz="2400" dirty="0"/>
              <a:t>Cleaned Inches and Weight to numeric</a:t>
            </a:r>
          </a:p>
          <a:p>
            <a:r>
              <a:rPr sz="2400" dirty="0"/>
              <a:t>Added Price per Inch and RAM per Rupee metrics</a:t>
            </a:r>
          </a:p>
          <a:p>
            <a:r>
              <a:rPr sz="2400" dirty="0"/>
              <a:t>Marked SSD storage and dedicated GPU as binary columns</a:t>
            </a:r>
          </a:p>
          <a:p>
            <a:r>
              <a:rPr sz="2400" dirty="0"/>
              <a:t>Grouped Weight &amp; Price into categories</a:t>
            </a:r>
          </a:p>
          <a:p>
            <a:r>
              <a:rPr sz="2400" dirty="0"/>
              <a:t>Extracted CPU generation where possible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90500"/>
            <a:ext cx="7513774" cy="777240"/>
          </a:xfrm>
        </p:spPr>
        <p:txBody>
          <a:bodyPr>
            <a:normAutofit/>
          </a:bodyPr>
          <a:lstStyle/>
          <a:p>
            <a:r>
              <a:rPr sz="2800" b="1" dirty="0"/>
              <a:t>EDA (Exploratory Data Analysis)</a:t>
            </a:r>
          </a:p>
        </p:txBody>
      </p:sp>
      <p:sp>
        <p:nvSpPr>
          <p:cNvPr id="3" name="Content Placeholder 2"/>
          <p:cNvSpPr>
            <a:spLocks noGrp="1"/>
          </p:cNvSpPr>
          <p:nvPr>
            <p:ph idx="1"/>
          </p:nvPr>
        </p:nvSpPr>
        <p:spPr>
          <a:xfrm>
            <a:off x="457200" y="945832"/>
            <a:ext cx="8625840" cy="5721668"/>
          </a:xfrm>
        </p:spPr>
        <p:txBody>
          <a:bodyPr>
            <a:normAutofit/>
          </a:bodyPr>
          <a:lstStyle/>
          <a:p>
            <a:r>
              <a:rPr sz="1600" dirty="0"/>
              <a:t>Univariate: </a:t>
            </a:r>
            <a:r>
              <a:rPr lang="en-IN" sz="1600" dirty="0"/>
              <a:t>Histograms, bar plot</a:t>
            </a:r>
            <a:r>
              <a:rPr sz="1600" dirty="0"/>
              <a:t> for Price, RAM, Screen Size</a:t>
            </a:r>
          </a:p>
          <a:p>
            <a:r>
              <a:rPr sz="1600" dirty="0"/>
              <a:t>Bivariate: Price vs. RAM, Price vs. Type, Price vs. Inches</a:t>
            </a:r>
          </a:p>
          <a:p>
            <a:r>
              <a:rPr sz="1600" dirty="0"/>
              <a:t>Multivariate: Pair plots, heatmaps, group-wise brand comparison</a:t>
            </a:r>
          </a:p>
        </p:txBody>
      </p:sp>
      <p:pic>
        <p:nvPicPr>
          <p:cNvPr id="5" name="Picture 4">
            <a:extLst>
              <a:ext uri="{FF2B5EF4-FFF2-40B4-BE49-F238E27FC236}">
                <a16:creationId xmlns:a16="http://schemas.microsoft.com/office/drawing/2014/main" id="{AB770FF9-9978-D44C-AFBE-00CA2D0B697A}"/>
              </a:ext>
            </a:extLst>
          </p:cNvPr>
          <p:cNvPicPr>
            <a:picLocks noChangeAspect="1"/>
          </p:cNvPicPr>
          <p:nvPr/>
        </p:nvPicPr>
        <p:blipFill>
          <a:blip r:embed="rId2"/>
          <a:stretch>
            <a:fillRect/>
          </a:stretch>
        </p:blipFill>
        <p:spPr>
          <a:xfrm>
            <a:off x="382694" y="2386538"/>
            <a:ext cx="3348569" cy="3786019"/>
          </a:xfrm>
          <a:prstGeom prst="rect">
            <a:avLst/>
          </a:prstGeom>
        </p:spPr>
      </p:pic>
      <p:pic>
        <p:nvPicPr>
          <p:cNvPr id="7" name="Picture 6">
            <a:extLst>
              <a:ext uri="{FF2B5EF4-FFF2-40B4-BE49-F238E27FC236}">
                <a16:creationId xmlns:a16="http://schemas.microsoft.com/office/drawing/2014/main" id="{5F5A7938-7206-8BD7-28AD-231DE2C674D4}"/>
              </a:ext>
            </a:extLst>
          </p:cNvPr>
          <p:cNvPicPr>
            <a:picLocks noChangeAspect="1"/>
          </p:cNvPicPr>
          <p:nvPr/>
        </p:nvPicPr>
        <p:blipFill>
          <a:blip r:embed="rId3"/>
          <a:stretch>
            <a:fillRect/>
          </a:stretch>
        </p:blipFill>
        <p:spPr>
          <a:xfrm>
            <a:off x="4284981" y="2149934"/>
            <a:ext cx="4244340" cy="2114373"/>
          </a:xfrm>
          <a:prstGeom prst="rect">
            <a:avLst/>
          </a:prstGeom>
        </p:spPr>
      </p:pic>
      <p:pic>
        <p:nvPicPr>
          <p:cNvPr id="9" name="Picture 8">
            <a:extLst>
              <a:ext uri="{FF2B5EF4-FFF2-40B4-BE49-F238E27FC236}">
                <a16:creationId xmlns:a16="http://schemas.microsoft.com/office/drawing/2014/main" id="{AB3D33AC-558C-D9F0-AA48-8E28955CBF86}"/>
              </a:ext>
            </a:extLst>
          </p:cNvPr>
          <p:cNvPicPr>
            <a:picLocks noChangeAspect="1"/>
          </p:cNvPicPr>
          <p:nvPr/>
        </p:nvPicPr>
        <p:blipFill>
          <a:blip r:embed="rId4"/>
          <a:stretch>
            <a:fillRect/>
          </a:stretch>
        </p:blipFill>
        <p:spPr>
          <a:xfrm>
            <a:off x="5608079" y="4356843"/>
            <a:ext cx="2885075" cy="22231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818"/>
            <a:ext cx="8229600" cy="1143000"/>
          </a:xfrm>
        </p:spPr>
        <p:txBody>
          <a:bodyPr>
            <a:normAutofit/>
          </a:bodyPr>
          <a:lstStyle/>
          <a:p>
            <a:r>
              <a:rPr sz="2800" b="1" dirty="0"/>
              <a:t>V</a:t>
            </a:r>
            <a:r>
              <a:rPr lang="en-GB" sz="2800" b="1" dirty="0"/>
              <a:t>ISUALIZATIONS</a:t>
            </a:r>
            <a:endParaRPr sz="2800" b="1" dirty="0"/>
          </a:p>
        </p:txBody>
      </p:sp>
      <p:sp>
        <p:nvSpPr>
          <p:cNvPr id="3" name="Content Placeholder 2"/>
          <p:cNvSpPr>
            <a:spLocks noGrp="1"/>
          </p:cNvSpPr>
          <p:nvPr>
            <p:ph idx="1"/>
          </p:nvPr>
        </p:nvSpPr>
        <p:spPr>
          <a:xfrm>
            <a:off x="297180" y="1600200"/>
            <a:ext cx="8549640" cy="4724400"/>
          </a:xfrm>
        </p:spPr>
        <p:txBody>
          <a:bodyPr>
            <a:normAutofit/>
          </a:bodyPr>
          <a:lstStyle/>
          <a:p>
            <a:r>
              <a:rPr sz="1800" dirty="0"/>
              <a:t>Charts show trends: higher RAM &amp; bigger screens cost more</a:t>
            </a:r>
          </a:p>
          <a:p>
            <a:r>
              <a:rPr sz="1800" dirty="0"/>
              <a:t>Heatmaps show correlation between specs and price</a:t>
            </a:r>
          </a:p>
          <a:p>
            <a:r>
              <a:rPr sz="1800" dirty="0"/>
              <a:t>Boxplots and scatterplots for spotting outliers and relationships</a:t>
            </a:r>
          </a:p>
        </p:txBody>
      </p:sp>
      <p:pic>
        <p:nvPicPr>
          <p:cNvPr id="4" name="Picture 3">
            <a:extLst>
              <a:ext uri="{FF2B5EF4-FFF2-40B4-BE49-F238E27FC236}">
                <a16:creationId xmlns:a16="http://schemas.microsoft.com/office/drawing/2014/main" id="{429954AB-BEA3-5392-C957-FF3240891BBD}"/>
              </a:ext>
            </a:extLst>
          </p:cNvPr>
          <p:cNvPicPr>
            <a:picLocks noChangeAspect="1"/>
          </p:cNvPicPr>
          <p:nvPr/>
        </p:nvPicPr>
        <p:blipFill>
          <a:blip r:embed="rId2"/>
          <a:stretch>
            <a:fillRect/>
          </a:stretch>
        </p:blipFill>
        <p:spPr>
          <a:xfrm>
            <a:off x="190500" y="3043628"/>
            <a:ext cx="3591968" cy="3559718"/>
          </a:xfrm>
          <a:prstGeom prst="rect">
            <a:avLst/>
          </a:prstGeom>
        </p:spPr>
      </p:pic>
      <p:pic>
        <p:nvPicPr>
          <p:cNvPr id="6" name="Picture 5">
            <a:extLst>
              <a:ext uri="{FF2B5EF4-FFF2-40B4-BE49-F238E27FC236}">
                <a16:creationId xmlns:a16="http://schemas.microsoft.com/office/drawing/2014/main" id="{F4867516-3190-4184-6C22-6B91D4E2F334}"/>
              </a:ext>
            </a:extLst>
          </p:cNvPr>
          <p:cNvPicPr>
            <a:picLocks noChangeAspect="1"/>
          </p:cNvPicPr>
          <p:nvPr/>
        </p:nvPicPr>
        <p:blipFill>
          <a:blip r:embed="rId3"/>
          <a:stretch>
            <a:fillRect/>
          </a:stretch>
        </p:blipFill>
        <p:spPr>
          <a:xfrm>
            <a:off x="3985191" y="3313735"/>
            <a:ext cx="5090229" cy="25013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2277"/>
            <a:ext cx="8229600" cy="1143000"/>
          </a:xfrm>
        </p:spPr>
        <p:txBody>
          <a:bodyPr>
            <a:normAutofit/>
          </a:bodyPr>
          <a:lstStyle/>
          <a:p>
            <a:r>
              <a:rPr lang="en-GB" sz="2800" b="1" dirty="0"/>
              <a:t>INSIGHTS</a:t>
            </a:r>
            <a:endParaRPr sz="2800" b="1" dirty="0"/>
          </a:p>
        </p:txBody>
      </p:sp>
      <p:sp>
        <p:nvSpPr>
          <p:cNvPr id="3" name="Content Placeholder 2"/>
          <p:cNvSpPr>
            <a:spLocks noGrp="1"/>
          </p:cNvSpPr>
          <p:nvPr>
            <p:ph idx="1"/>
          </p:nvPr>
        </p:nvSpPr>
        <p:spPr>
          <a:xfrm>
            <a:off x="457200" y="1889760"/>
            <a:ext cx="8229600" cy="4525963"/>
          </a:xfrm>
        </p:spPr>
        <p:txBody>
          <a:bodyPr>
            <a:noAutofit/>
          </a:bodyPr>
          <a:lstStyle/>
          <a:p>
            <a:r>
              <a:rPr sz="2400" dirty="0"/>
              <a:t>Most laptops are mid-priced</a:t>
            </a:r>
          </a:p>
          <a:p>
            <a:r>
              <a:rPr sz="2400" dirty="0"/>
              <a:t>Gaming laptops cost the most</a:t>
            </a:r>
          </a:p>
          <a:p>
            <a:r>
              <a:rPr sz="2400" dirty="0"/>
              <a:t>More RAM and bigger screens increase price up to a limit</a:t>
            </a:r>
          </a:p>
          <a:p>
            <a:r>
              <a:rPr sz="2400" dirty="0"/>
              <a:t>Premium brands like Apple are costlier for similar specs</a:t>
            </a:r>
          </a:p>
          <a:p>
            <a:r>
              <a:rPr sz="2400" dirty="0"/>
              <a:t>SSDs &amp; dedicated GPUs raise prices</a:t>
            </a:r>
          </a:p>
          <a:p>
            <a:r>
              <a:rPr sz="2400" dirty="0"/>
              <a:t>CPU generation impacts cost</a:t>
            </a:r>
          </a:p>
          <a:p>
            <a:r>
              <a:rPr sz="2400" dirty="0"/>
              <a:t>New metrics help compare value for money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8478"/>
            <a:ext cx="8229600" cy="1143000"/>
          </a:xfrm>
        </p:spPr>
        <p:txBody>
          <a:bodyPr>
            <a:normAutofit/>
          </a:bodyPr>
          <a:lstStyle/>
          <a:p>
            <a:r>
              <a:rPr sz="2800" b="1" dirty="0"/>
              <a:t>C</a:t>
            </a:r>
            <a:r>
              <a:rPr lang="en-GB" sz="2800" b="1" dirty="0"/>
              <a:t>ONCLUSION</a:t>
            </a:r>
            <a:endParaRPr sz="2800" b="1" dirty="0"/>
          </a:p>
        </p:txBody>
      </p:sp>
      <p:sp>
        <p:nvSpPr>
          <p:cNvPr id="3" name="Content Placeholder 2"/>
          <p:cNvSpPr>
            <a:spLocks noGrp="1"/>
          </p:cNvSpPr>
          <p:nvPr>
            <p:ph idx="1"/>
          </p:nvPr>
        </p:nvSpPr>
        <p:spPr>
          <a:xfrm>
            <a:off x="457200" y="2095500"/>
            <a:ext cx="8557260" cy="4724400"/>
          </a:xfrm>
        </p:spPr>
        <p:txBody>
          <a:bodyPr>
            <a:normAutofit/>
          </a:bodyPr>
          <a:lstStyle/>
          <a:p>
            <a:r>
              <a:rPr sz="2400" dirty="0"/>
              <a:t>Clean data + feature engineering reveals clear price drivers</a:t>
            </a:r>
          </a:p>
          <a:p>
            <a:r>
              <a:rPr sz="2400" dirty="0"/>
              <a:t>Helps buyers choose wisely</a:t>
            </a:r>
          </a:p>
          <a:p>
            <a:r>
              <a:rPr sz="2400" dirty="0"/>
              <a:t>Can support price prediction tools in future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101</TotalTime>
  <Words>376</Words>
  <Application>Microsoft Office PowerPoint</Application>
  <PresentationFormat>On-screen Show (4:3)</PresentationFormat>
  <Paragraphs>48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MT</vt:lpstr>
      <vt:lpstr>Calibri</vt:lpstr>
      <vt:lpstr>Calisto MT</vt:lpstr>
      <vt:lpstr>Times New Roman</vt:lpstr>
      <vt:lpstr>Wingdings 2</vt:lpstr>
      <vt:lpstr>Slate</vt:lpstr>
      <vt:lpstr>LAPTOP PRICE ANALYSIS</vt:lpstr>
      <vt:lpstr>INTRODUCTION</vt:lpstr>
      <vt:lpstr>OBJECTIVE</vt:lpstr>
      <vt:lpstr>DATA CLEANING</vt:lpstr>
      <vt:lpstr>FUTURE ENGINEERING</vt:lpstr>
      <vt:lpstr>EDA (Exploratory Data Analysis)</vt:lpstr>
      <vt:lpstr>VISUALIZATIONS</vt:lpstr>
      <vt:lpstr>INSIGHTS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ASUS</cp:lastModifiedBy>
  <cp:revision>5</cp:revision>
  <dcterms:created xsi:type="dcterms:W3CDTF">2013-01-27T09:14:16Z</dcterms:created>
  <dcterms:modified xsi:type="dcterms:W3CDTF">2025-07-21T10:44:39Z</dcterms:modified>
  <cp:category/>
</cp:coreProperties>
</file>