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65.jpeg" ContentType="image/jpeg"/>
  <Override PartName="/ppt/media/image64.jpeg" ContentType="image/jpeg"/>
  <Override PartName="/ppt/media/image63.jpeg" ContentType="image/jpeg"/>
  <Override PartName="/ppt/media/image61.png" ContentType="image/png"/>
  <Override PartName="/ppt/media/image59.png" ContentType="image/png"/>
  <Override PartName="/ppt/media/image57.png" ContentType="image/png"/>
  <Override PartName="/ppt/media/image56.png" ContentType="image/png"/>
  <Override PartName="/ppt/media/image55.png" ContentType="image/png"/>
  <Override PartName="/ppt/media/image51.png" ContentType="image/png"/>
  <Override PartName="/ppt/media/image50.jpeg" ContentType="image/jpeg"/>
  <Override PartName="/ppt/media/image62.jpeg" ContentType="image/jpeg"/>
  <Override PartName="/ppt/media/image49.jpeg" ContentType="image/jpeg"/>
  <Override PartName="/ppt/media/image48.jpeg" ContentType="image/jpeg"/>
  <Override PartName="/ppt/media/image60.jpeg" ContentType="image/jpeg"/>
  <Override PartName="/ppt/media/image47.jpeg" ContentType="image/jpeg"/>
  <Override PartName="/ppt/media/image16.jpeg" ContentType="image/jpeg"/>
  <Override PartName="/ppt/media/image1.jpeg" ContentType="image/jpeg"/>
  <Override PartName="/ppt/media/image46.jpeg" ContentType="image/jpeg"/>
  <Override PartName="/ppt/media/image31.png" ContentType="image/png"/>
  <Override PartName="/ppt/media/image45.jpeg" ContentType="image/jpeg"/>
  <Override PartName="/ppt/media/image23.png" ContentType="image/png"/>
  <Override PartName="/ppt/media/image14.jpeg" ContentType="image/jpeg"/>
  <Override PartName="/ppt/media/image21.png" ContentType="image/png"/>
  <Override PartName="/ppt/media/image40.jpeg" ContentType="image/jpeg"/>
  <Override PartName="/ppt/media/image44.jpeg" ContentType="image/jpeg"/>
  <Override PartName="/ppt/media/image13.jpeg" ContentType="image/jpeg"/>
  <Override PartName="/ppt/media/image43.jpeg" ContentType="image/jpeg"/>
  <Override PartName="/ppt/media/image19.png" ContentType="image/png"/>
  <Override PartName="/ppt/media/image12.jpeg" ContentType="image/jpeg"/>
  <Override PartName="/ppt/media/image42.jpeg" ContentType="image/jpeg"/>
  <Override PartName="/ppt/media/image37.jpeg" ContentType="image/jpeg"/>
  <Override PartName="/ppt/media/image5.jpeg" ContentType="image/jpeg"/>
  <Override PartName="/ppt/media/image54.jpeg" ContentType="image/jpeg"/>
  <Override PartName="/ppt/media/image11.jpeg" ContentType="image/jpeg"/>
  <Override PartName="/ppt/media/image22.jpeg" ContentType="image/jpeg"/>
  <Override PartName="/ppt/media/image58.png" ContentType="image/png"/>
  <Override PartName="/ppt/media/image6.jpeg" ContentType="image/jpeg"/>
  <Override PartName="/ppt/media/image36.jpeg" ContentType="image/jpeg"/>
  <Override PartName="/ppt/media/image4.jpeg" ContentType="image/jpeg"/>
  <Override PartName="/ppt/media/image20.jpeg" ContentType="image/jpeg"/>
  <Override PartName="/ppt/media/image53.jpeg" ContentType="image/jpeg"/>
  <Override PartName="/ppt/media/image10.jpeg" ContentType="image/jpeg"/>
  <Override PartName="/ppt/media/image3.jpeg" ContentType="image/jpeg"/>
  <Override PartName="/ppt/media/image18.jpeg" ContentType="image/jpeg"/>
  <Override PartName="/ppt/media/image7.jpeg" ContentType="image/jpeg"/>
  <Override PartName="/ppt/media/image8.jpeg" ContentType="image/jpeg"/>
  <Override PartName="/ppt/media/image24.jpeg" ContentType="image/jpeg"/>
  <Override PartName="/ppt/media/image9.jpeg" ContentType="image/jpeg"/>
  <Override PartName="/ppt/media/image25.jpeg" ContentType="image/jpeg"/>
  <Override PartName="/ppt/media/image35.png" ContentType="image/png"/>
  <Override PartName="/ppt/media/image26.jpeg" ContentType="image/jpeg"/>
  <Override PartName="/ppt/media/image27.png" ContentType="image/png"/>
  <Override PartName="/ppt/media/image41.jpeg" ContentType="image/jpeg"/>
  <Override PartName="/ppt/media/image28.jpeg" ContentType="image/jpeg"/>
  <Override PartName="/ppt/media/image29.png" ContentType="image/png"/>
  <Override PartName="/ppt/media/image38.jpeg" ContentType="image/jpeg"/>
  <Override PartName="/ppt/media/image17.jpeg" ContentType="image/jpeg"/>
  <Override PartName="/ppt/media/image30.jpeg" ContentType="image/jpeg"/>
  <Override PartName="/ppt/media/image32.jpeg" ContentType="image/jpeg"/>
  <Override PartName="/ppt/media/image15.jpeg" ContentType="image/jpeg"/>
  <Override PartName="/ppt/media/image33.png" ContentType="image/png"/>
  <Override PartName="/ppt/media/image2.jpeg" ContentType="image/jpeg"/>
  <Override PartName="/ppt/media/image34.jpeg" ContentType="image/jpeg"/>
  <Override PartName="/ppt/media/image52.jpeg" ContentType="image/jpeg"/>
  <Override PartName="/ppt/media/image39.jpe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pkg.jenkins-ci.org/debain" TargetMode="External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jpe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jpe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freedcamp.com/" TargetMode="External"/><Relationship Id="rId2" Type="http://schemas.openxmlformats.org/officeDocument/2006/relationships/image" Target="../media/image35.png"/><Relationship Id="rId3" Type="http://schemas.openxmlformats.org/officeDocument/2006/relationships/image" Target="../media/image36.jpe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jpe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image" Target="../media/image41.jpe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jpeg"/><Relationship Id="rId3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image" Target="../media/image47.jpeg"/><Relationship Id="rId3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image" Target="../media/image50.jpe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jpeg"/><Relationship Id="rId3" Type="http://schemas.openxmlformats.org/officeDocument/2006/relationships/image" Target="../media/image53.jpeg"/><Relationship Id="rId4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jpeg"/><Relationship Id="rId7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jpeg"/><Relationship Id="rId3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63.jpe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://www.slashroot.in/sites/default/files/Working%20of%20Puppet%20Configuration%20Mangement%20tool.png" TargetMode="External"/><Relationship Id="rId2" Type="http://schemas.openxmlformats.org/officeDocument/2006/relationships/hyperlink" Target="http://images.google.de/imgres?imgurl=http%3A%2F%2Fimage.slidesharecdn.com%2Fdevops-150627065118-lva1-app6892%2F95%2Fcontinuous-integration-" TargetMode="External"/><Relationship Id="rId3" Type="http://schemas.openxmlformats.org/officeDocument/2006/relationships/image" Target="../media/image64.jpeg"/><Relationship Id="rId4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65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apt.puppetlabs.com/puppetlabs-release-trusty.deb" TargetMode="Externa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879200" y="1001880"/>
            <a:ext cx="8085960" cy="158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6200" bIns="0">
            <a:spAutoFit/>
          </a:bodyPr>
          <a:p>
            <a:pPr marL="237960" indent="-225360">
              <a:lnSpc>
                <a:spcPts val="5831"/>
              </a:lnSpc>
              <a:spcBef>
                <a:spcPts val="836"/>
              </a:spcBef>
            </a:pPr>
            <a:r>
              <a:rPr b="1" lang="en-US" sz="5400" spc="-7" strike="noStrike">
                <a:solidFill>
                  <a:srgbClr val="000000"/>
                </a:solidFill>
                <a:latin typeface="Times New Roman"/>
              </a:rPr>
              <a:t>Continuous </a:t>
            </a:r>
            <a:r>
              <a:rPr b="1" lang="en-US" sz="5400" spc="-1" strike="noStrike">
                <a:solidFill>
                  <a:srgbClr val="000000"/>
                </a:solidFill>
                <a:latin typeface="Times New Roman"/>
              </a:rPr>
              <a:t>integration of</a:t>
            </a:r>
            <a:r>
              <a:rPr b="1" lang="en-US" sz="5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5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1" lang="en-US" sz="5400" spc="-26" strike="noStrike">
                <a:solidFill>
                  <a:srgbClr val="000000"/>
                </a:solidFill>
                <a:latin typeface="Times New Roman"/>
              </a:rPr>
              <a:t>Time</a:t>
            </a:r>
            <a:r>
              <a:rPr b="1" lang="en-US" sz="5400" spc="-1" strike="noStrike">
                <a:solidFill>
                  <a:srgbClr val="000000"/>
                </a:solidFill>
                <a:latin typeface="Times New Roman"/>
              </a:rPr>
              <a:t>tracking application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071160" y="3043080"/>
            <a:ext cx="680832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225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2400" spc="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 m</a:t>
            </a:r>
            <a:r>
              <a:rPr b="0" lang="en-US" sz="2400" spc="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mb</a:t>
            </a:r>
            <a:r>
              <a:rPr b="0" lang="en-US" sz="2400" spc="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2400" spc="-35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2400" spc="-7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US" sz="2400" spc="-26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trik.n</a:t>
            </a:r>
            <a:r>
              <a:rPr b="0" lang="en-US" sz="2400" spc="-242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52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2400" spc="-7" strike="noStrike">
                <a:solidFill>
                  <a:srgbClr val="000000"/>
                </a:solidFill>
                <a:latin typeface="Calibri"/>
                <a:ea typeface="DejaVu Sans"/>
              </a:rPr>
              <a:t>oles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16" name="Table 3"/>
          <p:cNvGraphicFramePr/>
          <p:nvPr/>
        </p:nvGraphicFramePr>
        <p:xfrm>
          <a:off x="1688760" y="3528360"/>
          <a:ext cx="8461080" cy="3146760"/>
        </p:xfrm>
        <a:graphic>
          <a:graphicData uri="http://schemas.openxmlformats.org/drawingml/2006/table">
            <a:tbl>
              <a:tblPr/>
              <a:tblGrid>
                <a:gridCol w="3378240"/>
                <a:gridCol w="3389400"/>
                <a:gridCol w="1693440"/>
              </a:tblGrid>
              <a:tr h="1413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311040" indent="-218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b="1" lang="en-US" sz="1800" spc="-2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Venkata Valluri V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320040" indent="-227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AutoNum type="arabicPeriod"/>
                      </a:pPr>
                      <a:r>
                        <a:rPr b="1" lang="en-US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Ikram Ul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Haq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26208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217197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62080"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26208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209372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1040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Software Engineer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104040"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10404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Software Engineer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</a:tr>
              <a:tr h="1668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320040" indent="-227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 startAt="3"/>
                      </a:pPr>
                      <a:r>
                        <a:rPr b="1" lang="en-US" sz="1800" spc="-86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P.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Bala</a:t>
                      </a:r>
                      <a:r>
                        <a:rPr b="1" lang="en-US" sz="1800" spc="69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Krishna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376560" indent="-227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AutoNum type="arabicPeriod" startAt="3"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M.</a:t>
                      </a:r>
                      <a:r>
                        <a:rPr b="1" lang="en-US" sz="18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Gokul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30024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210049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300240"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30024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206744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104040">
                        <a:lnSpc>
                          <a:spcPct val="100000"/>
                        </a:lnSpc>
                      </a:pPr>
                      <a:r>
                        <a:rPr b="1" lang="en-US" sz="1800" spc="-52" strike="noStrike">
                          <a:solidFill>
                            <a:srgbClr val="ffffff"/>
                          </a:solidFill>
                          <a:latin typeface="Calibri"/>
                        </a:rPr>
                        <a:t>Test</a:t>
                      </a:r>
                      <a:r>
                        <a:rPr b="1" lang="en-US" sz="1800" spc="-26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800" spc="-7" strike="noStrike">
                          <a:solidFill>
                            <a:srgbClr val="ffffff"/>
                          </a:solidFill>
                          <a:latin typeface="Calibri"/>
                        </a:rPr>
                        <a:t>engineer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104040">
                        <a:lnSpc>
                          <a:spcPct val="100000"/>
                        </a:lnSpc>
                        <a:spcBef>
                          <a:spcPts val="31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104040">
                        <a:lnSpc>
                          <a:spcPct val="100000"/>
                        </a:lnSpc>
                        <a:spcBef>
                          <a:spcPts val="31"/>
                        </a:spcBef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Operations Engineer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4"/>
                    </a:solidFill>
                  </a:tcPr>
                </a:tc>
              </a:tr>
            </a:tbl>
          </a:graphicData>
        </a:graphic>
      </p:graphicFrame>
      <p:sp>
        <p:nvSpPr>
          <p:cNvPr id="117" name="CustomShape 4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5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85D1900E-A6B1-4E92-B998-3E4A2BC9FDCE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73200" y="1119600"/>
            <a:ext cx="14655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Jen</a:t>
            </a:r>
            <a:r>
              <a:rPr b="1" lang="en-US" sz="2800" spc="-21" strike="noStrike">
                <a:solidFill>
                  <a:srgbClr val="000000"/>
                </a:solidFill>
                <a:latin typeface="Times New Roman"/>
              </a:rPr>
              <a:t>k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/3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902520" y="1782720"/>
            <a:ext cx="7848360" cy="22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4840" bIns="0">
            <a:spAutoFit/>
          </a:bodyPr>
          <a:p>
            <a:pPr marL="241200" indent="-227880">
              <a:lnSpc>
                <a:spcPct val="100000"/>
              </a:lnSpc>
              <a:spcBef>
                <a:spcPts val="90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Installed Jenkins on Ubuntu 14.04 through</a:t>
            </a:r>
            <a:r>
              <a:rPr b="0" lang="en-US" sz="1600" spc="2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repository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Installation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commands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of</a:t>
            </a:r>
            <a:r>
              <a:rPr b="0" lang="en-US" sz="1600" spc="1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Jenkins</a:t>
            </a:r>
            <a:endParaRPr b="0" lang="en-US" sz="16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805"/>
              </a:spcBef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# wget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–q –o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–https://Jenkins-ci.org/debain/jenkins-ci.org.key|sudo apt –key</a:t>
            </a:r>
            <a:r>
              <a:rPr b="0" lang="en-US" sz="1600" spc="10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–add</a:t>
            </a:r>
            <a:endParaRPr b="0" lang="en-US" sz="1600" spc="-1" strike="noStrike">
              <a:latin typeface="Arial"/>
            </a:endParaRPr>
          </a:p>
          <a:p>
            <a:pPr marL="114480">
              <a:lnSpc>
                <a:spcPct val="141000"/>
              </a:lnSpc>
              <a:spcBef>
                <a:spcPts val="14"/>
              </a:spcBef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# sh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–e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'echo</a:t>
            </a:r>
            <a:r>
              <a:rPr b="0" lang="en-US" sz="1600" spc="9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deb</a:t>
            </a:r>
            <a:r>
              <a:rPr b="0" lang="en-US" sz="1600" spc="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Times New Roman"/>
                <a:ea typeface="DejaVu Sans"/>
                <a:hlinkClick r:id="rId1"/>
              </a:rPr>
              <a:t>http://pkg.jenkins-ci.org/debain</a:t>
            </a:r>
            <a:r>
              <a:rPr b="0" lang="en-US" sz="1600" spc="-7" strike="noStrike">
                <a:solidFill>
                  <a:srgbClr val="0000ff"/>
                </a:solidFill>
                <a:latin typeface="Times New Roman"/>
                <a:ea typeface="DejaVu Sans"/>
              </a:rPr>
              <a:t>binary</a:t>
            </a:r>
            <a:r>
              <a:rPr b="0" lang="en-US" sz="1600" spc="-7" strike="noStrike">
                <a:solidFill>
                  <a:srgbClr val="0000ff"/>
                </a:solidFill>
                <a:latin typeface="Times New Roman"/>
                <a:ea typeface="DejaVu Sans"/>
              </a:rPr>
              <a:t>	</a:t>
            </a:r>
            <a:r>
              <a:rPr b="0" lang="en-US" sz="1600" spc="-7" strike="noStrike">
                <a:solidFill>
                  <a:srgbClr val="0000ff"/>
                </a:solidFill>
                <a:latin typeface="Times New Roman"/>
                <a:ea typeface="DejaVu Sans"/>
              </a:rPr>
              <a:t>/&gt;/etc/apt/sources.list.d/jenkins.list  #apt –get install</a:t>
            </a:r>
            <a:r>
              <a:rPr b="0" lang="en-US" sz="1600" spc="29" strike="noStrike">
                <a:solidFill>
                  <a:srgbClr val="0000ff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ff"/>
                </a:solidFill>
                <a:latin typeface="Times New Roman"/>
                <a:ea typeface="DejaVu Sans"/>
              </a:rPr>
              <a:t>jenkins</a:t>
            </a:r>
            <a:endParaRPr b="0" lang="en-US" sz="16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14"/>
              </a:spcBef>
            </a:pP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ff"/>
                </a:solidFill>
                <a:latin typeface="Times New Roman"/>
                <a:ea typeface="DejaVu Sans"/>
              </a:rPr>
              <a:t>Puppet </a:t>
            </a:r>
            <a:r>
              <a:rPr b="0" lang="en-US" sz="1600" spc="-12" strike="noStrike">
                <a:solidFill>
                  <a:srgbClr val="0000ff"/>
                </a:solidFill>
                <a:latin typeface="Times New Roman"/>
                <a:ea typeface="DejaVu Sans"/>
              </a:rPr>
              <a:t>run </a:t>
            </a:r>
            <a:r>
              <a:rPr b="0" lang="en-US" sz="1600" spc="-7" strike="noStrike">
                <a:solidFill>
                  <a:srgbClr val="0000ff"/>
                </a:solidFill>
                <a:latin typeface="Times New Roman"/>
                <a:ea typeface="DejaVu Sans"/>
              </a:rPr>
              <a:t>is </a:t>
            </a:r>
            <a:r>
              <a:rPr b="0" lang="en-US" sz="1600" spc="-12" strike="noStrike">
                <a:solidFill>
                  <a:srgbClr val="0000ff"/>
                </a:solidFill>
                <a:latin typeface="Times New Roman"/>
                <a:ea typeface="DejaVu Sans"/>
              </a:rPr>
              <a:t>performed </a:t>
            </a:r>
            <a:r>
              <a:rPr b="0" lang="en-US" sz="1600" spc="-7" strike="noStrike">
                <a:solidFill>
                  <a:srgbClr val="0000ff"/>
                </a:solidFill>
                <a:latin typeface="Times New Roman"/>
                <a:ea typeface="DejaVu Sans"/>
              </a:rPr>
              <a:t>after installing</a:t>
            </a:r>
            <a:r>
              <a:rPr b="0" lang="en-US" sz="1600" spc="145" strike="noStrike">
                <a:solidFill>
                  <a:srgbClr val="0000ff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ff"/>
                </a:solidFill>
                <a:latin typeface="Times New Roman"/>
                <a:ea typeface="DejaVu Sans"/>
              </a:rPr>
              <a:t>Jenkins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BA53056C-7834-48FD-B144-867BC511E0E2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2182680" y="2048400"/>
            <a:ext cx="7824240" cy="264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3240" bIns="0">
            <a:spAutoFit/>
          </a:bodyPr>
          <a:p>
            <a:pPr algn="ctr">
              <a:lnSpc>
                <a:spcPct val="100000"/>
              </a:lnSpc>
              <a:spcBef>
                <a:spcPts val="3569"/>
              </a:spcBef>
            </a:pPr>
            <a:r>
              <a:rPr b="0" lang="en-US" sz="6000" spc="-7" strike="noStrike">
                <a:solidFill>
                  <a:srgbClr val="000000"/>
                </a:solidFill>
                <a:latin typeface="Calibri Light"/>
              </a:rPr>
              <a:t>Time </a:t>
            </a:r>
            <a:r>
              <a:rPr b="0" lang="en-US" sz="6000" spc="-72" strike="noStrike">
                <a:solidFill>
                  <a:srgbClr val="000000"/>
                </a:solidFill>
                <a:latin typeface="Calibri Light"/>
              </a:rPr>
              <a:t>Tracking</a:t>
            </a:r>
            <a:r>
              <a:rPr b="0" lang="en-US" sz="6000" spc="-55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5" strike="noStrike">
                <a:solidFill>
                  <a:srgbClr val="000000"/>
                </a:solidFill>
                <a:latin typeface="Calibri Light"/>
              </a:rPr>
              <a:t>Application</a:t>
            </a:r>
            <a:br/>
            <a:r>
              <a:rPr b="0" lang="en-US" sz="2400" spc="-15" strike="noStrike">
                <a:solidFill>
                  <a:srgbClr val="000000"/>
                </a:solidFill>
                <a:latin typeface="Calibri"/>
              </a:rPr>
              <a:t>Synchronized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with</a:t>
            </a:r>
            <a:r>
              <a:rPr b="0" lang="en-US" sz="24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Calibri"/>
              </a:rPr>
              <a:t>wunderlit.com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916920" y="1089360"/>
            <a:ext cx="28263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Basic</a:t>
            </a:r>
            <a:r>
              <a:rPr b="1" lang="en-US" sz="2800" spc="-24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12" strike="noStrike">
                <a:solidFill>
                  <a:srgbClr val="000000"/>
                </a:solidFill>
                <a:latin typeface="Times New Roman"/>
              </a:rPr>
              <a:t>Architecture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271600" y="2228760"/>
            <a:ext cx="7648200" cy="3260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5B76DB0D-C14F-4477-B79D-B511B0261D94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916920" y="936360"/>
            <a:ext cx="29538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Request</a:t>
            </a:r>
            <a:r>
              <a:rPr b="1" lang="en-US" sz="28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12" strike="noStrike">
                <a:solidFill>
                  <a:srgbClr val="000000"/>
                </a:solidFill>
                <a:latin typeface="Times New Roman"/>
              </a:rPr>
              <a:t>Processing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2284560" y="1802160"/>
            <a:ext cx="7577640" cy="4940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4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5851B566-41AF-4AA7-AB9F-C0A003617B3E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095480" y="966600"/>
            <a:ext cx="172332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Operations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956760" y="1664280"/>
            <a:ext cx="3419640" cy="5043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4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98DEA074-F919-4964-BE70-624BACFD47F5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950040" y="928440"/>
            <a:ext cx="256608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Load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/R</a:t>
            </a:r>
            <a:r>
              <a:rPr b="1" lang="en-US" sz="2800" spc="-15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1" lang="en-US" sz="2800" spc="-60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esh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482840" y="1624320"/>
            <a:ext cx="9858240" cy="5222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7F4BB37F-7D29-4BB4-B4C2-C135ECAD1A88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916920" y="966600"/>
            <a:ext cx="15987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Start</a:t>
            </a:r>
            <a:r>
              <a:rPr b="1" lang="en-US" sz="2800" spc="-1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66" strike="noStrike">
                <a:solidFill>
                  <a:srgbClr val="000000"/>
                </a:solidFill>
                <a:latin typeface="Times New Roman"/>
              </a:rPr>
              <a:t>Task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2682000" y="1767600"/>
            <a:ext cx="6827040" cy="440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7C4CFA44-E1EA-481A-ABA9-C11313EBD54C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945360" y="910800"/>
            <a:ext cx="17139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Pause</a:t>
            </a:r>
            <a:r>
              <a:rPr b="1" lang="en-US" sz="2800" spc="-12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72" strike="noStrike">
                <a:solidFill>
                  <a:srgbClr val="000000"/>
                </a:solidFill>
                <a:latin typeface="Times New Roman"/>
              </a:rPr>
              <a:t>Task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2909880" y="1443240"/>
            <a:ext cx="6523920" cy="5177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4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1F10D5D0-036F-4FDB-A4FF-361833083446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916920" y="966600"/>
            <a:ext cx="177732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Finish</a:t>
            </a:r>
            <a:r>
              <a:rPr b="1" lang="en-US" sz="2800" spc="-10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66" strike="noStrike">
                <a:solidFill>
                  <a:srgbClr val="000000"/>
                </a:solidFill>
                <a:latin typeface="Times New Roman"/>
              </a:rPr>
              <a:t>Task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2984760" y="1460880"/>
            <a:ext cx="5964120" cy="4904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3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4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876CAC56-BB4A-4E9C-BDB8-B789722206E8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916920" y="966600"/>
            <a:ext cx="388404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Uniquely identifying</a:t>
            </a:r>
            <a:r>
              <a:rPr b="1" lang="en-US" sz="28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user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690920" y="1591920"/>
            <a:ext cx="8290440" cy="5164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4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72C70378-C7E8-448F-A66F-EA9D7330536E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916920" y="1245960"/>
            <a:ext cx="12510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Content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916920" y="2068560"/>
            <a:ext cx="3994560" cy="17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4480" bIns="0">
            <a:spAutoFit/>
          </a:bodyPr>
          <a:p>
            <a:pPr marL="241200" indent="-2278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Configuration with</a:t>
            </a:r>
            <a:r>
              <a:rPr b="0" lang="en-US" sz="16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Puppet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Continuous integration &amp;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continuous</a:t>
            </a:r>
            <a:r>
              <a:rPr b="0" lang="en-US" sz="1600" spc="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delivery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Jenkins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16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Maven with</a:t>
            </a:r>
            <a:r>
              <a:rPr b="0" lang="en-US" sz="1600" spc="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selenium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Mockito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33210270-8BEE-4088-8119-B266599102FF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945360" y="1098000"/>
            <a:ext cx="103104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Scrum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916920" y="1756800"/>
            <a:ext cx="3604680" cy="38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>
            <a:spAutoFit/>
          </a:bodyPr>
          <a:p>
            <a:pPr marL="241200" indent="-227880">
              <a:lnSpc>
                <a:spcPct val="100000"/>
              </a:lnSpc>
              <a:spcBef>
                <a:spcPts val="383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2" strike="noStrike">
                <a:solidFill>
                  <a:srgbClr val="000000"/>
                </a:solidFill>
                <a:latin typeface="Calibri"/>
                <a:ea typeface="DejaVu Sans"/>
              </a:rPr>
              <a:t>Scrum</a:t>
            </a:r>
            <a:r>
              <a:rPr b="0" lang="en-US" sz="2800" spc="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800" spc="-21" strike="noStrike">
                <a:solidFill>
                  <a:srgbClr val="000000"/>
                </a:solidFill>
                <a:latin typeface="Calibri"/>
                <a:ea typeface="DejaVu Sans"/>
              </a:rPr>
              <a:t>roles</a:t>
            </a:r>
            <a:endParaRPr b="0" lang="en-US" sz="2800" spc="-1" strike="noStrike">
              <a:latin typeface="Arial"/>
            </a:endParaRPr>
          </a:p>
          <a:p>
            <a:pPr lvl="1" marL="698400" indent="-227880">
              <a:lnSpc>
                <a:spcPct val="100000"/>
              </a:lnSpc>
              <a:spcBef>
                <a:spcPts val="24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55" strike="noStrike">
                <a:solidFill>
                  <a:srgbClr val="000000"/>
                </a:solidFill>
                <a:latin typeface="Calibri"/>
                <a:ea typeface="DejaVu Sans"/>
              </a:rPr>
              <a:t>Team</a:t>
            </a:r>
            <a:r>
              <a:rPr b="0" lang="en-US" sz="24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Calibri"/>
                <a:ea typeface="DejaVu Sans"/>
              </a:rPr>
              <a:t>members</a:t>
            </a:r>
            <a:endParaRPr b="0" lang="en-US" sz="2400" spc="-1" strike="noStrike">
              <a:latin typeface="Arial"/>
            </a:endParaRPr>
          </a:p>
          <a:p>
            <a:pPr lvl="1" marL="698400" indent="-22788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7" strike="noStrike">
                <a:solidFill>
                  <a:srgbClr val="000000"/>
                </a:solidFill>
                <a:latin typeface="Calibri"/>
                <a:ea typeface="DejaVu Sans"/>
              </a:rPr>
              <a:t>Scrum</a:t>
            </a:r>
            <a:r>
              <a:rPr b="0" lang="en-US" sz="24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000000"/>
                </a:solidFill>
                <a:latin typeface="Calibri"/>
                <a:ea typeface="DejaVu Sans"/>
              </a:rPr>
              <a:t>Master</a:t>
            </a:r>
            <a:endParaRPr b="0" lang="en-US" sz="2400" spc="-1" strike="noStrike">
              <a:latin typeface="Arial"/>
            </a:endParaRPr>
          </a:p>
          <a:p>
            <a:pPr lvl="1" marL="698400" indent="-227880">
              <a:lnSpc>
                <a:spcPct val="100000"/>
              </a:lnSpc>
              <a:spcBef>
                <a:spcPts val="20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2" strike="noStrike">
                <a:solidFill>
                  <a:srgbClr val="000000"/>
                </a:solidFill>
                <a:latin typeface="Calibri"/>
                <a:ea typeface="DejaVu Sans"/>
              </a:rPr>
              <a:t>Product</a:t>
            </a:r>
            <a:r>
              <a:rPr b="0" lang="en-US" sz="2400" spc="-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Calibri"/>
                <a:ea typeface="DejaVu Sans"/>
              </a:rPr>
              <a:t>Owner</a:t>
            </a:r>
            <a:endParaRPr b="0" lang="en-US" sz="24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646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7" strike="noStrike">
                <a:solidFill>
                  <a:srgbClr val="000000"/>
                </a:solidFill>
                <a:latin typeface="Calibri"/>
                <a:ea typeface="DejaVu Sans"/>
              </a:rPr>
              <a:t>Scrum</a:t>
            </a:r>
            <a:r>
              <a:rPr b="0" lang="en-US" sz="2800" spc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800" spc="-15" strike="noStrike">
                <a:solidFill>
                  <a:srgbClr val="000000"/>
                </a:solidFill>
                <a:latin typeface="Calibri"/>
                <a:ea typeface="DejaVu Sans"/>
              </a:rPr>
              <a:t>board</a:t>
            </a:r>
            <a:endParaRPr b="0" lang="en-US" sz="2800" spc="-1" strike="noStrike">
              <a:latin typeface="Arial"/>
            </a:endParaRPr>
          </a:p>
          <a:p>
            <a:pPr lvl="1" marL="698400" indent="-227880">
              <a:lnSpc>
                <a:spcPct val="100000"/>
              </a:lnSpc>
              <a:spcBef>
                <a:spcPts val="23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2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ea typeface="DejaVu Sans"/>
                <a:hlinkClick r:id="rId1"/>
              </a:rPr>
              <a:t>https://freedcamp.com</a:t>
            </a:r>
            <a:endParaRPr b="0" lang="en-US" sz="24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2" strike="noStrike">
                <a:solidFill>
                  <a:srgbClr val="0000ff"/>
                </a:solidFill>
                <a:latin typeface="Calibri"/>
                <a:ea typeface="DejaVu Sans"/>
              </a:rPr>
              <a:t>Scrum</a:t>
            </a:r>
            <a:r>
              <a:rPr b="0" lang="en-US" sz="2800" spc="-26" strike="noStrike">
                <a:solidFill>
                  <a:srgbClr val="0000ff"/>
                </a:solidFill>
                <a:latin typeface="Calibri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0000ff"/>
                </a:solidFill>
                <a:latin typeface="Calibri"/>
                <a:ea typeface="DejaVu Sans"/>
              </a:rPr>
              <a:t>methodology</a:t>
            </a:r>
            <a:endParaRPr b="0" lang="en-US" sz="2800" spc="-1" strike="noStrike">
              <a:latin typeface="Arial"/>
            </a:endParaRPr>
          </a:p>
          <a:p>
            <a:pPr lvl="1" marL="698400" indent="-227880">
              <a:lnSpc>
                <a:spcPct val="100000"/>
              </a:lnSpc>
              <a:spcBef>
                <a:spcPts val="23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7" strike="noStrike">
                <a:solidFill>
                  <a:srgbClr val="0000ff"/>
                </a:solidFill>
                <a:latin typeface="Calibri"/>
                <a:ea typeface="DejaVu Sans"/>
              </a:rPr>
              <a:t>Biweekly</a:t>
            </a:r>
            <a:r>
              <a:rPr b="0" lang="en-US" sz="2400" spc="-72" strike="noStrike">
                <a:solidFill>
                  <a:srgbClr val="0000ff"/>
                </a:solidFill>
                <a:latin typeface="Calibri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0000ff"/>
                </a:solidFill>
                <a:latin typeface="Calibri"/>
                <a:ea typeface="DejaVu Sans"/>
              </a:rPr>
              <a:t>sprints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724280" y="2029320"/>
            <a:ext cx="7182000" cy="3801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"/>
          <p:cNvSpPr/>
          <p:nvPr/>
        </p:nvSpPr>
        <p:spPr>
          <a:xfrm>
            <a:off x="7836480" y="5871240"/>
            <a:ext cx="120780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Scrum</a:t>
            </a:r>
            <a:r>
              <a:rPr b="0" lang="en-US" sz="1800" spc="-6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6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78C69C53-1990-44DB-BB41-D59564FCEBCB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916920" y="1334160"/>
            <a:ext cx="27540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Black Box</a:t>
            </a:r>
            <a:r>
              <a:rPr b="1" lang="en-US" sz="2800" spc="-8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41" strike="noStrike">
                <a:solidFill>
                  <a:srgbClr val="000000"/>
                </a:solidFill>
                <a:latin typeface="Times New Roman"/>
              </a:rPr>
              <a:t>Testing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916920" y="2400840"/>
            <a:ext cx="6793200" cy="15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4840" bIns="0">
            <a:spAutoFit/>
          </a:bodyPr>
          <a:p>
            <a:pPr marL="241200" indent="-227880">
              <a:lnSpc>
                <a:spcPct val="100000"/>
              </a:lnSpc>
              <a:spcBef>
                <a:spcPts val="90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Functionality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testing </a:t>
            </a:r>
            <a:r>
              <a:rPr b="0" lang="en-US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without taking the actual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implementation </a:t>
            </a:r>
            <a:r>
              <a:rPr b="0" lang="en-US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in</a:t>
            </a:r>
            <a:r>
              <a:rPr b="0" lang="en-US" sz="1600" spc="-4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concern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Focuses </a:t>
            </a:r>
            <a:r>
              <a:rPr b="0" lang="en-US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on the outputs in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response to selected </a:t>
            </a:r>
            <a:r>
              <a:rPr b="0" lang="en-US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inputs and </a:t>
            </a:r>
            <a:r>
              <a:rPr b="0" lang="en-US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execution</a:t>
            </a:r>
            <a:r>
              <a:rPr b="0" lang="en-US" sz="1600" spc="17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conditions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This </a:t>
            </a:r>
            <a:r>
              <a:rPr b="0" lang="en-US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program </a:t>
            </a:r>
            <a:r>
              <a:rPr b="0" lang="en-US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is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considered </a:t>
            </a:r>
            <a:r>
              <a:rPr b="0" lang="en-US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as a "black</a:t>
            </a:r>
            <a:r>
              <a:rPr b="0" lang="en-US" sz="1600" spc="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box"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4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DB3BF43B-1683-4A48-8006-F2C46F435B99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44560" y="1033560"/>
            <a:ext cx="185112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Black</a:t>
            </a:r>
            <a:r>
              <a:rPr b="1" lang="en-US" sz="28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Box/2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844560" y="2121480"/>
            <a:ext cx="8853120" cy="70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4840" bIns="0">
            <a:spAutoFit/>
          </a:bodyPr>
          <a:p>
            <a:pPr marL="241200" indent="-227880">
              <a:lnSpc>
                <a:spcPct val="100000"/>
              </a:lnSpc>
              <a:spcBef>
                <a:spcPts val="90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Is conducted to evaluate the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compliance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of a system or application with specified functional</a:t>
            </a:r>
            <a:r>
              <a:rPr b="0" lang="en-US" sz="1600" spc="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requirements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The design and structure of the code is not known to the</a:t>
            </a:r>
            <a:r>
              <a:rPr b="0" lang="en-US" sz="1600" spc="9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tester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1329480" y="3822120"/>
            <a:ext cx="10267560" cy="3035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5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6E357F51-ED5E-4A77-9D72-A12F97E934E1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916920" y="999360"/>
            <a:ext cx="299844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55" strike="noStrike">
                <a:solidFill>
                  <a:srgbClr val="000000"/>
                </a:solidFill>
                <a:latin typeface="Times New Roman"/>
              </a:rPr>
              <a:t>Tools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Black</a:t>
            </a:r>
            <a:r>
              <a:rPr b="1" lang="en-US" sz="28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Box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916920" y="1707480"/>
            <a:ext cx="7786440" cy="12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8880" bIns="0">
            <a:spAutoFit/>
          </a:bodyPr>
          <a:p>
            <a:pPr marL="12600">
              <a:lnSpc>
                <a:spcPct val="100000"/>
              </a:lnSpc>
              <a:spcBef>
                <a:spcPts val="1015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Selenium:</a:t>
            </a:r>
            <a:endParaRPr b="0" lang="en-US" sz="18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Selenium is an open source automated testing suite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web</a:t>
            </a:r>
            <a:r>
              <a:rPr b="0" lang="en-US" sz="1600" spc="134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applications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54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Selenium web driver is used to check the actual functional flow of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time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tracker</a:t>
            </a:r>
            <a:r>
              <a:rPr b="0" lang="en-US" sz="1600" spc="38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application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4870800" y="3473640"/>
            <a:ext cx="6668280" cy="2702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4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5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90EC5E29-94A3-463E-8EDD-5AD0C444B48D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916920" y="1092240"/>
            <a:ext cx="150372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2" strike="noStrike">
                <a:solidFill>
                  <a:srgbClr val="000000"/>
                </a:solidFill>
                <a:latin typeface="Times New Roman"/>
              </a:rPr>
              <a:t>Test</a:t>
            </a:r>
            <a:r>
              <a:rPr b="1" lang="en-US" sz="28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cases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916920" y="1914480"/>
            <a:ext cx="9244080" cy="7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4840" bIns="0">
            <a:spAutoFit/>
          </a:bodyPr>
          <a:p>
            <a:pPr marL="241200" indent="-227880">
              <a:lnSpc>
                <a:spcPct val="100000"/>
              </a:lnSpc>
              <a:spcBef>
                <a:spcPts val="90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Sets of test inputs,execution conditions and expected results developed for a particular functional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requirement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Identify test cases and identify the conditions that will cause it to</a:t>
            </a:r>
            <a:r>
              <a:rPr b="0" lang="en-US" sz="1600" spc="17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execute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4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F7F528FB-2180-4A1F-A94D-DE22A1D63945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005120" y="1165680"/>
            <a:ext cx="177732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2" strike="noStrike">
                <a:solidFill>
                  <a:srgbClr val="000000"/>
                </a:solidFill>
                <a:latin typeface="Times New Roman"/>
              </a:rPr>
              <a:t>Test</a:t>
            </a:r>
            <a:r>
              <a:rPr b="1" lang="en-US" sz="28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cases/2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63320" y="1825920"/>
            <a:ext cx="10279080" cy="4987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3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4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FE9A3396-2DE1-475B-8540-D45190F34629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916920" y="1135080"/>
            <a:ext cx="107244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Ma</a:t>
            </a:r>
            <a:r>
              <a:rPr b="1" lang="en-US" sz="2800" spc="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en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916920" y="2060280"/>
            <a:ext cx="10304640" cy="22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241200" indent="-227880">
              <a:lnSpc>
                <a:spcPts val="1826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Building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management</a:t>
            </a:r>
            <a:r>
              <a:rPr b="0" lang="en-US" sz="1600" spc="13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tool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that allows a developer to comprehend the complete state of a development effort in the shortest</a:t>
            </a:r>
            <a:endParaRPr b="0" lang="en-US" sz="1600" spc="-1" strike="noStrike">
              <a:latin typeface="Arial"/>
            </a:endParaRPr>
          </a:p>
          <a:p>
            <a:pPr marL="241200">
              <a:lnSpc>
                <a:spcPts val="1826"/>
              </a:lnSpc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period of</a:t>
            </a:r>
            <a:r>
              <a:rPr b="0" lang="en-US" sz="16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time.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74"/>
              </a:spcBef>
            </a:pPr>
            <a:r>
              <a:rPr b="1" lang="en-US" sz="18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Areas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</a:t>
            </a:r>
            <a:r>
              <a:rPr b="1" lang="en-US" sz="1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concerns:</a:t>
            </a:r>
            <a:endParaRPr b="0" lang="en-US" sz="18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Making the build process easy</a:t>
            </a:r>
            <a:r>
              <a:rPr b="0" lang="en-US" sz="1600" spc="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16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Providing a uniform build</a:t>
            </a:r>
            <a:r>
              <a:rPr b="0" lang="en-US" sz="16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system.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Providing quality project</a:t>
            </a:r>
            <a:r>
              <a:rPr b="0" lang="en-US" sz="1600" spc="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information.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Providing guidelines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best practices</a:t>
            </a:r>
            <a:r>
              <a:rPr b="0" lang="en-US" sz="1600" spc="6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development.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A8F92D26-4B78-48F7-B603-03E22589A4E4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916920" y="1082880"/>
            <a:ext cx="289188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Maven 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1" lang="en-US" sz="28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selenium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916920" y="1726200"/>
            <a:ext cx="6048360" cy="70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4480" bIns="0">
            <a:spAutoFit/>
          </a:bodyPr>
          <a:p>
            <a:pPr marL="241200" indent="-2278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Helps to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manage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our selenium project's build</a:t>
            </a:r>
            <a:r>
              <a:rPr b="0" lang="en-US" sz="1600" spc="13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easily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Create right project structure and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manage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.jar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files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in project build</a:t>
            </a:r>
            <a:r>
              <a:rPr b="0" lang="en-US" sz="1600" spc="31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path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710280" y="2702160"/>
            <a:ext cx="10643040" cy="4155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4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5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F07F1C91-0524-45F3-B535-51DA179B27BB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473000" y="1012320"/>
            <a:ext cx="128592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Moc</a:t>
            </a:r>
            <a:r>
              <a:rPr b="1" lang="en-US" sz="2800" spc="-32" strike="noStrike">
                <a:solidFill>
                  <a:srgbClr val="000000"/>
                </a:solidFill>
                <a:latin typeface="Times New Roman"/>
              </a:rPr>
              <a:t>k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ito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916920" y="1356480"/>
            <a:ext cx="10301040" cy="48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6440" bIns="0">
            <a:spAutoFit/>
          </a:bodyPr>
          <a:p>
            <a:pPr marL="12600">
              <a:lnSpc>
                <a:spcPct val="100000"/>
              </a:lnSpc>
              <a:spcBef>
                <a:spcPts val="1074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Why?</a:t>
            </a:r>
            <a:endParaRPr b="0" lang="en-US" sz="22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666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n-US" sz="15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unit</a:t>
            </a:r>
            <a:r>
              <a:rPr b="0" lang="en-US" sz="15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test</a:t>
            </a:r>
            <a:r>
              <a:rPr b="0" lang="en-US" sz="15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should</a:t>
            </a:r>
            <a:r>
              <a:rPr b="0" lang="en-US" sz="15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test</a:t>
            </a:r>
            <a:r>
              <a:rPr b="0" lang="en-US" sz="15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n-US" sz="15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class</a:t>
            </a:r>
            <a:r>
              <a:rPr b="0" lang="en-US" sz="1500" spc="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</a:t>
            </a:r>
            <a:r>
              <a:rPr b="0" lang="en-US" sz="15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isolation.</a:t>
            </a:r>
            <a:r>
              <a:rPr b="0" lang="en-US" sz="1500" spc="-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Side</a:t>
            </a:r>
            <a:r>
              <a:rPr b="0" lang="en-US" sz="15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5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effects</a:t>
            </a:r>
            <a:r>
              <a:rPr b="0" lang="en-US" sz="1500" spc="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from</a:t>
            </a:r>
            <a:r>
              <a:rPr b="0" lang="en-US" sz="15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other</a:t>
            </a:r>
            <a:r>
              <a:rPr b="0" lang="en-US" sz="15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classes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or</a:t>
            </a:r>
            <a:r>
              <a:rPr b="0" lang="en-US" sz="1500" spc="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b="0" lang="en-US" sz="15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system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should</a:t>
            </a:r>
            <a:r>
              <a:rPr b="0" lang="en-US" sz="15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eliminated</a:t>
            </a:r>
            <a:r>
              <a:rPr b="0" lang="en-US" sz="15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possible.</a:t>
            </a:r>
            <a:endParaRPr b="0" lang="en-US" sz="1500" spc="-1" strike="noStrike">
              <a:latin typeface="Arial"/>
            </a:endParaRPr>
          </a:p>
          <a:p>
            <a:pPr marL="241200" indent="-22788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500" spc="-60" strike="noStrike">
                <a:solidFill>
                  <a:srgbClr val="000000"/>
                </a:solidFill>
                <a:latin typeface="Times New Roman"/>
                <a:ea typeface="DejaVu Sans"/>
              </a:rPr>
              <a:t>To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eliminate these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side </a:t>
            </a:r>
            <a:r>
              <a:rPr b="0" lang="en-US" sz="15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effects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you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have to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replace dependencies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other classes. This </a:t>
            </a:r>
            <a:r>
              <a:rPr b="0" lang="en-US" sz="15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can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 done using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replacements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</a:t>
            </a:r>
            <a:r>
              <a:rPr b="0" lang="en-US" sz="1500" spc="15" strike="noStrike">
                <a:solidFill>
                  <a:srgbClr val="000000"/>
                </a:solidFill>
                <a:latin typeface="Times New Roman"/>
                <a:ea typeface="DejaVu Sans"/>
              </a:rPr>
              <a:t>the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real  dependencies.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b="0" lang="en-US" sz="15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US" sz="22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How?</a:t>
            </a:r>
            <a:endParaRPr b="0" lang="en-US" sz="22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666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 </a:t>
            </a:r>
            <a:r>
              <a:rPr b="0" i="1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dummy object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is passed</a:t>
            </a:r>
            <a:r>
              <a:rPr b="0" lang="en-US" sz="1500" spc="-9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around</a:t>
            </a:r>
            <a:endParaRPr b="0" lang="en-US" sz="1500" spc="-1" strike="noStrike">
              <a:latin typeface="Arial"/>
            </a:endParaRPr>
          </a:p>
          <a:p>
            <a:pPr marL="241200" indent="-227880">
              <a:lnSpc>
                <a:spcPct val="77000"/>
              </a:lnSpc>
              <a:spcBef>
                <a:spcPts val="1060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Fake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objects have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working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implementations,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but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are usually simplified. For example, they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an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</a:t>
            </a:r>
            <a:r>
              <a:rPr b="0" lang="en-US" sz="15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memory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database and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not a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real  database</a:t>
            </a:r>
            <a:r>
              <a:rPr b="0" lang="en-US" sz="2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600" spc="-1" strike="noStrike">
              <a:latin typeface="Arial"/>
            </a:endParaRPr>
          </a:p>
          <a:p>
            <a:pPr marL="241200" indent="-227880">
              <a:lnSpc>
                <a:spcPts val="1621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</a:t>
            </a:r>
            <a:r>
              <a:rPr b="0" i="1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stub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class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 </a:t>
            </a:r>
            <a:r>
              <a:rPr b="0" lang="en-US" sz="15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an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partial implementation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an interface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class with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purpose of using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an instance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 this stub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class</a:t>
            </a:r>
            <a:r>
              <a:rPr b="0" lang="en-US" sz="1500" spc="-20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during</a:t>
            </a:r>
            <a:endParaRPr b="0" lang="en-US" sz="1500" spc="-1" strike="noStrike">
              <a:latin typeface="Arial"/>
            </a:endParaRPr>
          </a:p>
          <a:p>
            <a:pPr marL="241200">
              <a:lnSpc>
                <a:spcPts val="1621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testing. Stubs </a:t>
            </a:r>
            <a:r>
              <a:rPr b="0" lang="en-US" sz="15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may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also record information about</a:t>
            </a:r>
            <a:r>
              <a:rPr b="0" lang="en-US" sz="1500" spc="-10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calls</a:t>
            </a:r>
            <a:endParaRPr b="0" lang="en-US" sz="15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 </a:t>
            </a:r>
            <a:r>
              <a:rPr b="0" i="1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mock </a:t>
            </a:r>
            <a:r>
              <a:rPr b="0" i="1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object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is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dummy implementation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an interface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 a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class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which you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define the output of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certain method</a:t>
            </a:r>
            <a:r>
              <a:rPr b="0" lang="en-US" sz="1500" spc="-23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5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calls</a:t>
            </a:r>
            <a:endParaRPr b="0" lang="en-US" sz="15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1"/>
              </a:spcBef>
            </a:pPr>
            <a:r>
              <a:rPr b="1" lang="en-US" sz="22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What?</a:t>
            </a:r>
            <a:endParaRPr b="0" lang="en-US" sz="2200" spc="-1" strike="noStrike">
              <a:latin typeface="Arial"/>
            </a:endParaRPr>
          </a:p>
          <a:p>
            <a:pPr marL="241200" indent="-227880">
              <a:lnSpc>
                <a:spcPts val="1729"/>
              </a:lnSpc>
              <a:spcBef>
                <a:spcPts val="635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Mockito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is a popular 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mock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framework</a:t>
            </a:r>
            <a:r>
              <a:rPr b="0" lang="en-US" sz="1600" spc="6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which can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used in conjunction with JUnit. Mockito allows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you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to create and</a:t>
            </a:r>
            <a:endParaRPr b="0" lang="en-US" sz="1600" spc="-1" strike="noStrike">
              <a:latin typeface="Arial"/>
            </a:endParaRPr>
          </a:p>
          <a:p>
            <a:pPr marL="241200">
              <a:lnSpc>
                <a:spcPts val="1729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configure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mock</a:t>
            </a:r>
            <a:r>
              <a:rPr b="0" lang="en-US" sz="1600" spc="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objects.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Using Mockito simplifies the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development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of tests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classes with external dependencies</a:t>
            </a:r>
            <a:r>
              <a:rPr b="0" lang="en-US" sz="1600" spc="284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significantly.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803160" y="0"/>
            <a:ext cx="10057680" cy="1040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4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A1061F52-D005-4DC9-BE07-0990BB5FADA6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54" name="CustomShape 5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982040" y="1056600"/>
            <a:ext cx="170172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Moc</a:t>
            </a:r>
            <a:r>
              <a:rPr b="1" lang="en-US" sz="2800" spc="-26" strike="noStrike">
                <a:solidFill>
                  <a:srgbClr val="000000"/>
                </a:solidFill>
                <a:latin typeface="Times New Roman"/>
              </a:rPr>
              <a:t>k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1" lang="en-US" sz="2800" spc="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916920" y="1726200"/>
            <a:ext cx="6741720" cy="13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4480" bIns="0">
            <a:spAutoFit/>
          </a:bodyPr>
          <a:p>
            <a:pPr marL="12600">
              <a:lnSpc>
                <a:spcPct val="100000"/>
              </a:lnSpc>
              <a:spcBef>
                <a:spcPts val="901"/>
              </a:spcBef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If we use Mockito in tests you</a:t>
            </a:r>
            <a:r>
              <a:rPr b="0" lang="en-US" sz="1600" spc="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typically: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Mock away external dependencies and insert the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mocks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into the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code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under</a:t>
            </a:r>
            <a:r>
              <a:rPr b="0" lang="en-US" sz="1600" spc="28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test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Execute the code under</a:t>
            </a:r>
            <a:r>
              <a:rPr b="0" lang="en-US" sz="1600" spc="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test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16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Validate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that the code executed</a:t>
            </a:r>
            <a:r>
              <a:rPr b="0" lang="en-US" sz="1600" spc="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correctly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3048120" y="3638520"/>
            <a:ext cx="5666400" cy="1409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4"/>
          <p:cNvSpPr/>
          <p:nvPr/>
        </p:nvSpPr>
        <p:spPr>
          <a:xfrm>
            <a:off x="803160" y="0"/>
            <a:ext cx="10057680" cy="10400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5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848866E1-4216-4B12-A393-F622BD2D53B8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346840" y="1082520"/>
            <a:ext cx="55263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Configuration of server </a:t>
            </a:r>
            <a:r>
              <a:rPr b="1" lang="en-US" sz="2800" spc="-12" strike="noStrike">
                <a:solidFill>
                  <a:srgbClr val="000000"/>
                </a:solidFill>
                <a:latin typeface="Times New Roman"/>
              </a:rPr>
              <a:t>with 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Puppet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916920" y="1969560"/>
            <a:ext cx="5217120" cy="20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241200" indent="-2278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Puppet– An automation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tool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aid to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configure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 central</a:t>
            </a:r>
            <a:r>
              <a:rPr b="0" lang="en-US" sz="1600" spc="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server.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14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Master less puppet</a:t>
            </a:r>
            <a:r>
              <a:rPr b="0" lang="en-US" sz="1600" spc="2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environment</a:t>
            </a:r>
            <a:endParaRPr b="0" lang="en-US" sz="1600" spc="-1" strike="noStrike">
              <a:latin typeface="Arial"/>
            </a:endParaRPr>
          </a:p>
          <a:p>
            <a:pPr lvl="1" marL="341640" indent="-175680">
              <a:lnSpc>
                <a:spcPct val="100000"/>
              </a:lnSpc>
              <a:spcBef>
                <a:spcPts val="819"/>
              </a:spcBef>
              <a:buClr>
                <a:srgbClr val="000000"/>
              </a:buClr>
              <a:buFont typeface="StarSymbol"/>
              <a:buAutoNum type="romanLcParenR"/>
            </a:pP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manifests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and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modules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distributed to</a:t>
            </a:r>
            <a:r>
              <a:rPr b="0" lang="en-US" sz="1600" spc="14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machines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Ubuntu 14.04 is virtual private</a:t>
            </a:r>
            <a:r>
              <a:rPr b="0" lang="en-US" sz="1600" spc="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server.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8409600" y="2420280"/>
            <a:ext cx="3550320" cy="2826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362D6780-5C70-4F1F-8D0E-46D448DCF188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308480" y="780120"/>
            <a:ext cx="1568520" cy="8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800" spc="-26" strike="noStrike">
                <a:solidFill>
                  <a:srgbClr val="000000"/>
                </a:solidFill>
                <a:latin typeface="Calibri Light"/>
              </a:rPr>
              <a:t>Mockito(3)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1781640" y="1362240"/>
            <a:ext cx="6225120" cy="1189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3"/>
          <p:cNvSpPr/>
          <p:nvPr/>
        </p:nvSpPr>
        <p:spPr>
          <a:xfrm>
            <a:off x="1668240" y="2613600"/>
            <a:ext cx="8758080" cy="3862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4"/>
          <p:cNvSpPr/>
          <p:nvPr/>
        </p:nvSpPr>
        <p:spPr>
          <a:xfrm>
            <a:off x="803160" y="0"/>
            <a:ext cx="10057680" cy="9122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5"/>
          <p:cNvSpPr/>
          <p:nvPr/>
        </p:nvSpPr>
        <p:spPr>
          <a:xfrm>
            <a:off x="11094120" y="6465240"/>
            <a:ext cx="180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US" sz="1200" spc="-1" strike="noStrike">
                <a:solidFill>
                  <a:srgbClr val="888888"/>
                </a:solidFill>
                <a:latin typeface="Calibri"/>
                <a:ea typeface="DejaVu Sans"/>
              </a:rPr>
              <a:t>30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CustomShape 6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CustomShape 7"/>
          <p:cNvSpPr/>
          <p:nvPr/>
        </p:nvSpPr>
        <p:spPr>
          <a:xfrm>
            <a:off x="3522240" y="6553440"/>
            <a:ext cx="441576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1- The class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for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  <a:ea typeface="DejaVu Sans"/>
              </a:rPr>
              <a:t>which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we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aim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to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  <a:ea typeface="DejaVu Sans"/>
              </a:rPr>
              <a:t>generate</a:t>
            </a:r>
            <a:r>
              <a:rPr b="0" lang="en-US" sz="1800" spc="69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  <a:ea typeface="DejaVu Sans"/>
              </a:rPr>
              <a:t>tests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965480" y="959040"/>
            <a:ext cx="1690200" cy="8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Mockito(4</a:t>
            </a:r>
            <a:r>
              <a:rPr b="0" lang="en-US" sz="2800" spc="-7" strike="noStrike">
                <a:solidFill>
                  <a:srgbClr val="000000"/>
                </a:solidFill>
                <a:latin typeface="Calibri Light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916920" y="1590480"/>
            <a:ext cx="10141560" cy="248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4840" bIns="0">
            <a:spAutoFit/>
          </a:bodyPr>
          <a:p>
            <a:pPr marL="12600">
              <a:lnSpc>
                <a:spcPct val="100000"/>
              </a:lnSpc>
              <a:spcBef>
                <a:spcPts val="904"/>
              </a:spcBef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From</a:t>
            </a:r>
            <a:r>
              <a:rPr b="0" lang="en-US" sz="1600" spc="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(1)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ts val="1729"/>
              </a:lnSpc>
              <a:spcBef>
                <a:spcPts val="1026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5" strike="noStrike">
                <a:solidFill>
                  <a:srgbClr val="000000"/>
                </a:solidFill>
                <a:latin typeface="Times New Roman"/>
                <a:ea typeface="DejaVu Sans"/>
              </a:rPr>
              <a:t>We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desire to generate tests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finishtask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method.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As such we have to 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make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the interactions with the external database  deterministic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ts val="1826"/>
              </a:lnSpc>
              <a:spcBef>
                <a:spcPts val="7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As the database is interacted with through the Connection, Statement, </a:t>
            </a:r>
            <a:r>
              <a:rPr b="0" lang="en-US" sz="1600" spc="-26" strike="noStrike">
                <a:solidFill>
                  <a:srgbClr val="000000"/>
                </a:solidFill>
                <a:latin typeface="Times New Roman"/>
                <a:ea typeface="DejaVu Sans"/>
              </a:rPr>
              <a:t>Query,</a:t>
            </a:r>
            <a:r>
              <a:rPr b="0" lang="en-US" sz="1600" spc="23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ResultSet,Updatestatement</a:t>
            </a:r>
            <a:endParaRPr b="0" lang="en-US" sz="1600" spc="-1" strike="noStrike">
              <a:latin typeface="Arial"/>
            </a:endParaRPr>
          </a:p>
          <a:p>
            <a:pPr marL="241200">
              <a:lnSpc>
                <a:spcPts val="1729"/>
              </a:lnSpc>
              <a:spcBef>
                <a:spcPts val="119"/>
              </a:spcBef>
            </a:pP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,Totaltimeinterfaces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(Figure 1), to abstract it away we 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must mock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these interfaces , and ensure that the finishtask  dependencies are replaced with the 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mock</a:t>
            </a:r>
            <a:r>
              <a:rPr b="0" lang="en-US" sz="1600" spc="10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objects.</a:t>
            </a:r>
            <a:endParaRPr b="0" lang="en-US" sz="1600" spc="-1" strike="noStrike">
              <a:latin typeface="Arial"/>
            </a:endParaRPr>
          </a:p>
          <a:p>
            <a:pPr marL="241200" indent="-227880" algn="just">
              <a:lnSpc>
                <a:spcPct val="89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These 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mock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objects are configured with a sequence of expected interactions and what it should respond for each of these  interactions. They also record actual interactions </a:t>
            </a: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locally,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and can provide verification that specific interactions took </a:t>
            </a:r>
            <a:r>
              <a:rPr b="0" lang="en-US" sz="1600" spc="7" strike="noStrike">
                <a:solidFill>
                  <a:srgbClr val="000000"/>
                </a:solidFill>
                <a:latin typeface="Times New Roman"/>
                <a:ea typeface="DejaVu Sans"/>
              </a:rPr>
              <a:t>place 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as expected after the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method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is</a:t>
            </a:r>
            <a:r>
              <a:rPr b="0" lang="en-US" sz="1600" spc="94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1" strike="noStrike">
                <a:solidFill>
                  <a:srgbClr val="000000"/>
                </a:solidFill>
                <a:latin typeface="Times New Roman"/>
                <a:ea typeface="DejaVu Sans"/>
              </a:rPr>
              <a:t>run</a:t>
            </a:r>
            <a:r>
              <a:rPr b="0" lang="en-US" sz="1600" spc="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803160" y="0"/>
            <a:ext cx="10057680" cy="1040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4"/>
          <p:cNvSpPr/>
          <p:nvPr/>
        </p:nvSpPr>
        <p:spPr>
          <a:xfrm>
            <a:off x="11094120" y="6465240"/>
            <a:ext cx="180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US" sz="1200" spc="-1" strike="noStrike">
                <a:solidFill>
                  <a:srgbClr val="888888"/>
                </a:solidFill>
                <a:latin typeface="Calibri"/>
                <a:ea typeface="DejaVu Sans"/>
              </a:rPr>
              <a:t>31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965400" y="1177560"/>
            <a:ext cx="402408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500" spc="-7" strike="noStrike">
                <a:solidFill>
                  <a:srgbClr val="000000"/>
                </a:solidFill>
                <a:latin typeface="Times New Roman"/>
              </a:rPr>
              <a:t>Diagrammatic </a:t>
            </a:r>
            <a:r>
              <a:rPr b="1" lang="en-US" sz="2500" spc="-12" strike="noStrike">
                <a:solidFill>
                  <a:srgbClr val="000000"/>
                </a:solidFill>
                <a:latin typeface="Times New Roman"/>
              </a:rPr>
              <a:t>representation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811440" y="2127600"/>
            <a:ext cx="7406280" cy="3956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3"/>
          <p:cNvSpPr/>
          <p:nvPr/>
        </p:nvSpPr>
        <p:spPr>
          <a:xfrm>
            <a:off x="8534520" y="2514600"/>
            <a:ext cx="456480" cy="15674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4"/>
          <p:cNvSpPr/>
          <p:nvPr/>
        </p:nvSpPr>
        <p:spPr>
          <a:xfrm>
            <a:off x="9223920" y="2536200"/>
            <a:ext cx="2073240" cy="19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Object </a:t>
            </a:r>
            <a:r>
              <a:rPr b="0" lang="en-US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is class under</a:t>
            </a:r>
            <a:r>
              <a:rPr b="0" lang="en-US" sz="16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test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17280">
              <a:lnSpc>
                <a:spcPct val="100000"/>
              </a:lnSpc>
              <a:spcBef>
                <a:spcPts val="1080"/>
              </a:spcBef>
            </a:pPr>
            <a:r>
              <a:rPr b="0" lang="en-US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Object </a:t>
            </a:r>
            <a:r>
              <a:rPr b="0" lang="en-US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is</a:t>
            </a:r>
            <a:r>
              <a:rPr b="0" lang="en-US" sz="1600" spc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mocked</a:t>
            </a:r>
            <a:endParaRPr b="0" lang="en-US" sz="1600" spc="-1" strike="noStrike">
              <a:latin typeface="Arial"/>
            </a:endParaRPr>
          </a:p>
          <a:p>
            <a:pPr marL="1728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9160">
              <a:lnSpc>
                <a:spcPct val="100000"/>
              </a:lnSpc>
              <a:spcBef>
                <a:spcPts val="1106"/>
              </a:spcBef>
            </a:pPr>
            <a:r>
              <a:rPr b="0" lang="en-US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Object </a:t>
            </a:r>
            <a:r>
              <a:rPr b="0" lang="en-US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manages the</a:t>
            </a:r>
            <a:r>
              <a:rPr b="0" lang="en-US" sz="1600" spc="-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test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8391240" y="2168640"/>
            <a:ext cx="304200" cy="168840"/>
          </a:xfrm>
          <a:custGeom>
            <a:avLst/>
            <a:gdLst/>
            <a:ahLst/>
            <a:rect l="l" t="t" r="r" b="b"/>
            <a:pathLst>
              <a:path w="304800" h="169544">
                <a:moveTo>
                  <a:pt x="0" y="169163"/>
                </a:moveTo>
                <a:lnTo>
                  <a:pt x="304800" y="169163"/>
                </a:lnTo>
                <a:lnTo>
                  <a:pt x="304800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solidFill>
            <a:srgbClr val="5b9b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6"/>
          <p:cNvSpPr/>
          <p:nvPr/>
        </p:nvSpPr>
        <p:spPr>
          <a:xfrm>
            <a:off x="8391240" y="2168640"/>
            <a:ext cx="304200" cy="168840"/>
          </a:xfrm>
          <a:custGeom>
            <a:avLst/>
            <a:gdLst/>
            <a:ahLst/>
            <a:rect l="l" t="t" r="r" b="b"/>
            <a:pathLst>
              <a:path w="304800" h="169544">
                <a:moveTo>
                  <a:pt x="0" y="169163"/>
                </a:moveTo>
                <a:lnTo>
                  <a:pt x="304800" y="169163"/>
                </a:lnTo>
                <a:lnTo>
                  <a:pt x="304800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noFill/>
          <a:ln w="12240">
            <a:solidFill>
              <a:srgbClr val="4170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7"/>
          <p:cNvSpPr/>
          <p:nvPr/>
        </p:nvSpPr>
        <p:spPr>
          <a:xfrm>
            <a:off x="8465400" y="2088720"/>
            <a:ext cx="15732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8"/>
          <p:cNvSpPr/>
          <p:nvPr/>
        </p:nvSpPr>
        <p:spPr>
          <a:xfrm>
            <a:off x="9055440" y="2174760"/>
            <a:ext cx="304200" cy="168840"/>
          </a:xfrm>
          <a:custGeom>
            <a:avLst/>
            <a:gdLst/>
            <a:ahLst/>
            <a:rect l="l" t="t" r="r" b="b"/>
            <a:pathLst>
              <a:path w="304800" h="169544">
                <a:moveTo>
                  <a:pt x="0" y="169163"/>
                </a:moveTo>
                <a:lnTo>
                  <a:pt x="304800" y="169163"/>
                </a:lnTo>
                <a:lnTo>
                  <a:pt x="304800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solidFill>
            <a:srgbClr val="5b9b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9"/>
          <p:cNvSpPr/>
          <p:nvPr/>
        </p:nvSpPr>
        <p:spPr>
          <a:xfrm>
            <a:off x="9055440" y="2174760"/>
            <a:ext cx="304200" cy="168840"/>
          </a:xfrm>
          <a:custGeom>
            <a:avLst/>
            <a:gdLst/>
            <a:ahLst/>
            <a:rect l="l" t="t" r="r" b="b"/>
            <a:pathLst>
              <a:path w="304800" h="169544">
                <a:moveTo>
                  <a:pt x="0" y="169163"/>
                </a:moveTo>
                <a:lnTo>
                  <a:pt x="304800" y="169163"/>
                </a:lnTo>
                <a:lnTo>
                  <a:pt x="304800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noFill/>
          <a:ln w="12240">
            <a:solidFill>
              <a:srgbClr val="4170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0"/>
          <p:cNvSpPr/>
          <p:nvPr/>
        </p:nvSpPr>
        <p:spPr>
          <a:xfrm>
            <a:off x="9134280" y="2094840"/>
            <a:ext cx="14904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11"/>
          <p:cNvSpPr/>
          <p:nvPr/>
        </p:nvSpPr>
        <p:spPr>
          <a:xfrm>
            <a:off x="8695800" y="2219040"/>
            <a:ext cx="359280" cy="75600"/>
          </a:xfrm>
          <a:custGeom>
            <a:avLst/>
            <a:gdLst/>
            <a:ahLst/>
            <a:rect l="l" t="t" r="r" b="b"/>
            <a:pathLst>
              <a:path w="360045" h="76200">
                <a:moveTo>
                  <a:pt x="284606" y="0"/>
                </a:moveTo>
                <a:lnTo>
                  <a:pt x="284024" y="31787"/>
                </a:lnTo>
                <a:lnTo>
                  <a:pt x="296672" y="32003"/>
                </a:lnTo>
                <a:lnTo>
                  <a:pt x="296544" y="44703"/>
                </a:lnTo>
                <a:lnTo>
                  <a:pt x="283787" y="44703"/>
                </a:lnTo>
                <a:lnTo>
                  <a:pt x="283209" y="76200"/>
                </a:lnTo>
                <a:lnTo>
                  <a:pt x="349144" y="44703"/>
                </a:lnTo>
                <a:lnTo>
                  <a:pt x="296544" y="44703"/>
                </a:lnTo>
                <a:lnTo>
                  <a:pt x="283791" y="44485"/>
                </a:lnTo>
                <a:lnTo>
                  <a:pt x="349601" y="44485"/>
                </a:lnTo>
                <a:lnTo>
                  <a:pt x="360044" y="39497"/>
                </a:lnTo>
                <a:lnTo>
                  <a:pt x="284606" y="0"/>
                </a:lnTo>
                <a:close/>
                <a:moveTo>
                  <a:pt x="284024" y="31787"/>
                </a:moveTo>
                <a:lnTo>
                  <a:pt x="283791" y="44485"/>
                </a:lnTo>
                <a:lnTo>
                  <a:pt x="296544" y="44703"/>
                </a:lnTo>
                <a:lnTo>
                  <a:pt x="296672" y="32003"/>
                </a:lnTo>
                <a:lnTo>
                  <a:pt x="284024" y="31787"/>
                </a:lnTo>
                <a:close/>
                <a:moveTo>
                  <a:pt x="253" y="26924"/>
                </a:moveTo>
                <a:lnTo>
                  <a:pt x="0" y="39624"/>
                </a:lnTo>
                <a:lnTo>
                  <a:pt x="283791" y="44485"/>
                </a:lnTo>
                <a:lnTo>
                  <a:pt x="284024" y="31787"/>
                </a:lnTo>
                <a:lnTo>
                  <a:pt x="253" y="26924"/>
                </a:lnTo>
                <a:close/>
              </a:path>
            </a:pathLst>
          </a:custGeom>
          <a:solidFill>
            <a:srgbClr val="5b9b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2"/>
          <p:cNvSpPr/>
          <p:nvPr/>
        </p:nvSpPr>
        <p:spPr>
          <a:xfrm>
            <a:off x="9439920" y="2138760"/>
            <a:ext cx="250164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Object </a:t>
            </a:r>
            <a:r>
              <a:rPr b="0" lang="en-US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interact </a:t>
            </a:r>
            <a:r>
              <a:rPr b="0" lang="en-US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b="0" lang="en-US" sz="1600" spc="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objectB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5" name="CustomShape 13"/>
          <p:cNvSpPr/>
          <p:nvPr/>
        </p:nvSpPr>
        <p:spPr>
          <a:xfrm>
            <a:off x="8534520" y="4572000"/>
            <a:ext cx="340560" cy="2278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4"/>
          <p:cNvSpPr/>
          <p:nvPr/>
        </p:nvSpPr>
        <p:spPr>
          <a:xfrm>
            <a:off x="8490240" y="4466880"/>
            <a:ext cx="439560" cy="5130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5"/>
          <p:cNvSpPr/>
          <p:nvPr/>
        </p:nvSpPr>
        <p:spPr>
          <a:xfrm>
            <a:off x="8534520" y="4572000"/>
            <a:ext cx="340920" cy="228240"/>
          </a:xfrm>
          <a:prstGeom prst="rect">
            <a:avLst/>
          </a:prstGeom>
          <a:noFill/>
          <a:ln w="6120">
            <a:solidFill>
              <a:srgbClr val="ec7c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04760">
              <a:lnSpc>
                <a:spcPts val="18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CustomShape 16"/>
          <p:cNvSpPr/>
          <p:nvPr/>
        </p:nvSpPr>
        <p:spPr>
          <a:xfrm>
            <a:off x="9086040" y="4466880"/>
            <a:ext cx="432000" cy="5130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7"/>
          <p:cNvSpPr/>
          <p:nvPr/>
        </p:nvSpPr>
        <p:spPr>
          <a:xfrm>
            <a:off x="9144000" y="4572000"/>
            <a:ext cx="304200" cy="228240"/>
          </a:xfrm>
          <a:prstGeom prst="rect">
            <a:avLst/>
          </a:pr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91440">
              <a:lnSpc>
                <a:spcPts val="18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18"/>
          <p:cNvSpPr/>
          <p:nvPr/>
        </p:nvSpPr>
        <p:spPr>
          <a:xfrm>
            <a:off x="8875800" y="4648320"/>
            <a:ext cx="268560" cy="75600"/>
          </a:xfrm>
          <a:custGeom>
            <a:avLst/>
            <a:gdLst/>
            <a:ahLst/>
            <a:rect l="l" t="t" r="r" b="b"/>
            <a:pathLst>
              <a:path w="269240" h="76200">
                <a:moveTo>
                  <a:pt x="192531" y="0"/>
                </a:moveTo>
                <a:lnTo>
                  <a:pt x="192531" y="76200"/>
                </a:lnTo>
                <a:lnTo>
                  <a:pt x="256031" y="44450"/>
                </a:lnTo>
                <a:lnTo>
                  <a:pt x="205231" y="44450"/>
                </a:lnTo>
                <a:lnTo>
                  <a:pt x="205231" y="31750"/>
                </a:lnTo>
                <a:lnTo>
                  <a:pt x="256031" y="31750"/>
                </a:lnTo>
                <a:lnTo>
                  <a:pt x="192531" y="0"/>
                </a:lnTo>
                <a:close/>
                <a:moveTo>
                  <a:pt x="19253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92531" y="44450"/>
                </a:lnTo>
                <a:lnTo>
                  <a:pt x="192531" y="31750"/>
                </a:lnTo>
                <a:close/>
                <a:moveTo>
                  <a:pt x="256031" y="31750"/>
                </a:moveTo>
                <a:lnTo>
                  <a:pt x="205231" y="31750"/>
                </a:lnTo>
                <a:lnTo>
                  <a:pt x="205231" y="44450"/>
                </a:lnTo>
                <a:lnTo>
                  <a:pt x="256031" y="44450"/>
                </a:lnTo>
                <a:lnTo>
                  <a:pt x="268731" y="38100"/>
                </a:lnTo>
                <a:lnTo>
                  <a:pt x="256031" y="31750"/>
                </a:lnTo>
                <a:close/>
              </a:path>
            </a:pathLst>
          </a:custGeom>
          <a:solidFill>
            <a:srgbClr val="5b9b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9"/>
          <p:cNvSpPr/>
          <p:nvPr/>
        </p:nvSpPr>
        <p:spPr>
          <a:xfrm>
            <a:off x="8516880" y="4944600"/>
            <a:ext cx="250992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Mock A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does not </a:t>
            </a:r>
            <a:r>
              <a:rPr b="0" lang="en-US" sz="1600" spc="-15" strike="noStrike">
                <a:solidFill>
                  <a:srgbClr val="000000"/>
                </a:solidFill>
                <a:latin typeface="Calibri"/>
                <a:ea typeface="DejaVu Sans"/>
              </a:rPr>
              <a:t>interact </a:t>
            </a:r>
            <a:r>
              <a:rPr b="0" lang="en-US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with 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object B,but generally </a:t>
            </a:r>
            <a:r>
              <a:rPr b="0" lang="en-US" sz="1600" spc="-7" strike="noStrike">
                <a:solidFill>
                  <a:srgbClr val="000000"/>
                </a:solidFill>
                <a:latin typeface="Calibri"/>
                <a:ea typeface="DejaVu Sans"/>
              </a:rPr>
              <a:t>it</a:t>
            </a:r>
            <a:r>
              <a:rPr b="0" lang="en-US" sz="1600" spc="29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does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2" name="CustomShape 20"/>
          <p:cNvSpPr/>
          <p:nvPr/>
        </p:nvSpPr>
        <p:spPr>
          <a:xfrm>
            <a:off x="803160" y="0"/>
            <a:ext cx="10473840" cy="104004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1"/>
          <p:cNvSpPr/>
          <p:nvPr/>
        </p:nvSpPr>
        <p:spPr>
          <a:xfrm>
            <a:off x="2136240" y="6377760"/>
            <a:ext cx="8771760" cy="5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2064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Object interaction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and mocks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necessary to abstract </a:t>
            </a:r>
            <a:r>
              <a:rPr b="0" lang="en-US" sz="18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database from DB.finishtask(string</a:t>
            </a:r>
            <a:r>
              <a:rPr b="0" lang="en-US" sz="18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22"/>
          <p:cNvSpPr/>
          <p:nvPr/>
        </p:nvSpPr>
        <p:spPr>
          <a:xfrm>
            <a:off x="11094120" y="6465240"/>
            <a:ext cx="180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US" sz="1200" spc="-1" strike="noStrike">
                <a:solidFill>
                  <a:srgbClr val="888888"/>
                </a:solidFill>
                <a:latin typeface="Calibri"/>
                <a:ea typeface="DejaVu Sans"/>
              </a:rPr>
              <a:t>32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5" name="CustomShape 23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727520" y="1089000"/>
            <a:ext cx="2821680" cy="8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2800" spc="-35" strike="noStrike">
                <a:solidFill>
                  <a:srgbClr val="000000"/>
                </a:solidFill>
                <a:latin typeface="Calibri Light"/>
              </a:rPr>
              <a:t>Generated </a:t>
            </a:r>
            <a:r>
              <a:rPr b="0" lang="en-US" sz="2800" spc="-26" strike="noStrike">
                <a:solidFill>
                  <a:srgbClr val="000000"/>
                </a:solidFill>
                <a:latin typeface="Calibri Light"/>
              </a:rPr>
              <a:t>test</a:t>
            </a:r>
            <a:r>
              <a:rPr b="0" lang="en-US" sz="2800" spc="-160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2800" spc="-15" strike="noStrike">
                <a:solidFill>
                  <a:srgbClr val="000000"/>
                </a:solidFill>
                <a:latin typeface="Calibri Light"/>
              </a:rPr>
              <a:t>case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1260360" y="1523880"/>
            <a:ext cx="8416440" cy="4640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3"/>
          <p:cNvSpPr/>
          <p:nvPr/>
        </p:nvSpPr>
        <p:spPr>
          <a:xfrm>
            <a:off x="4727520" y="6186240"/>
            <a:ext cx="166608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Generated test</a:t>
            </a:r>
            <a:r>
              <a:rPr b="0" lang="en-US" sz="1600" spc="-3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  <a:ea typeface="DejaVu Sans"/>
              </a:rPr>
              <a:t>case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803160" y="0"/>
            <a:ext cx="10057680" cy="10400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5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346CC0A6-63E7-4660-A57C-4772C88A2519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01" name="CustomShape 6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839040" y="1012320"/>
            <a:ext cx="30618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Benefits of</a:t>
            </a:r>
            <a:r>
              <a:rPr b="1" lang="en-US" sz="2800" spc="-6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Mocking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916920" y="2071080"/>
            <a:ext cx="3994200" cy="17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560" bIns="0">
            <a:spAutoFit/>
          </a:bodyPr>
          <a:p>
            <a:pPr marL="241200" indent="-227880">
              <a:lnSpc>
                <a:spcPct val="100000"/>
              </a:lnSpc>
              <a:spcBef>
                <a:spcPts val="91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Create tests in</a:t>
            </a:r>
            <a:r>
              <a:rPr b="0" lang="en-US" sz="1600" spc="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advance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Teams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can work</a:t>
            </a:r>
            <a:r>
              <a:rPr b="0" lang="en-US" sz="1600" spc="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parallel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16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Create</a:t>
            </a:r>
            <a:r>
              <a:rPr b="0" lang="en-US" sz="1600" spc="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demos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21" strike="noStrike">
                <a:solidFill>
                  <a:srgbClr val="000000"/>
                </a:solidFill>
                <a:latin typeface="Times New Roman"/>
                <a:ea typeface="DejaVu Sans"/>
              </a:rPr>
              <a:t>Write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test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resource which is not</a:t>
            </a:r>
            <a:r>
              <a:rPr b="0" lang="en-US" sz="1600" spc="13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accessible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Isolate</a:t>
            </a:r>
            <a:r>
              <a:rPr b="0" lang="en-US" sz="1600" spc="1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systems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803160" y="0"/>
            <a:ext cx="10057680" cy="1040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CDA53CE9-6FBD-4A03-99C8-1CCCBD7FBBC8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06" name="CustomShape 5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916920" y="900000"/>
            <a:ext cx="2492280" cy="13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4400" spc="-35" strike="noStrike">
                <a:solidFill>
                  <a:srgbClr val="000000"/>
                </a:solidFill>
                <a:latin typeface="Calibri Light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653400" y="1777680"/>
            <a:ext cx="1030032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9880" bIns="0">
            <a:spAutoFit/>
          </a:bodyPr>
          <a:p>
            <a:pPr marL="241200" indent="-227880">
              <a:lnSpc>
                <a:spcPct val="100000"/>
              </a:lnSpc>
              <a:spcBef>
                <a:spcPts val="94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2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ea typeface="DejaVu Sans"/>
                <a:hlinkClick r:id="rId1"/>
              </a:rPr>
              <a:t>http://www.slashroot.in/sites/default/files/Working%20of%20Puppet%20Configuration%20Mangement%20tool.png</a:t>
            </a:r>
            <a:endParaRPr b="0" lang="en-US" sz="1200" spc="-1" strike="noStrike">
              <a:latin typeface="Arial"/>
            </a:endParaRPr>
          </a:p>
          <a:p>
            <a:pPr marL="241200" indent="-227880">
              <a:lnSpc>
                <a:spcPct val="90000"/>
              </a:lnSpc>
              <a:spcBef>
                <a:spcPts val="99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7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ea typeface="DejaVu Sans"/>
                <a:hlinkClick r:id="rId2"/>
              </a:rPr>
              <a:t>http://images.google.de/imgres?imgurl=http%3A%2F%2Fimage.slidesharecdn.com%2Fdevops-150627065118-lva1-app6892%2F95%2Fcontinuous-integration- </a:t>
            </a:r>
            <a:r>
              <a:rPr b="0" lang="en-US" sz="1200" spc="-7" strike="noStrike">
                <a:solidFill>
                  <a:srgbClr val="0000ff"/>
                </a:solidFill>
                <a:latin typeface="Calibri"/>
                <a:ea typeface="DejaVu Sans"/>
              </a:rPr>
              <a:t> with-jenkins-29-638.jpg%253Fcb%253D1435394546&amp;imgrefurl=http%3A%2F%2Fwww.slideshare.net%2FEdurekaIN%2Fdevops-  49899456&amp;h=359&amp;w=638&amp;tbnid=1sG5xi301VmWqM%3A&amp;docid=kC3vAWKJv7ajEM&amp;ei=PqazV6ayLMyXgAaPlbeICg&amp;tbm=isch&amp;iact=rc&amp;uact=3&amp;dur=408&amp;page=2  &amp;start=16&amp;ndsp=24&amp;ved=0ahUKEwimycrbj8fOAhXMC8AKHY_KDaEQMwhaKB0wHQ&amp;bih=677&amp;biw=136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803160" y="0"/>
            <a:ext cx="10057680" cy="10400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4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06492068-0DC0-45D5-8914-D5DE68B950C5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11" name="CustomShape 5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473000" y="3314520"/>
            <a:ext cx="312408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4000" spc="-7" strike="noStrike">
                <a:solidFill>
                  <a:srgbClr val="000000"/>
                </a:solidFill>
                <a:latin typeface="Times New Roman"/>
              </a:rPr>
              <a:t>THANK</a:t>
            </a:r>
            <a:r>
              <a:rPr b="1" lang="en-US" sz="4000" spc="-21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4000" spc="-7" strike="noStrike">
                <a:solidFill>
                  <a:srgbClr val="000000"/>
                </a:solidFill>
                <a:latin typeface="Times New Roman"/>
              </a:rPr>
              <a:t>YOU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"/>
          <p:cNvSpPr/>
          <p:nvPr/>
        </p:nvSpPr>
        <p:spPr>
          <a:xfrm>
            <a:off x="11094120" y="6465240"/>
            <a:ext cx="180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US" sz="1200" spc="-1" strike="noStrike">
                <a:solidFill>
                  <a:srgbClr val="888888"/>
                </a:solidFill>
                <a:latin typeface="Calibri"/>
                <a:ea typeface="DejaVu Sans"/>
              </a:rPr>
              <a:t>36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217680" y="990360"/>
            <a:ext cx="541908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Configuration server </a:t>
            </a:r>
            <a:r>
              <a:rPr b="1" lang="en-US" sz="2800" spc="-15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1" lang="en-US" sz="28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Puppet/2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916920" y="1631520"/>
            <a:ext cx="5920560" cy="30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3040" bIns="0">
            <a:spAutoFit/>
          </a:bodyPr>
          <a:p>
            <a:pPr marL="111600" indent="-98280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Downloaded and </a:t>
            </a:r>
            <a:r>
              <a:rPr b="0" lang="en-US" sz="1700" spc="-7" strike="noStrike">
                <a:solidFill>
                  <a:srgbClr val="000000"/>
                </a:solidFill>
                <a:latin typeface="Calibri"/>
                <a:ea typeface="DejaVu Sans"/>
              </a:rPr>
              <a:t>installed puppet </a:t>
            </a:r>
            <a:r>
              <a:rPr b="0" lang="en-US" sz="1700" spc="-15" strike="noStrike">
                <a:solidFill>
                  <a:srgbClr val="000000"/>
                </a:solidFill>
                <a:latin typeface="Calibri"/>
                <a:ea typeface="DejaVu Sans"/>
              </a:rPr>
              <a:t>for </a:t>
            </a:r>
            <a:r>
              <a:rPr b="0" lang="en-US" sz="1700" spc="-7" strike="noStrike">
                <a:solidFill>
                  <a:srgbClr val="000000"/>
                </a:solidFill>
                <a:latin typeface="Calibri"/>
                <a:ea typeface="DejaVu Sans"/>
              </a:rPr>
              <a:t>Ubuntu</a:t>
            </a:r>
            <a:r>
              <a:rPr b="0" lang="en-US" sz="1700" spc="-16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14.04</a:t>
            </a:r>
            <a:endParaRPr b="0" lang="en-US" sz="1700" spc="-1" strike="noStrike">
              <a:latin typeface="Arial"/>
            </a:endParaRPr>
          </a:p>
          <a:p>
            <a:pPr marL="111600" indent="-98280">
              <a:lnSpc>
                <a:spcPct val="100000"/>
              </a:lnSpc>
              <a:spcBef>
                <a:spcPts val="79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Commands </a:t>
            </a:r>
            <a:r>
              <a:rPr b="0" lang="en-US" sz="1700" spc="-15" strike="noStrike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r>
              <a:rPr b="0" lang="en-US" sz="17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000000"/>
                </a:solidFill>
                <a:latin typeface="Calibri"/>
                <a:ea typeface="DejaVu Sans"/>
              </a:rPr>
              <a:t>installation</a:t>
            </a:r>
            <a:endParaRPr b="0" lang="en-US" sz="1700" spc="-1" strike="noStrike">
              <a:latin typeface="Arial"/>
            </a:endParaRPr>
          </a:p>
          <a:p>
            <a:pPr marL="209520">
              <a:lnSpc>
                <a:spcPct val="100000"/>
              </a:lnSpc>
              <a:spcBef>
                <a:spcPts val="794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DejaVu Sans"/>
              </a:rPr>
              <a:t># </a:t>
            </a:r>
            <a:r>
              <a:rPr b="0" lang="en-US" sz="1700" spc="-12" strike="noStrike">
                <a:solidFill>
                  <a:srgbClr val="000000"/>
                </a:solidFill>
                <a:latin typeface="Calibri"/>
                <a:ea typeface="DejaVu Sans"/>
              </a:rPr>
              <a:t>wget</a:t>
            </a:r>
            <a:r>
              <a:rPr b="0" lang="en-US" sz="1700" spc="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700" spc="-12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ea typeface="DejaVu Sans"/>
                <a:hlinkClick r:id="rId1"/>
              </a:rPr>
              <a:t>http://apt.puppetlabs.com/puppetlabs-release-trusty.deb</a:t>
            </a:r>
            <a:endParaRPr b="0" lang="en-US" sz="1700" spc="-1" strike="noStrike">
              <a:latin typeface="Arial"/>
            </a:endParaRPr>
          </a:p>
          <a:p>
            <a:pPr marL="209520">
              <a:lnSpc>
                <a:spcPct val="100000"/>
              </a:lnSpc>
              <a:spcBef>
                <a:spcPts val="805"/>
              </a:spcBef>
            </a:pPr>
            <a:r>
              <a:rPr b="0" lang="en-US" sz="1700" spc="-1" strike="noStrike">
                <a:solidFill>
                  <a:srgbClr val="0000ff"/>
                </a:solidFill>
                <a:latin typeface="Calibri"/>
                <a:ea typeface="DejaVu Sans"/>
              </a:rPr>
              <a:t># dpkg –I</a:t>
            </a:r>
            <a:r>
              <a:rPr b="0" lang="en-US" sz="1700" spc="-41" strike="noStrike">
                <a:solidFill>
                  <a:srgbClr val="0000ff"/>
                </a:solidFill>
                <a:latin typeface="Calibri"/>
                <a:ea typeface="DejaVu Sans"/>
              </a:rPr>
              <a:t> </a:t>
            </a:r>
            <a:r>
              <a:rPr b="0" lang="en-US" sz="1700" spc="-12" strike="noStrike">
                <a:solidFill>
                  <a:srgbClr val="0000ff"/>
                </a:solidFill>
                <a:latin typeface="Calibri"/>
                <a:ea typeface="DejaVu Sans"/>
              </a:rPr>
              <a:t>/tmp/puppetlabs-release-trusty.deb</a:t>
            </a:r>
            <a:endParaRPr b="0" lang="en-US" sz="1700" spc="-1" strike="noStrike">
              <a:latin typeface="Arial"/>
            </a:endParaRPr>
          </a:p>
          <a:p>
            <a:pPr marL="111600" indent="-98280">
              <a:lnSpc>
                <a:spcPct val="100000"/>
              </a:lnSpc>
              <a:spcBef>
                <a:spcPts val="79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ff"/>
                </a:solidFill>
                <a:latin typeface="Calibri"/>
                <a:ea typeface="DejaVu Sans"/>
              </a:rPr>
              <a:t>A </a:t>
            </a:r>
            <a:r>
              <a:rPr b="0" lang="en-US" sz="1700" spc="-7" strike="noStrike">
                <a:solidFill>
                  <a:srgbClr val="0000ff"/>
                </a:solidFill>
                <a:latin typeface="Calibri"/>
                <a:ea typeface="DejaVu Sans"/>
              </a:rPr>
              <a:t>puppet </a:t>
            </a:r>
            <a:r>
              <a:rPr b="0" lang="en-US" sz="1700" spc="-12" strike="noStrike">
                <a:solidFill>
                  <a:srgbClr val="0000ff"/>
                </a:solidFill>
                <a:latin typeface="Calibri"/>
                <a:ea typeface="DejaVu Sans"/>
              </a:rPr>
              <a:t>manifest </a:t>
            </a:r>
            <a:r>
              <a:rPr b="0" lang="en-US" sz="1700" spc="-1" strike="noStrike">
                <a:solidFill>
                  <a:srgbClr val="0000ff"/>
                </a:solidFill>
                <a:latin typeface="Calibri"/>
                <a:ea typeface="DejaVu Sans"/>
              </a:rPr>
              <a:t>decides the </a:t>
            </a:r>
            <a:r>
              <a:rPr b="0" lang="en-US" sz="1700" spc="-7" strike="noStrike">
                <a:solidFill>
                  <a:srgbClr val="0000ff"/>
                </a:solidFill>
                <a:latin typeface="Calibri"/>
                <a:ea typeface="DejaVu Sans"/>
              </a:rPr>
              <a:t>puppet work</a:t>
            </a:r>
            <a:r>
              <a:rPr b="0" lang="en-US" sz="1700" spc="-106" strike="noStrike">
                <a:solidFill>
                  <a:srgbClr val="0000ff"/>
                </a:solidFill>
                <a:latin typeface="Calibri"/>
                <a:ea typeface="DejaVu Sans"/>
              </a:rPr>
              <a:t> </a:t>
            </a:r>
            <a:r>
              <a:rPr b="0" lang="en-US" sz="1700" spc="-7" strike="noStrike">
                <a:solidFill>
                  <a:srgbClr val="0000ff"/>
                </a:solidFill>
                <a:latin typeface="Calibri"/>
                <a:ea typeface="DejaVu Sans"/>
              </a:rPr>
              <a:t>structure.</a:t>
            </a:r>
            <a:endParaRPr b="0" lang="en-US" sz="1700" spc="-1" strike="noStrike">
              <a:latin typeface="Arial"/>
            </a:endParaRPr>
          </a:p>
          <a:p>
            <a:pPr marL="111600" indent="-98280">
              <a:lnSpc>
                <a:spcPts val="2840"/>
              </a:lnSpc>
              <a:spcBef>
                <a:spcPts val="2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700" spc="-12" strike="noStrike">
                <a:solidFill>
                  <a:srgbClr val="0000ff"/>
                </a:solidFill>
                <a:latin typeface="Calibri"/>
                <a:ea typeface="DejaVu Sans"/>
              </a:rPr>
              <a:t>Manifests </a:t>
            </a:r>
            <a:r>
              <a:rPr b="0" lang="en-US" sz="1700" spc="-7" strike="noStrike">
                <a:solidFill>
                  <a:srgbClr val="0000ff"/>
                </a:solidFill>
                <a:latin typeface="Calibri"/>
                <a:ea typeface="DejaVu Sans"/>
              </a:rPr>
              <a:t>consists of following </a:t>
            </a:r>
            <a:r>
              <a:rPr b="0" lang="en-US" sz="1700" spc="-12" strike="noStrike">
                <a:solidFill>
                  <a:srgbClr val="0000ff"/>
                </a:solidFill>
                <a:latin typeface="Calibri"/>
                <a:ea typeface="DejaVu Sans"/>
              </a:rPr>
              <a:t>resource </a:t>
            </a:r>
            <a:r>
              <a:rPr b="0" lang="en-US" sz="1700" spc="-7" strike="noStrike">
                <a:solidFill>
                  <a:srgbClr val="0000ff"/>
                </a:solidFill>
                <a:latin typeface="Calibri"/>
                <a:ea typeface="DejaVu Sans"/>
              </a:rPr>
              <a:t>declarations  </a:t>
            </a:r>
            <a:r>
              <a:rPr b="0" lang="en-US" sz="1700" spc="-12" strike="noStrike">
                <a:solidFill>
                  <a:srgbClr val="0000ff"/>
                </a:solidFill>
                <a:latin typeface="Calibri"/>
                <a:ea typeface="DejaVu Sans"/>
              </a:rPr>
              <a:t>Exec, Package, </a:t>
            </a:r>
            <a:r>
              <a:rPr b="0" lang="en-US" sz="1700" spc="-1" strike="noStrike">
                <a:solidFill>
                  <a:srgbClr val="0000ff"/>
                </a:solidFill>
                <a:latin typeface="Calibri"/>
                <a:ea typeface="DejaVu Sans"/>
              </a:rPr>
              <a:t>Service,</a:t>
            </a:r>
            <a:r>
              <a:rPr b="0" lang="en-US" sz="1700" spc="-46" strike="noStrike">
                <a:solidFill>
                  <a:srgbClr val="0000ff"/>
                </a:solidFill>
                <a:latin typeface="Calibri"/>
                <a:ea typeface="DejaVu Sans"/>
              </a:rPr>
              <a:t> </a:t>
            </a:r>
            <a:r>
              <a:rPr b="0" lang="en-US" sz="1700" spc="-1" strike="noStrike">
                <a:solidFill>
                  <a:srgbClr val="0000ff"/>
                </a:solidFill>
                <a:latin typeface="Calibri"/>
                <a:ea typeface="DejaVu Sans"/>
              </a:rPr>
              <a:t>File.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A35D8F67-2BD2-45A3-99F5-99E9A923D53E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879640" y="1025640"/>
            <a:ext cx="541908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Configuration server </a:t>
            </a:r>
            <a:r>
              <a:rPr b="1" lang="en-US" sz="2800" spc="-15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1" lang="en-US" sz="28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Puppet/3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916920" y="1446840"/>
            <a:ext cx="3981240" cy="17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4840" bIns="0">
            <a:spAutoFit/>
          </a:bodyPr>
          <a:p>
            <a:pPr marL="241200" indent="-227880">
              <a:lnSpc>
                <a:spcPct val="100000"/>
              </a:lnSpc>
              <a:spcBef>
                <a:spcPts val="90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Apache &amp;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tomcat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provisioned to the server</a:t>
            </a:r>
            <a:r>
              <a:rPr b="0" lang="en-US" sz="1600" spc="13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Init.pp file and site.pp are the </a:t>
            </a:r>
            <a:r>
              <a:rPr b="0" lang="en-US" sz="16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main</a:t>
            </a:r>
            <a:r>
              <a:rPr b="0" lang="en-US" sz="1600" spc="14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manifests.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Cnames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of the server</a:t>
            </a:r>
            <a:r>
              <a:rPr b="0" lang="en-US" sz="1600" spc="7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are</a:t>
            </a:r>
            <a:endParaRPr b="0" lang="en-US" sz="1600" spc="-1" strike="noStrike">
              <a:latin typeface="Arial"/>
            </a:endParaRPr>
          </a:p>
          <a:p>
            <a:pPr marL="114480">
              <a:lnSpc>
                <a:spcPct val="142000"/>
              </a:lnSpc>
              <a:spcBef>
                <a:spcPts val="11"/>
              </a:spcBef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productioncarrot.mrcc.ovgu.de  testingcarrot.mrcc.ovgu.de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489280" y="1737360"/>
            <a:ext cx="6034320" cy="3899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F07C8054-B96E-4E15-AC83-43A48B251B6B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530440" y="1419840"/>
            <a:ext cx="755388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Continuous integration &amp;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continuous</a:t>
            </a:r>
            <a:r>
              <a:rPr b="1" lang="en-US" sz="2800" spc="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deployment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04520" y="2406960"/>
            <a:ext cx="444816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40840" indent="-240120">
              <a:lnSpc>
                <a:spcPct val="141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Merging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all developer working copies into a shared  repository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Fast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development</a:t>
            </a:r>
            <a:r>
              <a:rPr b="0" lang="en-US" sz="1600" spc="4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process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5884200" y="2262960"/>
            <a:ext cx="6075360" cy="4028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CFB0A3E0-29A5-4B0F-B18C-8979F6DAF589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70680" y="1148400"/>
            <a:ext cx="120024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Git</a:t>
            </a:r>
            <a:r>
              <a:rPr b="1" lang="en-US" sz="28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hub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70680" y="1692360"/>
            <a:ext cx="4061880" cy="13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4840" bIns="0">
            <a:spAutoFit/>
          </a:bodyPr>
          <a:p>
            <a:pPr marL="215280" indent="-201960">
              <a:lnSpc>
                <a:spcPct val="100000"/>
              </a:lnSpc>
              <a:spcBef>
                <a:spcPts val="90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GitHub as the shared repository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</a:t>
            </a:r>
            <a:r>
              <a:rPr b="0" lang="en-US" sz="1600" spc="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developers</a:t>
            </a:r>
            <a:endParaRPr b="0" lang="en-US" sz="1600" spc="-1" strike="noStrike">
              <a:latin typeface="Arial"/>
            </a:endParaRPr>
          </a:p>
          <a:p>
            <a:pPr marL="215280" indent="-201960">
              <a:lnSpc>
                <a:spcPct val="141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Source code is pulled in Jenkins after  developer</a:t>
            </a:r>
            <a:r>
              <a:rPr b="0" lang="en-US" sz="1600" spc="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594680" y="2314800"/>
            <a:ext cx="7364880" cy="4109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B434592D-B26E-4941-8384-31D18E4BBF81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40360" y="1165680"/>
            <a:ext cx="11880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Jen</a:t>
            </a:r>
            <a:r>
              <a:rPr b="1" lang="en-US" sz="2800" spc="-21" strike="noStrike">
                <a:solidFill>
                  <a:srgbClr val="000000"/>
                </a:solidFill>
                <a:latin typeface="Times New Roman"/>
              </a:rPr>
              <a:t>k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ins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40360" y="1726200"/>
            <a:ext cx="5517360" cy="10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4840" bIns="0">
            <a:spAutoFit/>
          </a:bodyPr>
          <a:p>
            <a:pPr marL="241200" indent="-227880">
              <a:lnSpc>
                <a:spcPct val="100000"/>
              </a:lnSpc>
              <a:spcBef>
                <a:spcPts val="90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Open source continuous integration</a:t>
            </a:r>
            <a:r>
              <a:rPr b="0" lang="en-US" sz="1600" spc="3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tool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Can perform unit test, integration test, </a:t>
            </a:r>
            <a:r>
              <a:rPr b="0" lang="en-US" sz="16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determine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build status</a:t>
            </a:r>
            <a:r>
              <a:rPr b="0" lang="en-US" sz="1600" spc="30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….</a:t>
            </a:r>
            <a:endParaRPr b="0" lang="en-US" sz="1600" spc="-1" strike="noStrike">
              <a:latin typeface="Arial"/>
            </a:endParaRPr>
          </a:p>
          <a:p>
            <a:pPr marL="241200" indent="-227880">
              <a:lnSpc>
                <a:spcPct val="100000"/>
              </a:lnSpc>
              <a:spcBef>
                <a:spcPts val="8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Developers will receive a feedback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their</a:t>
            </a:r>
            <a:r>
              <a:rPr b="0" lang="en-US" sz="1600" spc="9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build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7062480" y="2755440"/>
            <a:ext cx="4708080" cy="3580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4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5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95ED5E0A-C7AC-41BF-BE17-9D0365E9EF67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929520" y="254880"/>
            <a:ext cx="210888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4184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Jenkins</a:t>
            </a:r>
            <a:r>
              <a:rPr b="0" lang="en-US" sz="4400" spc="7" strike="noStrike">
                <a:solidFill>
                  <a:srgbClr val="000000"/>
                </a:solidFill>
                <a:latin typeface="Calibri Light"/>
                <a:ea typeface="DejaVu Sans"/>
              </a:rPr>
              <a:t>/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916920" y="1045440"/>
            <a:ext cx="382140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241200" indent="-2278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Jenkins setup on</a:t>
            </a:r>
            <a:r>
              <a:rPr b="0" lang="en-US" sz="1600" spc="4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testingcarrot.mrcc.ovgu.de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38080" y="1609200"/>
            <a:ext cx="10057680" cy="3358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"/>
          <p:cNvSpPr/>
          <p:nvPr/>
        </p:nvSpPr>
        <p:spPr>
          <a:xfrm>
            <a:off x="1373760" y="4968360"/>
            <a:ext cx="5282640" cy="15868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5"/>
          <p:cNvSpPr/>
          <p:nvPr/>
        </p:nvSpPr>
        <p:spPr>
          <a:xfrm>
            <a:off x="0" y="0"/>
            <a:ext cx="10057680" cy="1023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6"/>
          <p:cNvSpPr/>
          <p:nvPr/>
        </p:nvSpPr>
        <p:spPr>
          <a:xfrm>
            <a:off x="11081520" y="6465240"/>
            <a:ext cx="20556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5560">
              <a:lnSpc>
                <a:spcPts val="1239"/>
              </a:lnSpc>
            </a:pPr>
            <a:fld id="{C1F68082-2F3D-46E9-B095-FAD250AE8D5E}" type="slidenum">
              <a:rPr b="0" lang="en-US" sz="1200" spc="-1" strike="noStrike">
                <a:solidFill>
                  <a:srgbClr val="888888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78840" y="6502320"/>
            <a:ext cx="106812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811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17.08.2016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LibreOffice/6.2.7.1$Linux_X86_64 LibreOffice_project/20$Build-1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2019-10-22T23:21:03Z</dcterms:created>
  <dc:creator>manoj reddy</dc:creator>
  <dc:description/>
  <dc:language>en-US</dc:language>
  <cp:lastModifiedBy/>
  <dcterms:modified xsi:type="dcterms:W3CDTF">2019-10-23T01:35:33Z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2016-08-16T00:00:00Z</vt:filetime>
  </property>
  <property fmtid="{D5CDD505-2E9C-101B-9397-08002B2CF9AE}" pid="4" name="Creator">
    <vt:lpwstr>Microsoft® PowerPoint® 2013</vt:lpwstr>
  </property>
  <property fmtid="{D5CDD505-2E9C-101B-9397-08002B2CF9AE}" pid="5" name="HyperlinksChanged">
    <vt:bool>0</vt:bool>
  </property>
  <property fmtid="{D5CDD505-2E9C-101B-9397-08002B2CF9AE}" pid="6" name="LastSaved">
    <vt:filetime>2019-10-22T00:00:00Z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