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7" r:id="rId2"/>
    <p:sldId id="258" r:id="rId3"/>
    <p:sldId id="259" r:id="rId4"/>
    <p:sldId id="274" r:id="rId5"/>
    <p:sldId id="264" r:id="rId6"/>
    <p:sldId id="262" r:id="rId7"/>
    <p:sldId id="272" r:id="rId8"/>
    <p:sldId id="275" r:id="rId9"/>
    <p:sldId id="278" r:id="rId10"/>
    <p:sldId id="279" r:id="rId11"/>
    <p:sldId id="268" r:id="rId12"/>
    <p:sldId id="281" r:id="rId13"/>
    <p:sldId id="27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164B6-08F9-49B4-BFFF-47BF0C296537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99CF-88A4-4CB5-9338-A45E0CA307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6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8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24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7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74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36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1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6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80C4DB-FBCD-451A-8743-5EB1DF961C7F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6C76BB-62F1-48DB-89C6-DECF77532B6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9648-680D-16BE-5BB5-63321F3F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MODELING FOR PERSONAL MEDICAL COSTS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673-0EC7-43CE-0C8B-2815CFE0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290"/>
            <a:ext cx="10058400" cy="3951804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Regression for Applied Data Science (ADSC2020)</a:t>
            </a:r>
          </a:p>
          <a:p>
            <a:pPr algn="ctr"/>
            <a:r>
              <a:rPr lang="en-CA" dirty="0"/>
              <a:t>Winter 2024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Akansha Bhargavi - T00736533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Solomon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Maccarthy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T00734513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Viswateja Adothi - T00736529</a:t>
            </a:r>
          </a:p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FF88672-39BE-B967-258E-574B083F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6" y="5214631"/>
            <a:ext cx="5927008" cy="10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F2EA-B19D-0E8F-8F24-42E9332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Diagnostics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CD159C-3228-001D-DB30-F17BD915D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53956"/>
              </p:ext>
            </p:extLst>
          </p:nvPr>
        </p:nvGraphicFramePr>
        <p:xfrm>
          <a:off x="1096963" y="1846263"/>
          <a:ext cx="10058400" cy="384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7662593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27893357"/>
                    </a:ext>
                  </a:extLst>
                </a:gridCol>
              </a:tblGrid>
              <a:tr h="769323">
                <a:tc>
                  <a:txBody>
                    <a:bodyPr/>
                    <a:lstStyle/>
                    <a:p>
                      <a:r>
                        <a:rPr lang="en-CA"/>
                        <a:t>Assumption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P-value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4283"/>
                  </a:ext>
                </a:extLst>
              </a:tr>
              <a:tr h="769323">
                <a:tc>
                  <a:txBody>
                    <a:bodyPr/>
                    <a:lstStyle/>
                    <a:p>
                      <a:r>
                        <a:rPr lang="en-CA"/>
                        <a:t>Linearity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Violated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53151"/>
                  </a:ext>
                </a:extLst>
              </a:tr>
              <a:tr h="769323">
                <a:tc>
                  <a:txBody>
                    <a:bodyPr/>
                    <a:lstStyle/>
                    <a:p>
                      <a:r>
                        <a:rPr lang="en-CA"/>
                        <a:t>Normality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Violated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94371"/>
                  </a:ext>
                </a:extLst>
              </a:tr>
              <a:tr h="769323">
                <a:tc>
                  <a:txBody>
                    <a:bodyPr/>
                    <a:lstStyle/>
                    <a:p>
                      <a:r>
                        <a:rPr lang="en-CA" dirty="0"/>
                        <a:t>Homoscedasticity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Violated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0518"/>
                  </a:ext>
                </a:extLst>
              </a:tr>
              <a:tr h="769323">
                <a:tc>
                  <a:txBody>
                    <a:bodyPr/>
                    <a:lstStyle/>
                    <a:p>
                      <a:r>
                        <a:rPr lang="en-CA"/>
                        <a:t>Independence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P-value = 0.096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6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76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311F-C483-48BF-C442-3F1F0D61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Addressing Model Assumption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5D6B-DABF-93DD-838D-E41FAEB7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Transformation techniques such as Box-Cox and logarithmic transformations were performed.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Despite transformation efforts, diagnostic checks revealed violations of model assumptions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Generalized Linear Models (GLM):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Transitioning to Generalized Linear Models (GLM) to accommodate non-normally distributed response variables.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9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9F2-F858-B738-3951-D539B7C8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368A-6984-9764-5756-A3EAB8E1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Overdispersion : 0.3601945</a:t>
            </a:r>
          </a:p>
          <a:p>
            <a:r>
              <a:rPr lang="en-CA" dirty="0"/>
              <a:t>Model Assumptions:</a:t>
            </a:r>
          </a:p>
          <a:p>
            <a:r>
              <a:rPr lang="en-CA" dirty="0"/>
              <a:t>Linearity – Passed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D42E2-4412-C822-AE09-F86A1884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7" y="1856095"/>
            <a:ext cx="6916720" cy="40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3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AF53-06FA-BFC1-A798-D40D7255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E2CD7-A35D-4EE9-8697-6D93251A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28215"/>
            <a:ext cx="7326797" cy="3477465"/>
          </a:xfrm>
        </p:spPr>
      </p:pic>
    </p:spTree>
    <p:extLst>
      <p:ext uri="{BB962C8B-B14F-4D97-AF65-F5344CB8AC3E}">
        <p14:creationId xmlns:p14="http://schemas.microsoft.com/office/powerpoint/2010/main" val="219781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18B9-E54E-5019-1B13-F707BDC6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13725"/>
            <a:ext cx="10058400" cy="1450757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4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BD92-DB0B-D931-65FD-0513D7E4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C52F-8A83-1819-702B-A5FA0AE1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predicting medical insurance costs, several factors stand out as significant determinants. Notably, Smoker Status emerges as a critical variable, showcasing a substantial impact on medical expenses.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Smokers tend to bear higher costs on average compared to non-smokers.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Age and BMI exhibit a positive correlation with insurance charges. Advanced age and higher BMI levels are associated with increased medical costs, emphasizing the importance of considering these factors in insurance cost estimations.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conduct a thorough examination of the various factors influencing insurance     costs, providing invaluable insights for insurance companies, policymakers, and individuals alike.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9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94D5-F9BB-B703-2DE3-A8470FB3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4250-97EC-C166-61F5-B3A5FA36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90152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Age of the primary beneficiary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Sex: Gender of the insurance contractor (female, male)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BMI: Body mass index, indicating relative weight to height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Children: Number of children covered by health insurance / Number of dependents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Smoker: Smoking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Region: Residential area of the beneficiary in the US (northeast, southeast, southwest, northwest)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Charges: Individual medical costs billed by health insurance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DF8F-0765-DEA7-E674-A5C6ADF7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9242"/>
          </a:xfrm>
        </p:spPr>
        <p:txBody>
          <a:bodyPr/>
          <a:lstStyle/>
          <a:p>
            <a:r>
              <a:rPr lang="en-US" dirty="0"/>
              <a:t>Dataset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36DFE-BB86-7198-724F-10E0B3F85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3304"/>
            <a:ext cx="10058400" cy="3650413"/>
          </a:xfrm>
        </p:spPr>
      </p:pic>
    </p:spTree>
    <p:extLst>
      <p:ext uri="{BB962C8B-B14F-4D97-AF65-F5344CB8AC3E}">
        <p14:creationId xmlns:p14="http://schemas.microsoft.com/office/powerpoint/2010/main" val="57925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606B-4CAC-DFAB-59A6-615C54C2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A59CC-CF39-99A3-E823-159F4ED682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45734"/>
            <a:ext cx="4937125" cy="402336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8FDC69-7747-31DD-8CE7-A1F0D8B8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3" y="2605382"/>
            <a:ext cx="5620935" cy="2504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9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3381-0D5A-3438-61C2-1BD3B3E4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istributions of smokers’ status, 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children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A9997-91A7-7948-E86B-BDE5048C00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845735"/>
            <a:ext cx="4938712" cy="4023360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DA741A-EE65-DE72-946C-1F12319CB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27123"/>
            <a:ext cx="4937125" cy="3755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903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D9A7-D364-17EA-0795-8864FCFB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6B39-F67A-14A7-D59A-B6768B1D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Correlation:</a:t>
            </a:r>
          </a:p>
          <a:p>
            <a:pPr marL="0" indent="0" algn="just">
              <a:buNone/>
            </a:pPr>
            <a:r>
              <a:rPr lang="en-US" dirty="0"/>
              <a:t>Age and BMI are important to consider in models predicting insurance charges. Other factors also have significantly influence insurance charges</a:t>
            </a:r>
          </a:p>
          <a:p>
            <a:pPr marL="0" indent="0" algn="just">
              <a:buNone/>
            </a:pPr>
            <a:r>
              <a:rPr lang="en-US" dirty="0"/>
              <a:t>VIF: The multicollinearity diagnostics indicate that the variables selected for the model do not suffer from high multicollinearity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870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ACE8-0156-31EC-9266-D301FF0B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2262"/>
          </a:xfrm>
        </p:spPr>
        <p:txBody>
          <a:bodyPr/>
          <a:lstStyle/>
          <a:p>
            <a:r>
              <a:rPr lang="en-CA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85C8-44F6-B171-00A8-B5227577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789921" cy="4023360"/>
          </a:xfrm>
        </p:spPr>
        <p:txBody>
          <a:bodyPr>
            <a:normAutofit/>
          </a:bodyPr>
          <a:lstStyle/>
          <a:p>
            <a:r>
              <a:rPr lang="en-US" dirty="0"/>
              <a:t>Model 1: charges ~ age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Model 2: charges ~ BMI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Model 3:charges ~smoker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733FD-83FD-AFB2-B8CC-37CCE227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452" y="1845734"/>
            <a:ext cx="5344271" cy="876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72D8CB-90CF-F1F6-930B-7A474570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23" y="3104012"/>
            <a:ext cx="5391902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611DD-A713-9328-369D-56C8605D6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42" y="4352764"/>
            <a:ext cx="523948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9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D573-869A-518B-233E-42ADA38A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Multiple Linear Regression</a:t>
            </a:r>
            <a:br>
              <a:rPr lang="en-US" sz="2000" dirty="0"/>
            </a:br>
            <a:br>
              <a:rPr lang="en-US" sz="2000" dirty="0"/>
            </a:br>
            <a:r>
              <a:rPr lang="en-CA" sz="2000" dirty="0"/>
              <a:t>				            						</a:t>
            </a:r>
            <a:r>
              <a:rPr lang="en-US" sz="2000" dirty="0"/>
              <a:t> charges ~ sex + </a:t>
            </a:r>
            <a:r>
              <a:rPr lang="en-US" sz="2000" dirty="0" err="1"/>
              <a:t>bmi</a:t>
            </a:r>
            <a:r>
              <a:rPr lang="en-US" sz="2000" dirty="0"/>
              <a:t> + children + sex*</a:t>
            </a:r>
            <a:r>
              <a:rPr lang="en-US" sz="2000" dirty="0" err="1"/>
              <a:t>bmi</a:t>
            </a:r>
            <a:r>
              <a:rPr lang="en-US" sz="2000" dirty="0"/>
              <a:t> </a:t>
            </a:r>
            <a:r>
              <a:rPr lang="en-CA" sz="2000" dirty="0"/>
              <a:t>	          </a:t>
            </a:r>
            <a:r>
              <a:rPr lang="en-CA" sz="2000" dirty="0" err="1"/>
              <a:t>lm</a:t>
            </a:r>
            <a:r>
              <a:rPr lang="en-CA" sz="2000" dirty="0"/>
              <a:t>(</a:t>
            </a:r>
            <a:r>
              <a:rPr lang="en-CA" sz="2000" dirty="0" err="1"/>
              <a:t>charges~.,data</a:t>
            </a:r>
            <a:r>
              <a:rPr lang="en-CA" sz="2000" dirty="0"/>
              <a:t>=insurance)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6832F-7F2F-DA33-4986-E9413AC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5166"/>
            <a:ext cx="4882701" cy="1571844"/>
          </a:xfrm>
          <a:prstGeom prst="rect">
            <a:avLst/>
          </a:prstGeom>
        </p:spPr>
      </p:pic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9418931C-5520-AAAC-DAC5-465CA7E8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20" y="1945586"/>
            <a:ext cx="5162777" cy="38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49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</TotalTime>
  <Words>420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Söhne</vt:lpstr>
      <vt:lpstr>Times New Roman</vt:lpstr>
      <vt:lpstr>Retrospect</vt:lpstr>
      <vt:lpstr>REGRESSION MODELING FOR PERSONAL MEDICAL COSTS</vt:lpstr>
      <vt:lpstr>Introduction</vt:lpstr>
      <vt:lpstr>Dataset</vt:lpstr>
      <vt:lpstr>Dataset</vt:lpstr>
      <vt:lpstr>Exploratory Data Analysis (EDA) </vt:lpstr>
      <vt:lpstr>Distributions of smokers’ status, number of children</vt:lpstr>
      <vt:lpstr>Variable selection</vt:lpstr>
      <vt:lpstr>Simple Linear Regression</vt:lpstr>
      <vt:lpstr>Multiple Linear Regression                         charges ~ sex + bmi + children + sex*bmi            lm(charges~.,data=insurance)</vt:lpstr>
      <vt:lpstr>Model Diagnostics</vt:lpstr>
      <vt:lpstr>Addressing Model Assumption Violations</vt:lpstr>
      <vt:lpstr>GLM</vt:lpstr>
      <vt:lpstr>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MODELING FOR PERSONAL MEDICAL COSTS</dc:title>
  <dc:creator>Viswateja Adothi</dc:creator>
  <cp:lastModifiedBy>User</cp:lastModifiedBy>
  <cp:revision>55</cp:revision>
  <dcterms:created xsi:type="dcterms:W3CDTF">2024-04-04T03:00:57Z</dcterms:created>
  <dcterms:modified xsi:type="dcterms:W3CDTF">2024-04-05T19:03:44Z</dcterms:modified>
</cp:coreProperties>
</file>