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K6FHLi2ZNyhBkaMkGXCqhJvkh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EA8485-6D6A-445C-AE08-FE6D9D65B97D}">
  <a:tblStyle styleId="{CEEA8485-6D6A-445C-AE08-FE6D9D65B9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9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" name="Google Shape;23;p19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4" name="Google Shape;24;p19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9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FEFEFE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7" name="Google Shape;27;p19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800"/>
              <a:buFont typeface="Century Gothic"/>
              <a:buNone/>
              <a:defRPr b="0" sz="6800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/>
          <p:nvPr>
            <p:ph idx="2" type="pic"/>
          </p:nvPr>
        </p:nvSpPr>
        <p:spPr>
          <a:xfrm>
            <a:off x="228599" y="237744"/>
            <a:ext cx="7696201" cy="6382512"/>
          </a:xfrm>
          <a:prstGeom prst="rect">
            <a:avLst/>
          </a:prstGeom>
          <a:solidFill>
            <a:srgbClr val="95C77F"/>
          </a:solidFill>
          <a:ln>
            <a:noFill/>
          </a:ln>
        </p:spPr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5662337" y="6035040"/>
            <a:ext cx="2071963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612648" y="6035040"/>
            <a:ext cx="458800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1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10396728" y="6035040"/>
            <a:ext cx="1225296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27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7"/>
          <p:cNvSpPr txBox="1"/>
          <p:nvPr>
            <p:ph type="title"/>
          </p:nvPr>
        </p:nvSpPr>
        <p:spPr>
          <a:xfrm>
            <a:off x="8477250" y="603504"/>
            <a:ext cx="3144774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8477250" y="2386584"/>
            <a:ext cx="3144774" cy="351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 rot="5400000">
            <a:off x="4171188" y="-1001268"/>
            <a:ext cx="3849624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title"/>
          </p:nvPr>
        </p:nvSpPr>
        <p:spPr>
          <a:xfrm rot="5400000">
            <a:off x="7543800" y="2209800"/>
            <a:ext cx="52578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" type="body"/>
          </p:nvPr>
        </p:nvSpPr>
        <p:spPr>
          <a:xfrm rot="5400000">
            <a:off x="2247900" y="-647700"/>
            <a:ext cx="5257800" cy="8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/>
            </a:lvl1pPr>
            <a:lvl2pPr indent="-3429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8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8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3" name="Google Shape;53;p18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4" name="Google Shape;54;p18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55" name="Google Shape;55;p18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6" name="Google Shape;56;p18"/>
          <p:cNvSpPr txBox="1"/>
          <p:nvPr>
            <p:ph type="ctrTitle"/>
          </p:nvPr>
        </p:nvSpPr>
        <p:spPr>
          <a:xfrm>
            <a:off x="1629103" y="2244830"/>
            <a:ext cx="8933796" cy="2437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b="0"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subTitle"/>
          </p:nvPr>
        </p:nvSpPr>
        <p:spPr>
          <a:xfrm>
            <a:off x="1629101" y="4682062"/>
            <a:ext cx="8936846" cy="457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5318760" y="1341256"/>
            <a:ext cx="1554480" cy="4855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1629100" y="5177408"/>
            <a:ext cx="5730295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06920" y="5177408"/>
            <a:ext cx="19559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" name="Google Shape;63;p21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ctr">
              <a:srgbClr val="000000">
                <a:alpha val="6588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1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1629156" y="2275165"/>
            <a:ext cx="8933688" cy="2406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800"/>
              <a:buFont typeface="Century Gothic"/>
              <a:buNone/>
              <a:defRPr sz="6800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21"/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8" name="Google Shape;68;p21"/>
            <p:cNvCxnSpPr/>
            <p:nvPr/>
          </p:nvCxnSpPr>
          <p:spPr>
            <a:xfrm>
              <a:off x="525018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9" name="Google Shape;69;p21"/>
            <p:cNvCxnSpPr/>
            <p:nvPr/>
          </p:nvCxnSpPr>
          <p:spPr>
            <a:xfrm>
              <a:off x="6941820" y="1267730"/>
              <a:ext cx="0" cy="612648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21"/>
            <p:cNvCxnSpPr/>
            <p:nvPr/>
          </p:nvCxnSpPr>
          <p:spPr>
            <a:xfrm>
              <a:off x="5250180" y="1883664"/>
              <a:ext cx="1691640" cy="0"/>
            </a:xfrm>
            <a:prstGeom prst="straightConnector1">
              <a:avLst/>
            </a:prstGeom>
            <a:solidFill>
              <a:srgbClr val="262626"/>
            </a:solidFill>
            <a:ln cap="flat" cmpd="sng" w="952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1" name="Google Shape;71;p21"/>
          <p:cNvSpPr txBox="1"/>
          <p:nvPr>
            <p:ph idx="1" type="body"/>
          </p:nvPr>
        </p:nvSpPr>
        <p:spPr>
          <a:xfrm>
            <a:off x="1629156" y="4682062"/>
            <a:ext cx="893978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5318760" y="1344502"/>
            <a:ext cx="1554480" cy="498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1629157" y="5177408"/>
            <a:ext cx="5660134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04504" y="5177408"/>
            <a:ext cx="1958339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" type="body"/>
          </p:nvPr>
        </p:nvSpPr>
        <p:spPr>
          <a:xfrm>
            <a:off x="106680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8" name="Google Shape;78;p22"/>
          <p:cNvSpPr txBox="1"/>
          <p:nvPr>
            <p:ph idx="2" type="body"/>
          </p:nvPr>
        </p:nvSpPr>
        <p:spPr>
          <a:xfrm>
            <a:off x="6461760" y="2103120"/>
            <a:ext cx="4663440" cy="3749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>
            <a:off x="1069848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i="0" sz="1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23"/>
          <p:cNvSpPr txBox="1"/>
          <p:nvPr>
            <p:ph idx="2" type="body"/>
          </p:nvPr>
        </p:nvSpPr>
        <p:spPr>
          <a:xfrm>
            <a:off x="1069848" y="2792472"/>
            <a:ext cx="4663440" cy="31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6" name="Google Shape;86;p23"/>
          <p:cNvSpPr txBox="1"/>
          <p:nvPr>
            <p:ph idx="3" type="body"/>
          </p:nvPr>
        </p:nvSpPr>
        <p:spPr>
          <a:xfrm>
            <a:off x="6458712" y="2074334"/>
            <a:ext cx="466344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23"/>
          <p:cNvSpPr txBox="1"/>
          <p:nvPr>
            <p:ph idx="4" type="body"/>
          </p:nvPr>
        </p:nvSpPr>
        <p:spPr>
          <a:xfrm>
            <a:off x="6458712" y="2792471"/>
            <a:ext cx="4663440" cy="3164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88" name="Google Shape;88;p23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D8D8D8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6"/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cap="sq" cmpd="sng" w="9525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6"/>
          <p:cNvSpPr txBox="1"/>
          <p:nvPr>
            <p:ph type="title"/>
          </p:nvPr>
        </p:nvSpPr>
        <p:spPr>
          <a:xfrm>
            <a:off x="8458200" y="607392"/>
            <a:ext cx="3161963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sz="32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" type="body"/>
          </p:nvPr>
        </p:nvSpPr>
        <p:spPr>
          <a:xfrm>
            <a:off x="685800" y="609600"/>
            <a:ext cx="6858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900"/>
              <a:buChar char="◦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/>
        </p:txBody>
      </p:sp>
      <p:sp>
        <p:nvSpPr>
          <p:cNvPr id="105" name="Google Shape;105;p26"/>
          <p:cNvSpPr txBox="1"/>
          <p:nvPr>
            <p:ph idx="2" type="body"/>
          </p:nvPr>
        </p:nvSpPr>
        <p:spPr>
          <a:xfrm>
            <a:off x="8458200" y="2336800"/>
            <a:ext cx="3161963" cy="36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5588000" y="6035040"/>
            <a:ext cx="1955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6262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685801" y="6035040"/>
            <a:ext cx="45847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10396728" y="6035040"/>
            <a:ext cx="122343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FEFEF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7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FEFEFE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EFEFE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rgbClr val="BFBFBF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6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cap="sq" cmpd="sng" w="9525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Garamond"/>
              <a:buChar char="◦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300"/>
              <a:buFont typeface="Garamond"/>
              <a:buChar char="◦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00"/>
              <a:buFont typeface="Garamond"/>
              <a:buChar char="◦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automatically generated" id="134" name="Google Shape;134;p1"/>
          <p:cNvPicPr preferRelativeResize="0"/>
          <p:nvPr/>
        </p:nvPicPr>
        <p:blipFill rotWithShape="1">
          <a:blip r:embed="rId3">
            <a:alphaModFix/>
          </a:blip>
          <a:srcRect b="0" l="0" r="-1" t="0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"/>
          <p:cNvSpPr/>
          <p:nvPr/>
        </p:nvSpPr>
        <p:spPr>
          <a:xfrm>
            <a:off x="4804175" y="1808525"/>
            <a:ext cx="6590100" cy="3710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"/>
          <p:cNvSpPr txBox="1"/>
          <p:nvPr>
            <p:ph type="ctrTitle"/>
          </p:nvPr>
        </p:nvSpPr>
        <p:spPr>
          <a:xfrm>
            <a:off x="4911325" y="1893100"/>
            <a:ext cx="6393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GB" sz="3000">
                <a:solidFill>
                  <a:schemeClr val="lt1"/>
                </a:solidFill>
              </a:rPr>
              <a:t>TEAM 07 MEMBERS : 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GB" sz="3000">
                <a:solidFill>
                  <a:schemeClr val="lt1"/>
                </a:solidFill>
              </a:rPr>
              <a:t>    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GB" sz="3000">
                <a:solidFill>
                  <a:schemeClr val="lt1"/>
                </a:solidFill>
              </a:rPr>
              <a:t>                     VISWANATHAN.S</a:t>
            </a:r>
            <a:br>
              <a:rPr lang="en-GB" sz="3000">
                <a:solidFill>
                  <a:schemeClr val="lt1"/>
                </a:solidFill>
              </a:rPr>
            </a:br>
            <a:r>
              <a:rPr lang="en-GB" sz="3000">
                <a:solidFill>
                  <a:schemeClr val="lt1"/>
                </a:solidFill>
              </a:rPr>
              <a:t>                     PRASANTH.T</a:t>
            </a:r>
            <a:br>
              <a:rPr lang="en-GB" sz="3000">
                <a:solidFill>
                  <a:schemeClr val="lt1"/>
                </a:solidFill>
              </a:rPr>
            </a:br>
            <a:r>
              <a:rPr lang="en-GB" sz="3000">
                <a:solidFill>
                  <a:schemeClr val="lt1"/>
                </a:solidFill>
              </a:rPr>
              <a:t>                     ANBUMANI.C</a:t>
            </a:r>
            <a:br>
              <a:rPr lang="en-GB" sz="3000">
                <a:solidFill>
                  <a:schemeClr val="lt1"/>
                </a:solidFill>
              </a:rPr>
            </a:br>
            <a:r>
              <a:rPr lang="en-GB" sz="3000">
                <a:solidFill>
                  <a:schemeClr val="lt1"/>
                </a:solidFill>
              </a:rPr>
              <a:t>                     RISHAB KUMAR.V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GB" sz="3000">
                <a:solidFill>
                  <a:schemeClr val="lt1"/>
                </a:solidFill>
              </a:rPr>
              <a:t>GUIDE :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83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GB" sz="3000">
                <a:solidFill>
                  <a:schemeClr val="lt1"/>
                </a:solidFill>
              </a:rPr>
              <a:t>            Dr. N. JAISANKAR - HOD/IT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517925" y="160725"/>
            <a:ext cx="10554900" cy="12681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642950" y="321475"/>
            <a:ext cx="102513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 LEARNING TECHNIQUES BASED ACCESS CONTROL SYSTEM (DLTBACS)</a:t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1066800" y="2103120"/>
            <a:ext cx="10058400" cy="411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Explainable AI (XAI):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Integrate techniques like Integrated Gradients to explain why a decision was made.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Improve transparency and trust.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Context-Aware Learning: Include real-time factors like device trust, location, and access time into decision-making.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Adversarial Training: Train models to detect and defend against maliciously manipulated access requests.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Lightweight Neural Networks: Optimize the model to reduce size and computation for faster, efficient access predictions.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Robust AI Techniques: Handle missing, noisy, or inconsistent metadata.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Ensure fairness and resilience in access control decisions.</a:t>
            </a:r>
            <a:endParaRPr/>
          </a:p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FUTURE IMPROVEMENTS:</a:t>
            </a:r>
            <a:endParaRPr b="1"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1066800" y="2103120"/>
            <a:ext cx="10058400" cy="411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GB" sz="1700"/>
              <a:t>Problem: How can we explain why the model made a Grant or Deny decision?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      Solution: Integrate Explainable AI (XAI) techniques like Integrated Gradients.These methods highlight which metadata (user/resource features) influenced the model's decision.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2. Problem: How can we defend the model from adversarial attacks that manipulate metadata?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      Solution: Apply Adversarial Training by injecting intentionally manipulated examples during model training. This improves model robustness against attacks trying to bypass security.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3. Problem: How do we handle bias or missing data in the training dataset?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Solution: Perform Data Cleaning and Preprocessing to remove inconsistencies.Use Bias Detection Techniques and Data Augmentation to ensure fair and balanced training data.</a:t>
            </a:r>
            <a:endParaRPr/>
          </a:p>
        </p:txBody>
      </p:sp>
      <p:sp>
        <p:nvSpPr>
          <p:cNvPr id="199" name="Google Shape;199;p1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GB" sz="4000"/>
              <a:t>Challenges and Solutions in DLBAC:</a:t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1" type="body"/>
          </p:nvPr>
        </p:nvSpPr>
        <p:spPr>
          <a:xfrm>
            <a:off x="1066800" y="2103120"/>
            <a:ext cx="10058400" cy="411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4. Problem: How can we make the model generalize well to new, unseen users and resources?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Solution: Use Robust Validation techniques with unseen testing data. Implement Lifelong Learning methods to allow the model to adapt over time.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5. Problem: How do we reduce the high computational cost of deep learning models?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Solution: Design Lightweight Neural Networks by pruning unnecessary neurons and optimizing the architecture. Use techniques like model compression to make deployment faster and cheaper.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6. Problem: How can the model consider real-world changing factors like time, location, and device type?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None/>
            </a:pPr>
            <a:r>
              <a:rPr b="1" lang="en-GB" sz="1700"/>
              <a:t>Solution: Add Context-Aware Metadata as part of the input features. Train the model to factor in environmental contexts (e.g., time of access, device security level, location).</a:t>
            </a:r>
            <a:endParaRPr/>
          </a:p>
        </p:txBody>
      </p:sp>
      <p:sp>
        <p:nvSpPr>
          <p:cNvPr id="205" name="Google Shape;205;p1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GB" sz="4000"/>
              <a:t>Challenges and Solutions in DLBAC:</a:t>
            </a:r>
            <a:endParaRPr b="1"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1066800" y="2103120"/>
            <a:ext cx="10058400" cy="411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A deep learning-based access control system (DLBAC) was proposed and developed to automate access decisions.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The system reduces manual policy engineering, improves scalability, and adapts better to complex environments.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Challenges like explainability and security were identified and strategies for future improvements were outlined.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DLBAC has strong potential to modernize traditional access control systems, making them smarter, faster, and more secure.</a:t>
            </a:r>
            <a:endParaRPr/>
          </a:p>
        </p:txBody>
      </p:sp>
      <p:sp>
        <p:nvSpPr>
          <p:cNvPr id="211" name="Google Shape;211;p1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CONCLUSION:</a:t>
            </a:r>
            <a:br>
              <a:rPr lang="en-GB"/>
            </a:br>
            <a:r>
              <a:rPr lang="en-GB" sz="3000" u="sng"/>
              <a:t>SUMMARY OF THE PROJECT:</a:t>
            </a:r>
            <a:endParaRPr b="1" sz="3000" u="sn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1066800" y="2103120"/>
            <a:ext cx="10058400" cy="4112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Integrate explainability modules.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Implement security hardening through adversarial training.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700"/>
              <a:buChar char="◦"/>
            </a:pPr>
            <a:r>
              <a:rPr b="1" lang="en-GB" sz="1700"/>
              <a:t>Test and validate on larger real-world datasets.</a:t>
            </a:r>
            <a:endParaRPr/>
          </a:p>
        </p:txBody>
      </p:sp>
      <p:sp>
        <p:nvSpPr>
          <p:cNvPr id="217" name="Google Shape;217;p1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GB" sz="4000"/>
              <a:t>Next Steps:</a:t>
            </a:r>
            <a:endParaRPr b="1" sz="3000" u="sn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1066800" y="1768076"/>
            <a:ext cx="10058400" cy="4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923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</a:pPr>
            <a:r>
              <a:rPr b="1" lang="en-GB" sz="1600"/>
              <a:t>In today’s highly dynamic and scalable IT environments, traditional access control systems like Role-Based Access Control (RBAC) and Attribute-Based Access Control (ABAC) struggle to meet growing demands. </a:t>
            </a:r>
            <a:endParaRPr sz="1600"/>
          </a:p>
          <a:p>
            <a:pPr indent="-18923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GB" sz="1600"/>
              <a:t>They require manual policy engineering, which is time-consuming, error-prone, and difficult to scale.</a:t>
            </a:r>
            <a:endParaRPr sz="1600"/>
          </a:p>
          <a:p>
            <a:pPr indent="-18923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GB" sz="1600"/>
              <a:t>This project proposes a Deep Learning Based Access Control System (DLBAC), where a neural network is trained on user and resource metadata to automate access control decisions.</a:t>
            </a:r>
            <a:endParaRPr sz="1600"/>
          </a:p>
          <a:p>
            <a:pPr indent="-18923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GB" sz="1600"/>
              <a:t>Our approach focuses not only on automating decisions but also on enhancing explainability, robustness, and security. We aim to incorporate Explainable AI (XAI) methods, design lightweight neural networks, introduce context-awareness in access decisions, perform adversarial training for security, and apply robust AI techniques to handle noisy or incomplete data.</a:t>
            </a:r>
            <a:endParaRPr sz="1600"/>
          </a:p>
          <a:p>
            <a:pPr indent="-18923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600"/>
              <a:buChar char="◦"/>
            </a:pPr>
            <a:r>
              <a:rPr b="1" lang="en-GB" sz="1600"/>
              <a:t>This system can significantly improve the scalability, adaptability, and reliability of access control mechanisms in complex environments like cloud computing, IoT, and large enterprises.</a:t>
            </a:r>
            <a:endParaRPr sz="1600"/>
          </a:p>
        </p:txBody>
      </p:sp>
      <p:sp>
        <p:nvSpPr>
          <p:cNvPr id="144" name="Google Shape;144;p2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ABSTRACT: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82911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Develop an intelligent and secure access control system using deep learning.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 u="sng"/>
              <a:t>Working Principle: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Collect user and resource metadata.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Preprocess and encode features for model training.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Train a neural network to predict access decisions (Grant / Deny).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Integrate Explainable AI techniques to interpret model decisions.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Implement adversarial training to defend against manipulation attacks.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Design lightweight and context-aware systems to ensure real-time decision-making.</a:t>
            </a:r>
            <a:endParaRPr/>
          </a:p>
          <a:p>
            <a:pPr indent="-94805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 u="sng"/>
              <a:t>Expected Outcome</a:t>
            </a:r>
            <a:r>
              <a:rPr b="1" lang="en-GB"/>
              <a:t>:</a:t>
            </a:r>
            <a:endParaRPr/>
          </a:p>
          <a:p>
            <a:pPr indent="-182911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ct val="100000"/>
              <a:buChar char="◦"/>
            </a:pPr>
            <a:r>
              <a:rPr b="1" lang="en-GB"/>
              <a:t>A scalable, automated, explainable, and secure access control system that reduces manual intervention and enhances organizational security.</a:t>
            </a:r>
            <a:endParaRPr/>
          </a:p>
        </p:txBody>
      </p:sp>
      <p:sp>
        <p:nvSpPr>
          <p:cNvPr id="150" name="Google Shape;150;p3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PROJECT OVERVIEW:</a:t>
            </a:r>
            <a:br>
              <a:rPr lang="en-GB"/>
            </a:br>
            <a:r>
              <a:rPr b="1" lang="en-GB" sz="3000"/>
              <a:t>OBJECTIVE: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Traditional access control systems like RBAC and ABAC require manual creation and maintenance of access policies.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This process is tedious, prone to human error, and not scalable for dynamic environments such as cloud platforms, IoT networks, and large enterprise systems.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Moreover, these systems often lack the flexibility to adapt to changing user behavior and emerging threats.</a:t>
            </a:r>
            <a:endParaRPr/>
          </a:p>
        </p:txBody>
      </p:sp>
      <p:sp>
        <p:nvSpPr>
          <p:cNvPr id="156" name="Google Shape;156;p4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PROBLEM STATEMENT: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We propose DLBAC — a deep learning-based solution to automate access control decisions.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2000"/>
              <a:buChar char="◦"/>
            </a:pPr>
            <a:r>
              <a:rPr b="1" lang="en-GB" sz="2000" u="sng"/>
              <a:t>MAIN GOALS: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Automate access decisions without manual rule creation.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Enhance accuracy and scalability across dynamic environments.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Develop Explainable AI (XAI) to make decisions transparent.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Design Lightweight Neural Networks for faster, resource-efficient deployment.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Enable Context-Aware Learning considering time, location, and device context.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Integrate Adversarial Training to improve defense against attack manipulation.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Apply Robust AI Techniques to handle incomplete, noisy, or biased data inputs.</a:t>
            </a:r>
            <a:endParaRPr/>
          </a:p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PROPOSED SOLUTION:</a:t>
            </a:r>
            <a:endParaRPr b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00"/>
              <a:buFont typeface="Century Gothic"/>
              <a:buAutoNum type="arabicPeriod"/>
            </a:pPr>
            <a:r>
              <a:rPr b="1" lang="en-GB"/>
              <a:t> Data Preparation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Collect metadata (user details, resource details)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Preprocess data for training (encoding, cleaning)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-GB"/>
              <a:t>2.     Model Training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Train DLBAC neural network with metadata and access tuples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-GB"/>
              <a:t>3.     Access Decision Engine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Use trained model to predict grant/deny decision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-GB"/>
              <a:t>4.     Explainability Layer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Apply XAI techniques to interpret decisions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</a:pPr>
            <a:r>
              <a:rPr b="1" lang="en-GB"/>
              <a:t>5      Security Hardening</a:t>
            </a:r>
            <a:endParaRPr/>
          </a:p>
          <a:p>
            <a:pPr indent="-182880" lvl="0" marL="182880" rtl="0" algn="just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SzPts val="1500"/>
              <a:buChar char="◦"/>
            </a:pPr>
            <a:r>
              <a:rPr b="1" lang="en-GB"/>
              <a:t>Implement adversarial training and robustness checks</a:t>
            </a:r>
            <a:endParaRPr/>
          </a:p>
        </p:txBody>
      </p:sp>
      <p:sp>
        <p:nvSpPr>
          <p:cNvPr id="168" name="Google Shape;168;p6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lang="en-GB"/>
              <a:t>METHODOLOGY:</a:t>
            </a:r>
            <a:endParaRPr b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</a:pPr>
            <a:r>
              <a:rPr b="1" lang="en-GB" sz="3300"/>
              <a:t>MODULE BREAKDOWN &amp; IMPLEMENTATION PLAN</a:t>
            </a:r>
            <a:endParaRPr b="1" sz="3300"/>
          </a:p>
        </p:txBody>
      </p:sp>
      <p:sp>
        <p:nvSpPr>
          <p:cNvPr id="174" name="Google Shape;174;p7"/>
          <p:cNvSpPr txBox="1"/>
          <p:nvPr>
            <p:ph idx="10" type="dt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4/27/2025</a:t>
            </a:r>
            <a:endParaRPr/>
          </a:p>
        </p:txBody>
      </p:sp>
      <p:graphicFrame>
        <p:nvGraphicFramePr>
          <p:cNvPr id="175" name="Google Shape;175;p7"/>
          <p:cNvGraphicFramePr/>
          <p:nvPr/>
        </p:nvGraphicFramePr>
        <p:xfrm>
          <a:off x="541725" y="174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{CEEA8485-6D6A-445C-AE08-FE6D9D65B97D}</a:tableStyleId>
              </a:tblPr>
              <a:tblGrid>
                <a:gridCol w="3696900"/>
                <a:gridCol w="3696900"/>
                <a:gridCol w="3696900"/>
              </a:tblGrid>
              <a:tr h="6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Module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3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Status</a:t>
                      </a:r>
                      <a:endParaRPr b="1" sz="3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Collection &amp; Preprocessing</a:t>
                      </a:r>
                      <a:endParaRPr b="1"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Gather and encode user/resource metadata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Done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Training</a:t>
                      </a:r>
                      <a:endParaRPr b="1"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neural network on metadata and access tuples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 model ready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 Decision Engine</a:t>
                      </a:r>
                      <a:endParaRPr b="1"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Take inputs and predict access decisions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Prototype ready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Explainability (XAI)</a:t>
                      </a:r>
                      <a:endParaRPr b="1"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Apply Integrated Gradie or interpretation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Planned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Adversarial Training</a:t>
                      </a:r>
                      <a:endParaRPr b="1" sz="19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 model against adversarial attacks</a:t>
                      </a:r>
                      <a:endParaRPr sz="16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Planned</a:t>
                      </a:r>
                      <a:endParaRPr sz="20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Robustness Techniques</a:t>
                      </a:r>
                      <a:endParaRPr b="1" sz="1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Handle incomplete, noisy, or biased data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Planned</a:t>
                      </a:r>
                      <a:endParaRPr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0525" y="525775"/>
            <a:ext cx="4501276" cy="586787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9"/>
          <p:cNvSpPr txBox="1"/>
          <p:nvPr>
            <p:ph type="title"/>
          </p:nvPr>
        </p:nvSpPr>
        <p:spPr>
          <a:xfrm>
            <a:off x="482200" y="722225"/>
            <a:ext cx="35718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87096"/>
              <a:buFont typeface="Century Gothic"/>
              <a:buNone/>
            </a:pPr>
            <a:r>
              <a:rPr b="1" lang="en-GB" sz="3444"/>
              <a:t>BLOCK DIAGRAM: PROCESS </a:t>
            </a:r>
            <a:endParaRPr b="1" sz="3444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n-GB" sz="3000"/>
              <a:t>SYSTEM </a:t>
            </a:r>
            <a:r>
              <a:rPr lang="en-GB" sz="3000"/>
              <a:t>OVERVIEW:</a:t>
            </a:r>
            <a:endParaRPr b="1"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9100" y="535775"/>
            <a:ext cx="5857874" cy="582217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>
            <p:ph type="title"/>
          </p:nvPr>
        </p:nvSpPr>
        <p:spPr>
          <a:xfrm>
            <a:off x="548875" y="321475"/>
            <a:ext cx="3308700" cy="30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</a:pPr>
            <a:r>
              <a:rPr b="1" lang="en-GB" sz="3000"/>
              <a:t>FLOW CHART : </a:t>
            </a:r>
            <a:r>
              <a:rPr b="1" lang="en-GB" sz="3000"/>
              <a:t>METHODOLOGY</a:t>
            </a:r>
            <a:endParaRPr b="1"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</a:pPr>
            <a:r>
              <a:rPr lang="en-GB" sz="3000"/>
              <a:t> </a:t>
            </a:r>
            <a:endParaRPr sz="3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000"/>
              <a:buFont typeface="Century Gothic"/>
              <a:buNone/>
            </a:pPr>
            <a:r>
              <a:rPr lang="en-GB" sz="3000"/>
              <a:t>STEP-BY-STEP PROCESS :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avonVTI">
  <a:themeElements>
    <a:clrScheme name="FIVE">
      <a:dk1>
        <a:srgbClr val="000000"/>
      </a:dk1>
      <a:lt1>
        <a:srgbClr val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2025-04-27T14:40:50Z</dcterms:created>
  <dc:creator>MONISH R</dc:creator>
</cp:coreProperties>
</file>