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4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852"/>
  </p:normalViewPr>
  <p:slideViewPr>
    <p:cSldViewPr snapToGrid="0" snapToObjects="1">
      <p:cViewPr varScale="1">
        <p:scale>
          <a:sx n="140" d="100"/>
          <a:sy n="140" d="100"/>
        </p:scale>
        <p:origin x="68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1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2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5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0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ACE10-097C-54FE-BBB5-F290B5F400BD}"/>
              </a:ext>
            </a:extLst>
          </p:cNvPr>
          <p:cNvSpPr/>
          <p:nvPr/>
        </p:nvSpPr>
        <p:spPr>
          <a:xfrm>
            <a:off x="650748" y="2798686"/>
            <a:ext cx="10890504" cy="1200329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.NET Training</a:t>
            </a:r>
          </a:p>
          <a:p>
            <a:pPr algn="ctr"/>
            <a:r>
              <a:rPr lang="en-U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All topics will be explained in real time</a:t>
            </a:r>
          </a:p>
        </p:txBody>
      </p:sp>
    </p:spTree>
    <p:extLst>
      <p:ext uri="{BB962C8B-B14F-4D97-AF65-F5344CB8AC3E}">
        <p14:creationId xmlns:p14="http://schemas.microsoft.com/office/powerpoint/2010/main" val="232014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365760" y="381412"/>
            <a:ext cx="42885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8</a:t>
            </a:r>
          </a:p>
          <a:p>
            <a:endParaRPr lang="en-US" dirty="0"/>
          </a:p>
          <a:p>
            <a:r>
              <a:rPr lang="en-US" dirty="0"/>
              <a:t>Abstract Class </a:t>
            </a:r>
          </a:p>
          <a:p>
            <a:endParaRPr lang="en-US" dirty="0"/>
          </a:p>
          <a:p>
            <a:pPr lvl="1"/>
            <a:r>
              <a:rPr lang="en-US" dirty="0"/>
              <a:t>• Introduction to Abstract Class </a:t>
            </a:r>
          </a:p>
          <a:p>
            <a:pPr lvl="1"/>
            <a:r>
              <a:rPr lang="en-US" dirty="0"/>
              <a:t>• Creating Abstract class </a:t>
            </a:r>
          </a:p>
          <a:p>
            <a:pPr lvl="1"/>
            <a:r>
              <a:rPr lang="en-US" dirty="0"/>
              <a:t>• Need of Abstract class </a:t>
            </a:r>
          </a:p>
          <a:p>
            <a:pPr lvl="1"/>
            <a:r>
              <a:rPr lang="en-US" dirty="0"/>
              <a:t>• Advantages of abstract class </a:t>
            </a:r>
          </a:p>
          <a:p>
            <a:endParaRPr lang="en-US" dirty="0"/>
          </a:p>
          <a:p>
            <a:r>
              <a:rPr lang="en-US" dirty="0"/>
              <a:t>Interface </a:t>
            </a:r>
          </a:p>
          <a:p>
            <a:endParaRPr lang="en-US" dirty="0"/>
          </a:p>
          <a:p>
            <a:pPr lvl="1"/>
            <a:r>
              <a:rPr lang="en-US" dirty="0"/>
              <a:t>• Introduction to Interface </a:t>
            </a:r>
          </a:p>
          <a:p>
            <a:pPr lvl="1"/>
            <a:r>
              <a:rPr lang="en-US" dirty="0"/>
              <a:t>• Creating Interface </a:t>
            </a:r>
          </a:p>
          <a:p>
            <a:pPr lvl="1"/>
            <a:r>
              <a:rPr lang="en-US" dirty="0"/>
              <a:t>• Need of Interface </a:t>
            </a:r>
          </a:p>
          <a:p>
            <a:pPr lvl="1"/>
            <a:r>
              <a:rPr lang="en-US" dirty="0"/>
              <a:t>• Abstract class vs. Interface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12C95-0598-278E-B37F-985B0FEB038D}"/>
              </a:ext>
            </a:extLst>
          </p:cNvPr>
          <p:cNvSpPr txBox="1"/>
          <p:nvPr/>
        </p:nvSpPr>
        <p:spPr>
          <a:xfrm>
            <a:off x="5872756" y="695541"/>
            <a:ext cx="45879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Static Class </a:t>
            </a:r>
          </a:p>
          <a:p>
            <a:endParaRPr lang="en-US" dirty="0"/>
          </a:p>
          <a:p>
            <a:pPr lvl="1"/>
            <a:r>
              <a:rPr lang="en-US" dirty="0"/>
              <a:t>• Introduction to static class </a:t>
            </a:r>
          </a:p>
          <a:p>
            <a:pPr lvl="1"/>
            <a:r>
              <a:rPr lang="en-US" dirty="0"/>
              <a:t>• Creating static class and static methods </a:t>
            </a:r>
          </a:p>
          <a:p>
            <a:pPr lvl="1"/>
            <a:r>
              <a:rPr lang="en-US" dirty="0"/>
              <a:t>• Need of static class </a:t>
            </a:r>
          </a:p>
          <a:p>
            <a:pPr lvl="1"/>
            <a:r>
              <a:rPr lang="en-US" dirty="0"/>
              <a:t>• Normal class vs. Static class </a:t>
            </a:r>
          </a:p>
          <a:p>
            <a:endParaRPr lang="en-US" dirty="0"/>
          </a:p>
          <a:p>
            <a:r>
              <a:rPr lang="en-US" dirty="0"/>
              <a:t>Partial Class </a:t>
            </a:r>
          </a:p>
          <a:p>
            <a:endParaRPr lang="en-US" dirty="0"/>
          </a:p>
          <a:p>
            <a:pPr lvl="1"/>
            <a:r>
              <a:rPr lang="en-US" dirty="0"/>
              <a:t>• Introduction to partial class </a:t>
            </a:r>
          </a:p>
          <a:p>
            <a:pPr lvl="1"/>
            <a:r>
              <a:rPr lang="en-US" dirty="0"/>
              <a:t>• Creating partial class </a:t>
            </a:r>
          </a:p>
          <a:p>
            <a:pPr lvl="1"/>
            <a:r>
              <a:rPr lang="en-US" dirty="0"/>
              <a:t>• Need of partial class</a:t>
            </a:r>
          </a:p>
        </p:txBody>
      </p:sp>
    </p:spTree>
    <p:extLst>
      <p:ext uri="{BB962C8B-B14F-4D97-AF65-F5344CB8AC3E}">
        <p14:creationId xmlns:p14="http://schemas.microsoft.com/office/powerpoint/2010/main" val="202364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365760" y="381412"/>
            <a:ext cx="5486400" cy="4611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9 </a:t>
            </a:r>
          </a:p>
          <a:p>
            <a:endParaRPr lang="en-US" dirty="0"/>
          </a:p>
          <a:p>
            <a:r>
              <a:rPr lang="en-US" dirty="0"/>
              <a:t>Anonymous Type, Dynamic Type </a:t>
            </a:r>
          </a:p>
          <a:p>
            <a:endParaRPr lang="en-US" dirty="0"/>
          </a:p>
          <a:p>
            <a:pPr lvl="1"/>
            <a:r>
              <a:rPr lang="en-US" dirty="0"/>
              <a:t>• Introduction to Anonymous Type </a:t>
            </a:r>
          </a:p>
          <a:p>
            <a:pPr lvl="1"/>
            <a:r>
              <a:rPr lang="en-US" dirty="0"/>
              <a:t>• Using Anonymous Type </a:t>
            </a:r>
          </a:p>
          <a:p>
            <a:pPr lvl="1"/>
            <a:r>
              <a:rPr lang="en-US" dirty="0"/>
              <a:t>• Introduction to Dynamic </a:t>
            </a:r>
          </a:p>
          <a:p>
            <a:pPr lvl="1"/>
            <a:r>
              <a:rPr lang="en-US" dirty="0"/>
              <a:t>• Using Dynamic Type </a:t>
            </a:r>
          </a:p>
          <a:p>
            <a:endParaRPr lang="en-US" dirty="0"/>
          </a:p>
          <a:p>
            <a:r>
              <a:rPr lang="en-US" dirty="0"/>
              <a:t>Anonymous Method and Lambda Expression </a:t>
            </a:r>
          </a:p>
          <a:p>
            <a:endParaRPr lang="en-US" dirty="0"/>
          </a:p>
          <a:p>
            <a:pPr lvl="1"/>
            <a:r>
              <a:rPr lang="en-US" dirty="0"/>
              <a:t>• Introduction to Anonymous Method </a:t>
            </a:r>
          </a:p>
          <a:p>
            <a:pPr lvl="1"/>
            <a:r>
              <a:rPr lang="en-US" dirty="0"/>
              <a:t>• Using Anonymous Method </a:t>
            </a:r>
          </a:p>
          <a:p>
            <a:pPr lvl="1"/>
            <a:r>
              <a:rPr lang="en-US" dirty="0"/>
              <a:t>• Introduction to Lambda Expression </a:t>
            </a:r>
          </a:p>
          <a:p>
            <a:pPr lvl="1"/>
            <a:r>
              <a:rPr lang="en-US" dirty="0"/>
              <a:t>• Types of Lambda Expression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6FD59-C3AA-6DE2-D5F5-C3F127D96309}"/>
              </a:ext>
            </a:extLst>
          </p:cNvPr>
          <p:cNvSpPr txBox="1"/>
          <p:nvPr/>
        </p:nvSpPr>
        <p:spPr>
          <a:xfrm>
            <a:off x="6096000" y="610319"/>
            <a:ext cx="69585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Delegates </a:t>
            </a:r>
          </a:p>
          <a:p>
            <a:endParaRPr lang="en-US" dirty="0"/>
          </a:p>
          <a:p>
            <a:pPr lvl="1"/>
            <a:r>
              <a:rPr lang="en-US" dirty="0"/>
              <a:t>• Introduction to delegates </a:t>
            </a:r>
          </a:p>
          <a:p>
            <a:pPr lvl="1"/>
            <a:r>
              <a:rPr lang="en-US" dirty="0"/>
              <a:t>• Types of delegates </a:t>
            </a:r>
          </a:p>
          <a:p>
            <a:pPr lvl="1"/>
            <a:r>
              <a:rPr lang="en-US" dirty="0"/>
              <a:t>• Single Delegate </a:t>
            </a:r>
          </a:p>
          <a:p>
            <a:pPr lvl="1"/>
            <a:r>
              <a:rPr lang="en-US" dirty="0"/>
              <a:t>• Multicast Delegate</a:t>
            </a:r>
          </a:p>
          <a:p>
            <a:pPr lvl="1"/>
            <a:endParaRPr lang="en-US" dirty="0"/>
          </a:p>
          <a:p>
            <a:r>
              <a:rPr lang="en-US" dirty="0"/>
              <a:t>Events </a:t>
            </a:r>
          </a:p>
          <a:p>
            <a:endParaRPr lang="en-US" dirty="0"/>
          </a:p>
          <a:p>
            <a:pPr lvl="1"/>
            <a:r>
              <a:rPr lang="en-US" dirty="0"/>
              <a:t>• Introduction to Events </a:t>
            </a:r>
          </a:p>
          <a:p>
            <a:pPr lvl="1"/>
            <a:r>
              <a:rPr lang="en-US" dirty="0"/>
              <a:t>• How to use Events</a:t>
            </a:r>
          </a:p>
          <a:p>
            <a:pPr lvl="1"/>
            <a:r>
              <a:rPr lang="en-US" dirty="0"/>
              <a:t>• When to use Events</a:t>
            </a:r>
          </a:p>
        </p:txBody>
      </p:sp>
    </p:spTree>
    <p:extLst>
      <p:ext uri="{BB962C8B-B14F-4D97-AF65-F5344CB8AC3E}">
        <p14:creationId xmlns:p14="http://schemas.microsoft.com/office/powerpoint/2010/main" val="209474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365760" y="381412"/>
            <a:ext cx="5730240" cy="488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10</a:t>
            </a:r>
          </a:p>
          <a:p>
            <a:endParaRPr lang="en-US" dirty="0"/>
          </a:p>
          <a:p>
            <a:r>
              <a:rPr lang="en-US" dirty="0"/>
              <a:t>Collections </a:t>
            </a:r>
          </a:p>
          <a:p>
            <a:endParaRPr lang="en-US" dirty="0"/>
          </a:p>
          <a:p>
            <a:pPr lvl="1"/>
            <a:r>
              <a:rPr lang="en-US" dirty="0"/>
              <a:t>• Introduction to .NET Collections </a:t>
            </a:r>
          </a:p>
          <a:p>
            <a:pPr lvl="1"/>
            <a:r>
              <a:rPr lang="en-US" dirty="0"/>
              <a:t>• Relations between Collection Interfaces and Classes </a:t>
            </a:r>
          </a:p>
          <a:p>
            <a:endParaRPr lang="en-US" dirty="0"/>
          </a:p>
          <a:p>
            <a:r>
              <a:rPr lang="en-US" dirty="0"/>
              <a:t>Collection classes </a:t>
            </a:r>
          </a:p>
          <a:p>
            <a:endParaRPr lang="en-US" dirty="0"/>
          </a:p>
          <a:p>
            <a:pPr lvl="1"/>
            <a:r>
              <a:rPr lang="en-US" dirty="0"/>
              <a:t>• ArrayList </a:t>
            </a:r>
          </a:p>
          <a:p>
            <a:pPr lvl="1"/>
            <a:r>
              <a:rPr lang="en-US" dirty="0"/>
              <a:t>• SortedList </a:t>
            </a:r>
          </a:p>
          <a:p>
            <a:pPr lvl="1"/>
            <a:r>
              <a:rPr lang="en-US" dirty="0"/>
              <a:t>• Dictionary </a:t>
            </a:r>
          </a:p>
          <a:p>
            <a:pPr lvl="1"/>
            <a:r>
              <a:rPr lang="en-US" dirty="0"/>
              <a:t>• Hashtable </a:t>
            </a:r>
          </a:p>
          <a:p>
            <a:pPr lvl="1"/>
            <a:r>
              <a:rPr lang="en-US" dirty="0"/>
              <a:t>• Stack </a:t>
            </a:r>
          </a:p>
          <a:p>
            <a:pPr lvl="1"/>
            <a:r>
              <a:rPr lang="en-US" dirty="0"/>
              <a:t>• Queue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B3F83-83F2-D4BE-F979-D64488ACB8EA}"/>
              </a:ext>
            </a:extLst>
          </p:cNvPr>
          <p:cNvSpPr txBox="1"/>
          <p:nvPr/>
        </p:nvSpPr>
        <p:spPr>
          <a:xfrm>
            <a:off x="7045452" y="914401"/>
            <a:ext cx="51465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Generics </a:t>
            </a:r>
          </a:p>
          <a:p>
            <a:endParaRPr lang="en-US" dirty="0"/>
          </a:p>
          <a:p>
            <a:pPr lvl="1"/>
            <a:r>
              <a:rPr lang="en-US" dirty="0"/>
              <a:t>• Understanding .NET Generics </a:t>
            </a:r>
          </a:p>
          <a:p>
            <a:pPr lvl="1"/>
            <a:r>
              <a:rPr lang="en-US" dirty="0"/>
              <a:t>• Generics Advantages </a:t>
            </a:r>
          </a:p>
          <a:p>
            <a:pPr lvl="1"/>
            <a:r>
              <a:rPr lang="en-US" dirty="0"/>
              <a:t>• Collections vs. Generics </a:t>
            </a:r>
          </a:p>
          <a:p>
            <a:endParaRPr lang="en-US" dirty="0"/>
          </a:p>
          <a:p>
            <a:r>
              <a:rPr lang="en-US" dirty="0"/>
              <a:t>Generics Collection Classes </a:t>
            </a:r>
          </a:p>
          <a:p>
            <a:endParaRPr lang="en-US" dirty="0"/>
          </a:p>
          <a:p>
            <a:pPr lvl="1"/>
            <a:r>
              <a:rPr lang="en-US" dirty="0"/>
              <a:t>• List </a:t>
            </a:r>
          </a:p>
          <a:p>
            <a:pPr lvl="1"/>
            <a:r>
              <a:rPr lang="en-US" dirty="0"/>
              <a:t>• SortedList </a:t>
            </a:r>
          </a:p>
          <a:p>
            <a:pPr lvl="1"/>
            <a:r>
              <a:rPr lang="en-US" dirty="0"/>
              <a:t>• Dictionary </a:t>
            </a:r>
          </a:p>
          <a:p>
            <a:pPr lvl="1"/>
            <a:r>
              <a:rPr lang="en-US" dirty="0"/>
              <a:t>• Hashset </a:t>
            </a:r>
          </a:p>
          <a:p>
            <a:pPr lvl="1"/>
            <a:r>
              <a:rPr lang="en-US" dirty="0"/>
              <a:t>• Stack </a:t>
            </a:r>
          </a:p>
          <a:p>
            <a:pPr lvl="1"/>
            <a:r>
              <a:rPr lang="en-US" dirty="0"/>
              <a:t>• Queue</a:t>
            </a:r>
          </a:p>
        </p:txBody>
      </p:sp>
    </p:spTree>
    <p:extLst>
      <p:ext uri="{BB962C8B-B14F-4D97-AF65-F5344CB8AC3E}">
        <p14:creationId xmlns:p14="http://schemas.microsoft.com/office/powerpoint/2010/main" val="126698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365760" y="381412"/>
            <a:ext cx="5730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12</a:t>
            </a:r>
          </a:p>
          <a:p>
            <a:endParaRPr lang="en-US" dirty="0"/>
          </a:p>
          <a:p>
            <a:r>
              <a:rPr lang="en-US" dirty="0"/>
              <a:t>Async and Await </a:t>
            </a:r>
          </a:p>
          <a:p>
            <a:endParaRPr lang="en-US" dirty="0"/>
          </a:p>
          <a:p>
            <a:pPr lvl="1"/>
            <a:r>
              <a:rPr lang="en-US" dirty="0"/>
              <a:t>• Introduction to Async and Await </a:t>
            </a:r>
          </a:p>
          <a:p>
            <a:pPr lvl="1"/>
            <a:r>
              <a:rPr lang="en-US" dirty="0"/>
              <a:t>• How to use Async and Await </a:t>
            </a:r>
          </a:p>
          <a:p>
            <a:pPr lvl="1"/>
            <a:r>
              <a:rPr lang="en-US" dirty="0"/>
              <a:t>• When to use Async and Await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F52E7-2672-06DB-0F2F-6BEAD5B445D6}"/>
              </a:ext>
            </a:extLst>
          </p:cNvPr>
          <p:cNvSpPr txBox="1"/>
          <p:nvPr/>
        </p:nvSpPr>
        <p:spPr>
          <a:xfrm>
            <a:off x="676656" y="474577"/>
            <a:ext cx="108264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objectives </a:t>
            </a:r>
          </a:p>
          <a:p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completion of this course, attendees will be able to;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Describe Microsoft .NET Framework Architecture.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Use .NET CLI to create and run .NET based applications.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Understand .NET Framework basic and advanced in-depth concepts.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Use visual studio for running, debugging, and testing your C# programs.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• Use OOPs concepts like abstractions, Inheritance, polymorphism etc. in practical life.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Build the logic to develop C# programs.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Use classes, objects, properties, partial classes, static classes etc. in practical life.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Use C# advanced concepts like collections, generics, and delegates.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Describe the differences between classes, interfaces, abstract classes etc.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Use of Async and Await keywords</a:t>
            </a:r>
          </a:p>
        </p:txBody>
      </p:sp>
    </p:spTree>
    <p:extLst>
      <p:ext uri="{BB962C8B-B14F-4D97-AF65-F5344CB8AC3E}">
        <p14:creationId xmlns:p14="http://schemas.microsoft.com/office/powerpoint/2010/main" val="26069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685800" y="519422"/>
            <a:ext cx="87690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Course Curriculum</a:t>
            </a:r>
          </a:p>
          <a:p>
            <a:endParaRPr lang="en-US" dirty="0"/>
          </a:p>
          <a:p>
            <a:r>
              <a:rPr lang="en-US" b="1" dirty="0"/>
              <a:t>Section 1 </a:t>
            </a:r>
          </a:p>
          <a:p>
            <a:endParaRPr lang="en-US" dirty="0"/>
          </a:p>
          <a:p>
            <a:r>
              <a:rPr lang="en-US" dirty="0"/>
              <a:t>.NET </a:t>
            </a:r>
          </a:p>
          <a:p>
            <a:r>
              <a:rPr lang="en-US" dirty="0"/>
              <a:t>	• History of .NET Platform</a:t>
            </a:r>
          </a:p>
          <a:p>
            <a:r>
              <a:rPr lang="en-US" dirty="0"/>
              <a:t>	• .NET Framework, .NET Core and Mono </a:t>
            </a:r>
          </a:p>
          <a:p>
            <a:pPr lvl="2"/>
            <a:r>
              <a:rPr lang="en-US" dirty="0"/>
              <a:t>• .NET 5: One .NET Vision </a:t>
            </a:r>
          </a:p>
          <a:p>
            <a:pPr lvl="2"/>
            <a:r>
              <a:rPr lang="en-US" dirty="0"/>
              <a:t>• .NET Standard Library </a:t>
            </a:r>
          </a:p>
          <a:p>
            <a:pPr lvl="2"/>
            <a:r>
              <a:rPr lang="en-US" dirty="0"/>
              <a:t>• .NET 4.x vs. .NET Core/.NET 5 Architecture </a:t>
            </a:r>
          </a:p>
          <a:p>
            <a:pPr lvl="2"/>
            <a:r>
              <a:rPr lang="en-US" dirty="0"/>
              <a:t>• .NET Architecture Components: CLI, BCL, CLR, CTS, CLS </a:t>
            </a:r>
          </a:p>
          <a:p>
            <a:pPr lvl="2"/>
            <a:r>
              <a:rPr lang="en-US" dirty="0"/>
              <a:t>• .NET Compilation: IL/MSIL, JIT/</a:t>
            </a:r>
            <a:r>
              <a:rPr lang="en-US" dirty="0" err="1"/>
              <a:t>RyuJIT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• Assembly and Garbage Collector .NET CLI and Visual Studio Code </a:t>
            </a:r>
          </a:p>
          <a:p>
            <a:pPr lvl="2"/>
            <a:r>
              <a:rPr lang="en-US" dirty="0"/>
              <a:t>• Introduction to .NET CLI </a:t>
            </a:r>
          </a:p>
          <a:p>
            <a:pPr lvl="2"/>
            <a:r>
              <a:rPr lang="en-US" dirty="0"/>
              <a:t>• .NET CLI Commands </a:t>
            </a:r>
          </a:p>
          <a:p>
            <a:pPr lvl="2"/>
            <a:r>
              <a:rPr lang="en-US" dirty="0"/>
              <a:t>• Creating Project using CLI </a:t>
            </a:r>
          </a:p>
          <a:p>
            <a:pPr lvl="2"/>
            <a:r>
              <a:rPr lang="en-US" dirty="0"/>
              <a:t>• Running code using CLI </a:t>
            </a:r>
          </a:p>
          <a:p>
            <a:pPr lvl="2"/>
            <a:r>
              <a:rPr lang="en-US" dirty="0"/>
              <a:t>• VS Code for .NET Core development</a:t>
            </a:r>
          </a:p>
        </p:txBody>
      </p:sp>
    </p:spTree>
    <p:extLst>
      <p:ext uri="{BB962C8B-B14F-4D97-AF65-F5344CB8AC3E}">
        <p14:creationId xmlns:p14="http://schemas.microsoft.com/office/powerpoint/2010/main" val="66805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448056" y="116237"/>
            <a:ext cx="87690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2</a:t>
            </a:r>
          </a:p>
          <a:p>
            <a:endParaRPr lang="en-US" dirty="0"/>
          </a:p>
          <a:p>
            <a:r>
              <a:rPr lang="en-US" dirty="0"/>
              <a:t>C# Programming Language </a:t>
            </a:r>
          </a:p>
          <a:p>
            <a:endParaRPr lang="en-US" dirty="0"/>
          </a:p>
          <a:p>
            <a:pPr lvl="1"/>
            <a:r>
              <a:rPr lang="en-US" dirty="0"/>
              <a:t>• Introduction to C# </a:t>
            </a:r>
          </a:p>
          <a:p>
            <a:pPr lvl="1"/>
            <a:r>
              <a:rPr lang="en-US" dirty="0"/>
              <a:t>• History of C# Version </a:t>
            </a:r>
          </a:p>
          <a:p>
            <a:pPr lvl="1"/>
            <a:r>
              <a:rPr lang="en-US" dirty="0"/>
              <a:t>• C# Advantages</a:t>
            </a:r>
          </a:p>
          <a:p>
            <a:endParaRPr lang="en-US" dirty="0"/>
          </a:p>
          <a:p>
            <a:r>
              <a:rPr lang="en-US" dirty="0"/>
              <a:t> Creating Your First C# Program </a:t>
            </a:r>
          </a:p>
          <a:p>
            <a:endParaRPr lang="en-US" dirty="0"/>
          </a:p>
          <a:p>
            <a:pPr lvl="1"/>
            <a:r>
              <a:rPr lang="en-US" dirty="0"/>
              <a:t>• Structure of a C# Program</a:t>
            </a:r>
          </a:p>
          <a:p>
            <a:pPr lvl="1"/>
            <a:r>
              <a:rPr lang="en-US" dirty="0"/>
              <a:t>• Basic Input / Output Operations </a:t>
            </a:r>
          </a:p>
          <a:p>
            <a:pPr lvl="1"/>
            <a:r>
              <a:rPr lang="en-US" dirty="0"/>
              <a:t>• Compiling, Running, and Debugging </a:t>
            </a:r>
          </a:p>
          <a:p>
            <a:endParaRPr lang="en-US" dirty="0"/>
          </a:p>
          <a:p>
            <a:r>
              <a:rPr lang="en-US" dirty="0"/>
              <a:t>Data Type </a:t>
            </a:r>
          </a:p>
          <a:p>
            <a:endParaRPr lang="en-US" dirty="0"/>
          </a:p>
          <a:p>
            <a:pPr lvl="1"/>
            <a:r>
              <a:rPr lang="en-US" dirty="0"/>
              <a:t>• Understanding Data Type </a:t>
            </a:r>
          </a:p>
          <a:p>
            <a:pPr lvl="1"/>
            <a:r>
              <a:rPr lang="en-US" dirty="0"/>
              <a:t>• Types of Data Type – Value Type &amp; Reference Type </a:t>
            </a:r>
          </a:p>
          <a:p>
            <a:endParaRPr lang="en-US" dirty="0"/>
          </a:p>
          <a:p>
            <a:r>
              <a:rPr lang="en-US" dirty="0"/>
              <a:t>Variable &amp; Typecasting </a:t>
            </a:r>
          </a:p>
          <a:p>
            <a:pPr lvl="1"/>
            <a:r>
              <a:rPr lang="en-US" dirty="0"/>
              <a:t>• Naming a variable</a:t>
            </a:r>
          </a:p>
          <a:p>
            <a:pPr lvl="1"/>
            <a:r>
              <a:rPr lang="en-US" dirty="0"/>
              <a:t>• Boxing and Unboxing </a:t>
            </a:r>
          </a:p>
          <a:p>
            <a:pPr lvl="1"/>
            <a:r>
              <a:rPr lang="en-US" dirty="0"/>
              <a:t>• Data Conversions – Implicit &amp; Explicit </a:t>
            </a:r>
          </a:p>
          <a:p>
            <a:pPr lvl="1"/>
            <a:r>
              <a:rPr lang="en-US" dirty="0"/>
              <a:t>• Safe Type Casting with IS and AS Operator</a:t>
            </a:r>
          </a:p>
        </p:txBody>
      </p:sp>
    </p:spTree>
    <p:extLst>
      <p:ext uri="{BB962C8B-B14F-4D97-AF65-F5344CB8AC3E}">
        <p14:creationId xmlns:p14="http://schemas.microsoft.com/office/powerpoint/2010/main" val="316826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448056" y="116237"/>
            <a:ext cx="5486400" cy="6933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3 </a:t>
            </a:r>
          </a:p>
          <a:p>
            <a:endParaRPr lang="en-US" dirty="0"/>
          </a:p>
          <a:p>
            <a:r>
              <a:rPr lang="en-US" dirty="0"/>
              <a:t>Operators </a:t>
            </a:r>
          </a:p>
          <a:p>
            <a:pPr lvl="1"/>
            <a:r>
              <a:rPr lang="en-US" dirty="0"/>
              <a:t>• Different Types of Operators </a:t>
            </a:r>
          </a:p>
          <a:p>
            <a:pPr lvl="1"/>
            <a:r>
              <a:rPr lang="en-US" dirty="0"/>
              <a:t>• Operators’ precedence </a:t>
            </a:r>
          </a:p>
          <a:p>
            <a:endParaRPr lang="en-US" dirty="0"/>
          </a:p>
          <a:p>
            <a:r>
              <a:rPr lang="en-US" dirty="0"/>
              <a:t>Conditional Statements </a:t>
            </a:r>
          </a:p>
          <a:p>
            <a:pPr lvl="1"/>
            <a:r>
              <a:rPr lang="en-US" dirty="0"/>
              <a:t>• Introduction to conditional statement </a:t>
            </a:r>
          </a:p>
          <a:p>
            <a:pPr lvl="1"/>
            <a:r>
              <a:rPr lang="en-US" dirty="0"/>
              <a:t>• If statements </a:t>
            </a:r>
          </a:p>
          <a:p>
            <a:pPr lvl="1"/>
            <a:r>
              <a:rPr lang="en-US" dirty="0"/>
              <a:t>• If-else statement </a:t>
            </a:r>
          </a:p>
          <a:p>
            <a:pPr lvl="1"/>
            <a:r>
              <a:rPr lang="en-US" dirty="0"/>
              <a:t>• If-else-if ladder </a:t>
            </a:r>
          </a:p>
          <a:p>
            <a:pPr lvl="1"/>
            <a:r>
              <a:rPr lang="en-US" dirty="0"/>
              <a:t>• Switch statement </a:t>
            </a:r>
          </a:p>
          <a:p>
            <a:r>
              <a:rPr lang="en-US" dirty="0"/>
              <a:t>Loops </a:t>
            </a:r>
          </a:p>
          <a:p>
            <a:pPr lvl="1"/>
            <a:r>
              <a:rPr lang="en-US" dirty="0"/>
              <a:t>• Introduction to loop </a:t>
            </a:r>
          </a:p>
          <a:p>
            <a:pPr lvl="1"/>
            <a:r>
              <a:rPr lang="en-US" dirty="0"/>
              <a:t>• do...while loop </a:t>
            </a:r>
          </a:p>
          <a:p>
            <a:pPr lvl="1"/>
            <a:r>
              <a:rPr lang="en-US" dirty="0"/>
              <a:t>• while loop </a:t>
            </a:r>
          </a:p>
          <a:p>
            <a:pPr lvl="1"/>
            <a:r>
              <a:rPr lang="en-US" dirty="0"/>
              <a:t>• for loop </a:t>
            </a:r>
          </a:p>
          <a:p>
            <a:pPr lvl="1"/>
            <a:r>
              <a:rPr lang="en-US" dirty="0"/>
              <a:t>• foreach loop </a:t>
            </a:r>
          </a:p>
          <a:p>
            <a:r>
              <a:rPr lang="en-US" dirty="0"/>
              <a:t>Jump Statements </a:t>
            </a:r>
          </a:p>
          <a:p>
            <a:pPr lvl="1"/>
            <a:r>
              <a:rPr lang="en-US" dirty="0"/>
              <a:t>• break statement </a:t>
            </a:r>
          </a:p>
          <a:p>
            <a:pPr lvl="1"/>
            <a:r>
              <a:rPr lang="en-US" dirty="0"/>
              <a:t>• continue statement </a:t>
            </a:r>
          </a:p>
          <a:p>
            <a:pPr lvl="1"/>
            <a:r>
              <a:rPr lang="en-US" dirty="0"/>
              <a:t>• </a:t>
            </a:r>
            <a:r>
              <a:rPr lang="en-US" dirty="0" err="1"/>
              <a:t>goto</a:t>
            </a:r>
            <a:r>
              <a:rPr lang="en-US" dirty="0"/>
              <a:t> statement </a:t>
            </a:r>
          </a:p>
          <a:p>
            <a:pPr lvl="1"/>
            <a:r>
              <a:rPr lang="en-US" dirty="0"/>
              <a:t>• return statement </a:t>
            </a:r>
          </a:p>
          <a:p>
            <a:pPr lvl="1"/>
            <a:r>
              <a:rPr lang="en-US" dirty="0"/>
              <a:t>• throw statement</a:t>
            </a:r>
          </a:p>
        </p:txBody>
      </p:sp>
    </p:spTree>
    <p:extLst>
      <p:ext uri="{BB962C8B-B14F-4D97-AF65-F5344CB8AC3E}">
        <p14:creationId xmlns:p14="http://schemas.microsoft.com/office/powerpoint/2010/main" val="263750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448056" y="116237"/>
            <a:ext cx="87690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4 </a:t>
            </a:r>
          </a:p>
          <a:p>
            <a:endParaRPr lang="en-US" dirty="0"/>
          </a:p>
          <a:p>
            <a:r>
              <a:rPr lang="en-US" dirty="0"/>
              <a:t>Arrays </a:t>
            </a:r>
          </a:p>
          <a:p>
            <a:endParaRPr lang="en-US" dirty="0"/>
          </a:p>
          <a:p>
            <a:r>
              <a:rPr lang="en-US" dirty="0"/>
              <a:t>• Introduction to Array </a:t>
            </a:r>
          </a:p>
          <a:p>
            <a:r>
              <a:rPr lang="en-US" dirty="0"/>
              <a:t>• One Dimensional Array </a:t>
            </a:r>
          </a:p>
          <a:p>
            <a:r>
              <a:rPr lang="en-US" dirty="0"/>
              <a:t>• Multi-Dimensional Array </a:t>
            </a:r>
          </a:p>
          <a:p>
            <a:r>
              <a:rPr lang="en-US" dirty="0"/>
              <a:t>• Jagged Array Strings </a:t>
            </a:r>
          </a:p>
          <a:p>
            <a:r>
              <a:rPr lang="en-US" dirty="0"/>
              <a:t>• Introduction to strings </a:t>
            </a:r>
          </a:p>
          <a:p>
            <a:r>
              <a:rPr lang="en-US" dirty="0"/>
              <a:t>• Mutable strings </a:t>
            </a:r>
          </a:p>
          <a:p>
            <a:r>
              <a:rPr lang="en-US" dirty="0"/>
              <a:t>• Immutable strings </a:t>
            </a:r>
          </a:p>
          <a:p>
            <a:r>
              <a:rPr lang="en-US" dirty="0"/>
              <a:t>• Strings methods </a:t>
            </a:r>
          </a:p>
          <a:p>
            <a:r>
              <a:rPr lang="en-US" dirty="0"/>
              <a:t>• Verbatim String</a:t>
            </a:r>
          </a:p>
        </p:txBody>
      </p:sp>
    </p:spTree>
    <p:extLst>
      <p:ext uri="{BB962C8B-B14F-4D97-AF65-F5344CB8AC3E}">
        <p14:creationId xmlns:p14="http://schemas.microsoft.com/office/powerpoint/2010/main" val="111473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448056" y="116237"/>
            <a:ext cx="87690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5</a:t>
            </a:r>
          </a:p>
          <a:p>
            <a:endParaRPr lang="en-US" dirty="0"/>
          </a:p>
          <a:p>
            <a:r>
              <a:rPr lang="en-US" dirty="0"/>
              <a:t>Introduction to Object -Oriented Programming </a:t>
            </a:r>
          </a:p>
          <a:p>
            <a:endParaRPr lang="en-US" dirty="0"/>
          </a:p>
          <a:p>
            <a:pPr lvl="1"/>
            <a:r>
              <a:rPr lang="en-US" dirty="0"/>
              <a:t>• Object -Oriented Programming </a:t>
            </a:r>
          </a:p>
          <a:p>
            <a:pPr lvl="1"/>
            <a:r>
              <a:rPr lang="en-US" dirty="0"/>
              <a:t>• Classes and Objects </a:t>
            </a:r>
          </a:p>
          <a:p>
            <a:pPr lvl="1"/>
            <a:r>
              <a:rPr lang="en-US" dirty="0"/>
              <a:t>• Inheritance </a:t>
            </a:r>
          </a:p>
          <a:p>
            <a:pPr lvl="1"/>
            <a:r>
              <a:rPr lang="en-US" dirty="0"/>
              <a:t>• Polymorphism </a:t>
            </a:r>
          </a:p>
          <a:p>
            <a:pPr lvl="1"/>
            <a:r>
              <a:rPr lang="en-US" dirty="0"/>
              <a:t>• Abstraction </a:t>
            </a:r>
          </a:p>
          <a:p>
            <a:pPr lvl="1"/>
            <a:r>
              <a:rPr lang="en-US" dirty="0"/>
              <a:t>• Encapsulation </a:t>
            </a:r>
          </a:p>
          <a:p>
            <a:r>
              <a:rPr lang="en-US" dirty="0"/>
              <a:t>Class and Objects </a:t>
            </a:r>
          </a:p>
          <a:p>
            <a:endParaRPr lang="en-US" dirty="0"/>
          </a:p>
          <a:p>
            <a:pPr lvl="1"/>
            <a:r>
              <a:rPr lang="en-US" dirty="0"/>
              <a:t>• Creating a class </a:t>
            </a:r>
          </a:p>
          <a:p>
            <a:pPr lvl="1"/>
            <a:r>
              <a:rPr lang="en-US" dirty="0"/>
              <a:t>• Access Modifiers </a:t>
            </a:r>
          </a:p>
          <a:p>
            <a:pPr lvl="1"/>
            <a:r>
              <a:rPr lang="en-US" dirty="0"/>
              <a:t>• Instance members </a:t>
            </a:r>
          </a:p>
          <a:p>
            <a:pPr lvl="1"/>
            <a:r>
              <a:rPr lang="en-US" dirty="0"/>
              <a:t>• Creating an object </a:t>
            </a:r>
          </a:p>
          <a:p>
            <a:endParaRPr lang="en-US" dirty="0"/>
          </a:p>
          <a:p>
            <a:r>
              <a:rPr lang="en-US" dirty="0"/>
              <a:t>Constructor and Destructor </a:t>
            </a:r>
          </a:p>
          <a:p>
            <a:pPr lvl="1"/>
            <a:r>
              <a:rPr lang="en-US" dirty="0"/>
              <a:t>• Introduction to Constructor </a:t>
            </a:r>
          </a:p>
          <a:p>
            <a:pPr lvl="1"/>
            <a:r>
              <a:rPr lang="en-US" dirty="0"/>
              <a:t>• Types of Constructor </a:t>
            </a:r>
          </a:p>
          <a:p>
            <a:pPr lvl="1"/>
            <a:r>
              <a:rPr lang="en-US" dirty="0"/>
              <a:t>• Default Constructor </a:t>
            </a:r>
          </a:p>
          <a:p>
            <a:pPr lvl="1"/>
            <a:r>
              <a:rPr lang="en-US" dirty="0"/>
              <a:t>• Parameterized Constructor </a:t>
            </a:r>
          </a:p>
          <a:p>
            <a:pPr lvl="1"/>
            <a:r>
              <a:rPr lang="en-US" dirty="0"/>
              <a:t>• Introduction to Destructor </a:t>
            </a:r>
          </a:p>
          <a:p>
            <a:pPr lvl="1"/>
            <a:r>
              <a:rPr lang="en-US" dirty="0"/>
              <a:t>• Creating Destructor</a:t>
            </a:r>
          </a:p>
        </p:txBody>
      </p:sp>
    </p:spTree>
    <p:extLst>
      <p:ext uri="{BB962C8B-B14F-4D97-AF65-F5344CB8AC3E}">
        <p14:creationId xmlns:p14="http://schemas.microsoft.com/office/powerpoint/2010/main" val="283393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448056" y="116236"/>
            <a:ext cx="62727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6 </a:t>
            </a:r>
          </a:p>
          <a:p>
            <a:endParaRPr lang="en-US" dirty="0"/>
          </a:p>
          <a:p>
            <a:r>
              <a:rPr lang="en-US" dirty="0"/>
              <a:t>Inheritance </a:t>
            </a:r>
          </a:p>
          <a:p>
            <a:endParaRPr lang="en-US" dirty="0"/>
          </a:p>
          <a:p>
            <a:pPr lvl="1"/>
            <a:r>
              <a:rPr lang="en-US" dirty="0"/>
              <a:t>• Introduction to Inheritance </a:t>
            </a:r>
          </a:p>
          <a:p>
            <a:pPr lvl="1"/>
            <a:r>
              <a:rPr lang="en-US" dirty="0"/>
              <a:t>• Types of inheritance </a:t>
            </a:r>
          </a:p>
          <a:p>
            <a:pPr lvl="1"/>
            <a:r>
              <a:rPr lang="en-US" dirty="0"/>
              <a:t>• Advantage of Inheritance</a:t>
            </a:r>
          </a:p>
          <a:p>
            <a:pPr lvl="1"/>
            <a:r>
              <a:rPr lang="en-US" dirty="0"/>
              <a:t>• Single Level Inheritance </a:t>
            </a:r>
          </a:p>
          <a:p>
            <a:pPr lvl="1"/>
            <a:r>
              <a:rPr lang="en-US" dirty="0"/>
              <a:t>• Multi-Level Inheritance </a:t>
            </a:r>
          </a:p>
          <a:p>
            <a:pPr lvl="1"/>
            <a:r>
              <a:rPr lang="en-US" dirty="0"/>
              <a:t>• Multiple Inheritance </a:t>
            </a:r>
          </a:p>
          <a:p>
            <a:pPr lvl="1"/>
            <a:r>
              <a:rPr lang="en-US" dirty="0"/>
              <a:t>• Hybrid Inheritance </a:t>
            </a:r>
          </a:p>
          <a:p>
            <a:endParaRPr lang="en-US" dirty="0"/>
          </a:p>
          <a:p>
            <a:r>
              <a:rPr lang="en-US" dirty="0"/>
              <a:t>Methods </a:t>
            </a:r>
          </a:p>
          <a:p>
            <a:pPr lvl="1"/>
            <a:r>
              <a:rPr lang="en-US" dirty="0"/>
              <a:t>• Introduction to Methods </a:t>
            </a:r>
          </a:p>
          <a:p>
            <a:pPr lvl="1"/>
            <a:r>
              <a:rPr lang="en-US" dirty="0"/>
              <a:t>• Method Parameters </a:t>
            </a:r>
          </a:p>
          <a:p>
            <a:pPr lvl="1"/>
            <a:r>
              <a:rPr lang="en-US" dirty="0"/>
              <a:t>• Value, Out, Ref, Params and Optional Parameters </a:t>
            </a:r>
          </a:p>
          <a:p>
            <a:pPr lvl="1"/>
            <a:r>
              <a:rPr lang="en-US" dirty="0"/>
              <a:t>• Methods Overloading </a:t>
            </a:r>
          </a:p>
          <a:p>
            <a:pPr lvl="1"/>
            <a:r>
              <a:rPr lang="en-US" dirty="0"/>
              <a:t>• Methods Overriding </a:t>
            </a:r>
          </a:p>
          <a:p>
            <a:pPr lvl="1"/>
            <a:r>
              <a:rPr lang="en-US" dirty="0"/>
              <a:t>• Method Hiding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3D581-10F0-6CDF-6C49-F2731C6ABA55}"/>
              </a:ext>
            </a:extLst>
          </p:cNvPr>
          <p:cNvSpPr txBox="1"/>
          <p:nvPr/>
        </p:nvSpPr>
        <p:spPr>
          <a:xfrm>
            <a:off x="7168896" y="344836"/>
            <a:ext cx="2643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Property </a:t>
            </a:r>
          </a:p>
          <a:p>
            <a:r>
              <a:rPr lang="en-US" dirty="0"/>
              <a:t>• Introduction to Property </a:t>
            </a:r>
          </a:p>
          <a:p>
            <a:r>
              <a:rPr lang="en-US" dirty="0"/>
              <a:t>• Uses of Property </a:t>
            </a:r>
          </a:p>
          <a:p>
            <a:r>
              <a:rPr lang="en-US" dirty="0"/>
              <a:t>• Types of Property </a:t>
            </a:r>
          </a:p>
          <a:p>
            <a:r>
              <a:rPr lang="en-US" dirty="0"/>
              <a:t>• Read-Write Property </a:t>
            </a:r>
          </a:p>
          <a:p>
            <a:r>
              <a:rPr lang="en-US" dirty="0"/>
              <a:t>• Read Only Property </a:t>
            </a:r>
          </a:p>
          <a:p>
            <a:r>
              <a:rPr lang="en-US" dirty="0"/>
              <a:t>• Write Only Property</a:t>
            </a:r>
          </a:p>
        </p:txBody>
      </p:sp>
    </p:spTree>
    <p:extLst>
      <p:ext uri="{BB962C8B-B14F-4D97-AF65-F5344CB8AC3E}">
        <p14:creationId xmlns:p14="http://schemas.microsoft.com/office/powerpoint/2010/main" val="45536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1456"/>
            <a:ext cx="12195817" cy="68580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6E47-B4C3-7829-324E-B05556617376}"/>
              </a:ext>
            </a:extLst>
          </p:cNvPr>
          <p:cNvSpPr txBox="1"/>
          <p:nvPr/>
        </p:nvSpPr>
        <p:spPr>
          <a:xfrm>
            <a:off x="365760" y="381412"/>
            <a:ext cx="62727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Section 7 </a:t>
            </a:r>
          </a:p>
          <a:p>
            <a:endParaRPr lang="en-US" dirty="0"/>
          </a:p>
          <a:p>
            <a:r>
              <a:rPr lang="en-US" dirty="0"/>
              <a:t>Enum </a:t>
            </a:r>
          </a:p>
          <a:p>
            <a:endParaRPr lang="en-US" dirty="0"/>
          </a:p>
          <a:p>
            <a:r>
              <a:rPr lang="en-US" dirty="0"/>
              <a:t>• Introduction to Enum </a:t>
            </a:r>
          </a:p>
          <a:p>
            <a:r>
              <a:rPr lang="en-US" dirty="0"/>
              <a:t>• Creating Enum </a:t>
            </a:r>
          </a:p>
          <a:p>
            <a:r>
              <a:rPr lang="en-US" dirty="0"/>
              <a:t>• Using Enum </a:t>
            </a:r>
          </a:p>
          <a:p>
            <a:endParaRPr lang="en-US" dirty="0"/>
          </a:p>
          <a:p>
            <a:r>
              <a:rPr lang="en-US" dirty="0"/>
              <a:t>Exception Handling </a:t>
            </a:r>
          </a:p>
          <a:p>
            <a:endParaRPr lang="en-US" dirty="0"/>
          </a:p>
          <a:p>
            <a:pPr lvl="1"/>
            <a:r>
              <a:rPr lang="en-US" dirty="0"/>
              <a:t>• Understanding Exceptions </a:t>
            </a:r>
          </a:p>
          <a:p>
            <a:pPr lvl="1"/>
            <a:r>
              <a:rPr lang="en-US" dirty="0"/>
              <a:t>• Try, Catch and Finally block </a:t>
            </a:r>
          </a:p>
          <a:p>
            <a:pPr lvl="1"/>
            <a:r>
              <a:rPr lang="en-US" dirty="0"/>
              <a:t>• Throw exception </a:t>
            </a:r>
          </a:p>
          <a:p>
            <a:pPr lvl="1"/>
            <a:r>
              <a:rPr lang="en-US" dirty="0"/>
              <a:t>• Handling Exception </a:t>
            </a:r>
          </a:p>
          <a:p>
            <a:pPr lvl="1"/>
            <a:r>
              <a:rPr lang="en-US" dirty="0"/>
              <a:t>• Custom Exception </a:t>
            </a:r>
          </a:p>
          <a:p>
            <a:endParaRPr lang="en-US" dirty="0"/>
          </a:p>
          <a:p>
            <a:r>
              <a:rPr lang="en-US" dirty="0"/>
              <a:t>Attributes </a:t>
            </a:r>
          </a:p>
          <a:p>
            <a:pPr lvl="1"/>
            <a:r>
              <a:rPr lang="en-US" dirty="0"/>
              <a:t>• Introduction to attributes </a:t>
            </a:r>
          </a:p>
          <a:p>
            <a:pPr lvl="1"/>
            <a:r>
              <a:rPr lang="en-US" dirty="0"/>
              <a:t>• Creating attributes</a:t>
            </a:r>
          </a:p>
        </p:txBody>
      </p:sp>
    </p:spTree>
    <p:extLst>
      <p:ext uri="{BB962C8B-B14F-4D97-AF65-F5344CB8AC3E}">
        <p14:creationId xmlns:p14="http://schemas.microsoft.com/office/powerpoint/2010/main" val="110244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919</Words>
  <Application>Microsoft Macintosh PowerPoint</Application>
  <PresentationFormat>Widescreen</PresentationFormat>
  <Paragraphs>271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199</cp:revision>
  <dcterms:created xsi:type="dcterms:W3CDTF">2021-10-23T03:25:23Z</dcterms:created>
  <dcterms:modified xsi:type="dcterms:W3CDTF">2022-10-11T07:01:01Z</dcterms:modified>
</cp:coreProperties>
</file>