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/>
    <p:restoredTop sz="94843"/>
  </p:normalViewPr>
  <p:slideViewPr>
    <p:cSldViewPr snapToGrid="0" snapToObjects="1">
      <p:cViewPr varScale="1">
        <p:scale>
          <a:sx n="130" d="100"/>
          <a:sy n="130" d="100"/>
        </p:scale>
        <p:origin x="160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2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5" y="43574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Binary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092651" y="3429000"/>
            <a:ext cx="3584697" cy="326243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return -1;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20989"/>
              </p:ext>
            </p:extLst>
          </p:nvPr>
        </p:nvGraphicFramePr>
        <p:xfrm>
          <a:off x="297626" y="1844651"/>
          <a:ext cx="11174748" cy="133296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394574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297626" y="1104460"/>
            <a:ext cx="10574423" cy="5232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fontAlgn="ctr"/>
            <a:r>
              <a:rPr lang="en-US" sz="2800" dirty="0"/>
              <a:t>int[] a = {</a:t>
            </a:r>
            <a:r>
              <a:rPr lang="en-US" b="1" dirty="0"/>
              <a:t>10, 20, 30, 40, 50, 60, 70, 80, 90, 100</a:t>
            </a: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0"/>
    </mc:Choice>
    <mc:Fallback xmlns="">
      <p:transition spd="slow" advTm="56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24388"/>
              </p:ext>
            </p:extLst>
          </p:nvPr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86312" y="1482841"/>
            <a:ext cx="6426717" cy="286232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95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8 + 9 / 2 = 8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array[8]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95 == 90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Key &gt; </a:t>
            </a:r>
            <a:r>
              <a:rPr lang="en-US" dirty="0">
                <a:solidFill>
                  <a:schemeClr val="tx1"/>
                </a:solidFill>
              </a:rPr>
              <a:t>array[8]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95 &gt; 90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low = mid + 1   9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Now low is 9, high is still 9, it means we are leaving the 8 to 8 part completely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0BC26-5CCF-7246-8405-8AD00980958E}"/>
              </a:ext>
            </a:extLst>
          </p:cNvPr>
          <p:cNvSpPr txBox="1"/>
          <p:nvPr/>
        </p:nvSpPr>
        <p:spPr>
          <a:xfrm>
            <a:off x="9437999" y="1166478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BECAF-FB64-3D4C-A15C-39D02EAE70B4}"/>
              </a:ext>
            </a:extLst>
          </p:cNvPr>
          <p:cNvSpPr txBox="1"/>
          <p:nvPr/>
        </p:nvSpPr>
        <p:spPr>
          <a:xfrm>
            <a:off x="10524974" y="1194601"/>
            <a:ext cx="74666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7C0EE-F899-784D-A301-3E8E2328C06B}"/>
              </a:ext>
            </a:extLst>
          </p:cNvPr>
          <p:cNvSpPr txBox="1"/>
          <p:nvPr/>
        </p:nvSpPr>
        <p:spPr>
          <a:xfrm>
            <a:off x="7879445" y="274521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CE5B7-FF1E-6A44-BC99-75B2AE86D5F6}"/>
              </a:ext>
            </a:extLst>
          </p:cNvPr>
          <p:cNvSpPr txBox="1"/>
          <p:nvPr/>
        </p:nvSpPr>
        <p:spPr>
          <a:xfrm>
            <a:off x="9440341" y="1677702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504F0348-DDF6-9B46-AE4D-BE1306477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86900"/>
              </p:ext>
            </p:extLst>
          </p:nvPr>
        </p:nvGraphicFramePr>
        <p:xfrm>
          <a:off x="286312" y="4888660"/>
          <a:ext cx="2293061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20752B-882C-754E-A28B-E9F812031586}"/>
              </a:ext>
            </a:extLst>
          </p:cNvPr>
          <p:cNvSpPr txBox="1"/>
          <p:nvPr/>
        </p:nvSpPr>
        <p:spPr>
          <a:xfrm>
            <a:off x="1743247" y="5925285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74F76-916C-D742-A536-1C0A808AD677}"/>
              </a:ext>
            </a:extLst>
          </p:cNvPr>
          <p:cNvSpPr txBox="1"/>
          <p:nvPr/>
        </p:nvSpPr>
        <p:spPr>
          <a:xfrm>
            <a:off x="1743247" y="6275735"/>
            <a:ext cx="74666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5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6"/>
    </mc:Choice>
    <mc:Fallback xmlns="">
      <p:transition spd="slow" advTm="6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86312" y="1482841"/>
            <a:ext cx="6426717" cy="255454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95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9 + 9 / 2 = 9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array[9]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95 == 100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Key &gt; </a:t>
            </a:r>
            <a:r>
              <a:rPr lang="en-US" dirty="0">
                <a:solidFill>
                  <a:schemeClr val="tx1"/>
                </a:solidFill>
              </a:rPr>
              <a:t>array[9]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95 &gt; 100 condition false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so  high = mid - 1   9 – 1 = 8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Now low is still 9, but high is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0BC26-5CCF-7246-8405-8AD00980958E}"/>
              </a:ext>
            </a:extLst>
          </p:cNvPr>
          <p:cNvSpPr txBox="1"/>
          <p:nvPr/>
        </p:nvSpPr>
        <p:spPr>
          <a:xfrm>
            <a:off x="10524973" y="1677702"/>
            <a:ext cx="64100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BECAF-FB64-3D4C-A15C-39D02EAE70B4}"/>
              </a:ext>
            </a:extLst>
          </p:cNvPr>
          <p:cNvSpPr txBox="1"/>
          <p:nvPr/>
        </p:nvSpPr>
        <p:spPr>
          <a:xfrm>
            <a:off x="10524974" y="1194601"/>
            <a:ext cx="74666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7C0EE-F899-784D-A301-3E8E2328C06B}"/>
              </a:ext>
            </a:extLst>
          </p:cNvPr>
          <p:cNvSpPr txBox="1"/>
          <p:nvPr/>
        </p:nvSpPr>
        <p:spPr>
          <a:xfrm>
            <a:off x="7879445" y="274521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CE5B7-FF1E-6A44-BC99-75B2AE86D5F6}"/>
              </a:ext>
            </a:extLst>
          </p:cNvPr>
          <p:cNvSpPr txBox="1"/>
          <p:nvPr/>
        </p:nvSpPr>
        <p:spPr>
          <a:xfrm>
            <a:off x="10524975" y="2160803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0752B-882C-754E-A28B-E9F812031586}"/>
              </a:ext>
            </a:extLst>
          </p:cNvPr>
          <p:cNvSpPr txBox="1"/>
          <p:nvPr/>
        </p:nvSpPr>
        <p:spPr>
          <a:xfrm>
            <a:off x="1568234" y="5280556"/>
            <a:ext cx="70509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74F76-916C-D742-A536-1C0A808AD677}"/>
              </a:ext>
            </a:extLst>
          </p:cNvPr>
          <p:cNvSpPr txBox="1"/>
          <p:nvPr/>
        </p:nvSpPr>
        <p:spPr>
          <a:xfrm>
            <a:off x="2640850" y="5280556"/>
            <a:ext cx="74666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73E52E22-2A43-3644-8F48-A652F7CDF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30137"/>
              </p:ext>
            </p:extLst>
          </p:nvPr>
        </p:nvGraphicFramePr>
        <p:xfrm>
          <a:off x="143162" y="4314669"/>
          <a:ext cx="33089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910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86312" y="1482841"/>
            <a:ext cx="6426717" cy="236988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95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low &lt;= high condition is false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 it returns -1, it means element is not found.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Output : -</a:t>
            </a:r>
            <a:r>
              <a:rPr lang="en-US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0BC26-5CCF-7246-8405-8AD00980958E}"/>
              </a:ext>
            </a:extLst>
          </p:cNvPr>
          <p:cNvSpPr txBox="1"/>
          <p:nvPr/>
        </p:nvSpPr>
        <p:spPr>
          <a:xfrm>
            <a:off x="9467216" y="1194601"/>
            <a:ext cx="64100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BECAF-FB64-3D4C-A15C-39D02EAE70B4}"/>
              </a:ext>
            </a:extLst>
          </p:cNvPr>
          <p:cNvSpPr txBox="1"/>
          <p:nvPr/>
        </p:nvSpPr>
        <p:spPr>
          <a:xfrm>
            <a:off x="10524974" y="1194601"/>
            <a:ext cx="74666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A49EB-A552-3845-B8FA-FFE1BB73B1F2}"/>
              </a:ext>
            </a:extLst>
          </p:cNvPr>
          <p:cNvSpPr txBox="1"/>
          <p:nvPr/>
        </p:nvSpPr>
        <p:spPr>
          <a:xfrm>
            <a:off x="7879445" y="274521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</p:spTree>
    <p:extLst>
      <p:ext uri="{BB962C8B-B14F-4D97-AF65-F5344CB8AC3E}">
        <p14:creationId xmlns:p14="http://schemas.microsoft.com/office/powerpoint/2010/main" val="42490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"/>
    </mc:Choice>
    <mc:Fallback xmlns="">
      <p:transition spd="slow" advTm="7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341632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DataStructures.BinarySearchProj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DataStructures.BinarySearchProj.Tests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</a:t>
            </a:r>
            <a:r>
              <a:rPr lang="en-US" dirty="0" err="1"/>
              <a:t>DataStructures.BinarySearchProj.Tests</a:t>
            </a:r>
            <a:r>
              <a:rPr lang="en-US" dirty="0"/>
              <a:t> folder in the terminal, execute below command, this command adds the </a:t>
            </a:r>
            <a:r>
              <a:rPr lang="en-US" dirty="0" err="1"/>
              <a:t>DataStructures.BinarySearchProj</a:t>
            </a:r>
            <a:r>
              <a:rPr lang="en-US" dirty="0"/>
              <a:t> project to test project.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dotnet add ./</a:t>
            </a:r>
            <a:r>
              <a:rPr lang="en-US" dirty="0" err="1"/>
              <a:t>DataStructures.BinarySearchProj.Tests</a:t>
            </a:r>
            <a:r>
              <a:rPr lang="en-US" dirty="0"/>
              <a:t>/</a:t>
            </a:r>
            <a:r>
              <a:rPr lang="en-US" dirty="0" err="1"/>
              <a:t>DataStructures.BinarySearchProj.Tests.csproj</a:t>
            </a:r>
            <a:r>
              <a:rPr lang="en-US" dirty="0"/>
              <a:t> reference ./</a:t>
            </a:r>
            <a:r>
              <a:rPr lang="en-US" dirty="0" err="1"/>
              <a:t>DataStructures.BinarySearchProj</a:t>
            </a:r>
            <a:r>
              <a:rPr lang="en-US" dirty="0"/>
              <a:t>/</a:t>
            </a:r>
            <a:r>
              <a:rPr lang="en-US" dirty="0" err="1"/>
              <a:t>DataStructures.BinarySearchProj.csproj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 : 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"/>
    </mc:Choice>
    <mc:Fallback xmlns="">
      <p:transition spd="slow" advTm="9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37062"/>
              </p:ext>
            </p:extLst>
          </p:nvPr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55833" y="1784163"/>
            <a:ext cx="6348168" cy="286232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90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0 + 9 / 2 = 4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array[4]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90 == 50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Key &gt; </a:t>
            </a:r>
            <a:r>
              <a:rPr lang="en-US" dirty="0">
                <a:solidFill>
                  <a:schemeClr val="tx1"/>
                </a:solidFill>
              </a:rPr>
              <a:t>array[4]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90 &gt; 50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low = mid + 1  5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Now low is 5, high is still 9, it means we are leaving the 0 to 4 part completely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F1A82-03F3-D34A-BA87-3D919E318516}"/>
              </a:ext>
            </a:extLst>
          </p:cNvPr>
          <p:cNvSpPr txBox="1"/>
          <p:nvPr/>
        </p:nvSpPr>
        <p:spPr>
          <a:xfrm>
            <a:off x="1474881" y="1045275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572E9-D512-4847-A57F-A01C0ED4D7F3}"/>
              </a:ext>
            </a:extLst>
          </p:cNvPr>
          <p:cNvSpPr txBox="1"/>
          <p:nvPr/>
        </p:nvSpPr>
        <p:spPr>
          <a:xfrm>
            <a:off x="10418781" y="1082731"/>
            <a:ext cx="70249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89C34-393C-774B-A549-9587F66EF05D}"/>
              </a:ext>
            </a:extLst>
          </p:cNvPr>
          <p:cNvSpPr txBox="1"/>
          <p:nvPr/>
        </p:nvSpPr>
        <p:spPr>
          <a:xfrm>
            <a:off x="7686955" y="229739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6176E-CDC8-8042-8945-2BF7270E489C}"/>
              </a:ext>
            </a:extLst>
          </p:cNvPr>
          <p:cNvSpPr txBox="1"/>
          <p:nvPr/>
        </p:nvSpPr>
        <p:spPr>
          <a:xfrm>
            <a:off x="5457598" y="1067125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237A435F-EAC5-504A-93EE-3EFFFF75F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55790"/>
              </p:ext>
            </p:extLst>
          </p:nvPr>
        </p:nvGraphicFramePr>
        <p:xfrm>
          <a:off x="255833" y="4998359"/>
          <a:ext cx="4996343" cy="8454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003868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449180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389343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9FB5FC0-D18C-924C-8444-EF9DD88C615E}"/>
              </a:ext>
            </a:extLst>
          </p:cNvPr>
          <p:cNvSpPr txBox="1"/>
          <p:nvPr/>
        </p:nvSpPr>
        <p:spPr>
          <a:xfrm>
            <a:off x="1364954" y="5805599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1327D-650E-E843-8A32-A163CA209D83}"/>
              </a:ext>
            </a:extLst>
          </p:cNvPr>
          <p:cNvSpPr txBox="1"/>
          <p:nvPr/>
        </p:nvSpPr>
        <p:spPr>
          <a:xfrm>
            <a:off x="4603616" y="5852146"/>
            <a:ext cx="77596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8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"/>
    </mc:Choice>
    <mc:Fallback xmlns="">
      <p:transition spd="slow" advTm="2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86312" y="1482841"/>
            <a:ext cx="6426717" cy="286232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90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5 + 9 / 2 = 7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array[7]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90 == 80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Key &gt; </a:t>
            </a:r>
            <a:r>
              <a:rPr lang="en-US" dirty="0">
                <a:solidFill>
                  <a:schemeClr val="tx1"/>
                </a:solidFill>
              </a:rPr>
              <a:t>array[4]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90 &gt; 80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low = mid + 1   8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Now low is 8, high is still 9, it means we are leaving the 6 to 7 part completely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B10A1-C1B8-CA4B-B4AA-B26EAD2C63D8}"/>
              </a:ext>
            </a:extLst>
          </p:cNvPr>
          <p:cNvSpPr txBox="1"/>
          <p:nvPr/>
        </p:nvSpPr>
        <p:spPr>
          <a:xfrm>
            <a:off x="6414871" y="1082731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DAA5A-BA82-A64C-ADFC-EA70F1CC18DB}"/>
              </a:ext>
            </a:extLst>
          </p:cNvPr>
          <p:cNvSpPr txBox="1"/>
          <p:nvPr/>
        </p:nvSpPr>
        <p:spPr>
          <a:xfrm>
            <a:off x="10488590" y="1111516"/>
            <a:ext cx="6773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E9C73-0884-9B43-A90B-943D6C375464}"/>
              </a:ext>
            </a:extLst>
          </p:cNvPr>
          <p:cNvSpPr txBox="1"/>
          <p:nvPr/>
        </p:nvSpPr>
        <p:spPr>
          <a:xfrm>
            <a:off x="7773788" y="199337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B01DF769-A5EE-2449-97BD-1E0C26A89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97670"/>
              </p:ext>
            </p:extLst>
          </p:nvPr>
        </p:nvGraphicFramePr>
        <p:xfrm>
          <a:off x="338559" y="4906794"/>
          <a:ext cx="33089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AD6051B-C935-4949-AE1B-1C62CD2178E7}"/>
              </a:ext>
            </a:extLst>
          </p:cNvPr>
          <p:cNvSpPr txBox="1"/>
          <p:nvPr/>
        </p:nvSpPr>
        <p:spPr>
          <a:xfrm>
            <a:off x="1842871" y="5886789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A2E4F-E62D-974D-9937-DAEE01DA1BE0}"/>
              </a:ext>
            </a:extLst>
          </p:cNvPr>
          <p:cNvSpPr txBox="1"/>
          <p:nvPr/>
        </p:nvSpPr>
        <p:spPr>
          <a:xfrm>
            <a:off x="2822281" y="5886789"/>
            <a:ext cx="6773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DCB4E-BFCC-B441-945D-C2662AF213DB}"/>
              </a:ext>
            </a:extLst>
          </p:cNvPr>
          <p:cNvSpPr txBox="1"/>
          <p:nvPr/>
        </p:nvSpPr>
        <p:spPr>
          <a:xfrm>
            <a:off x="8411194" y="1137002"/>
            <a:ext cx="6773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0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9"/>
    </mc:Choice>
    <mc:Fallback xmlns="">
      <p:transition spd="slow" advTm="21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86312" y="1482841"/>
            <a:ext cx="6426717" cy="329320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90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8 + 9 / 2 = 8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array[8]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90 == 90</a:t>
            </a:r>
          </a:p>
          <a:p>
            <a:endParaRPr lang="en-US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return mid, that is 8</a:t>
            </a:r>
          </a:p>
          <a:p>
            <a:endParaRPr lang="en-US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Output :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8</a:t>
            </a:r>
          </a:p>
          <a:p>
            <a:endParaRPr lang="en-US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0BC26-5CCF-7246-8405-8AD00980958E}"/>
              </a:ext>
            </a:extLst>
          </p:cNvPr>
          <p:cNvSpPr txBox="1"/>
          <p:nvPr/>
        </p:nvSpPr>
        <p:spPr>
          <a:xfrm>
            <a:off x="9448509" y="1166478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BECAF-FB64-3D4C-A15C-39D02EAE70B4}"/>
              </a:ext>
            </a:extLst>
          </p:cNvPr>
          <p:cNvSpPr txBox="1"/>
          <p:nvPr/>
        </p:nvSpPr>
        <p:spPr>
          <a:xfrm>
            <a:off x="10524974" y="1194601"/>
            <a:ext cx="74666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7C0EE-F899-784D-A301-3E8E2328C06B}"/>
              </a:ext>
            </a:extLst>
          </p:cNvPr>
          <p:cNvSpPr txBox="1"/>
          <p:nvPr/>
        </p:nvSpPr>
        <p:spPr>
          <a:xfrm>
            <a:off x="7773788" y="199337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5708F-4AE6-6A59-6020-F6C9774CB1ED}"/>
              </a:ext>
            </a:extLst>
          </p:cNvPr>
          <p:cNvSpPr txBox="1"/>
          <p:nvPr/>
        </p:nvSpPr>
        <p:spPr>
          <a:xfrm>
            <a:off x="9455955" y="1552445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64538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"/>
    </mc:Choice>
    <mc:Fallback xmlns="">
      <p:transition spd="slow" advTm="6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20702" y="1851471"/>
            <a:ext cx="7017734" cy="317009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30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0 + 9 / 2 = 4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array[4]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30 == 50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Key &gt; </a:t>
            </a:r>
            <a:r>
              <a:rPr lang="en-US" dirty="0">
                <a:solidFill>
                  <a:schemeClr val="tx1"/>
                </a:solidFill>
              </a:rPr>
              <a:t>array[4]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30 &gt; 50  condition false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so     high = mid - 1  3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Now low is still 0, but the high is 3, it means we are leaving the 5 to 9 part completely </a:t>
            </a:r>
          </a:p>
          <a:p>
            <a:endParaRPr lang="en-US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F1A82-03F3-D34A-BA87-3D919E318516}"/>
              </a:ext>
            </a:extLst>
          </p:cNvPr>
          <p:cNvSpPr txBox="1"/>
          <p:nvPr/>
        </p:nvSpPr>
        <p:spPr>
          <a:xfrm>
            <a:off x="1474881" y="1045275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572E9-D512-4847-A57F-A01C0ED4D7F3}"/>
              </a:ext>
            </a:extLst>
          </p:cNvPr>
          <p:cNvSpPr txBox="1"/>
          <p:nvPr/>
        </p:nvSpPr>
        <p:spPr>
          <a:xfrm>
            <a:off x="10418781" y="1082731"/>
            <a:ext cx="70249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4F307-E178-7C4B-A879-F4673D32A17D}"/>
              </a:ext>
            </a:extLst>
          </p:cNvPr>
          <p:cNvSpPr txBox="1"/>
          <p:nvPr/>
        </p:nvSpPr>
        <p:spPr>
          <a:xfrm>
            <a:off x="7773788" y="199337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1E73C-E27B-7448-9058-4686126A38AA}"/>
              </a:ext>
            </a:extLst>
          </p:cNvPr>
          <p:cNvSpPr txBox="1"/>
          <p:nvPr/>
        </p:nvSpPr>
        <p:spPr>
          <a:xfrm>
            <a:off x="5393498" y="1067150"/>
            <a:ext cx="70249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E0FC40C5-C2D5-5E43-9DE0-AB1C9A7FF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51245"/>
              </p:ext>
            </p:extLst>
          </p:nvPr>
        </p:nvGraphicFramePr>
        <p:xfrm>
          <a:off x="304570" y="5021570"/>
          <a:ext cx="5079426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7BB87EF-226D-2A4D-BC94-A7FD1980C510}"/>
              </a:ext>
            </a:extLst>
          </p:cNvPr>
          <p:cNvSpPr txBox="1"/>
          <p:nvPr/>
        </p:nvSpPr>
        <p:spPr>
          <a:xfrm>
            <a:off x="1688241" y="6011800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B3124-F35D-B247-8942-BCD665E1D321}"/>
              </a:ext>
            </a:extLst>
          </p:cNvPr>
          <p:cNvSpPr txBox="1"/>
          <p:nvPr/>
        </p:nvSpPr>
        <p:spPr>
          <a:xfrm>
            <a:off x="4552700" y="6011800"/>
            <a:ext cx="66743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"/>
    </mc:Choice>
    <mc:Fallback xmlns="">
      <p:transition spd="slow" advTm="1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86312" y="1482841"/>
            <a:ext cx="6426717" cy="286232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30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0 + 3 / 2 = 1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array[1]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20 == 20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Key &gt; </a:t>
            </a:r>
            <a:r>
              <a:rPr lang="en-US" dirty="0">
                <a:solidFill>
                  <a:schemeClr val="tx1"/>
                </a:solidFill>
              </a:rPr>
              <a:t>array[4]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30 &gt; 20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low = mid + 1  2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Now low is 2, high is still 3, it means we are leaving the 0 to 1 part completely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B10A1-C1B8-CA4B-B4AA-B26EAD2C63D8}"/>
              </a:ext>
            </a:extLst>
          </p:cNvPr>
          <p:cNvSpPr txBox="1"/>
          <p:nvPr/>
        </p:nvSpPr>
        <p:spPr>
          <a:xfrm>
            <a:off x="1497184" y="1056427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DAA5A-BA82-A64C-ADFC-EA70F1CC18DB}"/>
              </a:ext>
            </a:extLst>
          </p:cNvPr>
          <p:cNvSpPr txBox="1"/>
          <p:nvPr/>
        </p:nvSpPr>
        <p:spPr>
          <a:xfrm>
            <a:off x="4388873" y="1082731"/>
            <a:ext cx="6773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8AFC6FEF-0EB5-8549-BD9F-F01539376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00928"/>
              </p:ext>
            </p:extLst>
          </p:nvPr>
        </p:nvGraphicFramePr>
        <p:xfrm>
          <a:off x="289400" y="4745273"/>
          <a:ext cx="3258336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D530EDC-9ABA-6345-9333-12FC5DB7D2C7}"/>
              </a:ext>
            </a:extLst>
          </p:cNvPr>
          <p:cNvSpPr txBox="1"/>
          <p:nvPr/>
        </p:nvSpPr>
        <p:spPr>
          <a:xfrm>
            <a:off x="1689680" y="5683065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4096D-03F0-FB45-9609-D1B1A5E2851F}"/>
              </a:ext>
            </a:extLst>
          </p:cNvPr>
          <p:cNvSpPr txBox="1"/>
          <p:nvPr/>
        </p:nvSpPr>
        <p:spPr>
          <a:xfrm>
            <a:off x="2791593" y="5694724"/>
            <a:ext cx="70807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E43325-E0D8-5E4C-B3CF-5F0ECC8AF350}"/>
              </a:ext>
            </a:extLst>
          </p:cNvPr>
          <p:cNvSpPr txBox="1"/>
          <p:nvPr/>
        </p:nvSpPr>
        <p:spPr>
          <a:xfrm>
            <a:off x="7773788" y="199337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14751-37A8-1B45-B162-95868E7AB9A7}"/>
              </a:ext>
            </a:extLst>
          </p:cNvPr>
          <p:cNvSpPr txBox="1"/>
          <p:nvPr/>
        </p:nvSpPr>
        <p:spPr>
          <a:xfrm>
            <a:off x="2443948" y="1082731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5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"/>
    </mc:Choice>
    <mc:Fallback xmlns="">
      <p:transition spd="slow" advTm="1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86312" y="2024652"/>
            <a:ext cx="6426717" cy="298543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30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2 + 3 / 2 = 2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array[2]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30 == 30</a:t>
            </a:r>
          </a:p>
          <a:p>
            <a:endParaRPr lang="en-US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 return mid, that is 2</a:t>
            </a:r>
          </a:p>
          <a:p>
            <a:endParaRPr lang="en-US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Output : </a:t>
            </a:r>
            <a:r>
              <a:rPr lang="en-US" sz="2800" b="1" dirty="0">
                <a:solidFill>
                  <a:schemeClr val="tx1"/>
                </a:solidFill>
                <a:sym typeface="Wingdings" pitchFamily="2" charset="2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0BC26-5CCF-7246-8405-8AD00980958E}"/>
              </a:ext>
            </a:extLst>
          </p:cNvPr>
          <p:cNvSpPr txBox="1"/>
          <p:nvPr/>
        </p:nvSpPr>
        <p:spPr>
          <a:xfrm>
            <a:off x="3349433" y="1126224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BECAF-FB64-3D4C-A15C-39D02EAE70B4}"/>
              </a:ext>
            </a:extLst>
          </p:cNvPr>
          <p:cNvSpPr txBox="1"/>
          <p:nvPr/>
        </p:nvSpPr>
        <p:spPr>
          <a:xfrm>
            <a:off x="4405928" y="1124259"/>
            <a:ext cx="746667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7F9B5-2F97-B844-8C2B-C886FA6BCCED}"/>
              </a:ext>
            </a:extLst>
          </p:cNvPr>
          <p:cNvSpPr txBox="1"/>
          <p:nvPr/>
        </p:nvSpPr>
        <p:spPr>
          <a:xfrm>
            <a:off x="7773788" y="199337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</p:spTree>
    <p:extLst>
      <p:ext uri="{BB962C8B-B14F-4D97-AF65-F5344CB8AC3E}">
        <p14:creationId xmlns:p14="http://schemas.microsoft.com/office/powerpoint/2010/main" val="26310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4"/>
    </mc:Choice>
    <mc:Fallback xmlns="">
      <p:transition spd="slow" advTm="51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55833" y="1784163"/>
            <a:ext cx="6348168" cy="286232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95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0 + 9 / 2 = 4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array[4]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95 == 50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Key &gt; </a:t>
            </a:r>
            <a:r>
              <a:rPr lang="en-US" dirty="0">
                <a:solidFill>
                  <a:schemeClr val="tx1"/>
                </a:solidFill>
              </a:rPr>
              <a:t>array[4]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95 &gt; 50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low = mid + 1  5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Now low is 5, high is still 9, it means we are leaving the 0 to 4 part completely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F1A82-03F3-D34A-BA87-3D919E318516}"/>
              </a:ext>
            </a:extLst>
          </p:cNvPr>
          <p:cNvSpPr txBox="1"/>
          <p:nvPr/>
        </p:nvSpPr>
        <p:spPr>
          <a:xfrm>
            <a:off x="1474881" y="1045275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572E9-D512-4847-A57F-A01C0ED4D7F3}"/>
              </a:ext>
            </a:extLst>
          </p:cNvPr>
          <p:cNvSpPr txBox="1"/>
          <p:nvPr/>
        </p:nvSpPr>
        <p:spPr>
          <a:xfrm>
            <a:off x="10418781" y="1082731"/>
            <a:ext cx="70249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89C34-393C-774B-A549-9587F66EF05D}"/>
              </a:ext>
            </a:extLst>
          </p:cNvPr>
          <p:cNvSpPr txBox="1"/>
          <p:nvPr/>
        </p:nvSpPr>
        <p:spPr>
          <a:xfrm>
            <a:off x="7686955" y="229739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6176E-CDC8-8042-8945-2BF7270E489C}"/>
              </a:ext>
            </a:extLst>
          </p:cNvPr>
          <p:cNvSpPr txBox="1"/>
          <p:nvPr/>
        </p:nvSpPr>
        <p:spPr>
          <a:xfrm>
            <a:off x="5457598" y="1067125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237A435F-EAC5-504A-93EE-3EFFFF75F30C}"/>
              </a:ext>
            </a:extLst>
          </p:cNvPr>
          <p:cNvGraphicFramePr>
            <a:graphicFrameLocks noGrp="1"/>
          </p:cNvGraphicFramePr>
          <p:nvPr/>
        </p:nvGraphicFramePr>
        <p:xfrm>
          <a:off x="255833" y="4998359"/>
          <a:ext cx="4996343" cy="84542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003868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798495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449180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389343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9FB5FC0-D18C-924C-8444-EF9DD88C615E}"/>
              </a:ext>
            </a:extLst>
          </p:cNvPr>
          <p:cNvSpPr txBox="1"/>
          <p:nvPr/>
        </p:nvSpPr>
        <p:spPr>
          <a:xfrm>
            <a:off x="1364954" y="5805599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1327D-650E-E843-8A32-A163CA209D83}"/>
              </a:ext>
            </a:extLst>
          </p:cNvPr>
          <p:cNvSpPr txBox="1"/>
          <p:nvPr/>
        </p:nvSpPr>
        <p:spPr>
          <a:xfrm>
            <a:off x="4603616" y="5852146"/>
            <a:ext cx="77596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2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4"/>
    </mc:Choice>
    <mc:Fallback xmlns="">
      <p:transition spd="slow" advTm="1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" y="7521"/>
            <a:ext cx="1219199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566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/>
        </p:nvGraphicFramePr>
        <p:xfrm>
          <a:off x="96904" y="118635"/>
          <a:ext cx="111747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896624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924466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982530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998632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B9195-6DDD-5E42-9760-6926206B61BE}"/>
              </a:ext>
            </a:extLst>
          </p:cNvPr>
          <p:cNvSpPr txBox="1"/>
          <p:nvPr/>
        </p:nvSpPr>
        <p:spPr>
          <a:xfrm>
            <a:off x="286312" y="1482841"/>
            <a:ext cx="6426717" cy="286232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Searching Element is  : </a:t>
            </a:r>
            <a:r>
              <a:rPr lang="en-US" b="1" dirty="0">
                <a:solidFill>
                  <a:schemeClr val="tx1"/>
                </a:solidFill>
              </a:rPr>
              <a:t>95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mid = 5 + 9 / 2 = 7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== array[7]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95 == 80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Key &gt; </a:t>
            </a:r>
            <a:r>
              <a:rPr lang="en-US" dirty="0">
                <a:solidFill>
                  <a:schemeClr val="tx1"/>
                </a:solidFill>
              </a:rPr>
              <a:t>array[4]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95 &gt; 80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low = mid + 1   8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		 Now low is 8, high is still 9, it means we are leaving the 6 to 7 part completely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B10A1-C1B8-CA4B-B4AA-B26EAD2C63D8}"/>
              </a:ext>
            </a:extLst>
          </p:cNvPr>
          <p:cNvSpPr txBox="1"/>
          <p:nvPr/>
        </p:nvSpPr>
        <p:spPr>
          <a:xfrm>
            <a:off x="6414871" y="1082731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DAA5A-BA82-A64C-ADFC-EA70F1CC18DB}"/>
              </a:ext>
            </a:extLst>
          </p:cNvPr>
          <p:cNvSpPr txBox="1"/>
          <p:nvPr/>
        </p:nvSpPr>
        <p:spPr>
          <a:xfrm>
            <a:off x="10488590" y="1111516"/>
            <a:ext cx="6773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E9C73-0884-9B43-A90B-943D6C375464}"/>
              </a:ext>
            </a:extLst>
          </p:cNvPr>
          <p:cNvSpPr txBox="1"/>
          <p:nvPr/>
        </p:nvSpPr>
        <p:spPr>
          <a:xfrm>
            <a:off x="7773788" y="1993374"/>
            <a:ext cx="3584697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while (low &lt;= high)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mid = (low + high) / 2;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(key ==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return mid;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 if (key &gt; array[mid])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low = mid + 1;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else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	high = mid - 1;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return -1;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B01DF769-A5EE-2449-97BD-1E0C26A89C9D}"/>
              </a:ext>
            </a:extLst>
          </p:cNvPr>
          <p:cNvGraphicFramePr>
            <a:graphicFrameLocks noGrp="1"/>
          </p:cNvGraphicFramePr>
          <p:nvPr/>
        </p:nvGraphicFramePr>
        <p:xfrm>
          <a:off x="338559" y="4906794"/>
          <a:ext cx="3308948" cy="936729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277174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1015887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50178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43494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AD6051B-C935-4949-AE1B-1C62CD2178E7}"/>
              </a:ext>
            </a:extLst>
          </p:cNvPr>
          <p:cNvSpPr txBox="1"/>
          <p:nvPr/>
        </p:nvSpPr>
        <p:spPr>
          <a:xfrm>
            <a:off x="1842871" y="5886789"/>
            <a:ext cx="596316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A2E4F-E62D-974D-9937-DAEE01DA1BE0}"/>
              </a:ext>
            </a:extLst>
          </p:cNvPr>
          <p:cNvSpPr txBox="1"/>
          <p:nvPr/>
        </p:nvSpPr>
        <p:spPr>
          <a:xfrm>
            <a:off x="2822281" y="5886789"/>
            <a:ext cx="6773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DCB4E-BFCC-B441-945D-C2662AF213DB}"/>
              </a:ext>
            </a:extLst>
          </p:cNvPr>
          <p:cNvSpPr txBox="1"/>
          <p:nvPr/>
        </p:nvSpPr>
        <p:spPr>
          <a:xfrm>
            <a:off x="8411194" y="1137002"/>
            <a:ext cx="67738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17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0"/>
    </mc:Choice>
    <mc:Fallback xmlns="">
      <p:transition spd="slow" advTm="2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1850</Words>
  <Application>Microsoft Macintosh PowerPoint</Application>
  <PresentationFormat>Widescreen</PresentationFormat>
  <Paragraphs>629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254</cp:revision>
  <dcterms:created xsi:type="dcterms:W3CDTF">2021-10-23T03:25:23Z</dcterms:created>
  <dcterms:modified xsi:type="dcterms:W3CDTF">2022-05-22T08:56:04Z</dcterms:modified>
</cp:coreProperties>
</file>