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66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B6B5"/>
    <a:srgbClr val="565659"/>
    <a:srgbClr val="5559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51"/>
    <p:restoredTop sz="94836"/>
  </p:normalViewPr>
  <p:slideViewPr>
    <p:cSldViewPr snapToGrid="0" snapToObjects="1">
      <p:cViewPr varScale="1">
        <p:scale>
          <a:sx n="133" d="100"/>
          <a:sy n="133" d="100"/>
        </p:scale>
        <p:origin x="168" y="3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B6FFA2-5596-DA47-A26B-229D3D705C9C}" type="datetimeFigureOut">
              <a:rPr lang="en-US" smtClean="0"/>
              <a:t>1/10/22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A8F9BA-8E26-4849-A4CA-C70FA0EC7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959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9367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7098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0074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0292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8460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9702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9323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0042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4055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3530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7789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9046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001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9C272-93D5-724D-AE1A-C3CE85E183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A62B2A-8370-B742-A132-4D52915048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4E75B6-597D-C14E-802F-7FD721643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1/10/22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485459-B1EC-9449-A8B9-1127280D5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C60B6A-FF9D-294A-ABBC-FBE23E93F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147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A7EB6-391C-3D47-A5F2-90657A725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A35B94-5817-F445-8511-26C8EC5B54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475177-D27D-7940-A5D6-5B9A30110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1/10/22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042E24-7D44-9F4D-9671-7EB1A799C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A043EF-298D-0B46-836B-DD2BFCBC4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782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5B28BD-2B12-C14B-AABD-018586B5D4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B48BC1-641B-D244-A7B5-866B7F84F1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405C2E-053C-C648-8308-FAC816DAE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1/10/22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13310-9765-9046-8BBC-3C60F6AF1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635AF9-2DD5-1243-8DD5-128F61D4A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234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02C75-B0EB-9F44-A53A-999D35719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8F7F2-9E55-8048-AA42-BFCC8CBA7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F75C86-6E00-0B48-8C5D-43878EE16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1/10/22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4EE0C4-8CEE-4341-9D07-239401B65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03A089-20D0-6048-AA5E-81F1CC3F5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910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74A5A-A788-764B-B544-65C6AD4A5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F07D01-C0B0-4B4D-826E-94DB333114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8C7F5-8246-0346-A79D-32A19697E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1/10/22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D040DB-48E9-3C41-8B25-1C9D72A55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A16F67-D289-4748-8F62-89AD648AC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553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B534C-CD17-954B-A72B-2574A045B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F8E5E-5B10-6F41-A57C-8EC98C6B23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DCE554-D28B-6347-BA4B-27E145F168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8D7D98-E795-7C48-B938-528FE2DD3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1/10/22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381698-496D-F444-A650-21E744EC9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1D875-382E-2048-BD77-415DD5674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932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F041B-D316-6549-AB85-A72E5365B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CC076C-602E-D149-99A1-35D14A9CF2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2F5DAC-CE77-1B46-A455-6D22BE06F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E44619-2893-F84E-8259-2584F2D62F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E3F452-D6CF-E549-87EF-2BD3656D50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C5F965-B4F1-5449-9A26-E89436EC8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1/10/22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690EA3-95AA-8041-88C5-13FA16428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DA109E-E6B8-D04B-AB83-6AC25E9F8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90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912E5-7348-E549-AC45-0A5A65732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58C78B-F068-264B-A362-626660FA8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1/10/22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CB6066-D605-A545-BB13-834E8DCFE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B3337B-9676-0942-A65C-88D7909EC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471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C5AF0D-8689-104B-A727-D7978CB2D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1/10/22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B1A818-3EBC-4B4C-BCAA-1A2B681B4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117A78-219F-C449-B144-9E2604415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602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7476D-6BDC-CC40-8392-28EC90888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27D55-A7F9-FA44-86CB-E24211063E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18C4CE-EADD-6A41-BEA5-75A846A9BC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C88397-68C0-5D4C-8214-95789CC2D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1/10/22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314E4F-AC80-7A4E-B3B7-FFDF6D0DC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A90F5F-711F-3841-861F-8617AA4EB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235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B7BA8-77AC-1F4E-82BD-3B4FC3A07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C342BD-78F4-9E4F-A900-19420BD086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D0FCAA-51AA-1C46-A6B6-4CADD782E7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852505-11C7-664E-B2C2-0C64634C0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1/10/22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98D77C-4EAC-F442-A154-75CBECEFB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9FC639-365C-D04E-A955-F94EE1892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408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539926-F145-994F-ABCF-68F9FB17D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78A968-FD89-C54B-A0E9-E8F71E60CF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EBA3BA-0E97-FD42-AFF7-42BB61C612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FABE5-C7E3-F145-818B-F1C9F2CF8384}" type="datetimeFigureOut">
              <a:rPr lang="en-US" smtClean="0"/>
              <a:t>1/10/22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E81A4-46C7-C24D-AFF5-2901A84F6B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332348-1BFB-3047-8079-C689A2C9E5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76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-1" y="7521"/>
            <a:ext cx="12191997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C0EDFC-57EA-D54D-8EB3-C9FA37EB5D5C}"/>
              </a:ext>
            </a:extLst>
          </p:cNvPr>
          <p:cNvSpPr/>
          <p:nvPr/>
        </p:nvSpPr>
        <p:spPr>
          <a:xfrm>
            <a:off x="3438275" y="43574"/>
            <a:ext cx="5315443" cy="1015663"/>
          </a:xfrm>
          <a:prstGeom prst="rect">
            <a:avLst/>
          </a:prstGeom>
          <a:noFill/>
          <a:effectLst>
            <a:outerShdw blurRad="63500" dist="101600" dir="189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0" cap="none" spc="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pitchFamily="18" charset="77"/>
                <a:cs typeface="LilyUPC" panose="020B0604020202020204" pitchFamily="34" charset="0"/>
              </a:rPr>
              <a:t>Merge Sort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11656643" y="7521"/>
            <a:ext cx="1" cy="685800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2">
            <a:extLst>
              <a:ext uri="{FF2B5EF4-FFF2-40B4-BE49-F238E27FC236}">
                <a16:creationId xmlns:a16="http://schemas.microsoft.com/office/drawing/2014/main" id="{B5E9222D-1835-D945-B4A5-6BDC37C888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5976069"/>
              </p:ext>
            </p:extLst>
          </p:nvPr>
        </p:nvGraphicFramePr>
        <p:xfrm>
          <a:off x="1147209" y="1174231"/>
          <a:ext cx="7865800" cy="936729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896624">
                  <a:extLst>
                    <a:ext uri="{9D8B030D-6E8A-4147-A177-3AD203B41FA5}">
                      <a16:colId xmlns:a16="http://schemas.microsoft.com/office/drawing/2014/main" val="903445238"/>
                    </a:ext>
                  </a:extLst>
                </a:gridCol>
                <a:gridCol w="924466">
                  <a:extLst>
                    <a:ext uri="{9D8B030D-6E8A-4147-A177-3AD203B41FA5}">
                      <a16:colId xmlns:a16="http://schemas.microsoft.com/office/drawing/2014/main" val="1986698563"/>
                    </a:ext>
                  </a:extLst>
                </a:gridCol>
                <a:gridCol w="982530">
                  <a:extLst>
                    <a:ext uri="{9D8B030D-6E8A-4147-A177-3AD203B41FA5}">
                      <a16:colId xmlns:a16="http://schemas.microsoft.com/office/drawing/2014/main" val="621528173"/>
                    </a:ext>
                  </a:extLst>
                </a:gridCol>
                <a:gridCol w="998632">
                  <a:extLst>
                    <a:ext uri="{9D8B030D-6E8A-4147-A177-3AD203B41FA5}">
                      <a16:colId xmlns:a16="http://schemas.microsoft.com/office/drawing/2014/main" val="3612687831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3748818096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3650268364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2418022822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2980166291"/>
                    </a:ext>
                  </a:extLst>
                </a:gridCol>
              </a:tblGrid>
              <a:tr h="501787"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9565494"/>
                  </a:ext>
                </a:extLst>
              </a:tr>
              <a:tr h="434942"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15173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7E17D358-B3AB-2546-BFE3-DE8D2443FDF9}"/>
              </a:ext>
            </a:extLst>
          </p:cNvPr>
          <p:cNvSpPr txBox="1"/>
          <p:nvPr/>
        </p:nvSpPr>
        <p:spPr>
          <a:xfrm>
            <a:off x="1399271" y="2174771"/>
            <a:ext cx="566164" cy="707886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i</a:t>
            </a:r>
          </a:p>
          <a:p>
            <a:r>
              <a:rPr lang="en-US" dirty="0">
                <a:solidFill>
                  <a:schemeClr val="tx1"/>
                </a:solidFill>
              </a:rPr>
              <a:t>low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1EF152-EFA1-C74E-A909-8E23B748D2CD}"/>
              </a:ext>
            </a:extLst>
          </p:cNvPr>
          <p:cNvSpPr txBox="1"/>
          <p:nvPr/>
        </p:nvSpPr>
        <p:spPr>
          <a:xfrm>
            <a:off x="8228976" y="2173901"/>
            <a:ext cx="664422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high</a:t>
            </a:r>
          </a:p>
        </p:txBody>
      </p:sp>
      <p:graphicFrame>
        <p:nvGraphicFramePr>
          <p:cNvPr id="14" name="Table 2">
            <a:extLst>
              <a:ext uri="{FF2B5EF4-FFF2-40B4-BE49-F238E27FC236}">
                <a16:creationId xmlns:a16="http://schemas.microsoft.com/office/drawing/2014/main" id="{7DCB8445-B07B-1144-BE44-9C61E14D8F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9675741"/>
              </p:ext>
            </p:extLst>
          </p:nvPr>
        </p:nvGraphicFramePr>
        <p:xfrm>
          <a:off x="1147209" y="5054012"/>
          <a:ext cx="7865800" cy="936729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896624">
                  <a:extLst>
                    <a:ext uri="{9D8B030D-6E8A-4147-A177-3AD203B41FA5}">
                      <a16:colId xmlns:a16="http://schemas.microsoft.com/office/drawing/2014/main" val="903445238"/>
                    </a:ext>
                  </a:extLst>
                </a:gridCol>
                <a:gridCol w="924466">
                  <a:extLst>
                    <a:ext uri="{9D8B030D-6E8A-4147-A177-3AD203B41FA5}">
                      <a16:colId xmlns:a16="http://schemas.microsoft.com/office/drawing/2014/main" val="1986698563"/>
                    </a:ext>
                  </a:extLst>
                </a:gridCol>
                <a:gridCol w="982530">
                  <a:extLst>
                    <a:ext uri="{9D8B030D-6E8A-4147-A177-3AD203B41FA5}">
                      <a16:colId xmlns:a16="http://schemas.microsoft.com/office/drawing/2014/main" val="621528173"/>
                    </a:ext>
                  </a:extLst>
                </a:gridCol>
                <a:gridCol w="998632">
                  <a:extLst>
                    <a:ext uri="{9D8B030D-6E8A-4147-A177-3AD203B41FA5}">
                      <a16:colId xmlns:a16="http://schemas.microsoft.com/office/drawing/2014/main" val="3612687831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3748818096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3650268364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2418022822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2980166291"/>
                    </a:ext>
                  </a:extLst>
                </a:gridCol>
              </a:tblGrid>
              <a:tr h="501787"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9565494"/>
                  </a:ext>
                </a:extLst>
              </a:tr>
              <a:tr h="434942"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151737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154A8DDA-A930-0D42-88D2-8466F44C64FD}"/>
              </a:ext>
            </a:extLst>
          </p:cNvPr>
          <p:cNvSpPr txBox="1"/>
          <p:nvPr/>
        </p:nvSpPr>
        <p:spPr>
          <a:xfrm>
            <a:off x="1399271" y="6054552"/>
            <a:ext cx="566164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58CD4DF-1CF7-284D-A3C0-590DCBD874A4}"/>
              </a:ext>
            </a:extLst>
          </p:cNvPr>
          <p:cNvSpPr txBox="1"/>
          <p:nvPr/>
        </p:nvSpPr>
        <p:spPr>
          <a:xfrm>
            <a:off x="9104921" y="2798755"/>
            <a:ext cx="2200519" cy="1938992"/>
          </a:xfrm>
          <a:prstGeom prst="rect">
            <a:avLst/>
          </a:prstGeom>
          <a:solidFill>
            <a:schemeClr val="accent1"/>
          </a:solidFill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If(a[i] &lt;= a[j])</a:t>
            </a:r>
          </a:p>
          <a:p>
            <a:r>
              <a:rPr lang="en-US" dirty="0">
                <a:solidFill>
                  <a:schemeClr val="tx1"/>
                </a:solidFill>
              </a:rPr>
              <a:t>     b[k] = a[i]</a:t>
            </a:r>
          </a:p>
          <a:p>
            <a:r>
              <a:rPr lang="en-US" dirty="0">
                <a:solidFill>
                  <a:schemeClr val="tx1"/>
                </a:solidFill>
              </a:rPr>
              <a:t>     i++, k++</a:t>
            </a:r>
          </a:p>
          <a:p>
            <a:r>
              <a:rPr lang="en-US" dirty="0">
                <a:solidFill>
                  <a:schemeClr val="tx1"/>
                </a:solidFill>
              </a:rPr>
              <a:t>else</a:t>
            </a:r>
          </a:p>
          <a:p>
            <a:r>
              <a:rPr lang="en-US" dirty="0">
                <a:solidFill>
                  <a:schemeClr val="tx1"/>
                </a:solidFill>
              </a:rPr>
              <a:t>     b[k] = a[j]</a:t>
            </a:r>
          </a:p>
          <a:p>
            <a:r>
              <a:rPr lang="en-US" dirty="0">
                <a:solidFill>
                  <a:schemeClr val="tx1"/>
                </a:solidFill>
              </a:rPr>
              <a:t>     j++, k++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B63BC77-ECD7-7547-83D0-A53B14DBDD1E}"/>
              </a:ext>
            </a:extLst>
          </p:cNvPr>
          <p:cNvSpPr txBox="1"/>
          <p:nvPr/>
        </p:nvSpPr>
        <p:spPr>
          <a:xfrm>
            <a:off x="5326051" y="2194921"/>
            <a:ext cx="664422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699758C-661F-8948-8927-E3C16B7B92EF}"/>
              </a:ext>
            </a:extLst>
          </p:cNvPr>
          <p:cNvSpPr txBox="1"/>
          <p:nvPr/>
        </p:nvSpPr>
        <p:spPr>
          <a:xfrm>
            <a:off x="4203938" y="2174771"/>
            <a:ext cx="664422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mid</a:t>
            </a:r>
          </a:p>
        </p:txBody>
      </p:sp>
    </p:spTree>
    <p:extLst>
      <p:ext uri="{BB962C8B-B14F-4D97-AF65-F5344CB8AC3E}">
        <p14:creationId xmlns:p14="http://schemas.microsoft.com/office/powerpoint/2010/main" val="4097080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-1" y="7521"/>
            <a:ext cx="12191997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11656643" y="7521"/>
            <a:ext cx="1" cy="685800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58CD4DF-1CF7-284D-A3C0-590DCBD874A4}"/>
              </a:ext>
            </a:extLst>
          </p:cNvPr>
          <p:cNvSpPr txBox="1"/>
          <p:nvPr/>
        </p:nvSpPr>
        <p:spPr>
          <a:xfrm>
            <a:off x="8456814" y="2762896"/>
            <a:ext cx="3110730" cy="2123658"/>
          </a:xfrm>
          <a:prstGeom prst="rect">
            <a:avLst/>
          </a:prstGeom>
          <a:solidFill>
            <a:schemeClr val="accent1"/>
          </a:solidFill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sz="1200" dirty="0">
                <a:solidFill>
                  <a:srgbClr val="6C95EB"/>
                </a:solidFill>
              </a:rPr>
              <a:t>public void </a:t>
            </a:r>
            <a:r>
              <a:rPr lang="en-US" sz="1200" dirty="0" err="1">
                <a:solidFill>
                  <a:srgbClr val="39CC8F"/>
                </a:solidFill>
              </a:rPr>
              <a:t>MergeSort</a:t>
            </a:r>
            <a:r>
              <a:rPr lang="en-US" sz="1200" dirty="0">
                <a:solidFill>
                  <a:srgbClr val="BDBDBD"/>
                </a:solidFill>
              </a:rPr>
              <a:t>(</a:t>
            </a:r>
            <a:r>
              <a:rPr lang="en-US" sz="1200" dirty="0">
                <a:solidFill>
                  <a:srgbClr val="6C95EB"/>
                </a:solidFill>
              </a:rPr>
              <a:t>int</a:t>
            </a:r>
            <a:r>
              <a:rPr lang="en-US" sz="1200" dirty="0">
                <a:solidFill>
                  <a:srgbClr val="BDBDBD"/>
                </a:solidFill>
              </a:rPr>
              <a:t>[] a, </a:t>
            </a:r>
            <a:r>
              <a:rPr lang="en-US" sz="1200" dirty="0">
                <a:solidFill>
                  <a:srgbClr val="6C95EB"/>
                </a:solidFill>
              </a:rPr>
              <a:t>int </a:t>
            </a:r>
            <a:r>
              <a:rPr lang="en-US" sz="1200" dirty="0">
                <a:solidFill>
                  <a:srgbClr val="BDBDBD"/>
                </a:solidFill>
              </a:rPr>
              <a:t>low, </a:t>
            </a:r>
            <a:r>
              <a:rPr lang="en-US" sz="1200" dirty="0">
                <a:solidFill>
                  <a:srgbClr val="6C95EB"/>
                </a:solidFill>
              </a:rPr>
              <a:t>int </a:t>
            </a:r>
            <a:r>
              <a:rPr lang="en-US" sz="1200" dirty="0">
                <a:solidFill>
                  <a:srgbClr val="BDBDBD"/>
                </a:solidFill>
              </a:rPr>
              <a:t>high)</a:t>
            </a:r>
            <a:br>
              <a:rPr lang="en-US" sz="1200" dirty="0">
                <a:solidFill>
                  <a:srgbClr val="BDBDBD"/>
                </a:solidFill>
              </a:rPr>
            </a:br>
            <a:r>
              <a:rPr lang="en-US" sz="1200" dirty="0">
                <a:solidFill>
                  <a:srgbClr val="BDBDBD"/>
                </a:solidFill>
              </a:rPr>
              <a:t>{</a:t>
            </a:r>
            <a:br>
              <a:rPr lang="en-US" sz="1200" dirty="0">
                <a:solidFill>
                  <a:srgbClr val="BDBDBD"/>
                </a:solidFill>
              </a:rPr>
            </a:br>
            <a:r>
              <a:rPr lang="en-US" sz="1200" dirty="0">
                <a:solidFill>
                  <a:srgbClr val="BDBDBD"/>
                </a:solidFill>
              </a:rPr>
              <a:t>    </a:t>
            </a:r>
            <a:r>
              <a:rPr lang="en-US" sz="1200" dirty="0">
                <a:solidFill>
                  <a:srgbClr val="6C95EB"/>
                </a:solidFill>
              </a:rPr>
              <a:t>int </a:t>
            </a:r>
            <a:r>
              <a:rPr lang="en-US" sz="1200" dirty="0">
                <a:solidFill>
                  <a:srgbClr val="BDBDBD"/>
                </a:solidFill>
              </a:rPr>
              <a:t>mid;</a:t>
            </a:r>
            <a:br>
              <a:rPr lang="en-US" sz="1200" dirty="0">
                <a:solidFill>
                  <a:srgbClr val="BDBDBD"/>
                </a:solidFill>
              </a:rPr>
            </a:br>
            <a:r>
              <a:rPr lang="en-US" sz="1200" dirty="0">
                <a:solidFill>
                  <a:srgbClr val="BDBDBD"/>
                </a:solidFill>
              </a:rPr>
              <a:t>    </a:t>
            </a:r>
            <a:r>
              <a:rPr lang="en-US" sz="1200" dirty="0">
                <a:solidFill>
                  <a:srgbClr val="6C95EB"/>
                </a:solidFill>
              </a:rPr>
              <a:t>if </a:t>
            </a:r>
            <a:r>
              <a:rPr lang="en-US" sz="1200" dirty="0">
                <a:solidFill>
                  <a:srgbClr val="BDBDBD"/>
                </a:solidFill>
              </a:rPr>
              <a:t>(low &lt; high)</a:t>
            </a:r>
            <a:br>
              <a:rPr lang="en-US" sz="1200" dirty="0">
                <a:solidFill>
                  <a:srgbClr val="BDBDBD"/>
                </a:solidFill>
              </a:rPr>
            </a:br>
            <a:r>
              <a:rPr lang="en-US" sz="1200" dirty="0">
                <a:solidFill>
                  <a:srgbClr val="BDBDBD"/>
                </a:solidFill>
              </a:rPr>
              <a:t>    {</a:t>
            </a:r>
            <a:br>
              <a:rPr lang="en-US" sz="1200" dirty="0">
                <a:solidFill>
                  <a:srgbClr val="BDBDBD"/>
                </a:solidFill>
              </a:rPr>
            </a:br>
            <a:r>
              <a:rPr lang="en-US" sz="1200" dirty="0">
                <a:solidFill>
                  <a:srgbClr val="BDBDBD"/>
                </a:solidFill>
              </a:rPr>
              <a:t>        mid = (low + high) / </a:t>
            </a:r>
            <a:r>
              <a:rPr lang="en-US" sz="1200" dirty="0">
                <a:solidFill>
                  <a:srgbClr val="ED94C0"/>
                </a:solidFill>
              </a:rPr>
              <a:t>2</a:t>
            </a:r>
            <a:r>
              <a:rPr lang="en-US" sz="1200" dirty="0">
                <a:solidFill>
                  <a:srgbClr val="BDBDBD"/>
                </a:solidFill>
              </a:rPr>
              <a:t>;</a:t>
            </a:r>
            <a:br>
              <a:rPr lang="en-US" sz="1200" dirty="0">
                <a:solidFill>
                  <a:srgbClr val="BDBDBD"/>
                </a:solidFill>
              </a:rPr>
            </a:br>
            <a:r>
              <a:rPr lang="en-US" sz="1200" dirty="0">
                <a:solidFill>
                  <a:srgbClr val="BDBDBD"/>
                </a:solidFill>
              </a:rPr>
              <a:t>        </a:t>
            </a:r>
            <a:r>
              <a:rPr lang="en-US" sz="1200" dirty="0" err="1">
                <a:solidFill>
                  <a:srgbClr val="39CC8F"/>
                </a:solidFill>
              </a:rPr>
              <a:t>MergeSort</a:t>
            </a:r>
            <a:r>
              <a:rPr lang="en-US" sz="1200" dirty="0">
                <a:solidFill>
                  <a:srgbClr val="BDBDBD"/>
                </a:solidFill>
              </a:rPr>
              <a:t>(a, low, mid);</a:t>
            </a:r>
            <a:br>
              <a:rPr lang="en-US" sz="1200" dirty="0">
                <a:solidFill>
                  <a:srgbClr val="BDBDBD"/>
                </a:solidFill>
              </a:rPr>
            </a:br>
            <a:r>
              <a:rPr lang="en-US" sz="1200" dirty="0">
                <a:solidFill>
                  <a:srgbClr val="BDBDBD"/>
                </a:solidFill>
              </a:rPr>
              <a:t>        </a:t>
            </a:r>
            <a:r>
              <a:rPr lang="en-US" sz="1200" dirty="0" err="1">
                <a:solidFill>
                  <a:srgbClr val="39CC8F"/>
                </a:solidFill>
              </a:rPr>
              <a:t>MergeSort</a:t>
            </a:r>
            <a:r>
              <a:rPr lang="en-US" sz="1200" dirty="0">
                <a:solidFill>
                  <a:srgbClr val="BDBDBD"/>
                </a:solidFill>
              </a:rPr>
              <a:t>(a, mid + </a:t>
            </a:r>
            <a:r>
              <a:rPr lang="en-US" sz="1200" dirty="0">
                <a:solidFill>
                  <a:srgbClr val="ED94C0"/>
                </a:solidFill>
              </a:rPr>
              <a:t>1</a:t>
            </a:r>
            <a:r>
              <a:rPr lang="en-US" sz="1200" dirty="0">
                <a:solidFill>
                  <a:srgbClr val="BDBDBD"/>
                </a:solidFill>
              </a:rPr>
              <a:t>, high);</a:t>
            </a:r>
            <a:br>
              <a:rPr lang="en-US" sz="1200" dirty="0">
                <a:solidFill>
                  <a:srgbClr val="BDBDBD"/>
                </a:solidFill>
              </a:rPr>
            </a:br>
            <a:r>
              <a:rPr lang="en-US" sz="1200" dirty="0">
                <a:solidFill>
                  <a:srgbClr val="BDBDBD"/>
                </a:solidFill>
              </a:rPr>
              <a:t>        </a:t>
            </a:r>
            <a:r>
              <a:rPr lang="en-US" sz="1200" dirty="0">
                <a:solidFill>
                  <a:srgbClr val="39CC8F"/>
                </a:solidFill>
              </a:rPr>
              <a:t>Merge</a:t>
            </a:r>
            <a:r>
              <a:rPr lang="en-US" sz="1200" dirty="0">
                <a:solidFill>
                  <a:srgbClr val="BDBDBD"/>
                </a:solidFill>
              </a:rPr>
              <a:t>(a, low, mid, high);</a:t>
            </a:r>
            <a:br>
              <a:rPr lang="en-US" sz="1200" dirty="0">
                <a:solidFill>
                  <a:srgbClr val="BDBDBD"/>
                </a:solidFill>
              </a:rPr>
            </a:br>
            <a:r>
              <a:rPr lang="en-US" sz="1200" dirty="0">
                <a:solidFill>
                  <a:srgbClr val="BDBDBD"/>
                </a:solidFill>
              </a:rPr>
              <a:t>    }</a:t>
            </a:r>
            <a:br>
              <a:rPr lang="en-US" sz="1200" dirty="0">
                <a:solidFill>
                  <a:srgbClr val="BDBDBD"/>
                </a:solidFill>
              </a:rPr>
            </a:br>
            <a:r>
              <a:rPr lang="en-US" sz="1200" dirty="0">
                <a:solidFill>
                  <a:srgbClr val="BDBDBD"/>
                </a:solidFill>
              </a:rPr>
              <a:t>}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699758C-661F-8948-8927-E3C16B7B92EF}"/>
              </a:ext>
            </a:extLst>
          </p:cNvPr>
          <p:cNvSpPr txBox="1"/>
          <p:nvPr/>
        </p:nvSpPr>
        <p:spPr>
          <a:xfrm>
            <a:off x="1563661" y="1583703"/>
            <a:ext cx="664422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mid</a:t>
            </a:r>
          </a:p>
        </p:txBody>
      </p:sp>
      <p:graphicFrame>
        <p:nvGraphicFramePr>
          <p:cNvPr id="23" name="Table 2">
            <a:extLst>
              <a:ext uri="{FF2B5EF4-FFF2-40B4-BE49-F238E27FC236}">
                <a16:creationId xmlns:a16="http://schemas.microsoft.com/office/drawing/2014/main" id="{46E552E2-A72D-D446-8854-95706772E26D}"/>
              </a:ext>
            </a:extLst>
          </p:cNvPr>
          <p:cNvGraphicFramePr>
            <a:graphicFrameLocks noGrp="1"/>
          </p:cNvGraphicFramePr>
          <p:nvPr/>
        </p:nvGraphicFramePr>
        <p:xfrm>
          <a:off x="1317538" y="261378"/>
          <a:ext cx="1821090" cy="936729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896624">
                  <a:extLst>
                    <a:ext uri="{9D8B030D-6E8A-4147-A177-3AD203B41FA5}">
                      <a16:colId xmlns:a16="http://schemas.microsoft.com/office/drawing/2014/main" val="903445238"/>
                    </a:ext>
                  </a:extLst>
                </a:gridCol>
                <a:gridCol w="924466">
                  <a:extLst>
                    <a:ext uri="{9D8B030D-6E8A-4147-A177-3AD203B41FA5}">
                      <a16:colId xmlns:a16="http://schemas.microsoft.com/office/drawing/2014/main" val="1986698563"/>
                    </a:ext>
                  </a:extLst>
                </a:gridCol>
              </a:tblGrid>
              <a:tr h="501787"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9565494"/>
                  </a:ext>
                </a:extLst>
              </a:tr>
              <a:tr h="434942"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151737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6070B7B0-9D1E-7A45-8D28-23BD67E4A824}"/>
              </a:ext>
            </a:extLst>
          </p:cNvPr>
          <p:cNvSpPr txBox="1"/>
          <p:nvPr/>
        </p:nvSpPr>
        <p:spPr>
          <a:xfrm>
            <a:off x="1569600" y="1261918"/>
            <a:ext cx="566164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low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FC86B19-06CB-444C-9672-6EFEEE03D877}"/>
              </a:ext>
            </a:extLst>
          </p:cNvPr>
          <p:cNvSpPr txBox="1"/>
          <p:nvPr/>
        </p:nvSpPr>
        <p:spPr>
          <a:xfrm>
            <a:off x="2459758" y="1274584"/>
            <a:ext cx="664422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high</a:t>
            </a:r>
          </a:p>
        </p:txBody>
      </p:sp>
      <p:graphicFrame>
        <p:nvGraphicFramePr>
          <p:cNvPr id="20" name="Table 2">
            <a:extLst>
              <a:ext uri="{FF2B5EF4-FFF2-40B4-BE49-F238E27FC236}">
                <a16:creationId xmlns:a16="http://schemas.microsoft.com/office/drawing/2014/main" id="{FEB998F2-7D3A-854C-91A8-B855BEBE26EB}"/>
              </a:ext>
            </a:extLst>
          </p:cNvPr>
          <p:cNvGraphicFramePr>
            <a:graphicFrameLocks noGrp="1"/>
          </p:cNvGraphicFramePr>
          <p:nvPr/>
        </p:nvGraphicFramePr>
        <p:xfrm>
          <a:off x="1317538" y="2227758"/>
          <a:ext cx="1821090" cy="936729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896624">
                  <a:extLst>
                    <a:ext uri="{9D8B030D-6E8A-4147-A177-3AD203B41FA5}">
                      <a16:colId xmlns:a16="http://schemas.microsoft.com/office/drawing/2014/main" val="903445238"/>
                    </a:ext>
                  </a:extLst>
                </a:gridCol>
                <a:gridCol w="924466">
                  <a:extLst>
                    <a:ext uri="{9D8B030D-6E8A-4147-A177-3AD203B41FA5}">
                      <a16:colId xmlns:a16="http://schemas.microsoft.com/office/drawing/2014/main" val="1986698563"/>
                    </a:ext>
                  </a:extLst>
                </a:gridCol>
              </a:tblGrid>
              <a:tr h="501787"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9565494"/>
                  </a:ext>
                </a:extLst>
              </a:tr>
              <a:tr h="434942"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151737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7ED59009-C76A-9949-9B47-023A422EB5E4}"/>
              </a:ext>
            </a:extLst>
          </p:cNvPr>
          <p:cNvSpPr txBox="1"/>
          <p:nvPr/>
        </p:nvSpPr>
        <p:spPr>
          <a:xfrm>
            <a:off x="3756866" y="2496067"/>
            <a:ext cx="3379033" cy="707886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These two elements are sorted</a:t>
            </a:r>
          </a:p>
        </p:txBody>
      </p:sp>
      <p:graphicFrame>
        <p:nvGraphicFramePr>
          <p:cNvPr id="29" name="Table 2">
            <a:extLst>
              <a:ext uri="{FF2B5EF4-FFF2-40B4-BE49-F238E27FC236}">
                <a16:creationId xmlns:a16="http://schemas.microsoft.com/office/drawing/2014/main" id="{1A3CA50C-E07F-D04D-81DB-D50326FB4230}"/>
              </a:ext>
            </a:extLst>
          </p:cNvPr>
          <p:cNvGraphicFramePr>
            <a:graphicFrameLocks noGrp="1"/>
          </p:cNvGraphicFramePr>
          <p:nvPr/>
        </p:nvGraphicFramePr>
        <p:xfrm>
          <a:off x="1317538" y="3693514"/>
          <a:ext cx="1981162" cy="936729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982530">
                  <a:extLst>
                    <a:ext uri="{9D8B030D-6E8A-4147-A177-3AD203B41FA5}">
                      <a16:colId xmlns:a16="http://schemas.microsoft.com/office/drawing/2014/main" val="621528173"/>
                    </a:ext>
                  </a:extLst>
                </a:gridCol>
                <a:gridCol w="998632">
                  <a:extLst>
                    <a:ext uri="{9D8B030D-6E8A-4147-A177-3AD203B41FA5}">
                      <a16:colId xmlns:a16="http://schemas.microsoft.com/office/drawing/2014/main" val="3612687831"/>
                    </a:ext>
                  </a:extLst>
                </a:gridCol>
              </a:tblGrid>
              <a:tr h="501787"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9565494"/>
                  </a:ext>
                </a:extLst>
              </a:tr>
              <a:tr h="434942"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151737"/>
                  </a:ext>
                </a:extLst>
              </a:tr>
            </a:tbl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BAE62D70-5F26-4848-B924-F0D2018A5446}"/>
              </a:ext>
            </a:extLst>
          </p:cNvPr>
          <p:cNvSpPr txBox="1"/>
          <p:nvPr/>
        </p:nvSpPr>
        <p:spPr>
          <a:xfrm>
            <a:off x="1563661" y="4959215"/>
            <a:ext cx="664422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mid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FA7A58D-6532-B841-86FB-C0F5E2381528}"/>
              </a:ext>
            </a:extLst>
          </p:cNvPr>
          <p:cNvSpPr txBox="1"/>
          <p:nvPr/>
        </p:nvSpPr>
        <p:spPr>
          <a:xfrm>
            <a:off x="1569600" y="4671379"/>
            <a:ext cx="566164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low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0A7D72B-AB4E-AA47-A8AC-8A2CE8DE0095}"/>
              </a:ext>
            </a:extLst>
          </p:cNvPr>
          <p:cNvSpPr txBox="1"/>
          <p:nvPr/>
        </p:nvSpPr>
        <p:spPr>
          <a:xfrm>
            <a:off x="2459758" y="4684045"/>
            <a:ext cx="664422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high</a:t>
            </a:r>
          </a:p>
        </p:txBody>
      </p:sp>
      <p:graphicFrame>
        <p:nvGraphicFramePr>
          <p:cNvPr id="37" name="Table 2">
            <a:extLst>
              <a:ext uri="{FF2B5EF4-FFF2-40B4-BE49-F238E27FC236}">
                <a16:creationId xmlns:a16="http://schemas.microsoft.com/office/drawing/2014/main" id="{C4C321EA-E13E-574F-8F00-0EDEAFE0A44F}"/>
              </a:ext>
            </a:extLst>
          </p:cNvPr>
          <p:cNvGraphicFramePr>
            <a:graphicFrameLocks noGrp="1"/>
          </p:cNvGraphicFramePr>
          <p:nvPr/>
        </p:nvGraphicFramePr>
        <p:xfrm>
          <a:off x="1317538" y="5571247"/>
          <a:ext cx="1981162" cy="936729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982530">
                  <a:extLst>
                    <a:ext uri="{9D8B030D-6E8A-4147-A177-3AD203B41FA5}">
                      <a16:colId xmlns:a16="http://schemas.microsoft.com/office/drawing/2014/main" val="621528173"/>
                    </a:ext>
                  </a:extLst>
                </a:gridCol>
                <a:gridCol w="998632">
                  <a:extLst>
                    <a:ext uri="{9D8B030D-6E8A-4147-A177-3AD203B41FA5}">
                      <a16:colId xmlns:a16="http://schemas.microsoft.com/office/drawing/2014/main" val="3612687831"/>
                    </a:ext>
                  </a:extLst>
                </a:gridCol>
              </a:tblGrid>
              <a:tr h="501787"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9565494"/>
                  </a:ext>
                </a:extLst>
              </a:tr>
              <a:tr h="434942"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151737"/>
                  </a:ext>
                </a:extLst>
              </a:tr>
            </a:tbl>
          </a:graphicData>
        </a:graphic>
      </p:graphicFrame>
      <p:sp>
        <p:nvSpPr>
          <p:cNvPr id="38" name="TextBox 37">
            <a:extLst>
              <a:ext uri="{FF2B5EF4-FFF2-40B4-BE49-F238E27FC236}">
                <a16:creationId xmlns:a16="http://schemas.microsoft.com/office/drawing/2014/main" id="{605A5F14-7DE7-D343-9EAD-9C6AF5CAA559}"/>
              </a:ext>
            </a:extLst>
          </p:cNvPr>
          <p:cNvSpPr txBox="1"/>
          <p:nvPr/>
        </p:nvSpPr>
        <p:spPr>
          <a:xfrm>
            <a:off x="3756865" y="5726103"/>
            <a:ext cx="3379033" cy="707886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These two elements are sorted</a:t>
            </a:r>
          </a:p>
        </p:txBody>
      </p:sp>
    </p:spTree>
    <p:extLst>
      <p:ext uri="{BB962C8B-B14F-4D97-AF65-F5344CB8AC3E}">
        <p14:creationId xmlns:p14="http://schemas.microsoft.com/office/powerpoint/2010/main" val="3406569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-1" y="7521"/>
            <a:ext cx="12191997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11656643" y="7521"/>
            <a:ext cx="1" cy="685800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58CD4DF-1CF7-284D-A3C0-590DCBD874A4}"/>
              </a:ext>
            </a:extLst>
          </p:cNvPr>
          <p:cNvSpPr txBox="1"/>
          <p:nvPr/>
        </p:nvSpPr>
        <p:spPr>
          <a:xfrm>
            <a:off x="8456814" y="2762896"/>
            <a:ext cx="3071797" cy="2123658"/>
          </a:xfrm>
          <a:prstGeom prst="rect">
            <a:avLst/>
          </a:prstGeom>
          <a:solidFill>
            <a:schemeClr val="accent1"/>
          </a:solidFill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sz="1200" dirty="0">
                <a:solidFill>
                  <a:srgbClr val="6C95EB"/>
                </a:solidFill>
              </a:rPr>
              <a:t>public void </a:t>
            </a:r>
            <a:r>
              <a:rPr lang="en-US" sz="1200" dirty="0" err="1">
                <a:solidFill>
                  <a:srgbClr val="39CC8F"/>
                </a:solidFill>
              </a:rPr>
              <a:t>MergeSort</a:t>
            </a:r>
            <a:r>
              <a:rPr lang="en-US" sz="1200" dirty="0">
                <a:solidFill>
                  <a:srgbClr val="BDBDBD"/>
                </a:solidFill>
              </a:rPr>
              <a:t>(</a:t>
            </a:r>
            <a:r>
              <a:rPr lang="en-US" sz="1200" dirty="0">
                <a:solidFill>
                  <a:srgbClr val="6C95EB"/>
                </a:solidFill>
              </a:rPr>
              <a:t>int</a:t>
            </a:r>
            <a:r>
              <a:rPr lang="en-US" sz="1200" dirty="0">
                <a:solidFill>
                  <a:srgbClr val="BDBDBD"/>
                </a:solidFill>
              </a:rPr>
              <a:t>[] a, </a:t>
            </a:r>
            <a:r>
              <a:rPr lang="en-US" sz="1200" dirty="0">
                <a:solidFill>
                  <a:srgbClr val="6C95EB"/>
                </a:solidFill>
              </a:rPr>
              <a:t>int </a:t>
            </a:r>
            <a:r>
              <a:rPr lang="en-US" sz="1200" dirty="0">
                <a:solidFill>
                  <a:srgbClr val="BDBDBD"/>
                </a:solidFill>
              </a:rPr>
              <a:t>low, </a:t>
            </a:r>
            <a:r>
              <a:rPr lang="en-US" sz="1200" dirty="0">
                <a:solidFill>
                  <a:srgbClr val="6C95EB"/>
                </a:solidFill>
              </a:rPr>
              <a:t>int </a:t>
            </a:r>
            <a:r>
              <a:rPr lang="en-US" sz="1200" dirty="0">
                <a:solidFill>
                  <a:srgbClr val="BDBDBD"/>
                </a:solidFill>
              </a:rPr>
              <a:t>high)</a:t>
            </a:r>
            <a:br>
              <a:rPr lang="en-US" sz="1200" dirty="0">
                <a:solidFill>
                  <a:srgbClr val="BDBDBD"/>
                </a:solidFill>
              </a:rPr>
            </a:br>
            <a:r>
              <a:rPr lang="en-US" sz="1200" dirty="0">
                <a:solidFill>
                  <a:srgbClr val="BDBDBD"/>
                </a:solidFill>
              </a:rPr>
              <a:t>{</a:t>
            </a:r>
            <a:br>
              <a:rPr lang="en-US" sz="1200" dirty="0">
                <a:solidFill>
                  <a:srgbClr val="BDBDBD"/>
                </a:solidFill>
              </a:rPr>
            </a:br>
            <a:r>
              <a:rPr lang="en-US" sz="1200" dirty="0">
                <a:solidFill>
                  <a:srgbClr val="BDBDBD"/>
                </a:solidFill>
              </a:rPr>
              <a:t>    </a:t>
            </a:r>
            <a:r>
              <a:rPr lang="en-US" sz="1200" dirty="0">
                <a:solidFill>
                  <a:srgbClr val="6C95EB"/>
                </a:solidFill>
              </a:rPr>
              <a:t>int </a:t>
            </a:r>
            <a:r>
              <a:rPr lang="en-US" sz="1200" dirty="0">
                <a:solidFill>
                  <a:srgbClr val="BDBDBD"/>
                </a:solidFill>
              </a:rPr>
              <a:t>mid;</a:t>
            </a:r>
            <a:br>
              <a:rPr lang="en-US" sz="1200" dirty="0">
                <a:solidFill>
                  <a:srgbClr val="BDBDBD"/>
                </a:solidFill>
              </a:rPr>
            </a:br>
            <a:r>
              <a:rPr lang="en-US" sz="1200" dirty="0">
                <a:solidFill>
                  <a:srgbClr val="BDBDBD"/>
                </a:solidFill>
              </a:rPr>
              <a:t>    </a:t>
            </a:r>
            <a:r>
              <a:rPr lang="en-US" sz="1200" dirty="0">
                <a:solidFill>
                  <a:srgbClr val="6C95EB"/>
                </a:solidFill>
              </a:rPr>
              <a:t>if </a:t>
            </a:r>
            <a:r>
              <a:rPr lang="en-US" sz="1200" dirty="0">
                <a:solidFill>
                  <a:srgbClr val="BDBDBD"/>
                </a:solidFill>
              </a:rPr>
              <a:t>(low &lt; high)</a:t>
            </a:r>
            <a:br>
              <a:rPr lang="en-US" sz="1200" dirty="0">
                <a:solidFill>
                  <a:srgbClr val="BDBDBD"/>
                </a:solidFill>
              </a:rPr>
            </a:br>
            <a:r>
              <a:rPr lang="en-US" sz="1200" dirty="0">
                <a:solidFill>
                  <a:srgbClr val="BDBDBD"/>
                </a:solidFill>
              </a:rPr>
              <a:t>    {</a:t>
            </a:r>
            <a:br>
              <a:rPr lang="en-US" sz="1200" dirty="0">
                <a:solidFill>
                  <a:srgbClr val="BDBDBD"/>
                </a:solidFill>
              </a:rPr>
            </a:br>
            <a:r>
              <a:rPr lang="en-US" sz="1200" dirty="0">
                <a:solidFill>
                  <a:srgbClr val="BDBDBD"/>
                </a:solidFill>
              </a:rPr>
              <a:t>        mid = (low + high) / </a:t>
            </a:r>
            <a:r>
              <a:rPr lang="en-US" sz="1200" dirty="0">
                <a:solidFill>
                  <a:srgbClr val="ED94C0"/>
                </a:solidFill>
              </a:rPr>
              <a:t>2</a:t>
            </a:r>
            <a:r>
              <a:rPr lang="en-US" sz="1200" dirty="0">
                <a:solidFill>
                  <a:srgbClr val="BDBDBD"/>
                </a:solidFill>
              </a:rPr>
              <a:t>;</a:t>
            </a:r>
            <a:br>
              <a:rPr lang="en-US" sz="1200" dirty="0">
                <a:solidFill>
                  <a:srgbClr val="BDBDBD"/>
                </a:solidFill>
              </a:rPr>
            </a:br>
            <a:r>
              <a:rPr lang="en-US" sz="1200" dirty="0">
                <a:solidFill>
                  <a:srgbClr val="BDBDBD"/>
                </a:solidFill>
              </a:rPr>
              <a:t>        </a:t>
            </a:r>
            <a:r>
              <a:rPr lang="en-US" sz="1200" dirty="0" err="1">
                <a:solidFill>
                  <a:srgbClr val="39CC8F"/>
                </a:solidFill>
              </a:rPr>
              <a:t>MergeSort</a:t>
            </a:r>
            <a:r>
              <a:rPr lang="en-US" sz="1200" dirty="0">
                <a:solidFill>
                  <a:srgbClr val="BDBDBD"/>
                </a:solidFill>
              </a:rPr>
              <a:t>(a, low, mid);</a:t>
            </a:r>
            <a:br>
              <a:rPr lang="en-US" sz="1200" dirty="0">
                <a:solidFill>
                  <a:srgbClr val="BDBDBD"/>
                </a:solidFill>
              </a:rPr>
            </a:br>
            <a:r>
              <a:rPr lang="en-US" sz="1200" dirty="0">
                <a:solidFill>
                  <a:srgbClr val="BDBDBD"/>
                </a:solidFill>
              </a:rPr>
              <a:t>        </a:t>
            </a:r>
            <a:r>
              <a:rPr lang="en-US" sz="1200" dirty="0" err="1">
                <a:solidFill>
                  <a:srgbClr val="39CC8F"/>
                </a:solidFill>
              </a:rPr>
              <a:t>MergeSort</a:t>
            </a:r>
            <a:r>
              <a:rPr lang="en-US" sz="1200" dirty="0">
                <a:solidFill>
                  <a:srgbClr val="BDBDBD"/>
                </a:solidFill>
              </a:rPr>
              <a:t>(a, mid + </a:t>
            </a:r>
            <a:r>
              <a:rPr lang="en-US" sz="1200" dirty="0">
                <a:solidFill>
                  <a:srgbClr val="ED94C0"/>
                </a:solidFill>
              </a:rPr>
              <a:t>1</a:t>
            </a:r>
            <a:r>
              <a:rPr lang="en-US" sz="1200" dirty="0">
                <a:solidFill>
                  <a:srgbClr val="BDBDBD"/>
                </a:solidFill>
              </a:rPr>
              <a:t>, high);</a:t>
            </a:r>
            <a:br>
              <a:rPr lang="en-US" sz="1200" dirty="0">
                <a:solidFill>
                  <a:srgbClr val="BDBDBD"/>
                </a:solidFill>
              </a:rPr>
            </a:br>
            <a:r>
              <a:rPr lang="en-US" sz="1200" dirty="0">
                <a:solidFill>
                  <a:srgbClr val="BDBDBD"/>
                </a:solidFill>
              </a:rPr>
              <a:t>        </a:t>
            </a:r>
            <a:r>
              <a:rPr lang="en-US" sz="1200" dirty="0">
                <a:solidFill>
                  <a:srgbClr val="39CC8F"/>
                </a:solidFill>
              </a:rPr>
              <a:t>Merge</a:t>
            </a:r>
            <a:r>
              <a:rPr lang="en-US" sz="1200" dirty="0">
                <a:solidFill>
                  <a:srgbClr val="BDBDBD"/>
                </a:solidFill>
              </a:rPr>
              <a:t>(a, low, mid, high);</a:t>
            </a:r>
            <a:br>
              <a:rPr lang="en-US" sz="1200" dirty="0">
                <a:solidFill>
                  <a:srgbClr val="BDBDBD"/>
                </a:solidFill>
              </a:rPr>
            </a:br>
            <a:r>
              <a:rPr lang="en-US" sz="1200" dirty="0">
                <a:solidFill>
                  <a:srgbClr val="BDBDBD"/>
                </a:solidFill>
              </a:rPr>
              <a:t>    }</a:t>
            </a:r>
            <a:br>
              <a:rPr lang="en-US" sz="1200" dirty="0">
                <a:solidFill>
                  <a:srgbClr val="BDBDBD"/>
                </a:solidFill>
              </a:rPr>
            </a:br>
            <a:r>
              <a:rPr lang="en-US" sz="1200" dirty="0">
                <a:solidFill>
                  <a:srgbClr val="BDBDBD"/>
                </a:solidFill>
              </a:rPr>
              <a:t>}</a:t>
            </a:r>
            <a:endParaRPr 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17" name="Table 2">
            <a:extLst>
              <a:ext uri="{FF2B5EF4-FFF2-40B4-BE49-F238E27FC236}">
                <a16:creationId xmlns:a16="http://schemas.microsoft.com/office/drawing/2014/main" id="{BE346CD5-C75E-1645-A95A-43C2C8DB64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5408969"/>
              </p:ext>
            </p:extLst>
          </p:nvPr>
        </p:nvGraphicFramePr>
        <p:xfrm>
          <a:off x="3488037" y="148527"/>
          <a:ext cx="7865800" cy="936729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896624">
                  <a:extLst>
                    <a:ext uri="{9D8B030D-6E8A-4147-A177-3AD203B41FA5}">
                      <a16:colId xmlns:a16="http://schemas.microsoft.com/office/drawing/2014/main" val="903445238"/>
                    </a:ext>
                  </a:extLst>
                </a:gridCol>
                <a:gridCol w="924466">
                  <a:extLst>
                    <a:ext uri="{9D8B030D-6E8A-4147-A177-3AD203B41FA5}">
                      <a16:colId xmlns:a16="http://schemas.microsoft.com/office/drawing/2014/main" val="1986698563"/>
                    </a:ext>
                  </a:extLst>
                </a:gridCol>
                <a:gridCol w="982530">
                  <a:extLst>
                    <a:ext uri="{9D8B030D-6E8A-4147-A177-3AD203B41FA5}">
                      <a16:colId xmlns:a16="http://schemas.microsoft.com/office/drawing/2014/main" val="621528173"/>
                    </a:ext>
                  </a:extLst>
                </a:gridCol>
                <a:gridCol w="998632">
                  <a:extLst>
                    <a:ext uri="{9D8B030D-6E8A-4147-A177-3AD203B41FA5}">
                      <a16:colId xmlns:a16="http://schemas.microsoft.com/office/drawing/2014/main" val="3612687831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3748818096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3650268364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2418022822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2980166291"/>
                    </a:ext>
                  </a:extLst>
                </a:gridCol>
              </a:tblGrid>
              <a:tr h="501787"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9565494"/>
                  </a:ext>
                </a:extLst>
              </a:tr>
              <a:tr h="434942"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151737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3F1B9924-BE1B-8048-880A-963F455DFA7F}"/>
              </a:ext>
            </a:extLst>
          </p:cNvPr>
          <p:cNvSpPr txBox="1"/>
          <p:nvPr/>
        </p:nvSpPr>
        <p:spPr>
          <a:xfrm>
            <a:off x="663389" y="588403"/>
            <a:ext cx="961745" cy="400110"/>
          </a:xfrm>
          <a:prstGeom prst="rect">
            <a:avLst/>
          </a:prstGeom>
          <a:solidFill>
            <a:srgbClr val="00B050"/>
          </a:solidFill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a, 0, 7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C87615E-ED3B-6F4D-86E6-B2822665CBA3}"/>
              </a:ext>
            </a:extLst>
          </p:cNvPr>
          <p:cNvSpPr txBox="1"/>
          <p:nvPr/>
        </p:nvSpPr>
        <p:spPr>
          <a:xfrm>
            <a:off x="1313908" y="1089986"/>
            <a:ext cx="961745" cy="400110"/>
          </a:xfrm>
          <a:prstGeom prst="rect">
            <a:avLst/>
          </a:prstGeom>
          <a:solidFill>
            <a:srgbClr val="00B050"/>
          </a:solidFill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a, 0, 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6F95C68-460E-9E43-9FDA-796E74838EE3}"/>
              </a:ext>
            </a:extLst>
          </p:cNvPr>
          <p:cNvSpPr txBox="1"/>
          <p:nvPr/>
        </p:nvSpPr>
        <p:spPr>
          <a:xfrm>
            <a:off x="1724537" y="1535937"/>
            <a:ext cx="961745" cy="400110"/>
          </a:xfrm>
          <a:prstGeom prst="rect">
            <a:avLst/>
          </a:prstGeom>
          <a:solidFill>
            <a:srgbClr val="00B050"/>
          </a:solidFill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a, 0, 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13649CA-1952-C34D-838F-59223F20D8A6}"/>
              </a:ext>
            </a:extLst>
          </p:cNvPr>
          <p:cNvSpPr txBox="1"/>
          <p:nvPr/>
        </p:nvSpPr>
        <p:spPr>
          <a:xfrm>
            <a:off x="2269425" y="1915917"/>
            <a:ext cx="961745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a, 0, 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0B31C7F-060F-D342-AD45-F3E0FD97301D}"/>
              </a:ext>
            </a:extLst>
          </p:cNvPr>
          <p:cNvSpPr txBox="1"/>
          <p:nvPr/>
        </p:nvSpPr>
        <p:spPr>
          <a:xfrm>
            <a:off x="2269424" y="2316027"/>
            <a:ext cx="961745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a, 1, 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1683ADD-7C20-F84F-BF1C-04B5B3407E8F}"/>
              </a:ext>
            </a:extLst>
          </p:cNvPr>
          <p:cNvSpPr txBox="1"/>
          <p:nvPr/>
        </p:nvSpPr>
        <p:spPr>
          <a:xfrm>
            <a:off x="1724534" y="2662862"/>
            <a:ext cx="961745" cy="400110"/>
          </a:xfrm>
          <a:prstGeom prst="rect">
            <a:avLst/>
          </a:prstGeom>
          <a:solidFill>
            <a:srgbClr val="00B050"/>
          </a:solidFill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a, 2, 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9814CD0-C41F-DB4B-86F9-6520C2B82FAB}"/>
              </a:ext>
            </a:extLst>
          </p:cNvPr>
          <p:cNvSpPr txBox="1"/>
          <p:nvPr/>
        </p:nvSpPr>
        <p:spPr>
          <a:xfrm>
            <a:off x="2280635" y="3000699"/>
            <a:ext cx="961745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a, 2, 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31FC162-0363-4C48-8496-2A5A4739CF94}"/>
              </a:ext>
            </a:extLst>
          </p:cNvPr>
          <p:cNvSpPr txBox="1"/>
          <p:nvPr/>
        </p:nvSpPr>
        <p:spPr>
          <a:xfrm>
            <a:off x="2280634" y="3400809"/>
            <a:ext cx="961745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a, 3, 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F9C2413-4C0B-6044-9726-6436AEBAEB07}"/>
              </a:ext>
            </a:extLst>
          </p:cNvPr>
          <p:cNvSpPr txBox="1"/>
          <p:nvPr/>
        </p:nvSpPr>
        <p:spPr>
          <a:xfrm>
            <a:off x="1313908" y="3824313"/>
            <a:ext cx="961745" cy="400110"/>
          </a:xfrm>
          <a:prstGeom prst="rect">
            <a:avLst/>
          </a:prstGeom>
          <a:solidFill>
            <a:srgbClr val="00B050"/>
          </a:solidFill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a, 4, 7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964AB72-58A5-8847-BC44-28E361DD0FA1}"/>
              </a:ext>
            </a:extLst>
          </p:cNvPr>
          <p:cNvSpPr txBox="1"/>
          <p:nvPr/>
        </p:nvSpPr>
        <p:spPr>
          <a:xfrm>
            <a:off x="1730766" y="4270264"/>
            <a:ext cx="961745" cy="400110"/>
          </a:xfrm>
          <a:prstGeom prst="rect">
            <a:avLst/>
          </a:prstGeom>
          <a:solidFill>
            <a:srgbClr val="00B050"/>
          </a:solidFill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a, 4, 5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76216B8-F298-3640-95A5-F5E4CB134267}"/>
              </a:ext>
            </a:extLst>
          </p:cNvPr>
          <p:cNvSpPr txBox="1"/>
          <p:nvPr/>
        </p:nvSpPr>
        <p:spPr>
          <a:xfrm>
            <a:off x="2280636" y="4670374"/>
            <a:ext cx="961745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a, 4, 4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62E5E65-618C-BE41-A95A-02C713D9EA23}"/>
              </a:ext>
            </a:extLst>
          </p:cNvPr>
          <p:cNvSpPr txBox="1"/>
          <p:nvPr/>
        </p:nvSpPr>
        <p:spPr>
          <a:xfrm>
            <a:off x="2280635" y="5070484"/>
            <a:ext cx="961745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a, 5, 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B337D56-84BE-BD48-8805-2E34A2992B18}"/>
              </a:ext>
            </a:extLst>
          </p:cNvPr>
          <p:cNvSpPr txBox="1"/>
          <p:nvPr/>
        </p:nvSpPr>
        <p:spPr>
          <a:xfrm>
            <a:off x="1724534" y="5431715"/>
            <a:ext cx="961745" cy="400110"/>
          </a:xfrm>
          <a:prstGeom prst="rect">
            <a:avLst/>
          </a:prstGeom>
          <a:solidFill>
            <a:srgbClr val="00B050"/>
          </a:solidFill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a, 6, 7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A337A16-208D-C448-86FD-9D98C631EEC7}"/>
              </a:ext>
            </a:extLst>
          </p:cNvPr>
          <p:cNvSpPr txBox="1"/>
          <p:nvPr/>
        </p:nvSpPr>
        <p:spPr>
          <a:xfrm>
            <a:off x="2280635" y="5969283"/>
            <a:ext cx="961745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a, 6, 6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A5E53A8-60E8-FE4E-8DDF-D8800ABAA69E}"/>
              </a:ext>
            </a:extLst>
          </p:cNvPr>
          <p:cNvSpPr txBox="1"/>
          <p:nvPr/>
        </p:nvSpPr>
        <p:spPr>
          <a:xfrm>
            <a:off x="2280634" y="6369393"/>
            <a:ext cx="961745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a, 7, 7</a:t>
            </a:r>
          </a:p>
        </p:txBody>
      </p:sp>
      <p:graphicFrame>
        <p:nvGraphicFramePr>
          <p:cNvPr id="47" name="Table 2">
            <a:extLst>
              <a:ext uri="{FF2B5EF4-FFF2-40B4-BE49-F238E27FC236}">
                <a16:creationId xmlns:a16="http://schemas.microsoft.com/office/drawing/2014/main" id="{48DA32EF-C9FE-E741-A01B-4A32E78FD2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9086539"/>
              </p:ext>
            </p:extLst>
          </p:nvPr>
        </p:nvGraphicFramePr>
        <p:xfrm>
          <a:off x="3796827" y="1539807"/>
          <a:ext cx="4465591" cy="79248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509033">
                  <a:extLst>
                    <a:ext uri="{9D8B030D-6E8A-4147-A177-3AD203B41FA5}">
                      <a16:colId xmlns:a16="http://schemas.microsoft.com/office/drawing/2014/main" val="903445238"/>
                    </a:ext>
                  </a:extLst>
                </a:gridCol>
                <a:gridCol w="524839">
                  <a:extLst>
                    <a:ext uri="{9D8B030D-6E8A-4147-A177-3AD203B41FA5}">
                      <a16:colId xmlns:a16="http://schemas.microsoft.com/office/drawing/2014/main" val="1986698563"/>
                    </a:ext>
                  </a:extLst>
                </a:gridCol>
                <a:gridCol w="557805">
                  <a:extLst>
                    <a:ext uri="{9D8B030D-6E8A-4147-A177-3AD203B41FA5}">
                      <a16:colId xmlns:a16="http://schemas.microsoft.com/office/drawing/2014/main" val="621528173"/>
                    </a:ext>
                  </a:extLst>
                </a:gridCol>
                <a:gridCol w="566946">
                  <a:extLst>
                    <a:ext uri="{9D8B030D-6E8A-4147-A177-3AD203B41FA5}">
                      <a16:colId xmlns:a16="http://schemas.microsoft.com/office/drawing/2014/main" val="3612687831"/>
                    </a:ext>
                  </a:extLst>
                </a:gridCol>
                <a:gridCol w="576742">
                  <a:extLst>
                    <a:ext uri="{9D8B030D-6E8A-4147-A177-3AD203B41FA5}">
                      <a16:colId xmlns:a16="http://schemas.microsoft.com/office/drawing/2014/main" val="3748818096"/>
                    </a:ext>
                  </a:extLst>
                </a:gridCol>
                <a:gridCol w="576742">
                  <a:extLst>
                    <a:ext uri="{9D8B030D-6E8A-4147-A177-3AD203B41FA5}">
                      <a16:colId xmlns:a16="http://schemas.microsoft.com/office/drawing/2014/main" val="3650268364"/>
                    </a:ext>
                  </a:extLst>
                </a:gridCol>
                <a:gridCol w="576742">
                  <a:extLst>
                    <a:ext uri="{9D8B030D-6E8A-4147-A177-3AD203B41FA5}">
                      <a16:colId xmlns:a16="http://schemas.microsoft.com/office/drawing/2014/main" val="2418022822"/>
                    </a:ext>
                  </a:extLst>
                </a:gridCol>
                <a:gridCol w="576742">
                  <a:extLst>
                    <a:ext uri="{9D8B030D-6E8A-4147-A177-3AD203B41FA5}">
                      <a16:colId xmlns:a16="http://schemas.microsoft.com/office/drawing/2014/main" val="2980166291"/>
                    </a:ext>
                  </a:extLst>
                </a:gridCol>
              </a:tblGrid>
              <a:tr h="264687"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9565494"/>
                  </a:ext>
                </a:extLst>
              </a:tr>
              <a:tr h="264687"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151737"/>
                  </a:ext>
                </a:extLst>
              </a:tr>
            </a:tbl>
          </a:graphicData>
        </a:graphic>
      </p:graphicFrame>
      <p:graphicFrame>
        <p:nvGraphicFramePr>
          <p:cNvPr id="48" name="Table 2">
            <a:extLst>
              <a:ext uri="{FF2B5EF4-FFF2-40B4-BE49-F238E27FC236}">
                <a16:creationId xmlns:a16="http://schemas.microsoft.com/office/drawing/2014/main" id="{7541EC5C-C130-EE43-B9A0-302F4CC71F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254399"/>
              </p:ext>
            </p:extLst>
          </p:nvPr>
        </p:nvGraphicFramePr>
        <p:xfrm>
          <a:off x="3798480" y="2666732"/>
          <a:ext cx="4465591" cy="79248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509033">
                  <a:extLst>
                    <a:ext uri="{9D8B030D-6E8A-4147-A177-3AD203B41FA5}">
                      <a16:colId xmlns:a16="http://schemas.microsoft.com/office/drawing/2014/main" val="903445238"/>
                    </a:ext>
                  </a:extLst>
                </a:gridCol>
                <a:gridCol w="524839">
                  <a:extLst>
                    <a:ext uri="{9D8B030D-6E8A-4147-A177-3AD203B41FA5}">
                      <a16:colId xmlns:a16="http://schemas.microsoft.com/office/drawing/2014/main" val="1986698563"/>
                    </a:ext>
                  </a:extLst>
                </a:gridCol>
                <a:gridCol w="557805">
                  <a:extLst>
                    <a:ext uri="{9D8B030D-6E8A-4147-A177-3AD203B41FA5}">
                      <a16:colId xmlns:a16="http://schemas.microsoft.com/office/drawing/2014/main" val="621528173"/>
                    </a:ext>
                  </a:extLst>
                </a:gridCol>
                <a:gridCol w="566946">
                  <a:extLst>
                    <a:ext uri="{9D8B030D-6E8A-4147-A177-3AD203B41FA5}">
                      <a16:colId xmlns:a16="http://schemas.microsoft.com/office/drawing/2014/main" val="3612687831"/>
                    </a:ext>
                  </a:extLst>
                </a:gridCol>
                <a:gridCol w="576742">
                  <a:extLst>
                    <a:ext uri="{9D8B030D-6E8A-4147-A177-3AD203B41FA5}">
                      <a16:colId xmlns:a16="http://schemas.microsoft.com/office/drawing/2014/main" val="3748818096"/>
                    </a:ext>
                  </a:extLst>
                </a:gridCol>
                <a:gridCol w="576742">
                  <a:extLst>
                    <a:ext uri="{9D8B030D-6E8A-4147-A177-3AD203B41FA5}">
                      <a16:colId xmlns:a16="http://schemas.microsoft.com/office/drawing/2014/main" val="3650268364"/>
                    </a:ext>
                  </a:extLst>
                </a:gridCol>
                <a:gridCol w="576742">
                  <a:extLst>
                    <a:ext uri="{9D8B030D-6E8A-4147-A177-3AD203B41FA5}">
                      <a16:colId xmlns:a16="http://schemas.microsoft.com/office/drawing/2014/main" val="2418022822"/>
                    </a:ext>
                  </a:extLst>
                </a:gridCol>
                <a:gridCol w="576742">
                  <a:extLst>
                    <a:ext uri="{9D8B030D-6E8A-4147-A177-3AD203B41FA5}">
                      <a16:colId xmlns:a16="http://schemas.microsoft.com/office/drawing/2014/main" val="2980166291"/>
                    </a:ext>
                  </a:extLst>
                </a:gridCol>
              </a:tblGrid>
              <a:tr h="264687"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9565494"/>
                  </a:ext>
                </a:extLst>
              </a:tr>
              <a:tr h="264687"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151737"/>
                  </a:ext>
                </a:extLst>
              </a:tr>
            </a:tbl>
          </a:graphicData>
        </a:graphic>
      </p:graphicFrame>
      <p:graphicFrame>
        <p:nvGraphicFramePr>
          <p:cNvPr id="49" name="Table 2">
            <a:extLst>
              <a:ext uri="{FF2B5EF4-FFF2-40B4-BE49-F238E27FC236}">
                <a16:creationId xmlns:a16="http://schemas.microsoft.com/office/drawing/2014/main" id="{4FF844DF-8278-5F44-B4BF-0A8DC09CC6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2200205"/>
              </p:ext>
            </p:extLst>
          </p:nvPr>
        </p:nvGraphicFramePr>
        <p:xfrm>
          <a:off x="3792251" y="4270264"/>
          <a:ext cx="4465591" cy="79248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509033">
                  <a:extLst>
                    <a:ext uri="{9D8B030D-6E8A-4147-A177-3AD203B41FA5}">
                      <a16:colId xmlns:a16="http://schemas.microsoft.com/office/drawing/2014/main" val="903445238"/>
                    </a:ext>
                  </a:extLst>
                </a:gridCol>
                <a:gridCol w="524839">
                  <a:extLst>
                    <a:ext uri="{9D8B030D-6E8A-4147-A177-3AD203B41FA5}">
                      <a16:colId xmlns:a16="http://schemas.microsoft.com/office/drawing/2014/main" val="1986698563"/>
                    </a:ext>
                  </a:extLst>
                </a:gridCol>
                <a:gridCol w="557805">
                  <a:extLst>
                    <a:ext uri="{9D8B030D-6E8A-4147-A177-3AD203B41FA5}">
                      <a16:colId xmlns:a16="http://schemas.microsoft.com/office/drawing/2014/main" val="621528173"/>
                    </a:ext>
                  </a:extLst>
                </a:gridCol>
                <a:gridCol w="566946">
                  <a:extLst>
                    <a:ext uri="{9D8B030D-6E8A-4147-A177-3AD203B41FA5}">
                      <a16:colId xmlns:a16="http://schemas.microsoft.com/office/drawing/2014/main" val="3612687831"/>
                    </a:ext>
                  </a:extLst>
                </a:gridCol>
                <a:gridCol w="576742">
                  <a:extLst>
                    <a:ext uri="{9D8B030D-6E8A-4147-A177-3AD203B41FA5}">
                      <a16:colId xmlns:a16="http://schemas.microsoft.com/office/drawing/2014/main" val="3748818096"/>
                    </a:ext>
                  </a:extLst>
                </a:gridCol>
                <a:gridCol w="576742">
                  <a:extLst>
                    <a:ext uri="{9D8B030D-6E8A-4147-A177-3AD203B41FA5}">
                      <a16:colId xmlns:a16="http://schemas.microsoft.com/office/drawing/2014/main" val="3650268364"/>
                    </a:ext>
                  </a:extLst>
                </a:gridCol>
                <a:gridCol w="576742">
                  <a:extLst>
                    <a:ext uri="{9D8B030D-6E8A-4147-A177-3AD203B41FA5}">
                      <a16:colId xmlns:a16="http://schemas.microsoft.com/office/drawing/2014/main" val="2418022822"/>
                    </a:ext>
                  </a:extLst>
                </a:gridCol>
                <a:gridCol w="576742">
                  <a:extLst>
                    <a:ext uri="{9D8B030D-6E8A-4147-A177-3AD203B41FA5}">
                      <a16:colId xmlns:a16="http://schemas.microsoft.com/office/drawing/2014/main" val="2980166291"/>
                    </a:ext>
                  </a:extLst>
                </a:gridCol>
              </a:tblGrid>
              <a:tr h="264687"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9565494"/>
                  </a:ext>
                </a:extLst>
              </a:tr>
              <a:tr h="264687"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151737"/>
                  </a:ext>
                </a:extLst>
              </a:tr>
            </a:tbl>
          </a:graphicData>
        </a:graphic>
      </p:graphicFrame>
      <p:graphicFrame>
        <p:nvGraphicFramePr>
          <p:cNvPr id="50" name="Table 2">
            <a:extLst>
              <a:ext uri="{FF2B5EF4-FFF2-40B4-BE49-F238E27FC236}">
                <a16:creationId xmlns:a16="http://schemas.microsoft.com/office/drawing/2014/main" id="{A3873FA8-D9FC-3144-9FE4-CD692AA7DF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2146385"/>
              </p:ext>
            </p:extLst>
          </p:nvPr>
        </p:nvGraphicFramePr>
        <p:xfrm>
          <a:off x="3792251" y="5427577"/>
          <a:ext cx="4465591" cy="79248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509033">
                  <a:extLst>
                    <a:ext uri="{9D8B030D-6E8A-4147-A177-3AD203B41FA5}">
                      <a16:colId xmlns:a16="http://schemas.microsoft.com/office/drawing/2014/main" val="903445238"/>
                    </a:ext>
                  </a:extLst>
                </a:gridCol>
                <a:gridCol w="524839">
                  <a:extLst>
                    <a:ext uri="{9D8B030D-6E8A-4147-A177-3AD203B41FA5}">
                      <a16:colId xmlns:a16="http://schemas.microsoft.com/office/drawing/2014/main" val="1986698563"/>
                    </a:ext>
                  </a:extLst>
                </a:gridCol>
                <a:gridCol w="557805">
                  <a:extLst>
                    <a:ext uri="{9D8B030D-6E8A-4147-A177-3AD203B41FA5}">
                      <a16:colId xmlns:a16="http://schemas.microsoft.com/office/drawing/2014/main" val="621528173"/>
                    </a:ext>
                  </a:extLst>
                </a:gridCol>
                <a:gridCol w="566946">
                  <a:extLst>
                    <a:ext uri="{9D8B030D-6E8A-4147-A177-3AD203B41FA5}">
                      <a16:colId xmlns:a16="http://schemas.microsoft.com/office/drawing/2014/main" val="3612687831"/>
                    </a:ext>
                  </a:extLst>
                </a:gridCol>
                <a:gridCol w="576742">
                  <a:extLst>
                    <a:ext uri="{9D8B030D-6E8A-4147-A177-3AD203B41FA5}">
                      <a16:colId xmlns:a16="http://schemas.microsoft.com/office/drawing/2014/main" val="3748818096"/>
                    </a:ext>
                  </a:extLst>
                </a:gridCol>
                <a:gridCol w="576742">
                  <a:extLst>
                    <a:ext uri="{9D8B030D-6E8A-4147-A177-3AD203B41FA5}">
                      <a16:colId xmlns:a16="http://schemas.microsoft.com/office/drawing/2014/main" val="3650268364"/>
                    </a:ext>
                  </a:extLst>
                </a:gridCol>
                <a:gridCol w="576742">
                  <a:extLst>
                    <a:ext uri="{9D8B030D-6E8A-4147-A177-3AD203B41FA5}">
                      <a16:colId xmlns:a16="http://schemas.microsoft.com/office/drawing/2014/main" val="2418022822"/>
                    </a:ext>
                  </a:extLst>
                </a:gridCol>
                <a:gridCol w="576742">
                  <a:extLst>
                    <a:ext uri="{9D8B030D-6E8A-4147-A177-3AD203B41FA5}">
                      <a16:colId xmlns:a16="http://schemas.microsoft.com/office/drawing/2014/main" val="2980166291"/>
                    </a:ext>
                  </a:extLst>
                </a:gridCol>
              </a:tblGrid>
              <a:tr h="264687"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9565494"/>
                  </a:ext>
                </a:extLst>
              </a:tr>
              <a:tr h="264687"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1517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9313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-1" y="7521"/>
            <a:ext cx="12191997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11656643" y="7521"/>
            <a:ext cx="1" cy="685800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58CD4DF-1CF7-284D-A3C0-590DCBD874A4}"/>
              </a:ext>
            </a:extLst>
          </p:cNvPr>
          <p:cNvSpPr txBox="1"/>
          <p:nvPr/>
        </p:nvSpPr>
        <p:spPr>
          <a:xfrm>
            <a:off x="8456814" y="2762896"/>
            <a:ext cx="3071797" cy="2123658"/>
          </a:xfrm>
          <a:prstGeom prst="rect">
            <a:avLst/>
          </a:prstGeom>
          <a:solidFill>
            <a:schemeClr val="accent1"/>
          </a:solidFill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sz="1200" dirty="0">
                <a:solidFill>
                  <a:srgbClr val="6C95EB"/>
                </a:solidFill>
              </a:rPr>
              <a:t>public void </a:t>
            </a:r>
            <a:r>
              <a:rPr lang="en-US" sz="1200" dirty="0" err="1">
                <a:solidFill>
                  <a:srgbClr val="39CC8F"/>
                </a:solidFill>
              </a:rPr>
              <a:t>MergeSort</a:t>
            </a:r>
            <a:r>
              <a:rPr lang="en-US" sz="1200" dirty="0">
                <a:solidFill>
                  <a:srgbClr val="BDBDBD"/>
                </a:solidFill>
              </a:rPr>
              <a:t>(</a:t>
            </a:r>
            <a:r>
              <a:rPr lang="en-US" sz="1200" dirty="0">
                <a:solidFill>
                  <a:srgbClr val="6C95EB"/>
                </a:solidFill>
              </a:rPr>
              <a:t>int</a:t>
            </a:r>
            <a:r>
              <a:rPr lang="en-US" sz="1200" dirty="0">
                <a:solidFill>
                  <a:srgbClr val="BDBDBD"/>
                </a:solidFill>
              </a:rPr>
              <a:t>[] a, </a:t>
            </a:r>
            <a:r>
              <a:rPr lang="en-US" sz="1200" dirty="0">
                <a:solidFill>
                  <a:srgbClr val="6C95EB"/>
                </a:solidFill>
              </a:rPr>
              <a:t>int </a:t>
            </a:r>
            <a:r>
              <a:rPr lang="en-US" sz="1200" dirty="0">
                <a:solidFill>
                  <a:srgbClr val="BDBDBD"/>
                </a:solidFill>
              </a:rPr>
              <a:t>low, </a:t>
            </a:r>
            <a:r>
              <a:rPr lang="en-US" sz="1200" dirty="0">
                <a:solidFill>
                  <a:srgbClr val="6C95EB"/>
                </a:solidFill>
              </a:rPr>
              <a:t>int </a:t>
            </a:r>
            <a:r>
              <a:rPr lang="en-US" sz="1200" dirty="0">
                <a:solidFill>
                  <a:srgbClr val="BDBDBD"/>
                </a:solidFill>
              </a:rPr>
              <a:t>high)</a:t>
            </a:r>
            <a:br>
              <a:rPr lang="en-US" sz="1200" dirty="0">
                <a:solidFill>
                  <a:srgbClr val="BDBDBD"/>
                </a:solidFill>
              </a:rPr>
            </a:br>
            <a:r>
              <a:rPr lang="en-US" sz="1200" dirty="0">
                <a:solidFill>
                  <a:srgbClr val="BDBDBD"/>
                </a:solidFill>
              </a:rPr>
              <a:t>{</a:t>
            </a:r>
            <a:br>
              <a:rPr lang="en-US" sz="1200" dirty="0">
                <a:solidFill>
                  <a:srgbClr val="BDBDBD"/>
                </a:solidFill>
              </a:rPr>
            </a:br>
            <a:r>
              <a:rPr lang="en-US" sz="1200" dirty="0">
                <a:solidFill>
                  <a:srgbClr val="BDBDBD"/>
                </a:solidFill>
              </a:rPr>
              <a:t>    </a:t>
            </a:r>
            <a:r>
              <a:rPr lang="en-US" sz="1200" dirty="0">
                <a:solidFill>
                  <a:srgbClr val="6C95EB"/>
                </a:solidFill>
              </a:rPr>
              <a:t>int </a:t>
            </a:r>
            <a:r>
              <a:rPr lang="en-US" sz="1200" dirty="0">
                <a:solidFill>
                  <a:srgbClr val="BDBDBD"/>
                </a:solidFill>
              </a:rPr>
              <a:t>mid;</a:t>
            </a:r>
            <a:br>
              <a:rPr lang="en-US" sz="1200" dirty="0">
                <a:solidFill>
                  <a:srgbClr val="BDBDBD"/>
                </a:solidFill>
              </a:rPr>
            </a:br>
            <a:r>
              <a:rPr lang="en-US" sz="1200" dirty="0">
                <a:solidFill>
                  <a:srgbClr val="BDBDBD"/>
                </a:solidFill>
              </a:rPr>
              <a:t>    </a:t>
            </a:r>
            <a:r>
              <a:rPr lang="en-US" sz="1200" dirty="0">
                <a:solidFill>
                  <a:srgbClr val="6C95EB"/>
                </a:solidFill>
              </a:rPr>
              <a:t>if </a:t>
            </a:r>
            <a:r>
              <a:rPr lang="en-US" sz="1200" dirty="0">
                <a:solidFill>
                  <a:srgbClr val="BDBDBD"/>
                </a:solidFill>
              </a:rPr>
              <a:t>(low &lt; high)</a:t>
            </a:r>
            <a:br>
              <a:rPr lang="en-US" sz="1200" dirty="0">
                <a:solidFill>
                  <a:srgbClr val="BDBDBD"/>
                </a:solidFill>
              </a:rPr>
            </a:br>
            <a:r>
              <a:rPr lang="en-US" sz="1200" dirty="0">
                <a:solidFill>
                  <a:srgbClr val="BDBDBD"/>
                </a:solidFill>
              </a:rPr>
              <a:t>    {</a:t>
            </a:r>
            <a:br>
              <a:rPr lang="en-US" sz="1200" dirty="0">
                <a:solidFill>
                  <a:srgbClr val="BDBDBD"/>
                </a:solidFill>
              </a:rPr>
            </a:br>
            <a:r>
              <a:rPr lang="en-US" sz="1200" dirty="0">
                <a:solidFill>
                  <a:srgbClr val="BDBDBD"/>
                </a:solidFill>
              </a:rPr>
              <a:t>        mid = (low + high) / </a:t>
            </a:r>
            <a:r>
              <a:rPr lang="en-US" sz="1200" dirty="0">
                <a:solidFill>
                  <a:srgbClr val="ED94C0"/>
                </a:solidFill>
              </a:rPr>
              <a:t>2</a:t>
            </a:r>
            <a:r>
              <a:rPr lang="en-US" sz="1200" dirty="0">
                <a:solidFill>
                  <a:srgbClr val="BDBDBD"/>
                </a:solidFill>
              </a:rPr>
              <a:t>;</a:t>
            </a:r>
            <a:br>
              <a:rPr lang="en-US" sz="1200" dirty="0">
                <a:solidFill>
                  <a:srgbClr val="BDBDBD"/>
                </a:solidFill>
              </a:rPr>
            </a:br>
            <a:r>
              <a:rPr lang="en-US" sz="1200" dirty="0">
                <a:solidFill>
                  <a:srgbClr val="BDBDBD"/>
                </a:solidFill>
              </a:rPr>
              <a:t>        </a:t>
            </a:r>
            <a:r>
              <a:rPr lang="en-US" sz="1200" dirty="0" err="1">
                <a:solidFill>
                  <a:srgbClr val="39CC8F"/>
                </a:solidFill>
              </a:rPr>
              <a:t>MergeSort</a:t>
            </a:r>
            <a:r>
              <a:rPr lang="en-US" sz="1200" dirty="0">
                <a:solidFill>
                  <a:srgbClr val="BDBDBD"/>
                </a:solidFill>
              </a:rPr>
              <a:t>(a, low, mid);</a:t>
            </a:r>
            <a:br>
              <a:rPr lang="en-US" sz="1200" dirty="0">
                <a:solidFill>
                  <a:srgbClr val="BDBDBD"/>
                </a:solidFill>
              </a:rPr>
            </a:br>
            <a:r>
              <a:rPr lang="en-US" sz="1200" dirty="0">
                <a:solidFill>
                  <a:srgbClr val="BDBDBD"/>
                </a:solidFill>
              </a:rPr>
              <a:t>        </a:t>
            </a:r>
            <a:r>
              <a:rPr lang="en-US" sz="1200" dirty="0" err="1">
                <a:solidFill>
                  <a:srgbClr val="39CC8F"/>
                </a:solidFill>
              </a:rPr>
              <a:t>MergeSort</a:t>
            </a:r>
            <a:r>
              <a:rPr lang="en-US" sz="1200" dirty="0">
                <a:solidFill>
                  <a:srgbClr val="BDBDBD"/>
                </a:solidFill>
              </a:rPr>
              <a:t>(a, mid + </a:t>
            </a:r>
            <a:r>
              <a:rPr lang="en-US" sz="1200" dirty="0">
                <a:solidFill>
                  <a:srgbClr val="ED94C0"/>
                </a:solidFill>
              </a:rPr>
              <a:t>1</a:t>
            </a:r>
            <a:r>
              <a:rPr lang="en-US" sz="1200" dirty="0">
                <a:solidFill>
                  <a:srgbClr val="BDBDBD"/>
                </a:solidFill>
              </a:rPr>
              <a:t>, high);</a:t>
            </a:r>
            <a:br>
              <a:rPr lang="en-US" sz="1200" dirty="0">
                <a:solidFill>
                  <a:srgbClr val="BDBDBD"/>
                </a:solidFill>
              </a:rPr>
            </a:br>
            <a:r>
              <a:rPr lang="en-US" sz="1200" dirty="0">
                <a:solidFill>
                  <a:srgbClr val="BDBDBD"/>
                </a:solidFill>
              </a:rPr>
              <a:t>        </a:t>
            </a:r>
            <a:r>
              <a:rPr lang="en-US" sz="1200" dirty="0">
                <a:solidFill>
                  <a:srgbClr val="39CC8F"/>
                </a:solidFill>
              </a:rPr>
              <a:t>Merge</a:t>
            </a:r>
            <a:r>
              <a:rPr lang="en-US" sz="1200" dirty="0">
                <a:solidFill>
                  <a:srgbClr val="BDBDBD"/>
                </a:solidFill>
              </a:rPr>
              <a:t>(a, low, mid, high);</a:t>
            </a:r>
            <a:br>
              <a:rPr lang="en-US" sz="1200" dirty="0">
                <a:solidFill>
                  <a:srgbClr val="BDBDBD"/>
                </a:solidFill>
              </a:rPr>
            </a:br>
            <a:r>
              <a:rPr lang="en-US" sz="1200" dirty="0">
                <a:solidFill>
                  <a:srgbClr val="BDBDBD"/>
                </a:solidFill>
              </a:rPr>
              <a:t>    }</a:t>
            </a:r>
            <a:br>
              <a:rPr lang="en-US" sz="1200" dirty="0">
                <a:solidFill>
                  <a:srgbClr val="BDBDBD"/>
                </a:solidFill>
              </a:rPr>
            </a:br>
            <a:r>
              <a:rPr lang="en-US" sz="1200" dirty="0">
                <a:solidFill>
                  <a:srgbClr val="BDBDBD"/>
                </a:solidFill>
              </a:rPr>
              <a:t>}</a:t>
            </a:r>
            <a:endParaRPr 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17" name="Table 2">
            <a:extLst>
              <a:ext uri="{FF2B5EF4-FFF2-40B4-BE49-F238E27FC236}">
                <a16:creationId xmlns:a16="http://schemas.microsoft.com/office/drawing/2014/main" id="{BE346CD5-C75E-1645-A95A-43C2C8DB64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3013640"/>
              </p:ext>
            </p:extLst>
          </p:nvPr>
        </p:nvGraphicFramePr>
        <p:xfrm>
          <a:off x="3488037" y="148527"/>
          <a:ext cx="7865800" cy="936729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896624">
                  <a:extLst>
                    <a:ext uri="{9D8B030D-6E8A-4147-A177-3AD203B41FA5}">
                      <a16:colId xmlns:a16="http://schemas.microsoft.com/office/drawing/2014/main" val="903445238"/>
                    </a:ext>
                  </a:extLst>
                </a:gridCol>
                <a:gridCol w="924466">
                  <a:extLst>
                    <a:ext uri="{9D8B030D-6E8A-4147-A177-3AD203B41FA5}">
                      <a16:colId xmlns:a16="http://schemas.microsoft.com/office/drawing/2014/main" val="1986698563"/>
                    </a:ext>
                  </a:extLst>
                </a:gridCol>
                <a:gridCol w="982530">
                  <a:extLst>
                    <a:ext uri="{9D8B030D-6E8A-4147-A177-3AD203B41FA5}">
                      <a16:colId xmlns:a16="http://schemas.microsoft.com/office/drawing/2014/main" val="621528173"/>
                    </a:ext>
                  </a:extLst>
                </a:gridCol>
                <a:gridCol w="998632">
                  <a:extLst>
                    <a:ext uri="{9D8B030D-6E8A-4147-A177-3AD203B41FA5}">
                      <a16:colId xmlns:a16="http://schemas.microsoft.com/office/drawing/2014/main" val="3612687831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3748818096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3650268364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2418022822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2980166291"/>
                    </a:ext>
                  </a:extLst>
                </a:gridCol>
              </a:tblGrid>
              <a:tr h="501787"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9565494"/>
                  </a:ext>
                </a:extLst>
              </a:tr>
              <a:tr h="434942"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151737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3F1B9924-BE1B-8048-880A-963F455DFA7F}"/>
              </a:ext>
            </a:extLst>
          </p:cNvPr>
          <p:cNvSpPr txBox="1"/>
          <p:nvPr/>
        </p:nvSpPr>
        <p:spPr>
          <a:xfrm>
            <a:off x="663389" y="588403"/>
            <a:ext cx="961745" cy="400110"/>
          </a:xfrm>
          <a:prstGeom prst="rect">
            <a:avLst/>
          </a:prstGeom>
          <a:solidFill>
            <a:srgbClr val="00B050"/>
          </a:solidFill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a, 0, 7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C87615E-ED3B-6F4D-86E6-B2822665CBA3}"/>
              </a:ext>
            </a:extLst>
          </p:cNvPr>
          <p:cNvSpPr txBox="1"/>
          <p:nvPr/>
        </p:nvSpPr>
        <p:spPr>
          <a:xfrm>
            <a:off x="1313908" y="1089986"/>
            <a:ext cx="961745" cy="400110"/>
          </a:xfrm>
          <a:prstGeom prst="rect">
            <a:avLst/>
          </a:prstGeom>
          <a:solidFill>
            <a:srgbClr val="00B050"/>
          </a:solidFill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a, 0, 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6F95C68-460E-9E43-9FDA-796E74838EE3}"/>
              </a:ext>
            </a:extLst>
          </p:cNvPr>
          <p:cNvSpPr txBox="1"/>
          <p:nvPr/>
        </p:nvSpPr>
        <p:spPr>
          <a:xfrm>
            <a:off x="1724537" y="1535937"/>
            <a:ext cx="961745" cy="400110"/>
          </a:xfrm>
          <a:prstGeom prst="rect">
            <a:avLst/>
          </a:prstGeom>
          <a:solidFill>
            <a:srgbClr val="00B050"/>
          </a:solidFill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a, 0, 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13649CA-1952-C34D-838F-59223F20D8A6}"/>
              </a:ext>
            </a:extLst>
          </p:cNvPr>
          <p:cNvSpPr txBox="1"/>
          <p:nvPr/>
        </p:nvSpPr>
        <p:spPr>
          <a:xfrm>
            <a:off x="2269425" y="1915917"/>
            <a:ext cx="961745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a, 0, 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0B31C7F-060F-D342-AD45-F3E0FD97301D}"/>
              </a:ext>
            </a:extLst>
          </p:cNvPr>
          <p:cNvSpPr txBox="1"/>
          <p:nvPr/>
        </p:nvSpPr>
        <p:spPr>
          <a:xfrm>
            <a:off x="2269424" y="2316027"/>
            <a:ext cx="961745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a, 1, 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1683ADD-7C20-F84F-BF1C-04B5B3407E8F}"/>
              </a:ext>
            </a:extLst>
          </p:cNvPr>
          <p:cNvSpPr txBox="1"/>
          <p:nvPr/>
        </p:nvSpPr>
        <p:spPr>
          <a:xfrm>
            <a:off x="1724534" y="2662862"/>
            <a:ext cx="961745" cy="400110"/>
          </a:xfrm>
          <a:prstGeom prst="rect">
            <a:avLst/>
          </a:prstGeom>
          <a:solidFill>
            <a:srgbClr val="00B050"/>
          </a:solidFill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a, 2, 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9814CD0-C41F-DB4B-86F9-6520C2B82FAB}"/>
              </a:ext>
            </a:extLst>
          </p:cNvPr>
          <p:cNvSpPr txBox="1"/>
          <p:nvPr/>
        </p:nvSpPr>
        <p:spPr>
          <a:xfrm>
            <a:off x="2280635" y="3000699"/>
            <a:ext cx="961745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a, 2, 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31FC162-0363-4C48-8496-2A5A4739CF94}"/>
              </a:ext>
            </a:extLst>
          </p:cNvPr>
          <p:cNvSpPr txBox="1"/>
          <p:nvPr/>
        </p:nvSpPr>
        <p:spPr>
          <a:xfrm>
            <a:off x="2280634" y="3400809"/>
            <a:ext cx="961745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a, 3, 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F9C2413-4C0B-6044-9726-6436AEBAEB07}"/>
              </a:ext>
            </a:extLst>
          </p:cNvPr>
          <p:cNvSpPr txBox="1"/>
          <p:nvPr/>
        </p:nvSpPr>
        <p:spPr>
          <a:xfrm>
            <a:off x="1313908" y="3824313"/>
            <a:ext cx="961745" cy="400110"/>
          </a:xfrm>
          <a:prstGeom prst="rect">
            <a:avLst/>
          </a:prstGeom>
          <a:solidFill>
            <a:srgbClr val="00B050"/>
          </a:solidFill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a, 4, 7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964AB72-58A5-8847-BC44-28E361DD0FA1}"/>
              </a:ext>
            </a:extLst>
          </p:cNvPr>
          <p:cNvSpPr txBox="1"/>
          <p:nvPr/>
        </p:nvSpPr>
        <p:spPr>
          <a:xfrm>
            <a:off x="1730766" y="4270264"/>
            <a:ext cx="961745" cy="400110"/>
          </a:xfrm>
          <a:prstGeom prst="rect">
            <a:avLst/>
          </a:prstGeom>
          <a:solidFill>
            <a:srgbClr val="00B050"/>
          </a:solidFill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a, 4, 5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76216B8-F298-3640-95A5-F5E4CB134267}"/>
              </a:ext>
            </a:extLst>
          </p:cNvPr>
          <p:cNvSpPr txBox="1"/>
          <p:nvPr/>
        </p:nvSpPr>
        <p:spPr>
          <a:xfrm>
            <a:off x="2280636" y="4670374"/>
            <a:ext cx="961745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a, 4, 4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62E5E65-618C-BE41-A95A-02C713D9EA23}"/>
              </a:ext>
            </a:extLst>
          </p:cNvPr>
          <p:cNvSpPr txBox="1"/>
          <p:nvPr/>
        </p:nvSpPr>
        <p:spPr>
          <a:xfrm>
            <a:off x="2280635" y="5070484"/>
            <a:ext cx="961745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a, 5, 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B337D56-84BE-BD48-8805-2E34A2992B18}"/>
              </a:ext>
            </a:extLst>
          </p:cNvPr>
          <p:cNvSpPr txBox="1"/>
          <p:nvPr/>
        </p:nvSpPr>
        <p:spPr>
          <a:xfrm>
            <a:off x="1724534" y="5431715"/>
            <a:ext cx="961745" cy="400110"/>
          </a:xfrm>
          <a:prstGeom prst="rect">
            <a:avLst/>
          </a:prstGeom>
          <a:solidFill>
            <a:srgbClr val="00B050"/>
          </a:solidFill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a, 6, 7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A337A16-208D-C448-86FD-9D98C631EEC7}"/>
              </a:ext>
            </a:extLst>
          </p:cNvPr>
          <p:cNvSpPr txBox="1"/>
          <p:nvPr/>
        </p:nvSpPr>
        <p:spPr>
          <a:xfrm>
            <a:off x="2280635" y="5969283"/>
            <a:ext cx="961745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a, 6, 6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A5E53A8-60E8-FE4E-8DDF-D8800ABAA69E}"/>
              </a:ext>
            </a:extLst>
          </p:cNvPr>
          <p:cNvSpPr txBox="1"/>
          <p:nvPr/>
        </p:nvSpPr>
        <p:spPr>
          <a:xfrm>
            <a:off x="2280634" y="6369393"/>
            <a:ext cx="961745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a, 7, 7</a:t>
            </a:r>
          </a:p>
        </p:txBody>
      </p:sp>
      <p:graphicFrame>
        <p:nvGraphicFramePr>
          <p:cNvPr id="47" name="Table 2">
            <a:extLst>
              <a:ext uri="{FF2B5EF4-FFF2-40B4-BE49-F238E27FC236}">
                <a16:creationId xmlns:a16="http://schemas.microsoft.com/office/drawing/2014/main" id="{48DA32EF-C9FE-E741-A01B-4A32E78FD2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0619615"/>
              </p:ext>
            </p:extLst>
          </p:nvPr>
        </p:nvGraphicFramePr>
        <p:xfrm>
          <a:off x="3776058" y="1226262"/>
          <a:ext cx="4465591" cy="79248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509033">
                  <a:extLst>
                    <a:ext uri="{9D8B030D-6E8A-4147-A177-3AD203B41FA5}">
                      <a16:colId xmlns:a16="http://schemas.microsoft.com/office/drawing/2014/main" val="903445238"/>
                    </a:ext>
                  </a:extLst>
                </a:gridCol>
                <a:gridCol w="524839">
                  <a:extLst>
                    <a:ext uri="{9D8B030D-6E8A-4147-A177-3AD203B41FA5}">
                      <a16:colId xmlns:a16="http://schemas.microsoft.com/office/drawing/2014/main" val="1986698563"/>
                    </a:ext>
                  </a:extLst>
                </a:gridCol>
                <a:gridCol w="557805">
                  <a:extLst>
                    <a:ext uri="{9D8B030D-6E8A-4147-A177-3AD203B41FA5}">
                      <a16:colId xmlns:a16="http://schemas.microsoft.com/office/drawing/2014/main" val="621528173"/>
                    </a:ext>
                  </a:extLst>
                </a:gridCol>
                <a:gridCol w="566946">
                  <a:extLst>
                    <a:ext uri="{9D8B030D-6E8A-4147-A177-3AD203B41FA5}">
                      <a16:colId xmlns:a16="http://schemas.microsoft.com/office/drawing/2014/main" val="3612687831"/>
                    </a:ext>
                  </a:extLst>
                </a:gridCol>
                <a:gridCol w="576742">
                  <a:extLst>
                    <a:ext uri="{9D8B030D-6E8A-4147-A177-3AD203B41FA5}">
                      <a16:colId xmlns:a16="http://schemas.microsoft.com/office/drawing/2014/main" val="3748818096"/>
                    </a:ext>
                  </a:extLst>
                </a:gridCol>
                <a:gridCol w="576742">
                  <a:extLst>
                    <a:ext uri="{9D8B030D-6E8A-4147-A177-3AD203B41FA5}">
                      <a16:colId xmlns:a16="http://schemas.microsoft.com/office/drawing/2014/main" val="3650268364"/>
                    </a:ext>
                  </a:extLst>
                </a:gridCol>
                <a:gridCol w="576742">
                  <a:extLst>
                    <a:ext uri="{9D8B030D-6E8A-4147-A177-3AD203B41FA5}">
                      <a16:colId xmlns:a16="http://schemas.microsoft.com/office/drawing/2014/main" val="2418022822"/>
                    </a:ext>
                  </a:extLst>
                </a:gridCol>
                <a:gridCol w="576742">
                  <a:extLst>
                    <a:ext uri="{9D8B030D-6E8A-4147-A177-3AD203B41FA5}">
                      <a16:colId xmlns:a16="http://schemas.microsoft.com/office/drawing/2014/main" val="2980166291"/>
                    </a:ext>
                  </a:extLst>
                </a:gridCol>
              </a:tblGrid>
              <a:tr h="264687"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9565494"/>
                  </a:ext>
                </a:extLst>
              </a:tr>
              <a:tr h="264687"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151737"/>
                  </a:ext>
                </a:extLst>
              </a:tr>
            </a:tbl>
          </a:graphicData>
        </a:graphic>
      </p:graphicFrame>
      <p:graphicFrame>
        <p:nvGraphicFramePr>
          <p:cNvPr id="26" name="Table 2">
            <a:extLst>
              <a:ext uri="{FF2B5EF4-FFF2-40B4-BE49-F238E27FC236}">
                <a16:creationId xmlns:a16="http://schemas.microsoft.com/office/drawing/2014/main" id="{5AC53CF6-51F1-2D4A-8C17-A11CD71A8B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4145688"/>
              </p:ext>
            </p:extLst>
          </p:nvPr>
        </p:nvGraphicFramePr>
        <p:xfrm>
          <a:off x="3776058" y="3828183"/>
          <a:ext cx="4465591" cy="79248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509033">
                  <a:extLst>
                    <a:ext uri="{9D8B030D-6E8A-4147-A177-3AD203B41FA5}">
                      <a16:colId xmlns:a16="http://schemas.microsoft.com/office/drawing/2014/main" val="903445238"/>
                    </a:ext>
                  </a:extLst>
                </a:gridCol>
                <a:gridCol w="524839">
                  <a:extLst>
                    <a:ext uri="{9D8B030D-6E8A-4147-A177-3AD203B41FA5}">
                      <a16:colId xmlns:a16="http://schemas.microsoft.com/office/drawing/2014/main" val="1986698563"/>
                    </a:ext>
                  </a:extLst>
                </a:gridCol>
                <a:gridCol w="557805">
                  <a:extLst>
                    <a:ext uri="{9D8B030D-6E8A-4147-A177-3AD203B41FA5}">
                      <a16:colId xmlns:a16="http://schemas.microsoft.com/office/drawing/2014/main" val="621528173"/>
                    </a:ext>
                  </a:extLst>
                </a:gridCol>
                <a:gridCol w="566946">
                  <a:extLst>
                    <a:ext uri="{9D8B030D-6E8A-4147-A177-3AD203B41FA5}">
                      <a16:colId xmlns:a16="http://schemas.microsoft.com/office/drawing/2014/main" val="3612687831"/>
                    </a:ext>
                  </a:extLst>
                </a:gridCol>
                <a:gridCol w="576742">
                  <a:extLst>
                    <a:ext uri="{9D8B030D-6E8A-4147-A177-3AD203B41FA5}">
                      <a16:colId xmlns:a16="http://schemas.microsoft.com/office/drawing/2014/main" val="3748818096"/>
                    </a:ext>
                  </a:extLst>
                </a:gridCol>
                <a:gridCol w="576742">
                  <a:extLst>
                    <a:ext uri="{9D8B030D-6E8A-4147-A177-3AD203B41FA5}">
                      <a16:colId xmlns:a16="http://schemas.microsoft.com/office/drawing/2014/main" val="3650268364"/>
                    </a:ext>
                  </a:extLst>
                </a:gridCol>
                <a:gridCol w="576742">
                  <a:extLst>
                    <a:ext uri="{9D8B030D-6E8A-4147-A177-3AD203B41FA5}">
                      <a16:colId xmlns:a16="http://schemas.microsoft.com/office/drawing/2014/main" val="2418022822"/>
                    </a:ext>
                  </a:extLst>
                </a:gridCol>
                <a:gridCol w="576742">
                  <a:extLst>
                    <a:ext uri="{9D8B030D-6E8A-4147-A177-3AD203B41FA5}">
                      <a16:colId xmlns:a16="http://schemas.microsoft.com/office/drawing/2014/main" val="2980166291"/>
                    </a:ext>
                  </a:extLst>
                </a:gridCol>
              </a:tblGrid>
              <a:tr h="264687"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9565494"/>
                  </a:ext>
                </a:extLst>
              </a:tr>
              <a:tr h="264687"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151737"/>
                  </a:ext>
                </a:extLst>
              </a:tr>
            </a:tbl>
          </a:graphicData>
        </a:graphic>
      </p:graphicFrame>
      <p:graphicFrame>
        <p:nvGraphicFramePr>
          <p:cNvPr id="27" name="Table 2">
            <a:extLst>
              <a:ext uri="{FF2B5EF4-FFF2-40B4-BE49-F238E27FC236}">
                <a16:creationId xmlns:a16="http://schemas.microsoft.com/office/drawing/2014/main" id="{7DEC78FD-C041-4443-A55F-97FC2C2A1F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5423590"/>
              </p:ext>
            </p:extLst>
          </p:nvPr>
        </p:nvGraphicFramePr>
        <p:xfrm>
          <a:off x="5445774" y="5903515"/>
          <a:ext cx="4465591" cy="79248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509033">
                  <a:extLst>
                    <a:ext uri="{9D8B030D-6E8A-4147-A177-3AD203B41FA5}">
                      <a16:colId xmlns:a16="http://schemas.microsoft.com/office/drawing/2014/main" val="903445238"/>
                    </a:ext>
                  </a:extLst>
                </a:gridCol>
                <a:gridCol w="524839">
                  <a:extLst>
                    <a:ext uri="{9D8B030D-6E8A-4147-A177-3AD203B41FA5}">
                      <a16:colId xmlns:a16="http://schemas.microsoft.com/office/drawing/2014/main" val="1986698563"/>
                    </a:ext>
                  </a:extLst>
                </a:gridCol>
                <a:gridCol w="557805">
                  <a:extLst>
                    <a:ext uri="{9D8B030D-6E8A-4147-A177-3AD203B41FA5}">
                      <a16:colId xmlns:a16="http://schemas.microsoft.com/office/drawing/2014/main" val="621528173"/>
                    </a:ext>
                  </a:extLst>
                </a:gridCol>
                <a:gridCol w="566946">
                  <a:extLst>
                    <a:ext uri="{9D8B030D-6E8A-4147-A177-3AD203B41FA5}">
                      <a16:colId xmlns:a16="http://schemas.microsoft.com/office/drawing/2014/main" val="3612687831"/>
                    </a:ext>
                  </a:extLst>
                </a:gridCol>
                <a:gridCol w="576742">
                  <a:extLst>
                    <a:ext uri="{9D8B030D-6E8A-4147-A177-3AD203B41FA5}">
                      <a16:colId xmlns:a16="http://schemas.microsoft.com/office/drawing/2014/main" val="3748818096"/>
                    </a:ext>
                  </a:extLst>
                </a:gridCol>
                <a:gridCol w="576742">
                  <a:extLst>
                    <a:ext uri="{9D8B030D-6E8A-4147-A177-3AD203B41FA5}">
                      <a16:colId xmlns:a16="http://schemas.microsoft.com/office/drawing/2014/main" val="3650268364"/>
                    </a:ext>
                  </a:extLst>
                </a:gridCol>
                <a:gridCol w="576742">
                  <a:extLst>
                    <a:ext uri="{9D8B030D-6E8A-4147-A177-3AD203B41FA5}">
                      <a16:colId xmlns:a16="http://schemas.microsoft.com/office/drawing/2014/main" val="2418022822"/>
                    </a:ext>
                  </a:extLst>
                </a:gridCol>
                <a:gridCol w="576742">
                  <a:extLst>
                    <a:ext uri="{9D8B030D-6E8A-4147-A177-3AD203B41FA5}">
                      <a16:colId xmlns:a16="http://schemas.microsoft.com/office/drawing/2014/main" val="2980166291"/>
                    </a:ext>
                  </a:extLst>
                </a:gridCol>
              </a:tblGrid>
              <a:tr h="264687"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9565494"/>
                  </a:ext>
                </a:extLst>
              </a:tr>
              <a:tr h="264687"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151737"/>
                  </a:ext>
                </a:extLst>
              </a:tr>
            </a:tbl>
          </a:graphicData>
        </a:graphic>
      </p:graphicFrame>
      <p:sp>
        <p:nvSpPr>
          <p:cNvPr id="3" name="Freeform 2">
            <a:extLst>
              <a:ext uri="{FF2B5EF4-FFF2-40B4-BE49-F238E27FC236}">
                <a16:creationId xmlns:a16="http://schemas.microsoft.com/office/drawing/2014/main" id="{6A34D5AA-C789-0A48-9F28-356B7F898816}"/>
              </a:ext>
            </a:extLst>
          </p:cNvPr>
          <p:cNvSpPr/>
          <p:nvPr/>
        </p:nvSpPr>
        <p:spPr>
          <a:xfrm>
            <a:off x="530569" y="1004047"/>
            <a:ext cx="4776537" cy="5844988"/>
          </a:xfrm>
          <a:custGeom>
            <a:avLst/>
            <a:gdLst>
              <a:gd name="connsiteX0" fmla="*/ 204537 w 4776537"/>
              <a:gd name="connsiteY0" fmla="*/ 0 h 5844988"/>
              <a:gd name="connsiteX1" fmla="*/ 186607 w 4776537"/>
              <a:gd name="connsiteY1" fmla="*/ 89647 h 5844988"/>
              <a:gd name="connsiteX2" fmla="*/ 168678 w 4776537"/>
              <a:gd name="connsiteY2" fmla="*/ 125506 h 5844988"/>
              <a:gd name="connsiteX3" fmla="*/ 159713 w 4776537"/>
              <a:gd name="connsiteY3" fmla="*/ 161365 h 5844988"/>
              <a:gd name="connsiteX4" fmla="*/ 150749 w 4776537"/>
              <a:gd name="connsiteY4" fmla="*/ 188259 h 5844988"/>
              <a:gd name="connsiteX5" fmla="*/ 141784 w 4776537"/>
              <a:gd name="connsiteY5" fmla="*/ 233082 h 5844988"/>
              <a:gd name="connsiteX6" fmla="*/ 114890 w 4776537"/>
              <a:gd name="connsiteY6" fmla="*/ 340659 h 5844988"/>
              <a:gd name="connsiteX7" fmla="*/ 96960 w 4776537"/>
              <a:gd name="connsiteY7" fmla="*/ 484094 h 5844988"/>
              <a:gd name="connsiteX8" fmla="*/ 79031 w 4776537"/>
              <a:gd name="connsiteY8" fmla="*/ 663388 h 5844988"/>
              <a:gd name="connsiteX9" fmla="*/ 52137 w 4776537"/>
              <a:gd name="connsiteY9" fmla="*/ 833718 h 5844988"/>
              <a:gd name="connsiteX10" fmla="*/ 25243 w 4776537"/>
              <a:gd name="connsiteY10" fmla="*/ 1156447 h 5844988"/>
              <a:gd name="connsiteX11" fmla="*/ 61102 w 4776537"/>
              <a:gd name="connsiteY11" fmla="*/ 2241177 h 5844988"/>
              <a:gd name="connsiteX12" fmla="*/ 70066 w 4776537"/>
              <a:gd name="connsiteY12" fmla="*/ 2330824 h 5844988"/>
              <a:gd name="connsiteX13" fmla="*/ 87996 w 4776537"/>
              <a:gd name="connsiteY13" fmla="*/ 2366682 h 5844988"/>
              <a:gd name="connsiteX14" fmla="*/ 105925 w 4776537"/>
              <a:gd name="connsiteY14" fmla="*/ 2456329 h 5844988"/>
              <a:gd name="connsiteX15" fmla="*/ 114890 w 4776537"/>
              <a:gd name="connsiteY15" fmla="*/ 2492188 h 5844988"/>
              <a:gd name="connsiteX16" fmla="*/ 132819 w 4776537"/>
              <a:gd name="connsiteY16" fmla="*/ 2545977 h 5844988"/>
              <a:gd name="connsiteX17" fmla="*/ 141784 w 4776537"/>
              <a:gd name="connsiteY17" fmla="*/ 2823882 h 5844988"/>
              <a:gd name="connsiteX18" fmla="*/ 177643 w 4776537"/>
              <a:gd name="connsiteY18" fmla="*/ 3056965 h 5844988"/>
              <a:gd name="connsiteX19" fmla="*/ 204537 w 4776537"/>
              <a:gd name="connsiteY19" fmla="*/ 3182471 h 5844988"/>
              <a:gd name="connsiteX20" fmla="*/ 222466 w 4776537"/>
              <a:gd name="connsiteY20" fmla="*/ 3254188 h 5844988"/>
              <a:gd name="connsiteX21" fmla="*/ 204537 w 4776537"/>
              <a:gd name="connsiteY21" fmla="*/ 3316941 h 5844988"/>
              <a:gd name="connsiteX22" fmla="*/ 159713 w 4776537"/>
              <a:gd name="connsiteY22" fmla="*/ 3352800 h 5844988"/>
              <a:gd name="connsiteX23" fmla="*/ 141784 w 4776537"/>
              <a:gd name="connsiteY23" fmla="*/ 3379694 h 5844988"/>
              <a:gd name="connsiteX24" fmla="*/ 150749 w 4776537"/>
              <a:gd name="connsiteY24" fmla="*/ 3442447 h 5844988"/>
              <a:gd name="connsiteX25" fmla="*/ 186607 w 4776537"/>
              <a:gd name="connsiteY25" fmla="*/ 3550024 h 5844988"/>
              <a:gd name="connsiteX26" fmla="*/ 213502 w 4776537"/>
              <a:gd name="connsiteY26" fmla="*/ 3648635 h 5844988"/>
              <a:gd name="connsiteX27" fmla="*/ 240396 w 4776537"/>
              <a:gd name="connsiteY27" fmla="*/ 3720353 h 5844988"/>
              <a:gd name="connsiteX28" fmla="*/ 258325 w 4776537"/>
              <a:gd name="connsiteY28" fmla="*/ 3792071 h 5844988"/>
              <a:gd name="connsiteX29" fmla="*/ 276255 w 4776537"/>
              <a:gd name="connsiteY29" fmla="*/ 3863788 h 5844988"/>
              <a:gd name="connsiteX30" fmla="*/ 285219 w 4776537"/>
              <a:gd name="connsiteY30" fmla="*/ 3908612 h 5844988"/>
              <a:gd name="connsiteX31" fmla="*/ 294184 w 4776537"/>
              <a:gd name="connsiteY31" fmla="*/ 3935506 h 5844988"/>
              <a:gd name="connsiteX32" fmla="*/ 312113 w 4776537"/>
              <a:gd name="connsiteY32" fmla="*/ 4025153 h 5844988"/>
              <a:gd name="connsiteX33" fmla="*/ 321078 w 4776537"/>
              <a:gd name="connsiteY33" fmla="*/ 4078941 h 5844988"/>
              <a:gd name="connsiteX34" fmla="*/ 339007 w 4776537"/>
              <a:gd name="connsiteY34" fmla="*/ 4150659 h 5844988"/>
              <a:gd name="connsiteX35" fmla="*/ 347972 w 4776537"/>
              <a:gd name="connsiteY35" fmla="*/ 4213412 h 5844988"/>
              <a:gd name="connsiteX36" fmla="*/ 365902 w 4776537"/>
              <a:gd name="connsiteY36" fmla="*/ 4249271 h 5844988"/>
              <a:gd name="connsiteX37" fmla="*/ 374866 w 4776537"/>
              <a:gd name="connsiteY37" fmla="*/ 4276165 h 5844988"/>
              <a:gd name="connsiteX38" fmla="*/ 392796 w 4776537"/>
              <a:gd name="connsiteY38" fmla="*/ 4320988 h 5844988"/>
              <a:gd name="connsiteX39" fmla="*/ 428655 w 4776537"/>
              <a:gd name="connsiteY39" fmla="*/ 4428565 h 5844988"/>
              <a:gd name="connsiteX40" fmla="*/ 455549 w 4776537"/>
              <a:gd name="connsiteY40" fmla="*/ 4473388 h 5844988"/>
              <a:gd name="connsiteX41" fmla="*/ 491407 w 4776537"/>
              <a:gd name="connsiteY41" fmla="*/ 4545106 h 5844988"/>
              <a:gd name="connsiteX42" fmla="*/ 500372 w 4776537"/>
              <a:gd name="connsiteY42" fmla="*/ 4572000 h 5844988"/>
              <a:gd name="connsiteX43" fmla="*/ 518302 w 4776537"/>
              <a:gd name="connsiteY43" fmla="*/ 4589929 h 5844988"/>
              <a:gd name="connsiteX44" fmla="*/ 527266 w 4776537"/>
              <a:gd name="connsiteY44" fmla="*/ 4625788 h 5844988"/>
              <a:gd name="connsiteX45" fmla="*/ 536231 w 4776537"/>
              <a:gd name="connsiteY45" fmla="*/ 4688541 h 5844988"/>
              <a:gd name="connsiteX46" fmla="*/ 572090 w 4776537"/>
              <a:gd name="connsiteY46" fmla="*/ 4760259 h 5844988"/>
              <a:gd name="connsiteX47" fmla="*/ 607949 w 4776537"/>
              <a:gd name="connsiteY47" fmla="*/ 4831977 h 5844988"/>
              <a:gd name="connsiteX48" fmla="*/ 634843 w 4776537"/>
              <a:gd name="connsiteY48" fmla="*/ 4867835 h 5844988"/>
              <a:gd name="connsiteX49" fmla="*/ 661737 w 4776537"/>
              <a:gd name="connsiteY49" fmla="*/ 4921624 h 5844988"/>
              <a:gd name="connsiteX50" fmla="*/ 688631 w 4776537"/>
              <a:gd name="connsiteY50" fmla="*/ 4957482 h 5844988"/>
              <a:gd name="connsiteX51" fmla="*/ 742419 w 4776537"/>
              <a:gd name="connsiteY51" fmla="*/ 5047129 h 5844988"/>
              <a:gd name="connsiteX52" fmla="*/ 769313 w 4776537"/>
              <a:gd name="connsiteY52" fmla="*/ 5091953 h 5844988"/>
              <a:gd name="connsiteX53" fmla="*/ 823102 w 4776537"/>
              <a:gd name="connsiteY53" fmla="*/ 5163671 h 5844988"/>
              <a:gd name="connsiteX54" fmla="*/ 849996 w 4776537"/>
              <a:gd name="connsiteY54" fmla="*/ 5199529 h 5844988"/>
              <a:gd name="connsiteX55" fmla="*/ 903784 w 4776537"/>
              <a:gd name="connsiteY55" fmla="*/ 5253318 h 5844988"/>
              <a:gd name="connsiteX56" fmla="*/ 930678 w 4776537"/>
              <a:gd name="connsiteY56" fmla="*/ 5280212 h 5844988"/>
              <a:gd name="connsiteX57" fmla="*/ 957572 w 4776537"/>
              <a:gd name="connsiteY57" fmla="*/ 5360894 h 5844988"/>
              <a:gd name="connsiteX58" fmla="*/ 1002396 w 4776537"/>
              <a:gd name="connsiteY58" fmla="*/ 5405718 h 5844988"/>
              <a:gd name="connsiteX59" fmla="*/ 1029290 w 4776537"/>
              <a:gd name="connsiteY59" fmla="*/ 5432612 h 5844988"/>
              <a:gd name="connsiteX60" fmla="*/ 1056184 w 4776537"/>
              <a:gd name="connsiteY60" fmla="*/ 5450541 h 5844988"/>
              <a:gd name="connsiteX61" fmla="*/ 1092043 w 4776537"/>
              <a:gd name="connsiteY61" fmla="*/ 5486400 h 5844988"/>
              <a:gd name="connsiteX62" fmla="*/ 1118937 w 4776537"/>
              <a:gd name="connsiteY62" fmla="*/ 5504329 h 5844988"/>
              <a:gd name="connsiteX63" fmla="*/ 1154796 w 4776537"/>
              <a:gd name="connsiteY63" fmla="*/ 5540188 h 5844988"/>
              <a:gd name="connsiteX64" fmla="*/ 1190655 w 4776537"/>
              <a:gd name="connsiteY64" fmla="*/ 5576047 h 5844988"/>
              <a:gd name="connsiteX65" fmla="*/ 1208584 w 4776537"/>
              <a:gd name="connsiteY65" fmla="*/ 5593977 h 5844988"/>
              <a:gd name="connsiteX66" fmla="*/ 1244443 w 4776537"/>
              <a:gd name="connsiteY66" fmla="*/ 5602941 h 5844988"/>
              <a:gd name="connsiteX67" fmla="*/ 1325125 w 4776537"/>
              <a:gd name="connsiteY67" fmla="*/ 5656729 h 5844988"/>
              <a:gd name="connsiteX68" fmla="*/ 1352019 w 4776537"/>
              <a:gd name="connsiteY68" fmla="*/ 5674659 h 5844988"/>
              <a:gd name="connsiteX69" fmla="*/ 1378913 w 4776537"/>
              <a:gd name="connsiteY69" fmla="*/ 5683624 h 5844988"/>
              <a:gd name="connsiteX70" fmla="*/ 1423737 w 4776537"/>
              <a:gd name="connsiteY70" fmla="*/ 5710518 h 5844988"/>
              <a:gd name="connsiteX71" fmla="*/ 1477525 w 4776537"/>
              <a:gd name="connsiteY71" fmla="*/ 5746377 h 5844988"/>
              <a:gd name="connsiteX72" fmla="*/ 1567172 w 4776537"/>
              <a:gd name="connsiteY72" fmla="*/ 5764306 h 5844988"/>
              <a:gd name="connsiteX73" fmla="*/ 1620960 w 4776537"/>
              <a:gd name="connsiteY73" fmla="*/ 5773271 h 5844988"/>
              <a:gd name="connsiteX74" fmla="*/ 1656819 w 4776537"/>
              <a:gd name="connsiteY74" fmla="*/ 5782235 h 5844988"/>
              <a:gd name="connsiteX75" fmla="*/ 1925760 w 4776537"/>
              <a:gd name="connsiteY75" fmla="*/ 5791200 h 5844988"/>
              <a:gd name="connsiteX76" fmla="*/ 2024372 w 4776537"/>
              <a:gd name="connsiteY76" fmla="*/ 5818094 h 5844988"/>
              <a:gd name="connsiteX77" fmla="*/ 2060231 w 4776537"/>
              <a:gd name="connsiteY77" fmla="*/ 5827059 h 5844988"/>
              <a:gd name="connsiteX78" fmla="*/ 2096090 w 4776537"/>
              <a:gd name="connsiteY78" fmla="*/ 5836024 h 5844988"/>
              <a:gd name="connsiteX79" fmla="*/ 2194702 w 4776537"/>
              <a:gd name="connsiteY79" fmla="*/ 5844988 h 5844988"/>
              <a:gd name="connsiteX80" fmla="*/ 2382960 w 4776537"/>
              <a:gd name="connsiteY80" fmla="*/ 5827059 h 5844988"/>
              <a:gd name="connsiteX81" fmla="*/ 2436749 w 4776537"/>
              <a:gd name="connsiteY81" fmla="*/ 5809129 h 5844988"/>
              <a:gd name="connsiteX82" fmla="*/ 2490537 w 4776537"/>
              <a:gd name="connsiteY82" fmla="*/ 5773271 h 5844988"/>
              <a:gd name="connsiteX83" fmla="*/ 2535360 w 4776537"/>
              <a:gd name="connsiteY83" fmla="*/ 5737412 h 5844988"/>
              <a:gd name="connsiteX84" fmla="*/ 2553290 w 4776537"/>
              <a:gd name="connsiteY84" fmla="*/ 5719482 h 5844988"/>
              <a:gd name="connsiteX85" fmla="*/ 2580184 w 4776537"/>
              <a:gd name="connsiteY85" fmla="*/ 5710518 h 5844988"/>
              <a:gd name="connsiteX86" fmla="*/ 2633972 w 4776537"/>
              <a:gd name="connsiteY86" fmla="*/ 5674659 h 5844988"/>
              <a:gd name="connsiteX87" fmla="*/ 2687760 w 4776537"/>
              <a:gd name="connsiteY87" fmla="*/ 5656729 h 5844988"/>
              <a:gd name="connsiteX88" fmla="*/ 2714655 w 4776537"/>
              <a:gd name="connsiteY88" fmla="*/ 5638800 h 5844988"/>
              <a:gd name="connsiteX89" fmla="*/ 2768443 w 4776537"/>
              <a:gd name="connsiteY89" fmla="*/ 5620871 h 5844988"/>
              <a:gd name="connsiteX90" fmla="*/ 2822231 w 4776537"/>
              <a:gd name="connsiteY90" fmla="*/ 5602941 h 5844988"/>
              <a:gd name="connsiteX91" fmla="*/ 2902913 w 4776537"/>
              <a:gd name="connsiteY91" fmla="*/ 5576047 h 5844988"/>
              <a:gd name="connsiteX92" fmla="*/ 2929807 w 4776537"/>
              <a:gd name="connsiteY92" fmla="*/ 5567082 h 5844988"/>
              <a:gd name="connsiteX93" fmla="*/ 3351149 w 4776537"/>
              <a:gd name="connsiteY93" fmla="*/ 5558118 h 5844988"/>
              <a:gd name="connsiteX94" fmla="*/ 3413902 w 4776537"/>
              <a:gd name="connsiteY94" fmla="*/ 5549153 h 5844988"/>
              <a:gd name="connsiteX95" fmla="*/ 3485619 w 4776537"/>
              <a:gd name="connsiteY95" fmla="*/ 5540188 h 5844988"/>
              <a:gd name="connsiteX96" fmla="*/ 3512513 w 4776537"/>
              <a:gd name="connsiteY96" fmla="*/ 5531224 h 5844988"/>
              <a:gd name="connsiteX97" fmla="*/ 3611125 w 4776537"/>
              <a:gd name="connsiteY97" fmla="*/ 5513294 h 5844988"/>
              <a:gd name="connsiteX98" fmla="*/ 3664913 w 4776537"/>
              <a:gd name="connsiteY98" fmla="*/ 5495365 h 5844988"/>
              <a:gd name="connsiteX99" fmla="*/ 3781455 w 4776537"/>
              <a:gd name="connsiteY99" fmla="*/ 5486400 h 5844988"/>
              <a:gd name="connsiteX100" fmla="*/ 3853172 w 4776537"/>
              <a:gd name="connsiteY100" fmla="*/ 5468471 h 5844988"/>
              <a:gd name="connsiteX101" fmla="*/ 3889031 w 4776537"/>
              <a:gd name="connsiteY101" fmla="*/ 5459506 h 5844988"/>
              <a:gd name="connsiteX102" fmla="*/ 3933855 w 4776537"/>
              <a:gd name="connsiteY102" fmla="*/ 5450541 h 5844988"/>
              <a:gd name="connsiteX103" fmla="*/ 3969713 w 4776537"/>
              <a:gd name="connsiteY103" fmla="*/ 5441577 h 5844988"/>
              <a:gd name="connsiteX104" fmla="*/ 4050396 w 4776537"/>
              <a:gd name="connsiteY104" fmla="*/ 5432612 h 5844988"/>
              <a:gd name="connsiteX105" fmla="*/ 4095219 w 4776537"/>
              <a:gd name="connsiteY105" fmla="*/ 5423647 h 5844988"/>
              <a:gd name="connsiteX106" fmla="*/ 4166937 w 4776537"/>
              <a:gd name="connsiteY106" fmla="*/ 5414682 h 5844988"/>
              <a:gd name="connsiteX107" fmla="*/ 4543455 w 4776537"/>
              <a:gd name="connsiteY107" fmla="*/ 5396753 h 5844988"/>
              <a:gd name="connsiteX108" fmla="*/ 4588278 w 4776537"/>
              <a:gd name="connsiteY108" fmla="*/ 5387788 h 5844988"/>
              <a:gd name="connsiteX109" fmla="*/ 4776537 w 4776537"/>
              <a:gd name="connsiteY109" fmla="*/ 5396753 h 5844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</a:cxnLst>
            <a:rect l="l" t="t" r="r" b="b"/>
            <a:pathLst>
              <a:path w="4776537" h="5844988">
                <a:moveTo>
                  <a:pt x="204537" y="0"/>
                </a:moveTo>
                <a:cubicBezTo>
                  <a:pt x="199233" y="37125"/>
                  <a:pt x="200019" y="58352"/>
                  <a:pt x="186607" y="89647"/>
                </a:cubicBezTo>
                <a:cubicBezTo>
                  <a:pt x="181343" y="101930"/>
                  <a:pt x="173370" y="112993"/>
                  <a:pt x="168678" y="125506"/>
                </a:cubicBezTo>
                <a:cubicBezTo>
                  <a:pt x="164352" y="137042"/>
                  <a:pt x="163098" y="149518"/>
                  <a:pt x="159713" y="161365"/>
                </a:cubicBezTo>
                <a:cubicBezTo>
                  <a:pt x="157117" y="170451"/>
                  <a:pt x="153041" y="179092"/>
                  <a:pt x="150749" y="188259"/>
                </a:cubicBezTo>
                <a:cubicBezTo>
                  <a:pt x="147054" y="203041"/>
                  <a:pt x="145793" y="218382"/>
                  <a:pt x="141784" y="233082"/>
                </a:cubicBezTo>
                <a:cubicBezTo>
                  <a:pt x="118367" y="318944"/>
                  <a:pt x="126712" y="253967"/>
                  <a:pt x="114890" y="340659"/>
                </a:cubicBezTo>
                <a:cubicBezTo>
                  <a:pt x="108380" y="388401"/>
                  <a:pt x="101754" y="436149"/>
                  <a:pt x="96960" y="484094"/>
                </a:cubicBezTo>
                <a:cubicBezTo>
                  <a:pt x="90984" y="543859"/>
                  <a:pt x="88905" y="604142"/>
                  <a:pt x="79031" y="663388"/>
                </a:cubicBezTo>
                <a:cubicBezTo>
                  <a:pt x="77616" y="671877"/>
                  <a:pt x="54626" y="804685"/>
                  <a:pt x="52137" y="833718"/>
                </a:cubicBezTo>
                <a:cubicBezTo>
                  <a:pt x="19985" y="1208812"/>
                  <a:pt x="48202" y="972757"/>
                  <a:pt x="25243" y="1156447"/>
                </a:cubicBezTo>
                <a:cubicBezTo>
                  <a:pt x="28057" y="1466015"/>
                  <a:pt x="-52849" y="1899325"/>
                  <a:pt x="61102" y="2241177"/>
                </a:cubicBezTo>
                <a:cubicBezTo>
                  <a:pt x="64090" y="2271059"/>
                  <a:pt x="63774" y="2301459"/>
                  <a:pt x="70066" y="2330824"/>
                </a:cubicBezTo>
                <a:cubicBezTo>
                  <a:pt x="72866" y="2343891"/>
                  <a:pt x="84325" y="2353833"/>
                  <a:pt x="87996" y="2366682"/>
                </a:cubicBezTo>
                <a:cubicBezTo>
                  <a:pt x="96368" y="2395984"/>
                  <a:pt x="98534" y="2426765"/>
                  <a:pt x="105925" y="2456329"/>
                </a:cubicBezTo>
                <a:cubicBezTo>
                  <a:pt x="108913" y="2468282"/>
                  <a:pt x="111350" y="2480387"/>
                  <a:pt x="114890" y="2492188"/>
                </a:cubicBezTo>
                <a:cubicBezTo>
                  <a:pt x="120321" y="2510290"/>
                  <a:pt x="132819" y="2545977"/>
                  <a:pt x="132819" y="2545977"/>
                </a:cubicBezTo>
                <a:cubicBezTo>
                  <a:pt x="135807" y="2638612"/>
                  <a:pt x="135880" y="2731387"/>
                  <a:pt x="141784" y="2823882"/>
                </a:cubicBezTo>
                <a:cubicBezTo>
                  <a:pt x="145517" y="2882372"/>
                  <a:pt x="161632" y="2992918"/>
                  <a:pt x="177643" y="3056965"/>
                </a:cubicBezTo>
                <a:cubicBezTo>
                  <a:pt x="235269" y="3287471"/>
                  <a:pt x="165490" y="3000252"/>
                  <a:pt x="204537" y="3182471"/>
                </a:cubicBezTo>
                <a:cubicBezTo>
                  <a:pt x="209700" y="3206565"/>
                  <a:pt x="222466" y="3254188"/>
                  <a:pt x="222466" y="3254188"/>
                </a:cubicBezTo>
                <a:cubicBezTo>
                  <a:pt x="220791" y="3260890"/>
                  <a:pt x="210051" y="3307752"/>
                  <a:pt x="204537" y="3316941"/>
                </a:cubicBezTo>
                <a:cubicBezTo>
                  <a:pt x="196020" y="3331135"/>
                  <a:pt x="171929" y="3344656"/>
                  <a:pt x="159713" y="3352800"/>
                </a:cubicBezTo>
                <a:cubicBezTo>
                  <a:pt x="153737" y="3361765"/>
                  <a:pt x="142856" y="3368973"/>
                  <a:pt x="141784" y="3379694"/>
                </a:cubicBezTo>
                <a:cubicBezTo>
                  <a:pt x="139682" y="3400719"/>
                  <a:pt x="146605" y="3421727"/>
                  <a:pt x="150749" y="3442447"/>
                </a:cubicBezTo>
                <a:cubicBezTo>
                  <a:pt x="164863" y="3513017"/>
                  <a:pt x="161485" y="3499778"/>
                  <a:pt x="186607" y="3550024"/>
                </a:cubicBezTo>
                <a:cubicBezTo>
                  <a:pt x="197241" y="3603194"/>
                  <a:pt x="193280" y="3593025"/>
                  <a:pt x="213502" y="3648635"/>
                </a:cubicBezTo>
                <a:cubicBezTo>
                  <a:pt x="223376" y="3675788"/>
                  <a:pt x="233133" y="3693721"/>
                  <a:pt x="240396" y="3720353"/>
                </a:cubicBezTo>
                <a:cubicBezTo>
                  <a:pt x="246880" y="3744126"/>
                  <a:pt x="252349" y="3768165"/>
                  <a:pt x="258325" y="3792071"/>
                </a:cubicBezTo>
                <a:cubicBezTo>
                  <a:pt x="258327" y="3792078"/>
                  <a:pt x="276254" y="3863781"/>
                  <a:pt x="276255" y="3863788"/>
                </a:cubicBezTo>
                <a:cubicBezTo>
                  <a:pt x="279243" y="3878729"/>
                  <a:pt x="281524" y="3893830"/>
                  <a:pt x="285219" y="3908612"/>
                </a:cubicBezTo>
                <a:cubicBezTo>
                  <a:pt x="287511" y="3917779"/>
                  <a:pt x="292059" y="3926298"/>
                  <a:pt x="294184" y="3935506"/>
                </a:cubicBezTo>
                <a:cubicBezTo>
                  <a:pt x="301036" y="3965200"/>
                  <a:pt x="307103" y="3995094"/>
                  <a:pt x="312113" y="4025153"/>
                </a:cubicBezTo>
                <a:cubicBezTo>
                  <a:pt x="315101" y="4043082"/>
                  <a:pt x="317269" y="4061168"/>
                  <a:pt x="321078" y="4078941"/>
                </a:cubicBezTo>
                <a:cubicBezTo>
                  <a:pt x="326241" y="4103036"/>
                  <a:pt x="335522" y="4126265"/>
                  <a:pt x="339007" y="4150659"/>
                </a:cubicBezTo>
                <a:cubicBezTo>
                  <a:pt x="341995" y="4171577"/>
                  <a:pt x="342412" y="4193027"/>
                  <a:pt x="347972" y="4213412"/>
                </a:cubicBezTo>
                <a:cubicBezTo>
                  <a:pt x="351488" y="4226305"/>
                  <a:pt x="360638" y="4236988"/>
                  <a:pt x="365902" y="4249271"/>
                </a:cubicBezTo>
                <a:cubicBezTo>
                  <a:pt x="369624" y="4257956"/>
                  <a:pt x="371548" y="4267317"/>
                  <a:pt x="374866" y="4276165"/>
                </a:cubicBezTo>
                <a:cubicBezTo>
                  <a:pt x="380516" y="4291232"/>
                  <a:pt x="387297" y="4305865"/>
                  <a:pt x="392796" y="4320988"/>
                </a:cubicBezTo>
                <a:cubicBezTo>
                  <a:pt x="392799" y="4320996"/>
                  <a:pt x="428650" y="4428557"/>
                  <a:pt x="428655" y="4428565"/>
                </a:cubicBezTo>
                <a:cubicBezTo>
                  <a:pt x="437620" y="4443506"/>
                  <a:pt x="447288" y="4458047"/>
                  <a:pt x="455549" y="4473388"/>
                </a:cubicBezTo>
                <a:cubicBezTo>
                  <a:pt x="468220" y="4496921"/>
                  <a:pt x="482955" y="4519750"/>
                  <a:pt x="491407" y="4545106"/>
                </a:cubicBezTo>
                <a:cubicBezTo>
                  <a:pt x="494395" y="4554071"/>
                  <a:pt x="495510" y="4563897"/>
                  <a:pt x="500372" y="4572000"/>
                </a:cubicBezTo>
                <a:cubicBezTo>
                  <a:pt x="504721" y="4579247"/>
                  <a:pt x="512325" y="4583953"/>
                  <a:pt x="518302" y="4589929"/>
                </a:cubicBezTo>
                <a:cubicBezTo>
                  <a:pt x="521290" y="4601882"/>
                  <a:pt x="525062" y="4613666"/>
                  <a:pt x="527266" y="4625788"/>
                </a:cubicBezTo>
                <a:cubicBezTo>
                  <a:pt x="531046" y="4646577"/>
                  <a:pt x="529549" y="4668495"/>
                  <a:pt x="536231" y="4688541"/>
                </a:cubicBezTo>
                <a:cubicBezTo>
                  <a:pt x="544683" y="4713897"/>
                  <a:pt x="560137" y="4736353"/>
                  <a:pt x="572090" y="4760259"/>
                </a:cubicBezTo>
                <a:lnTo>
                  <a:pt x="607949" y="4831977"/>
                </a:lnTo>
                <a:cubicBezTo>
                  <a:pt x="616914" y="4843930"/>
                  <a:pt x="627156" y="4855023"/>
                  <a:pt x="634843" y="4867835"/>
                </a:cubicBezTo>
                <a:cubicBezTo>
                  <a:pt x="645157" y="4885024"/>
                  <a:pt x="651423" y="4904435"/>
                  <a:pt x="661737" y="4921624"/>
                </a:cubicBezTo>
                <a:cubicBezTo>
                  <a:pt x="669424" y="4934436"/>
                  <a:pt x="680552" y="4944914"/>
                  <a:pt x="688631" y="4957482"/>
                </a:cubicBezTo>
                <a:cubicBezTo>
                  <a:pt x="707476" y="4986796"/>
                  <a:pt x="724490" y="5017247"/>
                  <a:pt x="742419" y="5047129"/>
                </a:cubicBezTo>
                <a:cubicBezTo>
                  <a:pt x="751384" y="5062070"/>
                  <a:pt x="758858" y="5078014"/>
                  <a:pt x="769313" y="5091953"/>
                </a:cubicBezTo>
                <a:lnTo>
                  <a:pt x="823102" y="5163671"/>
                </a:lnTo>
                <a:cubicBezTo>
                  <a:pt x="832067" y="5175624"/>
                  <a:pt x="839431" y="5188964"/>
                  <a:pt x="849996" y="5199529"/>
                </a:cubicBezTo>
                <a:lnTo>
                  <a:pt x="903784" y="5253318"/>
                </a:lnTo>
                <a:lnTo>
                  <a:pt x="930678" y="5280212"/>
                </a:lnTo>
                <a:cubicBezTo>
                  <a:pt x="917152" y="5320790"/>
                  <a:pt x="911334" y="5314656"/>
                  <a:pt x="957572" y="5360894"/>
                </a:cubicBezTo>
                <a:lnTo>
                  <a:pt x="1002396" y="5405718"/>
                </a:lnTo>
                <a:cubicBezTo>
                  <a:pt x="1011361" y="5414683"/>
                  <a:pt x="1018741" y="5425580"/>
                  <a:pt x="1029290" y="5432612"/>
                </a:cubicBezTo>
                <a:cubicBezTo>
                  <a:pt x="1038255" y="5438588"/>
                  <a:pt x="1048004" y="5443529"/>
                  <a:pt x="1056184" y="5450541"/>
                </a:cubicBezTo>
                <a:cubicBezTo>
                  <a:pt x="1069019" y="5461542"/>
                  <a:pt x="1077978" y="5477023"/>
                  <a:pt x="1092043" y="5486400"/>
                </a:cubicBezTo>
                <a:cubicBezTo>
                  <a:pt x="1101008" y="5492376"/>
                  <a:pt x="1110757" y="5497317"/>
                  <a:pt x="1118937" y="5504329"/>
                </a:cubicBezTo>
                <a:cubicBezTo>
                  <a:pt x="1131772" y="5515330"/>
                  <a:pt x="1142843" y="5528235"/>
                  <a:pt x="1154796" y="5540188"/>
                </a:cubicBezTo>
                <a:lnTo>
                  <a:pt x="1190655" y="5576047"/>
                </a:lnTo>
                <a:cubicBezTo>
                  <a:pt x="1196632" y="5582024"/>
                  <a:pt x="1200384" y="5591927"/>
                  <a:pt x="1208584" y="5593977"/>
                </a:cubicBezTo>
                <a:lnTo>
                  <a:pt x="1244443" y="5602941"/>
                </a:lnTo>
                <a:lnTo>
                  <a:pt x="1325125" y="5656729"/>
                </a:lnTo>
                <a:cubicBezTo>
                  <a:pt x="1334090" y="5662706"/>
                  <a:pt x="1341798" y="5671252"/>
                  <a:pt x="1352019" y="5674659"/>
                </a:cubicBezTo>
                <a:lnTo>
                  <a:pt x="1378913" y="5683624"/>
                </a:lnTo>
                <a:cubicBezTo>
                  <a:pt x="1419140" y="5723849"/>
                  <a:pt x="1371366" y="5681423"/>
                  <a:pt x="1423737" y="5710518"/>
                </a:cubicBezTo>
                <a:cubicBezTo>
                  <a:pt x="1442574" y="5720983"/>
                  <a:pt x="1457082" y="5739563"/>
                  <a:pt x="1477525" y="5746377"/>
                </a:cubicBezTo>
                <a:cubicBezTo>
                  <a:pt x="1526440" y="5762681"/>
                  <a:pt x="1490649" y="5752533"/>
                  <a:pt x="1567172" y="5764306"/>
                </a:cubicBezTo>
                <a:cubicBezTo>
                  <a:pt x="1585137" y="5767070"/>
                  <a:pt x="1603136" y="5769706"/>
                  <a:pt x="1620960" y="5773271"/>
                </a:cubicBezTo>
                <a:cubicBezTo>
                  <a:pt x="1633042" y="5775687"/>
                  <a:pt x="1644519" y="5781512"/>
                  <a:pt x="1656819" y="5782235"/>
                </a:cubicBezTo>
                <a:cubicBezTo>
                  <a:pt x="1746361" y="5787502"/>
                  <a:pt x="1836113" y="5788212"/>
                  <a:pt x="1925760" y="5791200"/>
                </a:cubicBezTo>
                <a:cubicBezTo>
                  <a:pt x="1976033" y="5807958"/>
                  <a:pt x="1943484" y="5797872"/>
                  <a:pt x="2024372" y="5818094"/>
                </a:cubicBezTo>
                <a:lnTo>
                  <a:pt x="2060231" y="5827059"/>
                </a:lnTo>
                <a:cubicBezTo>
                  <a:pt x="2072184" y="5830047"/>
                  <a:pt x="2083820" y="5834909"/>
                  <a:pt x="2096090" y="5836024"/>
                </a:cubicBezTo>
                <a:lnTo>
                  <a:pt x="2194702" y="5844988"/>
                </a:lnTo>
                <a:cubicBezTo>
                  <a:pt x="2286434" y="5839592"/>
                  <a:pt x="2315400" y="5847328"/>
                  <a:pt x="2382960" y="5827059"/>
                </a:cubicBezTo>
                <a:cubicBezTo>
                  <a:pt x="2401062" y="5821628"/>
                  <a:pt x="2421024" y="5819612"/>
                  <a:pt x="2436749" y="5809129"/>
                </a:cubicBezTo>
                <a:cubicBezTo>
                  <a:pt x="2454678" y="5797176"/>
                  <a:pt x="2475301" y="5788508"/>
                  <a:pt x="2490537" y="5773271"/>
                </a:cubicBezTo>
                <a:cubicBezTo>
                  <a:pt x="2533823" y="5729983"/>
                  <a:pt x="2478821" y="5782643"/>
                  <a:pt x="2535360" y="5737412"/>
                </a:cubicBezTo>
                <a:cubicBezTo>
                  <a:pt x="2541960" y="5732132"/>
                  <a:pt x="2546042" y="5723831"/>
                  <a:pt x="2553290" y="5719482"/>
                </a:cubicBezTo>
                <a:cubicBezTo>
                  <a:pt x="2561393" y="5714620"/>
                  <a:pt x="2571219" y="5713506"/>
                  <a:pt x="2580184" y="5710518"/>
                </a:cubicBezTo>
                <a:cubicBezTo>
                  <a:pt x="2598113" y="5698565"/>
                  <a:pt x="2613529" y="5681473"/>
                  <a:pt x="2633972" y="5674659"/>
                </a:cubicBezTo>
                <a:cubicBezTo>
                  <a:pt x="2651901" y="5668682"/>
                  <a:pt x="2672035" y="5667212"/>
                  <a:pt x="2687760" y="5656729"/>
                </a:cubicBezTo>
                <a:cubicBezTo>
                  <a:pt x="2696725" y="5650753"/>
                  <a:pt x="2704809" y="5643176"/>
                  <a:pt x="2714655" y="5638800"/>
                </a:cubicBezTo>
                <a:cubicBezTo>
                  <a:pt x="2731925" y="5631125"/>
                  <a:pt x="2750514" y="5626847"/>
                  <a:pt x="2768443" y="5620871"/>
                </a:cubicBezTo>
                <a:lnTo>
                  <a:pt x="2822231" y="5602941"/>
                </a:lnTo>
                <a:lnTo>
                  <a:pt x="2902913" y="5576047"/>
                </a:lnTo>
                <a:cubicBezTo>
                  <a:pt x="2911878" y="5573059"/>
                  <a:pt x="2920360" y="5567283"/>
                  <a:pt x="2929807" y="5567082"/>
                </a:cubicBezTo>
                <a:lnTo>
                  <a:pt x="3351149" y="5558118"/>
                </a:lnTo>
                <a:lnTo>
                  <a:pt x="3413902" y="5549153"/>
                </a:lnTo>
                <a:cubicBezTo>
                  <a:pt x="3437782" y="5545969"/>
                  <a:pt x="3461916" y="5544498"/>
                  <a:pt x="3485619" y="5540188"/>
                </a:cubicBezTo>
                <a:cubicBezTo>
                  <a:pt x="3494916" y="5538498"/>
                  <a:pt x="3503288" y="5533274"/>
                  <a:pt x="3512513" y="5531224"/>
                </a:cubicBezTo>
                <a:cubicBezTo>
                  <a:pt x="3549417" y="5523023"/>
                  <a:pt x="3575231" y="5523083"/>
                  <a:pt x="3611125" y="5513294"/>
                </a:cubicBezTo>
                <a:cubicBezTo>
                  <a:pt x="3629358" y="5508321"/>
                  <a:pt x="3646070" y="5496815"/>
                  <a:pt x="3664913" y="5495365"/>
                </a:cubicBezTo>
                <a:lnTo>
                  <a:pt x="3781455" y="5486400"/>
                </a:lnTo>
                <a:lnTo>
                  <a:pt x="3853172" y="5468471"/>
                </a:lnTo>
                <a:cubicBezTo>
                  <a:pt x="3865125" y="5465483"/>
                  <a:pt x="3876949" y="5461922"/>
                  <a:pt x="3889031" y="5459506"/>
                </a:cubicBezTo>
                <a:cubicBezTo>
                  <a:pt x="3903972" y="5456518"/>
                  <a:pt x="3918981" y="5453846"/>
                  <a:pt x="3933855" y="5450541"/>
                </a:cubicBezTo>
                <a:cubicBezTo>
                  <a:pt x="3945882" y="5447868"/>
                  <a:pt x="3957536" y="5443450"/>
                  <a:pt x="3969713" y="5441577"/>
                </a:cubicBezTo>
                <a:cubicBezTo>
                  <a:pt x="3996458" y="5437462"/>
                  <a:pt x="4023608" y="5436439"/>
                  <a:pt x="4050396" y="5432612"/>
                </a:cubicBezTo>
                <a:cubicBezTo>
                  <a:pt x="4065480" y="5430457"/>
                  <a:pt x="4080159" y="5425964"/>
                  <a:pt x="4095219" y="5423647"/>
                </a:cubicBezTo>
                <a:cubicBezTo>
                  <a:pt x="4119031" y="5419984"/>
                  <a:pt x="4143031" y="5417670"/>
                  <a:pt x="4166937" y="5414682"/>
                </a:cubicBezTo>
                <a:cubicBezTo>
                  <a:pt x="4306432" y="5368187"/>
                  <a:pt x="4159668" y="5414198"/>
                  <a:pt x="4543455" y="5396753"/>
                </a:cubicBezTo>
                <a:cubicBezTo>
                  <a:pt x="4558676" y="5396061"/>
                  <a:pt x="4573337" y="5390776"/>
                  <a:pt x="4588278" y="5387788"/>
                </a:cubicBezTo>
                <a:cubicBezTo>
                  <a:pt x="4764575" y="5397067"/>
                  <a:pt x="4701752" y="5396753"/>
                  <a:pt x="4776537" y="5396753"/>
                </a:cubicBezTo>
              </a:path>
            </a:pathLst>
          </a:cu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8D1A1939-3C1E-4248-A9B9-33C0A3BFC74A}"/>
              </a:ext>
            </a:extLst>
          </p:cNvPr>
          <p:cNvSpPr/>
          <p:nvPr/>
        </p:nvSpPr>
        <p:spPr>
          <a:xfrm>
            <a:off x="2277035" y="1290918"/>
            <a:ext cx="1438753" cy="161371"/>
          </a:xfrm>
          <a:custGeom>
            <a:avLst/>
            <a:gdLst>
              <a:gd name="connsiteX0" fmla="*/ 0 w 1438753"/>
              <a:gd name="connsiteY0" fmla="*/ 0 h 161371"/>
              <a:gd name="connsiteX1" fmla="*/ 394447 w 1438753"/>
              <a:gd name="connsiteY1" fmla="*/ 17929 h 161371"/>
              <a:gd name="connsiteX2" fmla="*/ 430306 w 1438753"/>
              <a:gd name="connsiteY2" fmla="*/ 26894 h 161371"/>
              <a:gd name="connsiteX3" fmla="*/ 475130 w 1438753"/>
              <a:gd name="connsiteY3" fmla="*/ 35858 h 161371"/>
              <a:gd name="connsiteX4" fmla="*/ 510989 w 1438753"/>
              <a:gd name="connsiteY4" fmla="*/ 44823 h 161371"/>
              <a:gd name="connsiteX5" fmla="*/ 555812 w 1438753"/>
              <a:gd name="connsiteY5" fmla="*/ 53788 h 161371"/>
              <a:gd name="connsiteX6" fmla="*/ 636494 w 1438753"/>
              <a:gd name="connsiteY6" fmla="*/ 71717 h 161371"/>
              <a:gd name="connsiteX7" fmla="*/ 690283 w 1438753"/>
              <a:gd name="connsiteY7" fmla="*/ 80682 h 161371"/>
              <a:gd name="connsiteX8" fmla="*/ 968189 w 1438753"/>
              <a:gd name="connsiteY8" fmla="*/ 98611 h 161371"/>
              <a:gd name="connsiteX9" fmla="*/ 1013012 w 1438753"/>
              <a:gd name="connsiteY9" fmla="*/ 107576 h 161371"/>
              <a:gd name="connsiteX10" fmla="*/ 1183341 w 1438753"/>
              <a:gd name="connsiteY10" fmla="*/ 125506 h 161371"/>
              <a:gd name="connsiteX11" fmla="*/ 1237130 w 1438753"/>
              <a:gd name="connsiteY11" fmla="*/ 134470 h 161371"/>
              <a:gd name="connsiteX12" fmla="*/ 1380565 w 1438753"/>
              <a:gd name="connsiteY12" fmla="*/ 143435 h 161371"/>
              <a:gd name="connsiteX13" fmla="*/ 1425389 w 1438753"/>
              <a:gd name="connsiteY13" fmla="*/ 161364 h 161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438753" h="161371">
                <a:moveTo>
                  <a:pt x="0" y="0"/>
                </a:moveTo>
                <a:cubicBezTo>
                  <a:pt x="145178" y="48389"/>
                  <a:pt x="-8727" y="10"/>
                  <a:pt x="394447" y="17929"/>
                </a:cubicBezTo>
                <a:cubicBezTo>
                  <a:pt x="406756" y="18476"/>
                  <a:pt x="418278" y="24221"/>
                  <a:pt x="430306" y="26894"/>
                </a:cubicBezTo>
                <a:cubicBezTo>
                  <a:pt x="445180" y="30199"/>
                  <a:pt x="460256" y="32553"/>
                  <a:pt x="475130" y="35858"/>
                </a:cubicBezTo>
                <a:cubicBezTo>
                  <a:pt x="487158" y="38531"/>
                  <a:pt x="498962" y="42150"/>
                  <a:pt x="510989" y="44823"/>
                </a:cubicBezTo>
                <a:cubicBezTo>
                  <a:pt x="525863" y="48128"/>
                  <a:pt x="540938" y="50483"/>
                  <a:pt x="555812" y="53788"/>
                </a:cubicBezTo>
                <a:cubicBezTo>
                  <a:pt x="620566" y="68178"/>
                  <a:pt x="562136" y="58198"/>
                  <a:pt x="636494" y="71717"/>
                </a:cubicBezTo>
                <a:cubicBezTo>
                  <a:pt x="654378" y="74969"/>
                  <a:pt x="672165" y="79213"/>
                  <a:pt x="690283" y="80682"/>
                </a:cubicBezTo>
                <a:cubicBezTo>
                  <a:pt x="782807" y="88184"/>
                  <a:pt x="968189" y="98611"/>
                  <a:pt x="968189" y="98611"/>
                </a:cubicBezTo>
                <a:cubicBezTo>
                  <a:pt x="983130" y="101599"/>
                  <a:pt x="997928" y="105421"/>
                  <a:pt x="1013012" y="107576"/>
                </a:cubicBezTo>
                <a:cubicBezTo>
                  <a:pt x="1074071" y="116299"/>
                  <a:pt x="1121673" y="117798"/>
                  <a:pt x="1183341" y="125506"/>
                </a:cubicBezTo>
                <a:cubicBezTo>
                  <a:pt x="1201378" y="127761"/>
                  <a:pt x="1219028" y="132824"/>
                  <a:pt x="1237130" y="134470"/>
                </a:cubicBezTo>
                <a:cubicBezTo>
                  <a:pt x="1284838" y="138807"/>
                  <a:pt x="1332753" y="140447"/>
                  <a:pt x="1380565" y="143435"/>
                </a:cubicBezTo>
                <a:cubicBezTo>
                  <a:pt x="1437188" y="162309"/>
                  <a:pt x="1453252" y="161364"/>
                  <a:pt x="1425389" y="161364"/>
                </a:cubicBezTo>
              </a:path>
            </a:pathLst>
          </a:cu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E5C1194-4C01-1C41-8118-2274E91ADC85}"/>
              </a:ext>
            </a:extLst>
          </p:cNvPr>
          <p:cNvSpPr/>
          <p:nvPr/>
        </p:nvSpPr>
        <p:spPr>
          <a:xfrm>
            <a:off x="2290813" y="4023360"/>
            <a:ext cx="1434164" cy="41002"/>
          </a:xfrm>
          <a:custGeom>
            <a:avLst/>
            <a:gdLst>
              <a:gd name="connsiteX0" fmla="*/ 0 w 1434164"/>
              <a:gd name="connsiteY0" fmla="*/ 28876 h 41002"/>
              <a:gd name="connsiteX1" fmla="*/ 163629 w 1434164"/>
              <a:gd name="connsiteY1" fmla="*/ 28876 h 41002"/>
              <a:gd name="connsiteX2" fmla="*/ 760395 w 1434164"/>
              <a:gd name="connsiteY2" fmla="*/ 19251 h 41002"/>
              <a:gd name="connsiteX3" fmla="*/ 895149 w 1434164"/>
              <a:gd name="connsiteY3" fmla="*/ 0 h 41002"/>
              <a:gd name="connsiteX4" fmla="*/ 1318661 w 1434164"/>
              <a:gd name="connsiteY4" fmla="*/ 9625 h 41002"/>
              <a:gd name="connsiteX5" fmla="*/ 1347536 w 1434164"/>
              <a:gd name="connsiteY5" fmla="*/ 19251 h 41002"/>
              <a:gd name="connsiteX6" fmla="*/ 1434164 w 1434164"/>
              <a:gd name="connsiteY6" fmla="*/ 38501 h 41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34164" h="41002">
                <a:moveTo>
                  <a:pt x="0" y="28876"/>
                </a:moveTo>
                <a:cubicBezTo>
                  <a:pt x="243415" y="53217"/>
                  <a:pt x="-23329" y="34295"/>
                  <a:pt x="163629" y="28876"/>
                </a:cubicBezTo>
                <a:cubicBezTo>
                  <a:pt x="362493" y="23112"/>
                  <a:pt x="561473" y="22459"/>
                  <a:pt x="760395" y="19251"/>
                </a:cubicBezTo>
                <a:cubicBezTo>
                  <a:pt x="789137" y="14460"/>
                  <a:pt x="871050" y="0"/>
                  <a:pt x="895149" y="0"/>
                </a:cubicBezTo>
                <a:cubicBezTo>
                  <a:pt x="1036356" y="0"/>
                  <a:pt x="1177490" y="6417"/>
                  <a:pt x="1318661" y="9625"/>
                </a:cubicBezTo>
                <a:cubicBezTo>
                  <a:pt x="1328286" y="12834"/>
                  <a:pt x="1337587" y="17261"/>
                  <a:pt x="1347536" y="19251"/>
                </a:cubicBezTo>
                <a:cubicBezTo>
                  <a:pt x="1436206" y="36986"/>
                  <a:pt x="1390133" y="16487"/>
                  <a:pt x="1434164" y="38501"/>
                </a:cubicBezTo>
              </a:path>
            </a:pathLst>
          </a:cu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832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11637148" y="-871671"/>
            <a:ext cx="1" cy="685800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321EB9C-73B2-2F46-B64F-FD140F3B7D01}"/>
              </a:ext>
            </a:extLst>
          </p:cNvPr>
          <p:cNvSpPr txBox="1"/>
          <p:nvPr/>
        </p:nvSpPr>
        <p:spPr>
          <a:xfrm>
            <a:off x="383934" y="348334"/>
            <a:ext cx="11086016" cy="230832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Go to desired folder</a:t>
            </a:r>
          </a:p>
          <a:p>
            <a:r>
              <a:rPr lang="en-US" dirty="0"/>
              <a:t>dotnet new console --name </a:t>
            </a:r>
            <a:r>
              <a:rPr lang="en-US" dirty="0" err="1"/>
              <a:t>DataStructures.MergeSortProj</a:t>
            </a:r>
            <a:endParaRPr lang="en-US" dirty="0"/>
          </a:p>
          <a:p>
            <a:r>
              <a:rPr lang="en-US" dirty="0"/>
              <a:t>dotnet new </a:t>
            </a:r>
            <a:r>
              <a:rPr lang="en-US" dirty="0" err="1"/>
              <a:t>xunit</a:t>
            </a:r>
            <a:r>
              <a:rPr lang="en-US" dirty="0"/>
              <a:t> --name </a:t>
            </a:r>
            <a:r>
              <a:rPr lang="en-US" dirty="0" err="1"/>
              <a:t>DataStructures.MergeSortProj.Tests</a:t>
            </a:r>
            <a:endParaRPr lang="en-US" dirty="0"/>
          </a:p>
          <a:p>
            <a:r>
              <a:rPr lang="en-US" dirty="0"/>
              <a:t>dotnet add ./</a:t>
            </a:r>
            <a:r>
              <a:rPr lang="en-US" dirty="0" err="1"/>
              <a:t>DataStructures.MergeSortProj.Tests</a:t>
            </a:r>
            <a:r>
              <a:rPr lang="en-US" dirty="0"/>
              <a:t>/</a:t>
            </a:r>
            <a:r>
              <a:rPr lang="en-US" dirty="0" err="1"/>
              <a:t>DataStructures.MergeSortProj.Tests.csproj</a:t>
            </a:r>
            <a:r>
              <a:rPr lang="en-US" dirty="0"/>
              <a:t> reference ./</a:t>
            </a:r>
            <a:r>
              <a:rPr lang="en-US" dirty="0" err="1"/>
              <a:t>DataStructures.MergeSortProj</a:t>
            </a:r>
            <a:r>
              <a:rPr lang="en-US" dirty="0"/>
              <a:t>/</a:t>
            </a:r>
            <a:r>
              <a:rPr lang="en-US" dirty="0" err="1"/>
              <a:t>DataStructures.MergeSortProj.csproj</a:t>
            </a:r>
            <a:endParaRPr lang="en-US" dirty="0"/>
          </a:p>
          <a:p>
            <a:endParaRPr lang="en-US" dirty="0"/>
          </a:p>
          <a:p>
            <a:r>
              <a:rPr lang="en-US" dirty="0"/>
              <a:t>dotnet add app/</a:t>
            </a:r>
            <a:r>
              <a:rPr lang="en-US" dirty="0" err="1"/>
              <a:t>app.csproj</a:t>
            </a:r>
            <a:r>
              <a:rPr lang="en-US" dirty="0"/>
              <a:t> reference lib/</a:t>
            </a:r>
            <a:r>
              <a:rPr lang="en-US" dirty="0" err="1"/>
              <a:t>lib.csproj</a:t>
            </a:r>
            <a:endParaRPr lang="en-US" sz="2000" dirty="0"/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1757EB-3A18-5044-AC4F-F3ED72C9D30B}"/>
              </a:ext>
            </a:extLst>
          </p:cNvPr>
          <p:cNvSpPr txBox="1"/>
          <p:nvPr/>
        </p:nvSpPr>
        <p:spPr>
          <a:xfrm>
            <a:off x="383934" y="3745721"/>
            <a:ext cx="5626607" cy="1754326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main()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       int a[]={1,2,3};</a:t>
            </a:r>
          </a:p>
          <a:p>
            <a:r>
              <a:rPr lang="en-US" dirty="0"/>
              <a:t>       printf(“%d %d %d”,a[0],a[1],a[2]);</a:t>
            </a:r>
          </a:p>
          <a:p>
            <a:r>
              <a:rPr lang="en-US" dirty="0"/>
              <a:t>}</a:t>
            </a:r>
          </a:p>
          <a:p>
            <a:r>
              <a:rPr lang="en-US" b="1" dirty="0"/>
              <a:t>Output:1 2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288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-1" y="7521"/>
            <a:ext cx="12191997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11656643" y="7521"/>
            <a:ext cx="1" cy="685800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2">
            <a:extLst>
              <a:ext uri="{FF2B5EF4-FFF2-40B4-BE49-F238E27FC236}">
                <a16:creationId xmlns:a16="http://schemas.microsoft.com/office/drawing/2014/main" id="{B5E9222D-1835-D945-B4A5-6BDC37C8888A}"/>
              </a:ext>
            </a:extLst>
          </p:cNvPr>
          <p:cNvGraphicFramePr>
            <a:graphicFrameLocks noGrp="1"/>
          </p:cNvGraphicFramePr>
          <p:nvPr/>
        </p:nvGraphicFramePr>
        <p:xfrm>
          <a:off x="1147209" y="1174231"/>
          <a:ext cx="7865800" cy="936729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896624">
                  <a:extLst>
                    <a:ext uri="{9D8B030D-6E8A-4147-A177-3AD203B41FA5}">
                      <a16:colId xmlns:a16="http://schemas.microsoft.com/office/drawing/2014/main" val="903445238"/>
                    </a:ext>
                  </a:extLst>
                </a:gridCol>
                <a:gridCol w="924466">
                  <a:extLst>
                    <a:ext uri="{9D8B030D-6E8A-4147-A177-3AD203B41FA5}">
                      <a16:colId xmlns:a16="http://schemas.microsoft.com/office/drawing/2014/main" val="1986698563"/>
                    </a:ext>
                  </a:extLst>
                </a:gridCol>
                <a:gridCol w="982530">
                  <a:extLst>
                    <a:ext uri="{9D8B030D-6E8A-4147-A177-3AD203B41FA5}">
                      <a16:colId xmlns:a16="http://schemas.microsoft.com/office/drawing/2014/main" val="621528173"/>
                    </a:ext>
                  </a:extLst>
                </a:gridCol>
                <a:gridCol w="998632">
                  <a:extLst>
                    <a:ext uri="{9D8B030D-6E8A-4147-A177-3AD203B41FA5}">
                      <a16:colId xmlns:a16="http://schemas.microsoft.com/office/drawing/2014/main" val="3612687831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3748818096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3650268364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2418022822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2980166291"/>
                    </a:ext>
                  </a:extLst>
                </a:gridCol>
              </a:tblGrid>
              <a:tr h="501787"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9565494"/>
                  </a:ext>
                </a:extLst>
              </a:tr>
              <a:tr h="434942"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15173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7E17D358-B3AB-2546-BFE3-DE8D2443FDF9}"/>
              </a:ext>
            </a:extLst>
          </p:cNvPr>
          <p:cNvSpPr txBox="1"/>
          <p:nvPr/>
        </p:nvSpPr>
        <p:spPr>
          <a:xfrm>
            <a:off x="2315957" y="2173901"/>
            <a:ext cx="566164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1EF152-EFA1-C74E-A909-8E23B748D2CD}"/>
              </a:ext>
            </a:extLst>
          </p:cNvPr>
          <p:cNvSpPr txBox="1"/>
          <p:nvPr/>
        </p:nvSpPr>
        <p:spPr>
          <a:xfrm>
            <a:off x="8228976" y="2173901"/>
            <a:ext cx="664422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high</a:t>
            </a:r>
          </a:p>
        </p:txBody>
      </p:sp>
      <p:graphicFrame>
        <p:nvGraphicFramePr>
          <p:cNvPr id="14" name="Table 2">
            <a:extLst>
              <a:ext uri="{FF2B5EF4-FFF2-40B4-BE49-F238E27FC236}">
                <a16:creationId xmlns:a16="http://schemas.microsoft.com/office/drawing/2014/main" id="{7DCB8445-B07B-1144-BE44-9C61E14D8F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0021134"/>
              </p:ext>
            </p:extLst>
          </p:nvPr>
        </p:nvGraphicFramePr>
        <p:xfrm>
          <a:off x="1147209" y="5054012"/>
          <a:ext cx="7865800" cy="936729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896624">
                  <a:extLst>
                    <a:ext uri="{9D8B030D-6E8A-4147-A177-3AD203B41FA5}">
                      <a16:colId xmlns:a16="http://schemas.microsoft.com/office/drawing/2014/main" val="903445238"/>
                    </a:ext>
                  </a:extLst>
                </a:gridCol>
                <a:gridCol w="924466">
                  <a:extLst>
                    <a:ext uri="{9D8B030D-6E8A-4147-A177-3AD203B41FA5}">
                      <a16:colId xmlns:a16="http://schemas.microsoft.com/office/drawing/2014/main" val="1986698563"/>
                    </a:ext>
                  </a:extLst>
                </a:gridCol>
                <a:gridCol w="982530">
                  <a:extLst>
                    <a:ext uri="{9D8B030D-6E8A-4147-A177-3AD203B41FA5}">
                      <a16:colId xmlns:a16="http://schemas.microsoft.com/office/drawing/2014/main" val="621528173"/>
                    </a:ext>
                  </a:extLst>
                </a:gridCol>
                <a:gridCol w="998632">
                  <a:extLst>
                    <a:ext uri="{9D8B030D-6E8A-4147-A177-3AD203B41FA5}">
                      <a16:colId xmlns:a16="http://schemas.microsoft.com/office/drawing/2014/main" val="3612687831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3748818096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3650268364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2418022822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2980166291"/>
                    </a:ext>
                  </a:extLst>
                </a:gridCol>
              </a:tblGrid>
              <a:tr h="501787"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9565494"/>
                  </a:ext>
                </a:extLst>
              </a:tr>
              <a:tr h="434942"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151737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154A8DDA-A930-0D42-88D2-8466F44C64FD}"/>
              </a:ext>
            </a:extLst>
          </p:cNvPr>
          <p:cNvSpPr txBox="1"/>
          <p:nvPr/>
        </p:nvSpPr>
        <p:spPr>
          <a:xfrm>
            <a:off x="2315957" y="6028021"/>
            <a:ext cx="566164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58CD4DF-1CF7-284D-A3C0-590DCBD874A4}"/>
              </a:ext>
            </a:extLst>
          </p:cNvPr>
          <p:cNvSpPr txBox="1"/>
          <p:nvPr/>
        </p:nvSpPr>
        <p:spPr>
          <a:xfrm>
            <a:off x="9104921" y="2798755"/>
            <a:ext cx="2200519" cy="1938992"/>
          </a:xfrm>
          <a:prstGeom prst="rect">
            <a:avLst/>
          </a:prstGeom>
          <a:solidFill>
            <a:schemeClr val="accent1"/>
          </a:solidFill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If(a[i] &lt;= a[j])</a:t>
            </a:r>
          </a:p>
          <a:p>
            <a:r>
              <a:rPr lang="en-US" dirty="0">
                <a:solidFill>
                  <a:schemeClr val="tx1"/>
                </a:solidFill>
              </a:rPr>
              <a:t>     b[k] = a[i]</a:t>
            </a:r>
          </a:p>
          <a:p>
            <a:r>
              <a:rPr lang="en-US" dirty="0">
                <a:solidFill>
                  <a:schemeClr val="tx1"/>
                </a:solidFill>
              </a:rPr>
              <a:t>     i++, k++</a:t>
            </a:r>
          </a:p>
          <a:p>
            <a:r>
              <a:rPr lang="en-US" dirty="0">
                <a:solidFill>
                  <a:schemeClr val="tx1"/>
                </a:solidFill>
              </a:rPr>
              <a:t>else</a:t>
            </a:r>
          </a:p>
          <a:p>
            <a:r>
              <a:rPr lang="en-US" dirty="0">
                <a:solidFill>
                  <a:schemeClr val="tx1"/>
                </a:solidFill>
              </a:rPr>
              <a:t>     b[k] = a[j]</a:t>
            </a:r>
          </a:p>
          <a:p>
            <a:r>
              <a:rPr lang="en-US" dirty="0">
                <a:solidFill>
                  <a:schemeClr val="tx1"/>
                </a:solidFill>
              </a:rPr>
              <a:t>     j++, k++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B63BC77-ECD7-7547-83D0-A53B14DBDD1E}"/>
              </a:ext>
            </a:extLst>
          </p:cNvPr>
          <p:cNvSpPr txBox="1"/>
          <p:nvPr/>
        </p:nvSpPr>
        <p:spPr>
          <a:xfrm>
            <a:off x="5326051" y="2194921"/>
            <a:ext cx="664422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699758C-661F-8948-8927-E3C16B7B92EF}"/>
              </a:ext>
            </a:extLst>
          </p:cNvPr>
          <p:cNvSpPr txBox="1"/>
          <p:nvPr/>
        </p:nvSpPr>
        <p:spPr>
          <a:xfrm>
            <a:off x="4203938" y="2174771"/>
            <a:ext cx="664422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mid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E5BA81-9518-9C45-9F50-B16CEC573B25}"/>
              </a:ext>
            </a:extLst>
          </p:cNvPr>
          <p:cNvSpPr txBox="1"/>
          <p:nvPr/>
        </p:nvSpPr>
        <p:spPr>
          <a:xfrm>
            <a:off x="1398590" y="2173901"/>
            <a:ext cx="566164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low</a:t>
            </a:r>
          </a:p>
        </p:txBody>
      </p:sp>
    </p:spTree>
    <p:extLst>
      <p:ext uri="{BB962C8B-B14F-4D97-AF65-F5344CB8AC3E}">
        <p14:creationId xmlns:p14="http://schemas.microsoft.com/office/powerpoint/2010/main" val="375122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-1" y="7521"/>
            <a:ext cx="12191997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11656643" y="7521"/>
            <a:ext cx="1" cy="685800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2">
            <a:extLst>
              <a:ext uri="{FF2B5EF4-FFF2-40B4-BE49-F238E27FC236}">
                <a16:creationId xmlns:a16="http://schemas.microsoft.com/office/drawing/2014/main" id="{B5E9222D-1835-D945-B4A5-6BDC37C8888A}"/>
              </a:ext>
            </a:extLst>
          </p:cNvPr>
          <p:cNvGraphicFramePr>
            <a:graphicFrameLocks noGrp="1"/>
          </p:cNvGraphicFramePr>
          <p:nvPr/>
        </p:nvGraphicFramePr>
        <p:xfrm>
          <a:off x="1147209" y="1174231"/>
          <a:ext cx="7865800" cy="936729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896624">
                  <a:extLst>
                    <a:ext uri="{9D8B030D-6E8A-4147-A177-3AD203B41FA5}">
                      <a16:colId xmlns:a16="http://schemas.microsoft.com/office/drawing/2014/main" val="903445238"/>
                    </a:ext>
                  </a:extLst>
                </a:gridCol>
                <a:gridCol w="924466">
                  <a:extLst>
                    <a:ext uri="{9D8B030D-6E8A-4147-A177-3AD203B41FA5}">
                      <a16:colId xmlns:a16="http://schemas.microsoft.com/office/drawing/2014/main" val="1986698563"/>
                    </a:ext>
                  </a:extLst>
                </a:gridCol>
                <a:gridCol w="982530">
                  <a:extLst>
                    <a:ext uri="{9D8B030D-6E8A-4147-A177-3AD203B41FA5}">
                      <a16:colId xmlns:a16="http://schemas.microsoft.com/office/drawing/2014/main" val="621528173"/>
                    </a:ext>
                  </a:extLst>
                </a:gridCol>
                <a:gridCol w="998632">
                  <a:extLst>
                    <a:ext uri="{9D8B030D-6E8A-4147-A177-3AD203B41FA5}">
                      <a16:colId xmlns:a16="http://schemas.microsoft.com/office/drawing/2014/main" val="3612687831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3748818096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3650268364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2418022822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2980166291"/>
                    </a:ext>
                  </a:extLst>
                </a:gridCol>
              </a:tblGrid>
              <a:tr h="501787"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9565494"/>
                  </a:ext>
                </a:extLst>
              </a:tr>
              <a:tr h="434942"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15173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7E17D358-B3AB-2546-BFE3-DE8D2443FDF9}"/>
              </a:ext>
            </a:extLst>
          </p:cNvPr>
          <p:cNvSpPr txBox="1"/>
          <p:nvPr/>
        </p:nvSpPr>
        <p:spPr>
          <a:xfrm>
            <a:off x="3275551" y="2199363"/>
            <a:ext cx="566164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1EF152-EFA1-C74E-A909-8E23B748D2CD}"/>
              </a:ext>
            </a:extLst>
          </p:cNvPr>
          <p:cNvSpPr txBox="1"/>
          <p:nvPr/>
        </p:nvSpPr>
        <p:spPr>
          <a:xfrm>
            <a:off x="8228976" y="2173901"/>
            <a:ext cx="664422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high</a:t>
            </a:r>
          </a:p>
        </p:txBody>
      </p:sp>
      <p:graphicFrame>
        <p:nvGraphicFramePr>
          <p:cNvPr id="14" name="Table 2">
            <a:extLst>
              <a:ext uri="{FF2B5EF4-FFF2-40B4-BE49-F238E27FC236}">
                <a16:creationId xmlns:a16="http://schemas.microsoft.com/office/drawing/2014/main" id="{7DCB8445-B07B-1144-BE44-9C61E14D8F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3063401"/>
              </p:ext>
            </p:extLst>
          </p:nvPr>
        </p:nvGraphicFramePr>
        <p:xfrm>
          <a:off x="1147209" y="5054012"/>
          <a:ext cx="7865800" cy="936729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896624">
                  <a:extLst>
                    <a:ext uri="{9D8B030D-6E8A-4147-A177-3AD203B41FA5}">
                      <a16:colId xmlns:a16="http://schemas.microsoft.com/office/drawing/2014/main" val="903445238"/>
                    </a:ext>
                  </a:extLst>
                </a:gridCol>
                <a:gridCol w="924466">
                  <a:extLst>
                    <a:ext uri="{9D8B030D-6E8A-4147-A177-3AD203B41FA5}">
                      <a16:colId xmlns:a16="http://schemas.microsoft.com/office/drawing/2014/main" val="1986698563"/>
                    </a:ext>
                  </a:extLst>
                </a:gridCol>
                <a:gridCol w="982530">
                  <a:extLst>
                    <a:ext uri="{9D8B030D-6E8A-4147-A177-3AD203B41FA5}">
                      <a16:colId xmlns:a16="http://schemas.microsoft.com/office/drawing/2014/main" val="621528173"/>
                    </a:ext>
                  </a:extLst>
                </a:gridCol>
                <a:gridCol w="998632">
                  <a:extLst>
                    <a:ext uri="{9D8B030D-6E8A-4147-A177-3AD203B41FA5}">
                      <a16:colId xmlns:a16="http://schemas.microsoft.com/office/drawing/2014/main" val="3612687831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3748818096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3650268364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2418022822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2980166291"/>
                    </a:ext>
                  </a:extLst>
                </a:gridCol>
              </a:tblGrid>
              <a:tr h="501787"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9565494"/>
                  </a:ext>
                </a:extLst>
              </a:tr>
              <a:tr h="434942"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151737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154A8DDA-A930-0D42-88D2-8466F44C64FD}"/>
              </a:ext>
            </a:extLst>
          </p:cNvPr>
          <p:cNvSpPr txBox="1"/>
          <p:nvPr/>
        </p:nvSpPr>
        <p:spPr>
          <a:xfrm>
            <a:off x="3275551" y="5990741"/>
            <a:ext cx="566164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58CD4DF-1CF7-284D-A3C0-590DCBD874A4}"/>
              </a:ext>
            </a:extLst>
          </p:cNvPr>
          <p:cNvSpPr txBox="1"/>
          <p:nvPr/>
        </p:nvSpPr>
        <p:spPr>
          <a:xfrm>
            <a:off x="9104921" y="2798755"/>
            <a:ext cx="2200519" cy="1938992"/>
          </a:xfrm>
          <a:prstGeom prst="rect">
            <a:avLst/>
          </a:prstGeom>
          <a:solidFill>
            <a:schemeClr val="accent1"/>
          </a:solidFill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If(a[i] &lt;= a[j])</a:t>
            </a:r>
          </a:p>
          <a:p>
            <a:r>
              <a:rPr lang="en-US" dirty="0">
                <a:solidFill>
                  <a:schemeClr val="tx1"/>
                </a:solidFill>
              </a:rPr>
              <a:t>     b[k] = a[i]</a:t>
            </a:r>
          </a:p>
          <a:p>
            <a:r>
              <a:rPr lang="en-US" dirty="0">
                <a:solidFill>
                  <a:schemeClr val="tx1"/>
                </a:solidFill>
              </a:rPr>
              <a:t>     i++, k++</a:t>
            </a:r>
          </a:p>
          <a:p>
            <a:r>
              <a:rPr lang="en-US" dirty="0">
                <a:solidFill>
                  <a:schemeClr val="tx1"/>
                </a:solidFill>
              </a:rPr>
              <a:t>else</a:t>
            </a:r>
          </a:p>
          <a:p>
            <a:r>
              <a:rPr lang="en-US" dirty="0">
                <a:solidFill>
                  <a:schemeClr val="tx1"/>
                </a:solidFill>
              </a:rPr>
              <a:t>     b[k] = a[j]</a:t>
            </a:r>
          </a:p>
          <a:p>
            <a:r>
              <a:rPr lang="en-US" dirty="0">
                <a:solidFill>
                  <a:schemeClr val="tx1"/>
                </a:solidFill>
              </a:rPr>
              <a:t>     j++, k++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B63BC77-ECD7-7547-83D0-A53B14DBDD1E}"/>
              </a:ext>
            </a:extLst>
          </p:cNvPr>
          <p:cNvSpPr txBox="1"/>
          <p:nvPr/>
        </p:nvSpPr>
        <p:spPr>
          <a:xfrm>
            <a:off x="5326051" y="2194921"/>
            <a:ext cx="664422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699758C-661F-8948-8927-E3C16B7B92EF}"/>
              </a:ext>
            </a:extLst>
          </p:cNvPr>
          <p:cNvSpPr txBox="1"/>
          <p:nvPr/>
        </p:nvSpPr>
        <p:spPr>
          <a:xfrm>
            <a:off x="4203938" y="2174771"/>
            <a:ext cx="664422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mid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E5BA81-9518-9C45-9F50-B16CEC573B25}"/>
              </a:ext>
            </a:extLst>
          </p:cNvPr>
          <p:cNvSpPr txBox="1"/>
          <p:nvPr/>
        </p:nvSpPr>
        <p:spPr>
          <a:xfrm>
            <a:off x="1398590" y="2173901"/>
            <a:ext cx="566164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low</a:t>
            </a:r>
          </a:p>
        </p:txBody>
      </p:sp>
    </p:spTree>
    <p:extLst>
      <p:ext uri="{BB962C8B-B14F-4D97-AF65-F5344CB8AC3E}">
        <p14:creationId xmlns:p14="http://schemas.microsoft.com/office/powerpoint/2010/main" val="4241479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-1" y="7521"/>
            <a:ext cx="12191997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11656643" y="7521"/>
            <a:ext cx="1" cy="685800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2">
            <a:extLst>
              <a:ext uri="{FF2B5EF4-FFF2-40B4-BE49-F238E27FC236}">
                <a16:creationId xmlns:a16="http://schemas.microsoft.com/office/drawing/2014/main" id="{B5E9222D-1835-D945-B4A5-6BDC37C8888A}"/>
              </a:ext>
            </a:extLst>
          </p:cNvPr>
          <p:cNvGraphicFramePr>
            <a:graphicFrameLocks noGrp="1"/>
          </p:cNvGraphicFramePr>
          <p:nvPr/>
        </p:nvGraphicFramePr>
        <p:xfrm>
          <a:off x="1147209" y="1174231"/>
          <a:ext cx="7865800" cy="936729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896624">
                  <a:extLst>
                    <a:ext uri="{9D8B030D-6E8A-4147-A177-3AD203B41FA5}">
                      <a16:colId xmlns:a16="http://schemas.microsoft.com/office/drawing/2014/main" val="903445238"/>
                    </a:ext>
                  </a:extLst>
                </a:gridCol>
                <a:gridCol w="924466">
                  <a:extLst>
                    <a:ext uri="{9D8B030D-6E8A-4147-A177-3AD203B41FA5}">
                      <a16:colId xmlns:a16="http://schemas.microsoft.com/office/drawing/2014/main" val="1986698563"/>
                    </a:ext>
                  </a:extLst>
                </a:gridCol>
                <a:gridCol w="982530">
                  <a:extLst>
                    <a:ext uri="{9D8B030D-6E8A-4147-A177-3AD203B41FA5}">
                      <a16:colId xmlns:a16="http://schemas.microsoft.com/office/drawing/2014/main" val="621528173"/>
                    </a:ext>
                  </a:extLst>
                </a:gridCol>
                <a:gridCol w="998632">
                  <a:extLst>
                    <a:ext uri="{9D8B030D-6E8A-4147-A177-3AD203B41FA5}">
                      <a16:colId xmlns:a16="http://schemas.microsoft.com/office/drawing/2014/main" val="3612687831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3748818096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3650268364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2418022822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2980166291"/>
                    </a:ext>
                  </a:extLst>
                </a:gridCol>
              </a:tblGrid>
              <a:tr h="501787"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9565494"/>
                  </a:ext>
                </a:extLst>
              </a:tr>
              <a:tr h="434942"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15173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7E17D358-B3AB-2546-BFE3-DE8D2443FDF9}"/>
              </a:ext>
            </a:extLst>
          </p:cNvPr>
          <p:cNvSpPr txBox="1"/>
          <p:nvPr/>
        </p:nvSpPr>
        <p:spPr>
          <a:xfrm>
            <a:off x="3275551" y="2199363"/>
            <a:ext cx="566164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1EF152-EFA1-C74E-A909-8E23B748D2CD}"/>
              </a:ext>
            </a:extLst>
          </p:cNvPr>
          <p:cNvSpPr txBox="1"/>
          <p:nvPr/>
        </p:nvSpPr>
        <p:spPr>
          <a:xfrm>
            <a:off x="8228976" y="2173901"/>
            <a:ext cx="664422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high</a:t>
            </a:r>
          </a:p>
        </p:txBody>
      </p:sp>
      <p:graphicFrame>
        <p:nvGraphicFramePr>
          <p:cNvPr id="14" name="Table 2">
            <a:extLst>
              <a:ext uri="{FF2B5EF4-FFF2-40B4-BE49-F238E27FC236}">
                <a16:creationId xmlns:a16="http://schemas.microsoft.com/office/drawing/2014/main" id="{7DCB8445-B07B-1144-BE44-9C61E14D8F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0138175"/>
              </p:ext>
            </p:extLst>
          </p:nvPr>
        </p:nvGraphicFramePr>
        <p:xfrm>
          <a:off x="1147209" y="5054012"/>
          <a:ext cx="7865800" cy="936729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896624">
                  <a:extLst>
                    <a:ext uri="{9D8B030D-6E8A-4147-A177-3AD203B41FA5}">
                      <a16:colId xmlns:a16="http://schemas.microsoft.com/office/drawing/2014/main" val="903445238"/>
                    </a:ext>
                  </a:extLst>
                </a:gridCol>
                <a:gridCol w="924466">
                  <a:extLst>
                    <a:ext uri="{9D8B030D-6E8A-4147-A177-3AD203B41FA5}">
                      <a16:colId xmlns:a16="http://schemas.microsoft.com/office/drawing/2014/main" val="1986698563"/>
                    </a:ext>
                  </a:extLst>
                </a:gridCol>
                <a:gridCol w="982530">
                  <a:extLst>
                    <a:ext uri="{9D8B030D-6E8A-4147-A177-3AD203B41FA5}">
                      <a16:colId xmlns:a16="http://schemas.microsoft.com/office/drawing/2014/main" val="621528173"/>
                    </a:ext>
                  </a:extLst>
                </a:gridCol>
                <a:gridCol w="998632">
                  <a:extLst>
                    <a:ext uri="{9D8B030D-6E8A-4147-A177-3AD203B41FA5}">
                      <a16:colId xmlns:a16="http://schemas.microsoft.com/office/drawing/2014/main" val="3612687831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3748818096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3650268364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2418022822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2980166291"/>
                    </a:ext>
                  </a:extLst>
                </a:gridCol>
              </a:tblGrid>
              <a:tr h="501787"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9565494"/>
                  </a:ext>
                </a:extLst>
              </a:tr>
              <a:tr h="434942"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151737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154A8DDA-A930-0D42-88D2-8466F44C64FD}"/>
              </a:ext>
            </a:extLst>
          </p:cNvPr>
          <p:cNvSpPr txBox="1"/>
          <p:nvPr/>
        </p:nvSpPr>
        <p:spPr>
          <a:xfrm>
            <a:off x="4253067" y="5990741"/>
            <a:ext cx="566164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58CD4DF-1CF7-284D-A3C0-590DCBD874A4}"/>
              </a:ext>
            </a:extLst>
          </p:cNvPr>
          <p:cNvSpPr txBox="1"/>
          <p:nvPr/>
        </p:nvSpPr>
        <p:spPr>
          <a:xfrm>
            <a:off x="9104921" y="2798755"/>
            <a:ext cx="2200519" cy="1938992"/>
          </a:xfrm>
          <a:prstGeom prst="rect">
            <a:avLst/>
          </a:prstGeom>
          <a:solidFill>
            <a:schemeClr val="accent1"/>
          </a:solidFill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If(a[i] &lt;= a[j])</a:t>
            </a:r>
          </a:p>
          <a:p>
            <a:r>
              <a:rPr lang="en-US" dirty="0">
                <a:solidFill>
                  <a:schemeClr val="tx1"/>
                </a:solidFill>
              </a:rPr>
              <a:t>     b[k] = a[i]</a:t>
            </a:r>
          </a:p>
          <a:p>
            <a:r>
              <a:rPr lang="en-US" dirty="0">
                <a:solidFill>
                  <a:schemeClr val="tx1"/>
                </a:solidFill>
              </a:rPr>
              <a:t>     i++, k++</a:t>
            </a:r>
          </a:p>
          <a:p>
            <a:r>
              <a:rPr lang="en-US" dirty="0">
                <a:solidFill>
                  <a:schemeClr val="tx1"/>
                </a:solidFill>
              </a:rPr>
              <a:t>else</a:t>
            </a:r>
          </a:p>
          <a:p>
            <a:r>
              <a:rPr lang="en-US" dirty="0">
                <a:solidFill>
                  <a:schemeClr val="tx1"/>
                </a:solidFill>
              </a:rPr>
              <a:t>     b[k] = a[j]</a:t>
            </a:r>
          </a:p>
          <a:p>
            <a:r>
              <a:rPr lang="en-US" dirty="0">
                <a:solidFill>
                  <a:schemeClr val="tx1"/>
                </a:solidFill>
              </a:rPr>
              <a:t>     j++, k++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B63BC77-ECD7-7547-83D0-A53B14DBDD1E}"/>
              </a:ext>
            </a:extLst>
          </p:cNvPr>
          <p:cNvSpPr txBox="1"/>
          <p:nvPr/>
        </p:nvSpPr>
        <p:spPr>
          <a:xfrm>
            <a:off x="6344466" y="2173901"/>
            <a:ext cx="664422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699758C-661F-8948-8927-E3C16B7B92EF}"/>
              </a:ext>
            </a:extLst>
          </p:cNvPr>
          <p:cNvSpPr txBox="1"/>
          <p:nvPr/>
        </p:nvSpPr>
        <p:spPr>
          <a:xfrm>
            <a:off x="4203938" y="2174771"/>
            <a:ext cx="664422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mid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E5BA81-9518-9C45-9F50-B16CEC573B25}"/>
              </a:ext>
            </a:extLst>
          </p:cNvPr>
          <p:cNvSpPr txBox="1"/>
          <p:nvPr/>
        </p:nvSpPr>
        <p:spPr>
          <a:xfrm>
            <a:off x="1398590" y="2173901"/>
            <a:ext cx="566164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low</a:t>
            </a:r>
          </a:p>
        </p:txBody>
      </p:sp>
    </p:spTree>
    <p:extLst>
      <p:ext uri="{BB962C8B-B14F-4D97-AF65-F5344CB8AC3E}">
        <p14:creationId xmlns:p14="http://schemas.microsoft.com/office/powerpoint/2010/main" val="2858413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-1" y="7521"/>
            <a:ext cx="12191997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11656643" y="7521"/>
            <a:ext cx="1" cy="685800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2">
            <a:extLst>
              <a:ext uri="{FF2B5EF4-FFF2-40B4-BE49-F238E27FC236}">
                <a16:creationId xmlns:a16="http://schemas.microsoft.com/office/drawing/2014/main" id="{B5E9222D-1835-D945-B4A5-6BDC37C8888A}"/>
              </a:ext>
            </a:extLst>
          </p:cNvPr>
          <p:cNvGraphicFramePr>
            <a:graphicFrameLocks noGrp="1"/>
          </p:cNvGraphicFramePr>
          <p:nvPr/>
        </p:nvGraphicFramePr>
        <p:xfrm>
          <a:off x="1147209" y="1174231"/>
          <a:ext cx="7865800" cy="936729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896624">
                  <a:extLst>
                    <a:ext uri="{9D8B030D-6E8A-4147-A177-3AD203B41FA5}">
                      <a16:colId xmlns:a16="http://schemas.microsoft.com/office/drawing/2014/main" val="903445238"/>
                    </a:ext>
                  </a:extLst>
                </a:gridCol>
                <a:gridCol w="924466">
                  <a:extLst>
                    <a:ext uri="{9D8B030D-6E8A-4147-A177-3AD203B41FA5}">
                      <a16:colId xmlns:a16="http://schemas.microsoft.com/office/drawing/2014/main" val="1986698563"/>
                    </a:ext>
                  </a:extLst>
                </a:gridCol>
                <a:gridCol w="982530">
                  <a:extLst>
                    <a:ext uri="{9D8B030D-6E8A-4147-A177-3AD203B41FA5}">
                      <a16:colId xmlns:a16="http://schemas.microsoft.com/office/drawing/2014/main" val="621528173"/>
                    </a:ext>
                  </a:extLst>
                </a:gridCol>
                <a:gridCol w="998632">
                  <a:extLst>
                    <a:ext uri="{9D8B030D-6E8A-4147-A177-3AD203B41FA5}">
                      <a16:colId xmlns:a16="http://schemas.microsoft.com/office/drawing/2014/main" val="3612687831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3748818096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3650268364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2418022822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2980166291"/>
                    </a:ext>
                  </a:extLst>
                </a:gridCol>
              </a:tblGrid>
              <a:tr h="501787"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9565494"/>
                  </a:ext>
                </a:extLst>
              </a:tr>
              <a:tr h="434942"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15173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7E17D358-B3AB-2546-BFE3-DE8D2443FDF9}"/>
              </a:ext>
            </a:extLst>
          </p:cNvPr>
          <p:cNvSpPr txBox="1"/>
          <p:nvPr/>
        </p:nvSpPr>
        <p:spPr>
          <a:xfrm>
            <a:off x="4302196" y="2542594"/>
            <a:ext cx="566164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1EF152-EFA1-C74E-A909-8E23B748D2CD}"/>
              </a:ext>
            </a:extLst>
          </p:cNvPr>
          <p:cNvSpPr txBox="1"/>
          <p:nvPr/>
        </p:nvSpPr>
        <p:spPr>
          <a:xfrm>
            <a:off x="8228976" y="2173901"/>
            <a:ext cx="664422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high</a:t>
            </a:r>
          </a:p>
        </p:txBody>
      </p:sp>
      <p:graphicFrame>
        <p:nvGraphicFramePr>
          <p:cNvPr id="14" name="Table 2">
            <a:extLst>
              <a:ext uri="{FF2B5EF4-FFF2-40B4-BE49-F238E27FC236}">
                <a16:creationId xmlns:a16="http://schemas.microsoft.com/office/drawing/2014/main" id="{7DCB8445-B07B-1144-BE44-9C61E14D8F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7800038"/>
              </p:ext>
            </p:extLst>
          </p:nvPr>
        </p:nvGraphicFramePr>
        <p:xfrm>
          <a:off x="1147209" y="5054012"/>
          <a:ext cx="7865800" cy="936729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896624">
                  <a:extLst>
                    <a:ext uri="{9D8B030D-6E8A-4147-A177-3AD203B41FA5}">
                      <a16:colId xmlns:a16="http://schemas.microsoft.com/office/drawing/2014/main" val="903445238"/>
                    </a:ext>
                  </a:extLst>
                </a:gridCol>
                <a:gridCol w="924466">
                  <a:extLst>
                    <a:ext uri="{9D8B030D-6E8A-4147-A177-3AD203B41FA5}">
                      <a16:colId xmlns:a16="http://schemas.microsoft.com/office/drawing/2014/main" val="1986698563"/>
                    </a:ext>
                  </a:extLst>
                </a:gridCol>
                <a:gridCol w="982530">
                  <a:extLst>
                    <a:ext uri="{9D8B030D-6E8A-4147-A177-3AD203B41FA5}">
                      <a16:colId xmlns:a16="http://schemas.microsoft.com/office/drawing/2014/main" val="621528173"/>
                    </a:ext>
                  </a:extLst>
                </a:gridCol>
                <a:gridCol w="998632">
                  <a:extLst>
                    <a:ext uri="{9D8B030D-6E8A-4147-A177-3AD203B41FA5}">
                      <a16:colId xmlns:a16="http://schemas.microsoft.com/office/drawing/2014/main" val="3612687831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3748818096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3650268364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2418022822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2980166291"/>
                    </a:ext>
                  </a:extLst>
                </a:gridCol>
              </a:tblGrid>
              <a:tr h="501787"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9565494"/>
                  </a:ext>
                </a:extLst>
              </a:tr>
              <a:tr h="434942"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151737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154A8DDA-A930-0D42-88D2-8466F44C64FD}"/>
              </a:ext>
            </a:extLst>
          </p:cNvPr>
          <p:cNvSpPr txBox="1"/>
          <p:nvPr/>
        </p:nvSpPr>
        <p:spPr>
          <a:xfrm>
            <a:off x="5262157" y="5990741"/>
            <a:ext cx="566164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58CD4DF-1CF7-284D-A3C0-590DCBD874A4}"/>
              </a:ext>
            </a:extLst>
          </p:cNvPr>
          <p:cNvSpPr txBox="1"/>
          <p:nvPr/>
        </p:nvSpPr>
        <p:spPr>
          <a:xfrm>
            <a:off x="9104921" y="2798755"/>
            <a:ext cx="2200519" cy="1938992"/>
          </a:xfrm>
          <a:prstGeom prst="rect">
            <a:avLst/>
          </a:prstGeom>
          <a:solidFill>
            <a:schemeClr val="accent1"/>
          </a:solidFill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If(a[i] &lt;= a[j])</a:t>
            </a:r>
          </a:p>
          <a:p>
            <a:r>
              <a:rPr lang="en-US" dirty="0">
                <a:solidFill>
                  <a:schemeClr val="tx1"/>
                </a:solidFill>
              </a:rPr>
              <a:t>     b[k] = a[i]</a:t>
            </a:r>
          </a:p>
          <a:p>
            <a:r>
              <a:rPr lang="en-US" dirty="0">
                <a:solidFill>
                  <a:schemeClr val="tx1"/>
                </a:solidFill>
              </a:rPr>
              <a:t>     i++, k++</a:t>
            </a:r>
          </a:p>
          <a:p>
            <a:r>
              <a:rPr lang="en-US" dirty="0">
                <a:solidFill>
                  <a:schemeClr val="tx1"/>
                </a:solidFill>
              </a:rPr>
              <a:t>else</a:t>
            </a:r>
          </a:p>
          <a:p>
            <a:r>
              <a:rPr lang="en-US" dirty="0">
                <a:solidFill>
                  <a:schemeClr val="tx1"/>
                </a:solidFill>
              </a:rPr>
              <a:t>     b[k] = a[j]</a:t>
            </a:r>
          </a:p>
          <a:p>
            <a:r>
              <a:rPr lang="en-US" dirty="0">
                <a:solidFill>
                  <a:schemeClr val="tx1"/>
                </a:solidFill>
              </a:rPr>
              <a:t>     j++, k++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B63BC77-ECD7-7547-83D0-A53B14DBDD1E}"/>
              </a:ext>
            </a:extLst>
          </p:cNvPr>
          <p:cNvSpPr txBox="1"/>
          <p:nvPr/>
        </p:nvSpPr>
        <p:spPr>
          <a:xfrm>
            <a:off x="7388953" y="2173901"/>
            <a:ext cx="664422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699758C-661F-8948-8927-E3C16B7B92EF}"/>
              </a:ext>
            </a:extLst>
          </p:cNvPr>
          <p:cNvSpPr txBox="1"/>
          <p:nvPr/>
        </p:nvSpPr>
        <p:spPr>
          <a:xfrm>
            <a:off x="4203938" y="2174771"/>
            <a:ext cx="664422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mid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E5BA81-9518-9C45-9F50-B16CEC573B25}"/>
              </a:ext>
            </a:extLst>
          </p:cNvPr>
          <p:cNvSpPr txBox="1"/>
          <p:nvPr/>
        </p:nvSpPr>
        <p:spPr>
          <a:xfrm>
            <a:off x="1398590" y="2173901"/>
            <a:ext cx="566164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low</a:t>
            </a:r>
          </a:p>
        </p:txBody>
      </p:sp>
    </p:spTree>
    <p:extLst>
      <p:ext uri="{BB962C8B-B14F-4D97-AF65-F5344CB8AC3E}">
        <p14:creationId xmlns:p14="http://schemas.microsoft.com/office/powerpoint/2010/main" val="2610531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-1" y="7521"/>
            <a:ext cx="12191997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11656643" y="7521"/>
            <a:ext cx="1" cy="685800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2">
            <a:extLst>
              <a:ext uri="{FF2B5EF4-FFF2-40B4-BE49-F238E27FC236}">
                <a16:creationId xmlns:a16="http://schemas.microsoft.com/office/drawing/2014/main" id="{B5E9222D-1835-D945-B4A5-6BDC37C8888A}"/>
              </a:ext>
            </a:extLst>
          </p:cNvPr>
          <p:cNvGraphicFramePr>
            <a:graphicFrameLocks noGrp="1"/>
          </p:cNvGraphicFramePr>
          <p:nvPr/>
        </p:nvGraphicFramePr>
        <p:xfrm>
          <a:off x="1147209" y="1174231"/>
          <a:ext cx="7865800" cy="936729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896624">
                  <a:extLst>
                    <a:ext uri="{9D8B030D-6E8A-4147-A177-3AD203B41FA5}">
                      <a16:colId xmlns:a16="http://schemas.microsoft.com/office/drawing/2014/main" val="903445238"/>
                    </a:ext>
                  </a:extLst>
                </a:gridCol>
                <a:gridCol w="924466">
                  <a:extLst>
                    <a:ext uri="{9D8B030D-6E8A-4147-A177-3AD203B41FA5}">
                      <a16:colId xmlns:a16="http://schemas.microsoft.com/office/drawing/2014/main" val="1986698563"/>
                    </a:ext>
                  </a:extLst>
                </a:gridCol>
                <a:gridCol w="982530">
                  <a:extLst>
                    <a:ext uri="{9D8B030D-6E8A-4147-A177-3AD203B41FA5}">
                      <a16:colId xmlns:a16="http://schemas.microsoft.com/office/drawing/2014/main" val="621528173"/>
                    </a:ext>
                  </a:extLst>
                </a:gridCol>
                <a:gridCol w="998632">
                  <a:extLst>
                    <a:ext uri="{9D8B030D-6E8A-4147-A177-3AD203B41FA5}">
                      <a16:colId xmlns:a16="http://schemas.microsoft.com/office/drawing/2014/main" val="3612687831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3748818096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3650268364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2418022822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2980166291"/>
                    </a:ext>
                  </a:extLst>
                </a:gridCol>
              </a:tblGrid>
              <a:tr h="501787"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9565494"/>
                  </a:ext>
                </a:extLst>
              </a:tr>
              <a:tr h="434942"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15173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7E17D358-B3AB-2546-BFE3-DE8D2443FDF9}"/>
              </a:ext>
            </a:extLst>
          </p:cNvPr>
          <p:cNvSpPr txBox="1"/>
          <p:nvPr/>
        </p:nvSpPr>
        <p:spPr>
          <a:xfrm>
            <a:off x="4320835" y="2598700"/>
            <a:ext cx="566164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1EF152-EFA1-C74E-A909-8E23B748D2CD}"/>
              </a:ext>
            </a:extLst>
          </p:cNvPr>
          <p:cNvSpPr txBox="1"/>
          <p:nvPr/>
        </p:nvSpPr>
        <p:spPr>
          <a:xfrm>
            <a:off x="8228976" y="2173901"/>
            <a:ext cx="664422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high</a:t>
            </a:r>
          </a:p>
        </p:txBody>
      </p:sp>
      <p:graphicFrame>
        <p:nvGraphicFramePr>
          <p:cNvPr id="14" name="Table 2">
            <a:extLst>
              <a:ext uri="{FF2B5EF4-FFF2-40B4-BE49-F238E27FC236}">
                <a16:creationId xmlns:a16="http://schemas.microsoft.com/office/drawing/2014/main" id="{7DCB8445-B07B-1144-BE44-9C61E14D8F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2629039"/>
              </p:ext>
            </p:extLst>
          </p:nvPr>
        </p:nvGraphicFramePr>
        <p:xfrm>
          <a:off x="1147209" y="5054012"/>
          <a:ext cx="7865800" cy="936729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896624">
                  <a:extLst>
                    <a:ext uri="{9D8B030D-6E8A-4147-A177-3AD203B41FA5}">
                      <a16:colId xmlns:a16="http://schemas.microsoft.com/office/drawing/2014/main" val="903445238"/>
                    </a:ext>
                  </a:extLst>
                </a:gridCol>
                <a:gridCol w="924466">
                  <a:extLst>
                    <a:ext uri="{9D8B030D-6E8A-4147-A177-3AD203B41FA5}">
                      <a16:colId xmlns:a16="http://schemas.microsoft.com/office/drawing/2014/main" val="1986698563"/>
                    </a:ext>
                  </a:extLst>
                </a:gridCol>
                <a:gridCol w="982530">
                  <a:extLst>
                    <a:ext uri="{9D8B030D-6E8A-4147-A177-3AD203B41FA5}">
                      <a16:colId xmlns:a16="http://schemas.microsoft.com/office/drawing/2014/main" val="621528173"/>
                    </a:ext>
                  </a:extLst>
                </a:gridCol>
                <a:gridCol w="998632">
                  <a:extLst>
                    <a:ext uri="{9D8B030D-6E8A-4147-A177-3AD203B41FA5}">
                      <a16:colId xmlns:a16="http://schemas.microsoft.com/office/drawing/2014/main" val="3612687831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3748818096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3650268364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2418022822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2980166291"/>
                    </a:ext>
                  </a:extLst>
                </a:gridCol>
              </a:tblGrid>
              <a:tr h="501787"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9565494"/>
                  </a:ext>
                </a:extLst>
              </a:tr>
              <a:tr h="434942"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151737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154A8DDA-A930-0D42-88D2-8466F44C64FD}"/>
              </a:ext>
            </a:extLst>
          </p:cNvPr>
          <p:cNvSpPr txBox="1"/>
          <p:nvPr/>
        </p:nvSpPr>
        <p:spPr>
          <a:xfrm>
            <a:off x="6328957" y="6028021"/>
            <a:ext cx="566164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58CD4DF-1CF7-284D-A3C0-590DCBD874A4}"/>
              </a:ext>
            </a:extLst>
          </p:cNvPr>
          <p:cNvSpPr txBox="1"/>
          <p:nvPr/>
        </p:nvSpPr>
        <p:spPr>
          <a:xfrm>
            <a:off x="9104921" y="2798755"/>
            <a:ext cx="2200519" cy="1938992"/>
          </a:xfrm>
          <a:prstGeom prst="rect">
            <a:avLst/>
          </a:prstGeom>
          <a:solidFill>
            <a:schemeClr val="accent1"/>
          </a:solidFill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If(a[i] &lt;= a[j])</a:t>
            </a:r>
          </a:p>
          <a:p>
            <a:r>
              <a:rPr lang="en-US" dirty="0">
                <a:solidFill>
                  <a:schemeClr val="tx1"/>
                </a:solidFill>
              </a:rPr>
              <a:t>     b[k] = a[i]</a:t>
            </a:r>
          </a:p>
          <a:p>
            <a:r>
              <a:rPr lang="en-US" dirty="0">
                <a:solidFill>
                  <a:schemeClr val="tx1"/>
                </a:solidFill>
              </a:rPr>
              <a:t>     i++, k++</a:t>
            </a:r>
          </a:p>
          <a:p>
            <a:r>
              <a:rPr lang="en-US" dirty="0">
                <a:solidFill>
                  <a:schemeClr val="tx1"/>
                </a:solidFill>
              </a:rPr>
              <a:t>else</a:t>
            </a:r>
          </a:p>
          <a:p>
            <a:r>
              <a:rPr lang="en-US" dirty="0">
                <a:solidFill>
                  <a:schemeClr val="tx1"/>
                </a:solidFill>
              </a:rPr>
              <a:t>     b[k] = a[j]</a:t>
            </a:r>
          </a:p>
          <a:p>
            <a:r>
              <a:rPr lang="en-US" dirty="0">
                <a:solidFill>
                  <a:schemeClr val="tx1"/>
                </a:solidFill>
              </a:rPr>
              <a:t>     j++, k++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B63BC77-ECD7-7547-83D0-A53B14DBDD1E}"/>
              </a:ext>
            </a:extLst>
          </p:cNvPr>
          <p:cNvSpPr txBox="1"/>
          <p:nvPr/>
        </p:nvSpPr>
        <p:spPr>
          <a:xfrm>
            <a:off x="7388953" y="2173901"/>
            <a:ext cx="664422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699758C-661F-8948-8927-E3C16B7B92EF}"/>
              </a:ext>
            </a:extLst>
          </p:cNvPr>
          <p:cNvSpPr txBox="1"/>
          <p:nvPr/>
        </p:nvSpPr>
        <p:spPr>
          <a:xfrm>
            <a:off x="4203938" y="2174771"/>
            <a:ext cx="664422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mid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E5BA81-9518-9C45-9F50-B16CEC573B25}"/>
              </a:ext>
            </a:extLst>
          </p:cNvPr>
          <p:cNvSpPr txBox="1"/>
          <p:nvPr/>
        </p:nvSpPr>
        <p:spPr>
          <a:xfrm>
            <a:off x="1398590" y="2173901"/>
            <a:ext cx="566164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low</a:t>
            </a:r>
          </a:p>
        </p:txBody>
      </p:sp>
    </p:spTree>
    <p:extLst>
      <p:ext uri="{BB962C8B-B14F-4D97-AF65-F5344CB8AC3E}">
        <p14:creationId xmlns:p14="http://schemas.microsoft.com/office/powerpoint/2010/main" val="842559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-1" y="7521"/>
            <a:ext cx="12191997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11656643" y="7521"/>
            <a:ext cx="1" cy="685800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2">
            <a:extLst>
              <a:ext uri="{FF2B5EF4-FFF2-40B4-BE49-F238E27FC236}">
                <a16:creationId xmlns:a16="http://schemas.microsoft.com/office/drawing/2014/main" id="{B5E9222D-1835-D945-B4A5-6BDC37C8888A}"/>
              </a:ext>
            </a:extLst>
          </p:cNvPr>
          <p:cNvGraphicFramePr>
            <a:graphicFrameLocks noGrp="1"/>
          </p:cNvGraphicFramePr>
          <p:nvPr/>
        </p:nvGraphicFramePr>
        <p:xfrm>
          <a:off x="1147209" y="1174231"/>
          <a:ext cx="7865800" cy="936729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896624">
                  <a:extLst>
                    <a:ext uri="{9D8B030D-6E8A-4147-A177-3AD203B41FA5}">
                      <a16:colId xmlns:a16="http://schemas.microsoft.com/office/drawing/2014/main" val="903445238"/>
                    </a:ext>
                  </a:extLst>
                </a:gridCol>
                <a:gridCol w="924466">
                  <a:extLst>
                    <a:ext uri="{9D8B030D-6E8A-4147-A177-3AD203B41FA5}">
                      <a16:colId xmlns:a16="http://schemas.microsoft.com/office/drawing/2014/main" val="1986698563"/>
                    </a:ext>
                  </a:extLst>
                </a:gridCol>
                <a:gridCol w="982530">
                  <a:extLst>
                    <a:ext uri="{9D8B030D-6E8A-4147-A177-3AD203B41FA5}">
                      <a16:colId xmlns:a16="http://schemas.microsoft.com/office/drawing/2014/main" val="621528173"/>
                    </a:ext>
                  </a:extLst>
                </a:gridCol>
                <a:gridCol w="998632">
                  <a:extLst>
                    <a:ext uri="{9D8B030D-6E8A-4147-A177-3AD203B41FA5}">
                      <a16:colId xmlns:a16="http://schemas.microsoft.com/office/drawing/2014/main" val="3612687831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3748818096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3650268364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2418022822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2980166291"/>
                    </a:ext>
                  </a:extLst>
                </a:gridCol>
              </a:tblGrid>
              <a:tr h="501787"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9565494"/>
                  </a:ext>
                </a:extLst>
              </a:tr>
              <a:tr h="434942"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15173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7E17D358-B3AB-2546-BFE3-DE8D2443FDF9}"/>
              </a:ext>
            </a:extLst>
          </p:cNvPr>
          <p:cNvSpPr txBox="1"/>
          <p:nvPr/>
        </p:nvSpPr>
        <p:spPr>
          <a:xfrm>
            <a:off x="5304237" y="2173901"/>
            <a:ext cx="566164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1EF152-EFA1-C74E-A909-8E23B748D2CD}"/>
              </a:ext>
            </a:extLst>
          </p:cNvPr>
          <p:cNvSpPr txBox="1"/>
          <p:nvPr/>
        </p:nvSpPr>
        <p:spPr>
          <a:xfrm>
            <a:off x="8228976" y="2173901"/>
            <a:ext cx="664422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high</a:t>
            </a:r>
          </a:p>
        </p:txBody>
      </p:sp>
      <p:graphicFrame>
        <p:nvGraphicFramePr>
          <p:cNvPr id="14" name="Table 2">
            <a:extLst>
              <a:ext uri="{FF2B5EF4-FFF2-40B4-BE49-F238E27FC236}">
                <a16:creationId xmlns:a16="http://schemas.microsoft.com/office/drawing/2014/main" id="{7DCB8445-B07B-1144-BE44-9C61E14D8F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6226655"/>
              </p:ext>
            </p:extLst>
          </p:nvPr>
        </p:nvGraphicFramePr>
        <p:xfrm>
          <a:off x="1147209" y="5054012"/>
          <a:ext cx="7865800" cy="936729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896624">
                  <a:extLst>
                    <a:ext uri="{9D8B030D-6E8A-4147-A177-3AD203B41FA5}">
                      <a16:colId xmlns:a16="http://schemas.microsoft.com/office/drawing/2014/main" val="903445238"/>
                    </a:ext>
                  </a:extLst>
                </a:gridCol>
                <a:gridCol w="924466">
                  <a:extLst>
                    <a:ext uri="{9D8B030D-6E8A-4147-A177-3AD203B41FA5}">
                      <a16:colId xmlns:a16="http://schemas.microsoft.com/office/drawing/2014/main" val="1986698563"/>
                    </a:ext>
                  </a:extLst>
                </a:gridCol>
                <a:gridCol w="982530">
                  <a:extLst>
                    <a:ext uri="{9D8B030D-6E8A-4147-A177-3AD203B41FA5}">
                      <a16:colId xmlns:a16="http://schemas.microsoft.com/office/drawing/2014/main" val="621528173"/>
                    </a:ext>
                  </a:extLst>
                </a:gridCol>
                <a:gridCol w="998632">
                  <a:extLst>
                    <a:ext uri="{9D8B030D-6E8A-4147-A177-3AD203B41FA5}">
                      <a16:colId xmlns:a16="http://schemas.microsoft.com/office/drawing/2014/main" val="3612687831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3748818096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3650268364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2418022822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2980166291"/>
                    </a:ext>
                  </a:extLst>
                </a:gridCol>
              </a:tblGrid>
              <a:tr h="501787"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9565494"/>
                  </a:ext>
                </a:extLst>
              </a:tr>
              <a:tr h="434942"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151737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E58CD4DF-1CF7-284D-A3C0-590DCBD874A4}"/>
              </a:ext>
            </a:extLst>
          </p:cNvPr>
          <p:cNvSpPr txBox="1"/>
          <p:nvPr/>
        </p:nvSpPr>
        <p:spPr>
          <a:xfrm>
            <a:off x="9336513" y="2574011"/>
            <a:ext cx="2200519" cy="2246769"/>
          </a:xfrm>
          <a:prstGeom prst="rect">
            <a:avLst/>
          </a:prstGeom>
          <a:solidFill>
            <a:schemeClr val="accent1"/>
          </a:solidFill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while(i&lt;=mid)</a:t>
            </a:r>
          </a:p>
          <a:p>
            <a:r>
              <a:rPr lang="en-US" dirty="0">
                <a:solidFill>
                  <a:schemeClr val="tx1"/>
                </a:solidFill>
              </a:rPr>
              <a:t>     b[k] = a[i]</a:t>
            </a:r>
          </a:p>
          <a:p>
            <a:r>
              <a:rPr lang="en-US" dirty="0">
                <a:solidFill>
                  <a:schemeClr val="tx1"/>
                </a:solidFill>
              </a:rPr>
              <a:t>     i++, k++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while(j&lt;=high)</a:t>
            </a:r>
          </a:p>
          <a:p>
            <a:r>
              <a:rPr lang="en-US" dirty="0">
                <a:solidFill>
                  <a:schemeClr val="tx1"/>
                </a:solidFill>
              </a:rPr>
              <a:t>     b[k] = a[j]</a:t>
            </a:r>
          </a:p>
          <a:p>
            <a:r>
              <a:rPr lang="en-US" dirty="0">
                <a:solidFill>
                  <a:schemeClr val="tx1"/>
                </a:solidFill>
              </a:rPr>
              <a:t>     j++, k++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B63BC77-ECD7-7547-83D0-A53B14DBDD1E}"/>
              </a:ext>
            </a:extLst>
          </p:cNvPr>
          <p:cNvSpPr txBox="1"/>
          <p:nvPr/>
        </p:nvSpPr>
        <p:spPr>
          <a:xfrm>
            <a:off x="9397998" y="2110960"/>
            <a:ext cx="664422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699758C-661F-8948-8927-E3C16B7B92EF}"/>
              </a:ext>
            </a:extLst>
          </p:cNvPr>
          <p:cNvSpPr txBox="1"/>
          <p:nvPr/>
        </p:nvSpPr>
        <p:spPr>
          <a:xfrm>
            <a:off x="4203938" y="2174771"/>
            <a:ext cx="664422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mid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E5BA81-9518-9C45-9F50-B16CEC573B25}"/>
              </a:ext>
            </a:extLst>
          </p:cNvPr>
          <p:cNvSpPr txBox="1"/>
          <p:nvPr/>
        </p:nvSpPr>
        <p:spPr>
          <a:xfrm>
            <a:off x="1398590" y="2173901"/>
            <a:ext cx="566164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low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1F0B0CB-2130-B347-BDDE-DBD20984CA9F}"/>
              </a:ext>
            </a:extLst>
          </p:cNvPr>
          <p:cNvSpPr txBox="1"/>
          <p:nvPr/>
        </p:nvSpPr>
        <p:spPr>
          <a:xfrm>
            <a:off x="9397998" y="5054012"/>
            <a:ext cx="664422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k</a:t>
            </a:r>
          </a:p>
        </p:txBody>
      </p:sp>
    </p:spTree>
    <p:extLst>
      <p:ext uri="{BB962C8B-B14F-4D97-AF65-F5344CB8AC3E}">
        <p14:creationId xmlns:p14="http://schemas.microsoft.com/office/powerpoint/2010/main" val="361826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-1" y="7521"/>
            <a:ext cx="12191997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C0EDFC-57EA-D54D-8EB3-C9FA37EB5D5C}"/>
              </a:ext>
            </a:extLst>
          </p:cNvPr>
          <p:cNvSpPr/>
          <p:nvPr/>
        </p:nvSpPr>
        <p:spPr>
          <a:xfrm>
            <a:off x="3438275" y="43574"/>
            <a:ext cx="5315443" cy="1015663"/>
          </a:xfrm>
          <a:prstGeom prst="rect">
            <a:avLst/>
          </a:prstGeom>
          <a:noFill/>
          <a:effectLst>
            <a:outerShdw blurRad="63500" dist="101600" dir="189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0" cap="none" spc="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pitchFamily="18" charset="77"/>
                <a:cs typeface="LilyUPC" panose="020B0604020202020204" pitchFamily="34" charset="0"/>
              </a:rPr>
              <a:t>Merge Sort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11656643" y="7521"/>
            <a:ext cx="1" cy="685800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2">
            <a:extLst>
              <a:ext uri="{FF2B5EF4-FFF2-40B4-BE49-F238E27FC236}">
                <a16:creationId xmlns:a16="http://schemas.microsoft.com/office/drawing/2014/main" id="{B5E9222D-1835-D945-B4A5-6BDC37C888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1997842"/>
              </p:ext>
            </p:extLst>
          </p:nvPr>
        </p:nvGraphicFramePr>
        <p:xfrm>
          <a:off x="1147209" y="1174231"/>
          <a:ext cx="7865800" cy="936729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896624">
                  <a:extLst>
                    <a:ext uri="{9D8B030D-6E8A-4147-A177-3AD203B41FA5}">
                      <a16:colId xmlns:a16="http://schemas.microsoft.com/office/drawing/2014/main" val="903445238"/>
                    </a:ext>
                  </a:extLst>
                </a:gridCol>
                <a:gridCol w="924466">
                  <a:extLst>
                    <a:ext uri="{9D8B030D-6E8A-4147-A177-3AD203B41FA5}">
                      <a16:colId xmlns:a16="http://schemas.microsoft.com/office/drawing/2014/main" val="1986698563"/>
                    </a:ext>
                  </a:extLst>
                </a:gridCol>
                <a:gridCol w="982530">
                  <a:extLst>
                    <a:ext uri="{9D8B030D-6E8A-4147-A177-3AD203B41FA5}">
                      <a16:colId xmlns:a16="http://schemas.microsoft.com/office/drawing/2014/main" val="621528173"/>
                    </a:ext>
                  </a:extLst>
                </a:gridCol>
                <a:gridCol w="998632">
                  <a:extLst>
                    <a:ext uri="{9D8B030D-6E8A-4147-A177-3AD203B41FA5}">
                      <a16:colId xmlns:a16="http://schemas.microsoft.com/office/drawing/2014/main" val="3612687831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3748818096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3650268364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2418022822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2980166291"/>
                    </a:ext>
                  </a:extLst>
                </a:gridCol>
              </a:tblGrid>
              <a:tr h="501787"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9565494"/>
                  </a:ext>
                </a:extLst>
              </a:tr>
              <a:tr h="434942"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15173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7E17D358-B3AB-2546-BFE3-DE8D2443FDF9}"/>
              </a:ext>
            </a:extLst>
          </p:cNvPr>
          <p:cNvSpPr txBox="1"/>
          <p:nvPr/>
        </p:nvSpPr>
        <p:spPr>
          <a:xfrm>
            <a:off x="1399271" y="2174771"/>
            <a:ext cx="566164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low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1EF152-EFA1-C74E-A909-8E23B748D2CD}"/>
              </a:ext>
            </a:extLst>
          </p:cNvPr>
          <p:cNvSpPr txBox="1"/>
          <p:nvPr/>
        </p:nvSpPr>
        <p:spPr>
          <a:xfrm>
            <a:off x="8228976" y="2173901"/>
            <a:ext cx="664422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high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58CD4DF-1CF7-284D-A3C0-590DCBD874A4}"/>
              </a:ext>
            </a:extLst>
          </p:cNvPr>
          <p:cNvSpPr txBox="1"/>
          <p:nvPr/>
        </p:nvSpPr>
        <p:spPr>
          <a:xfrm>
            <a:off x="8456814" y="2762896"/>
            <a:ext cx="3110730" cy="2123658"/>
          </a:xfrm>
          <a:prstGeom prst="rect">
            <a:avLst/>
          </a:prstGeom>
          <a:solidFill>
            <a:schemeClr val="accent1"/>
          </a:solidFill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sz="1200" dirty="0">
                <a:solidFill>
                  <a:srgbClr val="6C95EB"/>
                </a:solidFill>
              </a:rPr>
              <a:t>public void </a:t>
            </a:r>
            <a:r>
              <a:rPr lang="en-US" sz="1200" dirty="0" err="1">
                <a:solidFill>
                  <a:srgbClr val="39CC8F"/>
                </a:solidFill>
              </a:rPr>
              <a:t>MergeSort</a:t>
            </a:r>
            <a:r>
              <a:rPr lang="en-US" sz="1200" dirty="0">
                <a:solidFill>
                  <a:srgbClr val="BDBDBD"/>
                </a:solidFill>
              </a:rPr>
              <a:t>(</a:t>
            </a:r>
            <a:r>
              <a:rPr lang="en-US" sz="1200" dirty="0">
                <a:solidFill>
                  <a:srgbClr val="6C95EB"/>
                </a:solidFill>
              </a:rPr>
              <a:t>int</a:t>
            </a:r>
            <a:r>
              <a:rPr lang="en-US" sz="1200" dirty="0">
                <a:solidFill>
                  <a:srgbClr val="BDBDBD"/>
                </a:solidFill>
              </a:rPr>
              <a:t>[] a, </a:t>
            </a:r>
            <a:r>
              <a:rPr lang="en-US" sz="1200" dirty="0">
                <a:solidFill>
                  <a:srgbClr val="6C95EB"/>
                </a:solidFill>
              </a:rPr>
              <a:t>int </a:t>
            </a:r>
            <a:r>
              <a:rPr lang="en-US" sz="1200" dirty="0">
                <a:solidFill>
                  <a:srgbClr val="BDBDBD"/>
                </a:solidFill>
              </a:rPr>
              <a:t>low, </a:t>
            </a:r>
            <a:r>
              <a:rPr lang="en-US" sz="1200" dirty="0">
                <a:solidFill>
                  <a:srgbClr val="6C95EB"/>
                </a:solidFill>
              </a:rPr>
              <a:t>int </a:t>
            </a:r>
            <a:r>
              <a:rPr lang="en-US" sz="1200" dirty="0">
                <a:solidFill>
                  <a:srgbClr val="BDBDBD"/>
                </a:solidFill>
              </a:rPr>
              <a:t>high)</a:t>
            </a:r>
            <a:br>
              <a:rPr lang="en-US" sz="1200" dirty="0">
                <a:solidFill>
                  <a:srgbClr val="BDBDBD"/>
                </a:solidFill>
              </a:rPr>
            </a:br>
            <a:r>
              <a:rPr lang="en-US" sz="1200" dirty="0">
                <a:solidFill>
                  <a:srgbClr val="BDBDBD"/>
                </a:solidFill>
              </a:rPr>
              <a:t>{</a:t>
            </a:r>
            <a:br>
              <a:rPr lang="en-US" sz="1200" dirty="0">
                <a:solidFill>
                  <a:srgbClr val="BDBDBD"/>
                </a:solidFill>
              </a:rPr>
            </a:br>
            <a:r>
              <a:rPr lang="en-US" sz="1200" dirty="0">
                <a:solidFill>
                  <a:srgbClr val="BDBDBD"/>
                </a:solidFill>
              </a:rPr>
              <a:t>    </a:t>
            </a:r>
            <a:r>
              <a:rPr lang="en-US" sz="1200" dirty="0">
                <a:solidFill>
                  <a:srgbClr val="6C95EB"/>
                </a:solidFill>
              </a:rPr>
              <a:t>int </a:t>
            </a:r>
            <a:r>
              <a:rPr lang="en-US" sz="1200" dirty="0">
                <a:solidFill>
                  <a:srgbClr val="BDBDBD"/>
                </a:solidFill>
              </a:rPr>
              <a:t>mid;</a:t>
            </a:r>
            <a:br>
              <a:rPr lang="en-US" sz="1200" dirty="0">
                <a:solidFill>
                  <a:srgbClr val="BDBDBD"/>
                </a:solidFill>
              </a:rPr>
            </a:br>
            <a:r>
              <a:rPr lang="en-US" sz="1200" dirty="0">
                <a:solidFill>
                  <a:srgbClr val="BDBDBD"/>
                </a:solidFill>
              </a:rPr>
              <a:t>    </a:t>
            </a:r>
            <a:r>
              <a:rPr lang="en-US" sz="1200" dirty="0">
                <a:solidFill>
                  <a:srgbClr val="6C95EB"/>
                </a:solidFill>
              </a:rPr>
              <a:t>if </a:t>
            </a:r>
            <a:r>
              <a:rPr lang="en-US" sz="1200" dirty="0">
                <a:solidFill>
                  <a:srgbClr val="BDBDBD"/>
                </a:solidFill>
              </a:rPr>
              <a:t>(low &lt; high)</a:t>
            </a:r>
            <a:br>
              <a:rPr lang="en-US" sz="1200" dirty="0">
                <a:solidFill>
                  <a:srgbClr val="BDBDBD"/>
                </a:solidFill>
              </a:rPr>
            </a:br>
            <a:r>
              <a:rPr lang="en-US" sz="1200" dirty="0">
                <a:solidFill>
                  <a:srgbClr val="BDBDBD"/>
                </a:solidFill>
              </a:rPr>
              <a:t>    {</a:t>
            </a:r>
            <a:br>
              <a:rPr lang="en-US" sz="1200" dirty="0">
                <a:solidFill>
                  <a:srgbClr val="BDBDBD"/>
                </a:solidFill>
              </a:rPr>
            </a:br>
            <a:r>
              <a:rPr lang="en-US" sz="1200" dirty="0">
                <a:solidFill>
                  <a:srgbClr val="BDBDBD"/>
                </a:solidFill>
              </a:rPr>
              <a:t>        mid = (low + high) / </a:t>
            </a:r>
            <a:r>
              <a:rPr lang="en-US" sz="1200" dirty="0">
                <a:solidFill>
                  <a:srgbClr val="ED94C0"/>
                </a:solidFill>
              </a:rPr>
              <a:t>2</a:t>
            </a:r>
            <a:r>
              <a:rPr lang="en-US" sz="1200" dirty="0">
                <a:solidFill>
                  <a:srgbClr val="BDBDBD"/>
                </a:solidFill>
              </a:rPr>
              <a:t>;</a:t>
            </a:r>
            <a:br>
              <a:rPr lang="en-US" sz="1200" dirty="0">
                <a:solidFill>
                  <a:srgbClr val="BDBDBD"/>
                </a:solidFill>
              </a:rPr>
            </a:br>
            <a:r>
              <a:rPr lang="en-US" sz="1200" dirty="0">
                <a:solidFill>
                  <a:srgbClr val="BDBDBD"/>
                </a:solidFill>
              </a:rPr>
              <a:t>        </a:t>
            </a:r>
            <a:r>
              <a:rPr lang="en-US" sz="1200" dirty="0" err="1">
                <a:solidFill>
                  <a:srgbClr val="39CC8F"/>
                </a:solidFill>
              </a:rPr>
              <a:t>MergeSort</a:t>
            </a:r>
            <a:r>
              <a:rPr lang="en-US" sz="1200" dirty="0">
                <a:solidFill>
                  <a:srgbClr val="BDBDBD"/>
                </a:solidFill>
              </a:rPr>
              <a:t>(a, low, mid);</a:t>
            </a:r>
            <a:br>
              <a:rPr lang="en-US" sz="1200" dirty="0">
                <a:solidFill>
                  <a:srgbClr val="BDBDBD"/>
                </a:solidFill>
              </a:rPr>
            </a:br>
            <a:r>
              <a:rPr lang="en-US" sz="1200" dirty="0">
                <a:solidFill>
                  <a:srgbClr val="BDBDBD"/>
                </a:solidFill>
              </a:rPr>
              <a:t>        </a:t>
            </a:r>
            <a:r>
              <a:rPr lang="en-US" sz="1200" dirty="0" err="1">
                <a:solidFill>
                  <a:srgbClr val="39CC8F"/>
                </a:solidFill>
              </a:rPr>
              <a:t>MergeSort</a:t>
            </a:r>
            <a:r>
              <a:rPr lang="en-US" sz="1200" dirty="0">
                <a:solidFill>
                  <a:srgbClr val="BDBDBD"/>
                </a:solidFill>
              </a:rPr>
              <a:t>(a, mid + </a:t>
            </a:r>
            <a:r>
              <a:rPr lang="en-US" sz="1200" dirty="0">
                <a:solidFill>
                  <a:srgbClr val="ED94C0"/>
                </a:solidFill>
              </a:rPr>
              <a:t>1</a:t>
            </a:r>
            <a:r>
              <a:rPr lang="en-US" sz="1200" dirty="0">
                <a:solidFill>
                  <a:srgbClr val="BDBDBD"/>
                </a:solidFill>
              </a:rPr>
              <a:t>, high);</a:t>
            </a:r>
            <a:br>
              <a:rPr lang="en-US" sz="1200" dirty="0">
                <a:solidFill>
                  <a:srgbClr val="BDBDBD"/>
                </a:solidFill>
              </a:rPr>
            </a:br>
            <a:r>
              <a:rPr lang="en-US" sz="1200" dirty="0">
                <a:solidFill>
                  <a:srgbClr val="BDBDBD"/>
                </a:solidFill>
              </a:rPr>
              <a:t>        </a:t>
            </a:r>
            <a:r>
              <a:rPr lang="en-US" sz="1200" dirty="0">
                <a:solidFill>
                  <a:srgbClr val="39CC8F"/>
                </a:solidFill>
              </a:rPr>
              <a:t>Merge</a:t>
            </a:r>
            <a:r>
              <a:rPr lang="en-US" sz="1200" dirty="0">
                <a:solidFill>
                  <a:srgbClr val="BDBDBD"/>
                </a:solidFill>
              </a:rPr>
              <a:t>(a, low, mid, high);</a:t>
            </a:r>
            <a:br>
              <a:rPr lang="en-US" sz="1200" dirty="0">
                <a:solidFill>
                  <a:srgbClr val="BDBDBD"/>
                </a:solidFill>
              </a:rPr>
            </a:br>
            <a:r>
              <a:rPr lang="en-US" sz="1200" dirty="0">
                <a:solidFill>
                  <a:srgbClr val="BDBDBD"/>
                </a:solidFill>
              </a:rPr>
              <a:t>    }</a:t>
            </a:r>
            <a:br>
              <a:rPr lang="en-US" sz="1200" dirty="0">
                <a:solidFill>
                  <a:srgbClr val="BDBDBD"/>
                </a:solidFill>
              </a:rPr>
            </a:br>
            <a:r>
              <a:rPr lang="en-US" sz="1200" dirty="0">
                <a:solidFill>
                  <a:srgbClr val="BDBDBD"/>
                </a:solidFill>
              </a:rPr>
              <a:t>}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699758C-661F-8948-8927-E3C16B7B92EF}"/>
              </a:ext>
            </a:extLst>
          </p:cNvPr>
          <p:cNvSpPr txBox="1"/>
          <p:nvPr/>
        </p:nvSpPr>
        <p:spPr>
          <a:xfrm>
            <a:off x="4203938" y="2174771"/>
            <a:ext cx="664422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mid</a:t>
            </a:r>
          </a:p>
        </p:txBody>
      </p:sp>
      <p:graphicFrame>
        <p:nvGraphicFramePr>
          <p:cNvPr id="17" name="Table 2">
            <a:extLst>
              <a:ext uri="{FF2B5EF4-FFF2-40B4-BE49-F238E27FC236}">
                <a16:creationId xmlns:a16="http://schemas.microsoft.com/office/drawing/2014/main" id="{4135FB9C-2089-D94A-9539-8AB0739796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0448907"/>
              </p:ext>
            </p:extLst>
          </p:nvPr>
        </p:nvGraphicFramePr>
        <p:xfrm>
          <a:off x="1147209" y="3083147"/>
          <a:ext cx="3802252" cy="936729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896624">
                  <a:extLst>
                    <a:ext uri="{9D8B030D-6E8A-4147-A177-3AD203B41FA5}">
                      <a16:colId xmlns:a16="http://schemas.microsoft.com/office/drawing/2014/main" val="903445238"/>
                    </a:ext>
                  </a:extLst>
                </a:gridCol>
                <a:gridCol w="924466">
                  <a:extLst>
                    <a:ext uri="{9D8B030D-6E8A-4147-A177-3AD203B41FA5}">
                      <a16:colId xmlns:a16="http://schemas.microsoft.com/office/drawing/2014/main" val="1986698563"/>
                    </a:ext>
                  </a:extLst>
                </a:gridCol>
                <a:gridCol w="982530">
                  <a:extLst>
                    <a:ext uri="{9D8B030D-6E8A-4147-A177-3AD203B41FA5}">
                      <a16:colId xmlns:a16="http://schemas.microsoft.com/office/drawing/2014/main" val="621528173"/>
                    </a:ext>
                  </a:extLst>
                </a:gridCol>
                <a:gridCol w="998632">
                  <a:extLst>
                    <a:ext uri="{9D8B030D-6E8A-4147-A177-3AD203B41FA5}">
                      <a16:colId xmlns:a16="http://schemas.microsoft.com/office/drawing/2014/main" val="3612687831"/>
                    </a:ext>
                  </a:extLst>
                </a:gridCol>
              </a:tblGrid>
              <a:tr h="501787"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9565494"/>
                  </a:ext>
                </a:extLst>
              </a:tr>
              <a:tr h="434942"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151737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45B5713C-37C1-7D4A-BDE8-5D18D0F8E09F}"/>
              </a:ext>
            </a:extLst>
          </p:cNvPr>
          <p:cNvSpPr txBox="1"/>
          <p:nvPr/>
        </p:nvSpPr>
        <p:spPr>
          <a:xfrm>
            <a:off x="1399271" y="4083687"/>
            <a:ext cx="566164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low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DAF29F-B0B7-9149-84C5-DD6AE2FCED3A}"/>
              </a:ext>
            </a:extLst>
          </p:cNvPr>
          <p:cNvSpPr txBox="1"/>
          <p:nvPr/>
        </p:nvSpPr>
        <p:spPr>
          <a:xfrm>
            <a:off x="4214491" y="4083586"/>
            <a:ext cx="664422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high</a:t>
            </a:r>
          </a:p>
        </p:txBody>
      </p:sp>
      <p:graphicFrame>
        <p:nvGraphicFramePr>
          <p:cNvPr id="23" name="Table 2">
            <a:extLst>
              <a:ext uri="{FF2B5EF4-FFF2-40B4-BE49-F238E27FC236}">
                <a16:creationId xmlns:a16="http://schemas.microsoft.com/office/drawing/2014/main" id="{46E552E2-A72D-D446-8854-95706772E2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7743492"/>
              </p:ext>
            </p:extLst>
          </p:nvPr>
        </p:nvGraphicFramePr>
        <p:xfrm>
          <a:off x="1147209" y="4992063"/>
          <a:ext cx="1821090" cy="936729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896624">
                  <a:extLst>
                    <a:ext uri="{9D8B030D-6E8A-4147-A177-3AD203B41FA5}">
                      <a16:colId xmlns:a16="http://schemas.microsoft.com/office/drawing/2014/main" val="903445238"/>
                    </a:ext>
                  </a:extLst>
                </a:gridCol>
                <a:gridCol w="924466">
                  <a:extLst>
                    <a:ext uri="{9D8B030D-6E8A-4147-A177-3AD203B41FA5}">
                      <a16:colId xmlns:a16="http://schemas.microsoft.com/office/drawing/2014/main" val="1986698563"/>
                    </a:ext>
                  </a:extLst>
                </a:gridCol>
              </a:tblGrid>
              <a:tr h="501787"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9565494"/>
                  </a:ext>
                </a:extLst>
              </a:tr>
              <a:tr h="434942"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151737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6070B7B0-9D1E-7A45-8D28-23BD67E4A824}"/>
              </a:ext>
            </a:extLst>
          </p:cNvPr>
          <p:cNvSpPr txBox="1"/>
          <p:nvPr/>
        </p:nvSpPr>
        <p:spPr>
          <a:xfrm>
            <a:off x="1399271" y="5992603"/>
            <a:ext cx="566164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low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FC86B19-06CB-444C-9672-6EFEEE03D877}"/>
              </a:ext>
            </a:extLst>
          </p:cNvPr>
          <p:cNvSpPr txBox="1"/>
          <p:nvPr/>
        </p:nvSpPr>
        <p:spPr>
          <a:xfrm>
            <a:off x="2289429" y="6005269"/>
            <a:ext cx="664422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high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F9FC008-FF79-D645-80DB-B09DAB701466}"/>
              </a:ext>
            </a:extLst>
          </p:cNvPr>
          <p:cNvSpPr txBox="1"/>
          <p:nvPr/>
        </p:nvSpPr>
        <p:spPr>
          <a:xfrm>
            <a:off x="2289429" y="4083586"/>
            <a:ext cx="664422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mid</a:t>
            </a:r>
          </a:p>
        </p:txBody>
      </p:sp>
    </p:spTree>
    <p:extLst>
      <p:ext uri="{BB962C8B-B14F-4D97-AF65-F5344CB8AC3E}">
        <p14:creationId xmlns:p14="http://schemas.microsoft.com/office/powerpoint/2010/main" val="2762505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-1" y="7521"/>
            <a:ext cx="12191997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11656643" y="7521"/>
            <a:ext cx="1" cy="685800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58CD4DF-1CF7-284D-A3C0-590DCBD874A4}"/>
              </a:ext>
            </a:extLst>
          </p:cNvPr>
          <p:cNvSpPr txBox="1"/>
          <p:nvPr/>
        </p:nvSpPr>
        <p:spPr>
          <a:xfrm>
            <a:off x="8456814" y="2762896"/>
            <a:ext cx="3110730" cy="2123658"/>
          </a:xfrm>
          <a:prstGeom prst="rect">
            <a:avLst/>
          </a:prstGeom>
          <a:solidFill>
            <a:schemeClr val="accent1"/>
          </a:solidFill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sz="1200" dirty="0">
                <a:solidFill>
                  <a:srgbClr val="6C95EB"/>
                </a:solidFill>
              </a:rPr>
              <a:t>public void </a:t>
            </a:r>
            <a:r>
              <a:rPr lang="en-US" sz="1200" dirty="0" err="1">
                <a:solidFill>
                  <a:srgbClr val="39CC8F"/>
                </a:solidFill>
              </a:rPr>
              <a:t>MergeSort</a:t>
            </a:r>
            <a:r>
              <a:rPr lang="en-US" sz="1200" dirty="0">
                <a:solidFill>
                  <a:srgbClr val="BDBDBD"/>
                </a:solidFill>
              </a:rPr>
              <a:t>(</a:t>
            </a:r>
            <a:r>
              <a:rPr lang="en-US" sz="1200" dirty="0">
                <a:solidFill>
                  <a:srgbClr val="6C95EB"/>
                </a:solidFill>
              </a:rPr>
              <a:t>int</a:t>
            </a:r>
            <a:r>
              <a:rPr lang="en-US" sz="1200" dirty="0">
                <a:solidFill>
                  <a:srgbClr val="BDBDBD"/>
                </a:solidFill>
              </a:rPr>
              <a:t>[] a, </a:t>
            </a:r>
            <a:r>
              <a:rPr lang="en-US" sz="1200" dirty="0">
                <a:solidFill>
                  <a:srgbClr val="6C95EB"/>
                </a:solidFill>
              </a:rPr>
              <a:t>int </a:t>
            </a:r>
            <a:r>
              <a:rPr lang="en-US" sz="1200" dirty="0">
                <a:solidFill>
                  <a:srgbClr val="BDBDBD"/>
                </a:solidFill>
              </a:rPr>
              <a:t>low, </a:t>
            </a:r>
            <a:r>
              <a:rPr lang="en-US" sz="1200" dirty="0">
                <a:solidFill>
                  <a:srgbClr val="6C95EB"/>
                </a:solidFill>
              </a:rPr>
              <a:t>int </a:t>
            </a:r>
            <a:r>
              <a:rPr lang="en-US" sz="1200" dirty="0">
                <a:solidFill>
                  <a:srgbClr val="BDBDBD"/>
                </a:solidFill>
              </a:rPr>
              <a:t>high)</a:t>
            </a:r>
            <a:br>
              <a:rPr lang="en-US" sz="1200" dirty="0">
                <a:solidFill>
                  <a:srgbClr val="BDBDBD"/>
                </a:solidFill>
              </a:rPr>
            </a:br>
            <a:r>
              <a:rPr lang="en-US" sz="1200" dirty="0">
                <a:solidFill>
                  <a:srgbClr val="BDBDBD"/>
                </a:solidFill>
              </a:rPr>
              <a:t>{</a:t>
            </a:r>
            <a:br>
              <a:rPr lang="en-US" sz="1200" dirty="0">
                <a:solidFill>
                  <a:srgbClr val="BDBDBD"/>
                </a:solidFill>
              </a:rPr>
            </a:br>
            <a:r>
              <a:rPr lang="en-US" sz="1200" dirty="0">
                <a:solidFill>
                  <a:srgbClr val="BDBDBD"/>
                </a:solidFill>
              </a:rPr>
              <a:t>    </a:t>
            </a:r>
            <a:r>
              <a:rPr lang="en-US" sz="1200" dirty="0">
                <a:solidFill>
                  <a:srgbClr val="6C95EB"/>
                </a:solidFill>
              </a:rPr>
              <a:t>int </a:t>
            </a:r>
            <a:r>
              <a:rPr lang="en-US" sz="1200" dirty="0">
                <a:solidFill>
                  <a:srgbClr val="BDBDBD"/>
                </a:solidFill>
              </a:rPr>
              <a:t>mid;</a:t>
            </a:r>
            <a:br>
              <a:rPr lang="en-US" sz="1200" dirty="0">
                <a:solidFill>
                  <a:srgbClr val="BDBDBD"/>
                </a:solidFill>
              </a:rPr>
            </a:br>
            <a:r>
              <a:rPr lang="en-US" sz="1200" dirty="0">
                <a:solidFill>
                  <a:srgbClr val="BDBDBD"/>
                </a:solidFill>
              </a:rPr>
              <a:t>    </a:t>
            </a:r>
            <a:r>
              <a:rPr lang="en-US" sz="1200" dirty="0">
                <a:solidFill>
                  <a:srgbClr val="6C95EB"/>
                </a:solidFill>
              </a:rPr>
              <a:t>if </a:t>
            </a:r>
            <a:r>
              <a:rPr lang="en-US" sz="1200" dirty="0">
                <a:solidFill>
                  <a:srgbClr val="BDBDBD"/>
                </a:solidFill>
              </a:rPr>
              <a:t>(low &lt; high)</a:t>
            </a:r>
            <a:br>
              <a:rPr lang="en-US" sz="1200" dirty="0">
                <a:solidFill>
                  <a:srgbClr val="BDBDBD"/>
                </a:solidFill>
              </a:rPr>
            </a:br>
            <a:r>
              <a:rPr lang="en-US" sz="1200" dirty="0">
                <a:solidFill>
                  <a:srgbClr val="BDBDBD"/>
                </a:solidFill>
              </a:rPr>
              <a:t>    {</a:t>
            </a:r>
            <a:br>
              <a:rPr lang="en-US" sz="1200" dirty="0">
                <a:solidFill>
                  <a:srgbClr val="BDBDBD"/>
                </a:solidFill>
              </a:rPr>
            </a:br>
            <a:r>
              <a:rPr lang="en-US" sz="1200" dirty="0">
                <a:solidFill>
                  <a:srgbClr val="BDBDBD"/>
                </a:solidFill>
              </a:rPr>
              <a:t>        mid = (low + high) / </a:t>
            </a:r>
            <a:r>
              <a:rPr lang="en-US" sz="1200" dirty="0">
                <a:solidFill>
                  <a:srgbClr val="ED94C0"/>
                </a:solidFill>
              </a:rPr>
              <a:t>2</a:t>
            </a:r>
            <a:r>
              <a:rPr lang="en-US" sz="1200" dirty="0">
                <a:solidFill>
                  <a:srgbClr val="BDBDBD"/>
                </a:solidFill>
              </a:rPr>
              <a:t>;</a:t>
            </a:r>
            <a:br>
              <a:rPr lang="en-US" sz="1200" dirty="0">
                <a:solidFill>
                  <a:srgbClr val="BDBDBD"/>
                </a:solidFill>
              </a:rPr>
            </a:br>
            <a:r>
              <a:rPr lang="en-US" sz="1200" dirty="0">
                <a:solidFill>
                  <a:srgbClr val="BDBDBD"/>
                </a:solidFill>
              </a:rPr>
              <a:t>        </a:t>
            </a:r>
            <a:r>
              <a:rPr lang="en-US" sz="1200" dirty="0" err="1">
                <a:solidFill>
                  <a:srgbClr val="39CC8F"/>
                </a:solidFill>
              </a:rPr>
              <a:t>MergeSort</a:t>
            </a:r>
            <a:r>
              <a:rPr lang="en-US" sz="1200" dirty="0">
                <a:solidFill>
                  <a:srgbClr val="BDBDBD"/>
                </a:solidFill>
              </a:rPr>
              <a:t>(a, low, mid);</a:t>
            </a:r>
            <a:br>
              <a:rPr lang="en-US" sz="1200" dirty="0">
                <a:solidFill>
                  <a:srgbClr val="BDBDBD"/>
                </a:solidFill>
              </a:rPr>
            </a:br>
            <a:r>
              <a:rPr lang="en-US" sz="1200" dirty="0">
                <a:solidFill>
                  <a:srgbClr val="BDBDBD"/>
                </a:solidFill>
              </a:rPr>
              <a:t>        </a:t>
            </a:r>
            <a:r>
              <a:rPr lang="en-US" sz="1200" dirty="0" err="1">
                <a:solidFill>
                  <a:srgbClr val="39CC8F"/>
                </a:solidFill>
              </a:rPr>
              <a:t>MergeSort</a:t>
            </a:r>
            <a:r>
              <a:rPr lang="en-US" sz="1200" dirty="0">
                <a:solidFill>
                  <a:srgbClr val="BDBDBD"/>
                </a:solidFill>
              </a:rPr>
              <a:t>(a, mid + </a:t>
            </a:r>
            <a:r>
              <a:rPr lang="en-US" sz="1200" dirty="0">
                <a:solidFill>
                  <a:srgbClr val="ED94C0"/>
                </a:solidFill>
              </a:rPr>
              <a:t>1</a:t>
            </a:r>
            <a:r>
              <a:rPr lang="en-US" sz="1200" dirty="0">
                <a:solidFill>
                  <a:srgbClr val="BDBDBD"/>
                </a:solidFill>
              </a:rPr>
              <a:t>, high);</a:t>
            </a:r>
            <a:br>
              <a:rPr lang="en-US" sz="1200" dirty="0">
                <a:solidFill>
                  <a:srgbClr val="BDBDBD"/>
                </a:solidFill>
              </a:rPr>
            </a:br>
            <a:r>
              <a:rPr lang="en-US" sz="1200" dirty="0">
                <a:solidFill>
                  <a:srgbClr val="BDBDBD"/>
                </a:solidFill>
              </a:rPr>
              <a:t>        </a:t>
            </a:r>
            <a:r>
              <a:rPr lang="en-US" sz="1200" dirty="0">
                <a:solidFill>
                  <a:srgbClr val="39CC8F"/>
                </a:solidFill>
              </a:rPr>
              <a:t>Merge</a:t>
            </a:r>
            <a:r>
              <a:rPr lang="en-US" sz="1200" dirty="0">
                <a:solidFill>
                  <a:srgbClr val="BDBDBD"/>
                </a:solidFill>
              </a:rPr>
              <a:t>(a, low, mid, high);</a:t>
            </a:r>
            <a:br>
              <a:rPr lang="en-US" sz="1200" dirty="0">
                <a:solidFill>
                  <a:srgbClr val="BDBDBD"/>
                </a:solidFill>
              </a:rPr>
            </a:br>
            <a:r>
              <a:rPr lang="en-US" sz="1200" dirty="0">
                <a:solidFill>
                  <a:srgbClr val="BDBDBD"/>
                </a:solidFill>
              </a:rPr>
              <a:t>    }</a:t>
            </a:r>
            <a:br>
              <a:rPr lang="en-US" sz="1200" dirty="0">
                <a:solidFill>
                  <a:srgbClr val="BDBDBD"/>
                </a:solidFill>
              </a:rPr>
            </a:br>
            <a:r>
              <a:rPr lang="en-US" sz="1200" dirty="0">
                <a:solidFill>
                  <a:srgbClr val="BDBDBD"/>
                </a:solidFill>
              </a:rPr>
              <a:t>}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699758C-661F-8948-8927-E3C16B7B92EF}"/>
              </a:ext>
            </a:extLst>
          </p:cNvPr>
          <p:cNvSpPr txBox="1"/>
          <p:nvPr/>
        </p:nvSpPr>
        <p:spPr>
          <a:xfrm>
            <a:off x="1563661" y="1583703"/>
            <a:ext cx="664422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mid</a:t>
            </a:r>
          </a:p>
        </p:txBody>
      </p:sp>
      <p:graphicFrame>
        <p:nvGraphicFramePr>
          <p:cNvPr id="23" name="Table 2">
            <a:extLst>
              <a:ext uri="{FF2B5EF4-FFF2-40B4-BE49-F238E27FC236}">
                <a16:creationId xmlns:a16="http://schemas.microsoft.com/office/drawing/2014/main" id="{46E552E2-A72D-D446-8854-95706772E2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277758"/>
              </p:ext>
            </p:extLst>
          </p:nvPr>
        </p:nvGraphicFramePr>
        <p:xfrm>
          <a:off x="1317538" y="261378"/>
          <a:ext cx="1821090" cy="936729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896624">
                  <a:extLst>
                    <a:ext uri="{9D8B030D-6E8A-4147-A177-3AD203B41FA5}">
                      <a16:colId xmlns:a16="http://schemas.microsoft.com/office/drawing/2014/main" val="903445238"/>
                    </a:ext>
                  </a:extLst>
                </a:gridCol>
                <a:gridCol w="924466">
                  <a:extLst>
                    <a:ext uri="{9D8B030D-6E8A-4147-A177-3AD203B41FA5}">
                      <a16:colId xmlns:a16="http://schemas.microsoft.com/office/drawing/2014/main" val="1986698563"/>
                    </a:ext>
                  </a:extLst>
                </a:gridCol>
              </a:tblGrid>
              <a:tr h="501787"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9565494"/>
                  </a:ext>
                </a:extLst>
              </a:tr>
              <a:tr h="434942"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151737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6070B7B0-9D1E-7A45-8D28-23BD67E4A824}"/>
              </a:ext>
            </a:extLst>
          </p:cNvPr>
          <p:cNvSpPr txBox="1"/>
          <p:nvPr/>
        </p:nvSpPr>
        <p:spPr>
          <a:xfrm>
            <a:off x="1569600" y="1261918"/>
            <a:ext cx="566164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low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FC86B19-06CB-444C-9672-6EFEEE03D877}"/>
              </a:ext>
            </a:extLst>
          </p:cNvPr>
          <p:cNvSpPr txBox="1"/>
          <p:nvPr/>
        </p:nvSpPr>
        <p:spPr>
          <a:xfrm>
            <a:off x="2459758" y="1274584"/>
            <a:ext cx="664422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high</a:t>
            </a:r>
          </a:p>
        </p:txBody>
      </p:sp>
      <p:graphicFrame>
        <p:nvGraphicFramePr>
          <p:cNvPr id="20" name="Table 2">
            <a:extLst>
              <a:ext uri="{FF2B5EF4-FFF2-40B4-BE49-F238E27FC236}">
                <a16:creationId xmlns:a16="http://schemas.microsoft.com/office/drawing/2014/main" id="{FEB998F2-7D3A-854C-91A8-B855BEBE26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8108475"/>
              </p:ext>
            </p:extLst>
          </p:nvPr>
        </p:nvGraphicFramePr>
        <p:xfrm>
          <a:off x="1317538" y="2227758"/>
          <a:ext cx="1821090" cy="936729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896624">
                  <a:extLst>
                    <a:ext uri="{9D8B030D-6E8A-4147-A177-3AD203B41FA5}">
                      <a16:colId xmlns:a16="http://schemas.microsoft.com/office/drawing/2014/main" val="903445238"/>
                    </a:ext>
                  </a:extLst>
                </a:gridCol>
                <a:gridCol w="924466">
                  <a:extLst>
                    <a:ext uri="{9D8B030D-6E8A-4147-A177-3AD203B41FA5}">
                      <a16:colId xmlns:a16="http://schemas.microsoft.com/office/drawing/2014/main" val="1986698563"/>
                    </a:ext>
                  </a:extLst>
                </a:gridCol>
              </a:tblGrid>
              <a:tr h="501787"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9565494"/>
                  </a:ext>
                </a:extLst>
              </a:tr>
              <a:tr h="434942"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151737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7ED59009-C76A-9949-9B47-023A422EB5E4}"/>
              </a:ext>
            </a:extLst>
          </p:cNvPr>
          <p:cNvSpPr txBox="1"/>
          <p:nvPr/>
        </p:nvSpPr>
        <p:spPr>
          <a:xfrm>
            <a:off x="3756866" y="2496067"/>
            <a:ext cx="3379033" cy="707886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These two elements are sorted</a:t>
            </a:r>
          </a:p>
        </p:txBody>
      </p:sp>
      <p:graphicFrame>
        <p:nvGraphicFramePr>
          <p:cNvPr id="29" name="Table 2">
            <a:extLst>
              <a:ext uri="{FF2B5EF4-FFF2-40B4-BE49-F238E27FC236}">
                <a16:creationId xmlns:a16="http://schemas.microsoft.com/office/drawing/2014/main" id="{1A3CA50C-E07F-D04D-81DB-D50326FB42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9395639"/>
              </p:ext>
            </p:extLst>
          </p:nvPr>
        </p:nvGraphicFramePr>
        <p:xfrm>
          <a:off x="1317538" y="3693514"/>
          <a:ext cx="1981162" cy="936729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982530">
                  <a:extLst>
                    <a:ext uri="{9D8B030D-6E8A-4147-A177-3AD203B41FA5}">
                      <a16:colId xmlns:a16="http://schemas.microsoft.com/office/drawing/2014/main" val="621528173"/>
                    </a:ext>
                  </a:extLst>
                </a:gridCol>
                <a:gridCol w="998632">
                  <a:extLst>
                    <a:ext uri="{9D8B030D-6E8A-4147-A177-3AD203B41FA5}">
                      <a16:colId xmlns:a16="http://schemas.microsoft.com/office/drawing/2014/main" val="3612687831"/>
                    </a:ext>
                  </a:extLst>
                </a:gridCol>
              </a:tblGrid>
              <a:tr h="501787"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9565494"/>
                  </a:ext>
                </a:extLst>
              </a:tr>
              <a:tr h="434942"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151737"/>
                  </a:ext>
                </a:extLst>
              </a:tr>
            </a:tbl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BAE62D70-5F26-4848-B924-F0D2018A5446}"/>
              </a:ext>
            </a:extLst>
          </p:cNvPr>
          <p:cNvSpPr txBox="1"/>
          <p:nvPr/>
        </p:nvSpPr>
        <p:spPr>
          <a:xfrm>
            <a:off x="1563661" y="4959215"/>
            <a:ext cx="664422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mid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FA7A58D-6532-B841-86FB-C0F5E2381528}"/>
              </a:ext>
            </a:extLst>
          </p:cNvPr>
          <p:cNvSpPr txBox="1"/>
          <p:nvPr/>
        </p:nvSpPr>
        <p:spPr>
          <a:xfrm>
            <a:off x="1569600" y="4671379"/>
            <a:ext cx="566164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low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0A7D72B-AB4E-AA47-A8AC-8A2CE8DE0095}"/>
              </a:ext>
            </a:extLst>
          </p:cNvPr>
          <p:cNvSpPr txBox="1"/>
          <p:nvPr/>
        </p:nvSpPr>
        <p:spPr>
          <a:xfrm>
            <a:off x="2459758" y="4684045"/>
            <a:ext cx="664422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high</a:t>
            </a:r>
          </a:p>
        </p:txBody>
      </p:sp>
      <p:graphicFrame>
        <p:nvGraphicFramePr>
          <p:cNvPr id="37" name="Table 2">
            <a:extLst>
              <a:ext uri="{FF2B5EF4-FFF2-40B4-BE49-F238E27FC236}">
                <a16:creationId xmlns:a16="http://schemas.microsoft.com/office/drawing/2014/main" id="{C4C321EA-E13E-574F-8F00-0EDEAFE0A4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0508828"/>
              </p:ext>
            </p:extLst>
          </p:nvPr>
        </p:nvGraphicFramePr>
        <p:xfrm>
          <a:off x="1317538" y="5571247"/>
          <a:ext cx="1981162" cy="936729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982530">
                  <a:extLst>
                    <a:ext uri="{9D8B030D-6E8A-4147-A177-3AD203B41FA5}">
                      <a16:colId xmlns:a16="http://schemas.microsoft.com/office/drawing/2014/main" val="621528173"/>
                    </a:ext>
                  </a:extLst>
                </a:gridCol>
                <a:gridCol w="998632">
                  <a:extLst>
                    <a:ext uri="{9D8B030D-6E8A-4147-A177-3AD203B41FA5}">
                      <a16:colId xmlns:a16="http://schemas.microsoft.com/office/drawing/2014/main" val="3612687831"/>
                    </a:ext>
                  </a:extLst>
                </a:gridCol>
              </a:tblGrid>
              <a:tr h="501787"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9565494"/>
                  </a:ext>
                </a:extLst>
              </a:tr>
              <a:tr h="434942"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151737"/>
                  </a:ext>
                </a:extLst>
              </a:tr>
            </a:tbl>
          </a:graphicData>
        </a:graphic>
      </p:graphicFrame>
      <p:sp>
        <p:nvSpPr>
          <p:cNvPr id="38" name="TextBox 37">
            <a:extLst>
              <a:ext uri="{FF2B5EF4-FFF2-40B4-BE49-F238E27FC236}">
                <a16:creationId xmlns:a16="http://schemas.microsoft.com/office/drawing/2014/main" id="{605A5F14-7DE7-D343-9EAD-9C6AF5CAA559}"/>
              </a:ext>
            </a:extLst>
          </p:cNvPr>
          <p:cNvSpPr txBox="1"/>
          <p:nvPr/>
        </p:nvSpPr>
        <p:spPr>
          <a:xfrm>
            <a:off x="3756865" y="5726103"/>
            <a:ext cx="3379033" cy="707886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These two elements are sorted</a:t>
            </a:r>
          </a:p>
        </p:txBody>
      </p:sp>
    </p:spTree>
    <p:extLst>
      <p:ext uri="{BB962C8B-B14F-4D97-AF65-F5344CB8AC3E}">
        <p14:creationId xmlns:p14="http://schemas.microsoft.com/office/powerpoint/2010/main" val="957845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2805</TotalTime>
  <Words>1457</Words>
  <Application>Microsoft Macintosh PowerPoint</Application>
  <PresentationFormat>Widescreen</PresentationFormat>
  <Paragraphs>572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Bernard MT Condensed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Workshop</dc:title>
  <dc:creator>Penti, Visweswararao</dc:creator>
  <cp:lastModifiedBy>Penti, Visweswararao</cp:lastModifiedBy>
  <cp:revision>244</cp:revision>
  <dcterms:created xsi:type="dcterms:W3CDTF">2021-10-23T03:25:23Z</dcterms:created>
  <dcterms:modified xsi:type="dcterms:W3CDTF">2022-01-10T15:57:26Z</dcterms:modified>
</cp:coreProperties>
</file>