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73" r:id="rId2"/>
    <p:sldId id="265" r:id="rId3"/>
    <p:sldId id="263" r:id="rId4"/>
    <p:sldId id="264" r:id="rId5"/>
    <p:sldId id="267" r:id="rId6"/>
    <p:sldId id="268" r:id="rId7"/>
    <p:sldId id="269" r:id="rId8"/>
    <p:sldId id="270" r:id="rId9"/>
    <p:sldId id="271" r:id="rId10"/>
    <p:sldId id="272" r:id="rId11"/>
    <p:sldId id="274" r:id="rId12"/>
    <p:sldId id="275" r:id="rId13"/>
    <p:sldId id="276" r:id="rId14"/>
    <p:sldId id="277" r:id="rId15"/>
    <p:sldId id="281" r:id="rId16"/>
    <p:sldId id="283" r:id="rId17"/>
    <p:sldId id="278" r:id="rId18"/>
    <p:sldId id="279" r:id="rId19"/>
    <p:sldId id="280" r:id="rId20"/>
    <p:sldId id="282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B6B5"/>
    <a:srgbClr val="565659"/>
    <a:srgbClr val="555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03"/>
    <p:restoredTop sz="94836"/>
  </p:normalViewPr>
  <p:slideViewPr>
    <p:cSldViewPr snapToGrid="0" snapToObjects="1">
      <p:cViewPr varScale="1">
        <p:scale>
          <a:sx n="142" d="100"/>
          <a:sy n="142" d="100"/>
        </p:scale>
        <p:origin x="1368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6FFA2-5596-DA47-A26B-229D3D705C9C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8F9BA-8E26-4849-A4CA-C70FA0EC7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59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35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86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249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439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664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120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476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565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008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498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3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475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555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786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569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315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123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987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580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291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14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36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83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17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0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47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53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61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9C272-93D5-724D-AE1A-C3CE85E18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62B2A-8370-B742-A132-4D5291504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E75B6-597D-C14E-802F-7FD72164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85459-B1EC-9449-A8B9-1127280D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60B6A-FF9D-294A-ABBC-FBE23E93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4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7EB6-391C-3D47-A5F2-90657A72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35B94-5817-F445-8511-26C8EC5B5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75177-D27D-7940-A5D6-5B9A3011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42E24-7D44-9F4D-9671-7EB1A799C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043EF-298D-0B46-836B-DD2BFCB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8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5B28BD-2B12-C14B-AABD-018586B5D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48BC1-641B-D244-A7B5-866B7F84F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05C2E-053C-C648-8308-FAC816DA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13310-9765-9046-8BBC-3C60F6AF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35AF9-2DD5-1243-8DD5-128F61D4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3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02C75-B0EB-9F44-A53A-999D35719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8F7F2-9E55-8048-AA42-BFCC8CBA7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75C86-6E00-0B48-8C5D-43878EE1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EE0C4-8CEE-4341-9D07-239401B6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3A089-20D0-6048-AA5E-81F1CC3F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1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4A5A-A788-764B-B544-65C6AD4A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07D01-C0B0-4B4D-826E-94DB33311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8C7F5-8246-0346-A79D-32A19697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040DB-48E9-3C41-8B25-1C9D72A5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6F67-D289-4748-8F62-89AD648AC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5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534C-CD17-954B-A72B-2574A045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F8E5E-5B10-6F41-A57C-8EC98C6B2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CE554-D28B-6347-BA4B-27E145F16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D7D98-E795-7C48-B938-528FE2DD3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81698-496D-F444-A650-21E744EC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1D875-382E-2048-BD77-415DD567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3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F041B-D316-6549-AB85-A72E5365B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C076C-602E-D149-99A1-35D14A9CF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F5DAC-CE77-1B46-A455-6D22BE06F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4619-2893-F84E-8259-2584F2D62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3F452-D6CF-E549-87EF-2BD3656D5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5F965-B4F1-5449-9A26-E89436EC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690EA3-95AA-8041-88C5-13FA1642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DA109E-E6B8-D04B-AB83-6AC25E9F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912E5-7348-E549-AC45-0A5A6573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58C78B-F068-264B-A362-626660FA8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B6066-D605-A545-BB13-834E8DCF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3337B-9676-0942-A65C-88D7909EC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71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C5AF0D-8689-104B-A727-D7978CB2D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B1A818-3EBC-4B4C-BCAA-1A2B681B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17A78-219F-C449-B144-9E260441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7476D-6BDC-CC40-8392-28EC90888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27D55-A7F9-FA44-86CB-E24211063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8C4CE-EADD-6A41-BEA5-75A846A9B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88397-68C0-5D4C-8214-95789CC2D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14E4F-AC80-7A4E-B3B7-FFDF6D0DC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90F5F-711F-3841-861F-8617AA4EB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35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7BA8-77AC-1F4E-82BD-3B4FC3A07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C342BD-78F4-9E4F-A900-19420BD086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0FCAA-51AA-1C46-A6B6-4CADD782E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52505-11C7-664E-B2C2-0C64634C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8D77C-4EAC-F442-A154-75CBECEF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FC639-365C-D04E-A955-F94EE189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0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539926-F145-994F-ABCF-68F9FB17D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8A968-FD89-C54B-A0E9-E8F71E60C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BA3BA-0E97-FD42-AFF7-42BB61C61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ABE5-C7E3-F145-818B-F1C9F2CF8384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E81A4-46C7-C24D-AFF5-2901A84F6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32348-1BFB-3047-8079-C689A2C9E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wav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wav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wav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0B05297-0827-C746-A0FA-ED807BC422BA}"/>
              </a:ext>
            </a:extLst>
          </p:cNvPr>
          <p:cNvGrpSpPr/>
          <p:nvPr/>
        </p:nvGrpSpPr>
        <p:grpSpPr>
          <a:xfrm>
            <a:off x="-131850" y="0"/>
            <a:ext cx="6456451" cy="6858000"/>
            <a:chOff x="-131850" y="0"/>
            <a:chExt cx="6456451" cy="685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099DF02-D76D-BF47-A246-D5D13BF51E65}"/>
                </a:ext>
              </a:extLst>
            </p:cNvPr>
            <p:cNvSpPr/>
            <p:nvPr/>
          </p:nvSpPr>
          <p:spPr>
            <a:xfrm>
              <a:off x="1" y="0"/>
              <a:ext cx="6324600" cy="6858000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  <a:ln>
              <a:noFill/>
            </a:ln>
            <a:effectLst>
              <a:outerShdw blurRad="63500" dist="152400" dir="3000000" algn="tl" rotWithShape="0">
                <a:prstClr val="black">
                  <a:alpha val="40000"/>
                </a:prst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880FBF8-2E00-0E4F-A9C1-7499FDB1AC73}"/>
                </a:ext>
              </a:extLst>
            </p:cNvPr>
            <p:cNvSpPr/>
            <p:nvPr/>
          </p:nvSpPr>
          <p:spPr>
            <a:xfrm>
              <a:off x="-131850" y="2787436"/>
              <a:ext cx="5315443" cy="1938992"/>
            </a:xfrm>
            <a:prstGeom prst="rect">
              <a:avLst/>
            </a:prstGeom>
            <a:noFill/>
            <a:effectLst>
              <a:outerShdw blurRad="63500" dist="101600" dir="189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6000" b="0" cap="none" spc="0" dirty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nard MT Condensed" panose="02050806060905020404" pitchFamily="18" charset="77"/>
                  <a:cs typeface="LilyUPC" panose="020B0604020202020204" pitchFamily="34" charset="0"/>
                </a:rPr>
                <a:t>Programming Workshop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A4D4064-94AA-5E4D-AB14-C932D2779787}"/>
                </a:ext>
              </a:extLst>
            </p:cNvPr>
            <p:cNvCxnSpPr>
              <a:cxnSpLocks/>
            </p:cNvCxnSpPr>
            <p:nvPr/>
          </p:nvCxnSpPr>
          <p:spPr>
            <a:xfrm>
              <a:off x="5726252" y="0"/>
              <a:ext cx="1" cy="6858000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36B60CD-2244-3445-9E24-75597028509A}"/>
              </a:ext>
            </a:extLst>
          </p:cNvPr>
          <p:cNvGrpSpPr/>
          <p:nvPr/>
        </p:nvGrpSpPr>
        <p:grpSpPr>
          <a:xfrm>
            <a:off x="5183593" y="1106682"/>
            <a:ext cx="2455253" cy="998560"/>
            <a:chOff x="4777483" y="169332"/>
            <a:chExt cx="2340794" cy="998559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DA066D5-94BE-CF4B-AAEB-7A0EE6282330}"/>
                </a:ext>
              </a:extLst>
            </p:cNvPr>
            <p:cNvGrpSpPr/>
            <p:nvPr/>
          </p:nvGrpSpPr>
          <p:grpSpPr>
            <a:xfrm>
              <a:off x="4777483" y="169332"/>
              <a:ext cx="2340794" cy="998559"/>
              <a:chOff x="4777483" y="169332"/>
              <a:chExt cx="2340794" cy="998559"/>
            </a:xfrm>
          </p:grpSpPr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BD56112C-032B-5D46-BCDA-C7E2735810F1}"/>
                  </a:ext>
                </a:extLst>
              </p:cNvPr>
              <p:cNvSpPr/>
              <p:nvPr/>
            </p:nvSpPr>
            <p:spPr>
              <a:xfrm rot="16200000">
                <a:off x="5448600" y="-501785"/>
                <a:ext cx="998559" cy="2340794"/>
              </a:xfrm>
              <a:custGeom>
                <a:avLst/>
                <a:gdLst>
                  <a:gd name="connsiteX0" fmla="*/ 801382 w 1068508"/>
                  <a:gd name="connsiteY0" fmla="*/ 734598 h 2614776"/>
                  <a:gd name="connsiteX1" fmla="*/ 801382 w 1068508"/>
                  <a:gd name="connsiteY1" fmla="*/ 2614775 h 2614776"/>
                  <a:gd name="connsiteX2" fmla="*/ 0 w 1068508"/>
                  <a:gd name="connsiteY2" fmla="*/ 2614775 h 2614776"/>
                  <a:gd name="connsiteX3" fmla="*/ 0 w 1068508"/>
                  <a:gd name="connsiteY3" fmla="*/ 734598 h 2614776"/>
                  <a:gd name="connsiteX4" fmla="*/ 433179 w 1068508"/>
                  <a:gd name="connsiteY4" fmla="*/ 0 h 2614776"/>
                  <a:gd name="connsiteX5" fmla="*/ 1068508 w 1068508"/>
                  <a:gd name="connsiteY5" fmla="*/ 2399010 h 2614776"/>
                  <a:gd name="connsiteX6" fmla="*/ 801382 w 1068508"/>
                  <a:gd name="connsiteY6" fmla="*/ 2614776 h 2614776"/>
                  <a:gd name="connsiteX7" fmla="*/ 801382 w 1068508"/>
                  <a:gd name="connsiteY7" fmla="*/ 2399010 h 2614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68508" h="2614776">
                    <a:moveTo>
                      <a:pt x="801382" y="734598"/>
                    </a:moveTo>
                    <a:lnTo>
                      <a:pt x="801382" y="2614775"/>
                    </a:lnTo>
                    <a:lnTo>
                      <a:pt x="0" y="2614775"/>
                    </a:lnTo>
                    <a:lnTo>
                      <a:pt x="0" y="734598"/>
                    </a:lnTo>
                    <a:lnTo>
                      <a:pt x="433179" y="0"/>
                    </a:lnTo>
                    <a:close/>
                    <a:moveTo>
                      <a:pt x="1068508" y="2399010"/>
                    </a:moveTo>
                    <a:lnTo>
                      <a:pt x="801382" y="2614776"/>
                    </a:lnTo>
                    <a:lnTo>
                      <a:pt x="801382" y="239901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ffectLst>
                <a:outerShdw blurRad="50800" dist="76200" algn="l" rotWithShape="0">
                  <a:prstClr val="black">
                    <a:alpha val="40000"/>
                  </a:prstClr>
                </a:outerShdw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812BB56D-C393-2040-B368-B88D4D9EFF31}"/>
                  </a:ext>
                </a:extLst>
              </p:cNvPr>
              <p:cNvGrpSpPr/>
              <p:nvPr/>
            </p:nvGrpSpPr>
            <p:grpSpPr>
              <a:xfrm>
                <a:off x="5040086" y="513426"/>
                <a:ext cx="1946341" cy="520720"/>
                <a:chOff x="5040086" y="513426"/>
                <a:chExt cx="1946341" cy="520720"/>
              </a:xfrm>
            </p:grpSpPr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8A512197-3360-BB44-83E8-444E4922D9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31117" y="513426"/>
                  <a:ext cx="1555310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5AE2F338-84AF-264F-9D0F-12E0AB8289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31117" y="1034143"/>
                  <a:ext cx="1555310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854F0EB1-4FE7-764E-A3EC-CC1281F7E8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40086" y="513426"/>
                  <a:ext cx="384940" cy="236436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62665945-1083-3C47-832E-7703C1DDB7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40086" y="797708"/>
                  <a:ext cx="391032" cy="236438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58A9F0E-A767-8B42-BEE3-6B6311009929}"/>
                </a:ext>
              </a:extLst>
            </p:cNvPr>
            <p:cNvSpPr txBox="1"/>
            <p:nvPr/>
          </p:nvSpPr>
          <p:spPr>
            <a:xfrm>
              <a:off x="5596160" y="493891"/>
              <a:ext cx="13305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Day 01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F9B34C7-3C43-A046-ABA4-D4754499C9C3}"/>
              </a:ext>
            </a:extLst>
          </p:cNvPr>
          <p:cNvGrpSpPr/>
          <p:nvPr/>
        </p:nvGrpSpPr>
        <p:grpSpPr>
          <a:xfrm>
            <a:off x="5240824" y="2918516"/>
            <a:ext cx="2340794" cy="998559"/>
            <a:chOff x="4803533" y="1862618"/>
            <a:chExt cx="2340794" cy="998559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0EF0C5D-4E41-3649-A2CC-0E6E84C25133}"/>
                </a:ext>
              </a:extLst>
            </p:cNvPr>
            <p:cNvGrpSpPr/>
            <p:nvPr/>
          </p:nvGrpSpPr>
          <p:grpSpPr>
            <a:xfrm>
              <a:off x="4803533" y="1862618"/>
              <a:ext cx="2340794" cy="998559"/>
              <a:chOff x="4777483" y="169332"/>
              <a:chExt cx="2340794" cy="998559"/>
            </a:xfrm>
            <a:solidFill>
              <a:srgbClr val="0070C0"/>
            </a:solidFill>
          </p:grpSpPr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CE49BFEF-D458-D740-A20B-D40FE4FC0544}"/>
                  </a:ext>
                </a:extLst>
              </p:cNvPr>
              <p:cNvSpPr/>
              <p:nvPr/>
            </p:nvSpPr>
            <p:spPr>
              <a:xfrm rot="16200000">
                <a:off x="5448600" y="-501785"/>
                <a:ext cx="998559" cy="2340794"/>
              </a:xfrm>
              <a:custGeom>
                <a:avLst/>
                <a:gdLst>
                  <a:gd name="connsiteX0" fmla="*/ 801382 w 1068508"/>
                  <a:gd name="connsiteY0" fmla="*/ 734598 h 2614776"/>
                  <a:gd name="connsiteX1" fmla="*/ 801382 w 1068508"/>
                  <a:gd name="connsiteY1" fmla="*/ 2614775 h 2614776"/>
                  <a:gd name="connsiteX2" fmla="*/ 0 w 1068508"/>
                  <a:gd name="connsiteY2" fmla="*/ 2614775 h 2614776"/>
                  <a:gd name="connsiteX3" fmla="*/ 0 w 1068508"/>
                  <a:gd name="connsiteY3" fmla="*/ 734598 h 2614776"/>
                  <a:gd name="connsiteX4" fmla="*/ 433179 w 1068508"/>
                  <a:gd name="connsiteY4" fmla="*/ 0 h 2614776"/>
                  <a:gd name="connsiteX5" fmla="*/ 1068508 w 1068508"/>
                  <a:gd name="connsiteY5" fmla="*/ 2399010 h 2614776"/>
                  <a:gd name="connsiteX6" fmla="*/ 801382 w 1068508"/>
                  <a:gd name="connsiteY6" fmla="*/ 2614776 h 2614776"/>
                  <a:gd name="connsiteX7" fmla="*/ 801382 w 1068508"/>
                  <a:gd name="connsiteY7" fmla="*/ 2399010 h 2614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68508" h="2614776">
                    <a:moveTo>
                      <a:pt x="801382" y="734598"/>
                    </a:moveTo>
                    <a:lnTo>
                      <a:pt x="801382" y="2614775"/>
                    </a:lnTo>
                    <a:lnTo>
                      <a:pt x="0" y="2614775"/>
                    </a:lnTo>
                    <a:lnTo>
                      <a:pt x="0" y="734598"/>
                    </a:lnTo>
                    <a:lnTo>
                      <a:pt x="433179" y="0"/>
                    </a:lnTo>
                    <a:close/>
                    <a:moveTo>
                      <a:pt x="1068508" y="2399010"/>
                    </a:moveTo>
                    <a:lnTo>
                      <a:pt x="801382" y="2614776"/>
                    </a:lnTo>
                    <a:lnTo>
                      <a:pt x="801382" y="2399010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76200" algn="l" rotWithShape="0">
                  <a:prstClr val="black">
                    <a:alpha val="40000"/>
                  </a:prstClr>
                </a:outerShdw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6823A5A1-58B0-8849-8599-E8A96F921830}"/>
                  </a:ext>
                </a:extLst>
              </p:cNvPr>
              <p:cNvGrpSpPr/>
              <p:nvPr/>
            </p:nvGrpSpPr>
            <p:grpSpPr>
              <a:xfrm>
                <a:off x="5040086" y="513426"/>
                <a:ext cx="1946341" cy="520720"/>
                <a:chOff x="5040086" y="513426"/>
                <a:chExt cx="1946341" cy="520720"/>
              </a:xfrm>
              <a:grpFill/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D17ED231-E1D8-B449-9BC2-237C45D803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31117" y="513426"/>
                  <a:ext cx="1555310" cy="0"/>
                </a:xfrm>
                <a:prstGeom prst="line">
                  <a:avLst/>
                </a:prstGeom>
                <a:grpFill/>
                <a:ln w="28575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BA2B84B7-2570-AB4A-9AD6-2C2F4B1955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31117" y="1034143"/>
                  <a:ext cx="1555310" cy="0"/>
                </a:xfrm>
                <a:prstGeom prst="line">
                  <a:avLst/>
                </a:prstGeom>
                <a:grpFill/>
                <a:ln w="28575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5C14052D-A6CF-074B-B713-F8BDE87AC8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40086" y="513426"/>
                  <a:ext cx="384940" cy="236436"/>
                </a:xfrm>
                <a:prstGeom prst="line">
                  <a:avLst/>
                </a:prstGeom>
                <a:grpFill/>
                <a:ln w="28575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128574B8-9FA7-E54F-9C8F-E5DE4FCBFC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40086" y="797708"/>
                  <a:ext cx="391032" cy="236438"/>
                </a:xfrm>
                <a:prstGeom prst="line">
                  <a:avLst/>
                </a:prstGeom>
                <a:grpFill/>
                <a:ln w="28575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359548D-A507-D645-9E79-804DA1860709}"/>
                </a:ext>
              </a:extLst>
            </p:cNvPr>
            <p:cNvSpPr txBox="1"/>
            <p:nvPr/>
          </p:nvSpPr>
          <p:spPr>
            <a:xfrm>
              <a:off x="5543520" y="2212187"/>
              <a:ext cx="13305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Day 02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3BC4260-E980-EA44-801A-FFB57C354069}"/>
              </a:ext>
            </a:extLst>
          </p:cNvPr>
          <p:cNvGrpSpPr/>
          <p:nvPr/>
        </p:nvGrpSpPr>
        <p:grpSpPr>
          <a:xfrm>
            <a:off x="5240824" y="4653638"/>
            <a:ext cx="2340794" cy="998559"/>
            <a:chOff x="4925603" y="5452423"/>
            <a:chExt cx="2340794" cy="998559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995BAD1-E7D4-2541-8AF8-1ACBE7F9DBE3}"/>
                </a:ext>
              </a:extLst>
            </p:cNvPr>
            <p:cNvGrpSpPr/>
            <p:nvPr/>
          </p:nvGrpSpPr>
          <p:grpSpPr>
            <a:xfrm>
              <a:off x="4925603" y="5452423"/>
              <a:ext cx="2340794" cy="998559"/>
              <a:chOff x="4777483" y="169332"/>
              <a:chExt cx="2340794" cy="998559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E1876D13-7D54-E646-ADAC-4C2F7325EF6C}"/>
                  </a:ext>
                </a:extLst>
              </p:cNvPr>
              <p:cNvSpPr/>
              <p:nvPr/>
            </p:nvSpPr>
            <p:spPr>
              <a:xfrm rot="16200000">
                <a:off x="5448600" y="-501785"/>
                <a:ext cx="998559" cy="2340794"/>
              </a:xfrm>
              <a:custGeom>
                <a:avLst/>
                <a:gdLst>
                  <a:gd name="connsiteX0" fmla="*/ 801382 w 1068508"/>
                  <a:gd name="connsiteY0" fmla="*/ 734598 h 2614776"/>
                  <a:gd name="connsiteX1" fmla="*/ 801382 w 1068508"/>
                  <a:gd name="connsiteY1" fmla="*/ 2614775 h 2614776"/>
                  <a:gd name="connsiteX2" fmla="*/ 0 w 1068508"/>
                  <a:gd name="connsiteY2" fmla="*/ 2614775 h 2614776"/>
                  <a:gd name="connsiteX3" fmla="*/ 0 w 1068508"/>
                  <a:gd name="connsiteY3" fmla="*/ 734598 h 2614776"/>
                  <a:gd name="connsiteX4" fmla="*/ 433179 w 1068508"/>
                  <a:gd name="connsiteY4" fmla="*/ 0 h 2614776"/>
                  <a:gd name="connsiteX5" fmla="*/ 1068508 w 1068508"/>
                  <a:gd name="connsiteY5" fmla="*/ 2399010 h 2614776"/>
                  <a:gd name="connsiteX6" fmla="*/ 801382 w 1068508"/>
                  <a:gd name="connsiteY6" fmla="*/ 2614776 h 2614776"/>
                  <a:gd name="connsiteX7" fmla="*/ 801382 w 1068508"/>
                  <a:gd name="connsiteY7" fmla="*/ 2399010 h 2614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68508" h="2614776">
                    <a:moveTo>
                      <a:pt x="801382" y="734598"/>
                    </a:moveTo>
                    <a:lnTo>
                      <a:pt x="801382" y="2614775"/>
                    </a:lnTo>
                    <a:lnTo>
                      <a:pt x="0" y="2614775"/>
                    </a:lnTo>
                    <a:lnTo>
                      <a:pt x="0" y="734598"/>
                    </a:lnTo>
                    <a:lnTo>
                      <a:pt x="433179" y="0"/>
                    </a:lnTo>
                    <a:close/>
                    <a:moveTo>
                      <a:pt x="1068508" y="2399010"/>
                    </a:moveTo>
                    <a:lnTo>
                      <a:pt x="801382" y="2614776"/>
                    </a:lnTo>
                    <a:lnTo>
                      <a:pt x="801382" y="2399010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76200" algn="l" rotWithShape="0">
                  <a:prstClr val="black">
                    <a:alpha val="40000"/>
                  </a:prstClr>
                </a:outerShdw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21310EE8-8F05-144C-A99F-8C30F2A996FD}"/>
                  </a:ext>
                </a:extLst>
              </p:cNvPr>
              <p:cNvGrpSpPr/>
              <p:nvPr/>
            </p:nvGrpSpPr>
            <p:grpSpPr>
              <a:xfrm>
                <a:off x="5040086" y="513426"/>
                <a:ext cx="1946341" cy="520720"/>
                <a:chOff x="5040086" y="513426"/>
                <a:chExt cx="1946341" cy="520720"/>
              </a:xfrm>
              <a:grpFill/>
            </p:grpSpPr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EA3B3DAA-FC52-B44F-A770-39CB0E2A97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31117" y="513426"/>
                  <a:ext cx="1555310" cy="0"/>
                </a:xfrm>
                <a:prstGeom prst="line">
                  <a:avLst/>
                </a:prstGeom>
                <a:grpFill/>
                <a:ln w="28575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B99606F6-17EE-0340-99AF-C2007DDFAB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31117" y="1034143"/>
                  <a:ext cx="1555310" cy="0"/>
                </a:xfrm>
                <a:prstGeom prst="line">
                  <a:avLst/>
                </a:prstGeom>
                <a:grpFill/>
                <a:ln w="28575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973FE60D-8A2C-9B4F-A565-ADB4811BA4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40086" y="513426"/>
                  <a:ext cx="384940" cy="236436"/>
                </a:xfrm>
                <a:prstGeom prst="line">
                  <a:avLst/>
                </a:prstGeom>
                <a:grpFill/>
                <a:ln w="28575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ED0881FD-1DD0-2D45-94EA-C7BDD6A1C7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40086" y="797708"/>
                  <a:ext cx="391032" cy="236438"/>
                </a:xfrm>
                <a:prstGeom prst="line">
                  <a:avLst/>
                </a:prstGeom>
                <a:grpFill/>
                <a:ln w="28575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BE778BE-A8FF-2245-899E-46920ADA7DB7}"/>
                </a:ext>
              </a:extLst>
            </p:cNvPr>
            <p:cNvSpPr txBox="1"/>
            <p:nvPr/>
          </p:nvSpPr>
          <p:spPr>
            <a:xfrm>
              <a:off x="5702242" y="5817205"/>
              <a:ext cx="13305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Day 03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DCA8757-444A-A24A-A4DF-FB5C979DA30E}"/>
              </a:ext>
            </a:extLst>
          </p:cNvPr>
          <p:cNvGrpSpPr/>
          <p:nvPr/>
        </p:nvGrpSpPr>
        <p:grpSpPr>
          <a:xfrm>
            <a:off x="8177070" y="1291858"/>
            <a:ext cx="4014929" cy="804343"/>
            <a:chOff x="7739779" y="493891"/>
            <a:chExt cx="4014929" cy="804343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A8A7C69-AD9D-D24E-9DBC-D8F97E20D678}"/>
                </a:ext>
              </a:extLst>
            </p:cNvPr>
            <p:cNvSpPr txBox="1"/>
            <p:nvPr/>
          </p:nvSpPr>
          <p:spPr>
            <a:xfrm>
              <a:off x="7739779" y="493891"/>
              <a:ext cx="3875277" cy="461665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Enabling Programming Skills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45EC7CF-D297-2B4E-ADC3-999C2BE87BE7}"/>
                </a:ext>
              </a:extLst>
            </p:cNvPr>
            <p:cNvSpPr txBox="1"/>
            <p:nvPr/>
          </p:nvSpPr>
          <p:spPr>
            <a:xfrm>
              <a:off x="7739779" y="990457"/>
              <a:ext cx="4014929" cy="307777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r>
                <a:rPr lang="en-US" sz="1400" dirty="0">
                  <a:solidFill>
                    <a:schemeClr val="bg1"/>
                  </a:solidFill>
                </a:rPr>
                <a:t>Straight forward programs, Pattern, Series programs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A8B24A7-8713-C64A-9B19-921B523D3CA3}"/>
              </a:ext>
            </a:extLst>
          </p:cNvPr>
          <p:cNvGrpSpPr/>
          <p:nvPr/>
        </p:nvGrpSpPr>
        <p:grpSpPr>
          <a:xfrm>
            <a:off x="8162805" y="3022315"/>
            <a:ext cx="3922093" cy="799712"/>
            <a:chOff x="7739779" y="493891"/>
            <a:chExt cx="3922093" cy="799712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AE797D5-795A-2548-B516-43C475AD7238}"/>
                </a:ext>
              </a:extLst>
            </p:cNvPr>
            <p:cNvSpPr txBox="1"/>
            <p:nvPr/>
          </p:nvSpPr>
          <p:spPr>
            <a:xfrm>
              <a:off x="7739779" y="493891"/>
              <a:ext cx="3875277" cy="461665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Play with Programming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EE15373-3092-C746-94F7-D0F1B6E39B8C}"/>
                </a:ext>
              </a:extLst>
            </p:cNvPr>
            <p:cNvSpPr txBox="1"/>
            <p:nvPr/>
          </p:nvSpPr>
          <p:spPr>
            <a:xfrm>
              <a:off x="7743825" y="985826"/>
              <a:ext cx="3918047" cy="307777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r>
                <a:rPr lang="en-US" sz="1400" dirty="0">
                  <a:solidFill>
                    <a:schemeClr val="bg1"/>
                  </a:solidFill>
                </a:rPr>
                <a:t>Habituating to Arrays and strings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ABB3F01-4515-5F40-A115-34F52AE02B4A}"/>
              </a:ext>
            </a:extLst>
          </p:cNvPr>
          <p:cNvGrpSpPr/>
          <p:nvPr/>
        </p:nvGrpSpPr>
        <p:grpSpPr>
          <a:xfrm>
            <a:off x="8153661" y="4751434"/>
            <a:ext cx="3931237" cy="799712"/>
            <a:chOff x="7739779" y="493891"/>
            <a:chExt cx="3931237" cy="799712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5E5E321-D92F-C548-BC1D-698DCF71223F}"/>
                </a:ext>
              </a:extLst>
            </p:cNvPr>
            <p:cNvSpPr txBox="1"/>
            <p:nvPr/>
          </p:nvSpPr>
          <p:spPr>
            <a:xfrm>
              <a:off x="7739779" y="493891"/>
              <a:ext cx="3875277" cy="461665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Step into Data Structures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4AD8E71-12B6-A94B-9CB0-4001E9EB1C4B}"/>
                </a:ext>
              </a:extLst>
            </p:cNvPr>
            <p:cNvSpPr txBox="1"/>
            <p:nvPr/>
          </p:nvSpPr>
          <p:spPr>
            <a:xfrm>
              <a:off x="7752969" y="985826"/>
              <a:ext cx="3918047" cy="307777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r>
                <a:rPr lang="en-US" sz="1400" dirty="0">
                  <a:solidFill>
                    <a:schemeClr val="bg1"/>
                  </a:solidFill>
                </a:rPr>
                <a:t>Sorting’s, Stacks, Queues, Linked List, Trees, Graphs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532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3816" y="-28593"/>
            <a:ext cx="5477256" cy="685800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5004741" y="30048"/>
            <a:ext cx="0" cy="6797903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AD0B33E-958E-F34E-AD3A-CB06D4119F08}"/>
              </a:ext>
            </a:extLst>
          </p:cNvPr>
          <p:cNvSpPr/>
          <p:nvPr/>
        </p:nvSpPr>
        <p:spPr>
          <a:xfrm>
            <a:off x="0" y="157705"/>
            <a:ext cx="5004741" cy="1569660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factors, factors sum, perfect</a:t>
            </a:r>
            <a:endParaRPr lang="en-US" sz="4800" b="0" cap="none" spc="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pitchFamily="18" charset="77"/>
              <a:cs typeface="LilyUPC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B823BE-2DAB-4B47-A4E7-DB5A59E5309E}"/>
              </a:ext>
            </a:extLst>
          </p:cNvPr>
          <p:cNvSpPr txBox="1"/>
          <p:nvPr/>
        </p:nvSpPr>
        <p:spPr>
          <a:xfrm>
            <a:off x="5738124" y="525036"/>
            <a:ext cx="1708635" cy="2754821"/>
          </a:xfrm>
          <a:custGeom>
            <a:avLst/>
            <a:gdLst>
              <a:gd name="connsiteX0" fmla="*/ 1501143 w 1708635"/>
              <a:gd name="connsiteY0" fmla="*/ 0 h 2754821"/>
              <a:gd name="connsiteX1" fmla="*/ 1708635 w 1708635"/>
              <a:gd name="connsiteY1" fmla="*/ 292608 h 2754821"/>
              <a:gd name="connsiteX2" fmla="*/ 1708635 w 1708635"/>
              <a:gd name="connsiteY2" fmla="*/ 2754821 h 2754821"/>
              <a:gd name="connsiteX3" fmla="*/ 0 w 1708635"/>
              <a:gd name="connsiteY3" fmla="*/ 2754821 h 2754821"/>
              <a:gd name="connsiteX4" fmla="*/ 0 w 1708635"/>
              <a:gd name="connsiteY4" fmla="*/ 292608 h 2754821"/>
              <a:gd name="connsiteX5" fmla="*/ 1501143 w 1708635"/>
              <a:gd name="connsiteY5" fmla="*/ 292608 h 2754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08635" h="2754821">
                <a:moveTo>
                  <a:pt x="1501143" y="0"/>
                </a:moveTo>
                <a:lnTo>
                  <a:pt x="1708635" y="292608"/>
                </a:lnTo>
                <a:lnTo>
                  <a:pt x="1708635" y="2754821"/>
                </a:lnTo>
                <a:lnTo>
                  <a:pt x="0" y="2754821"/>
                </a:lnTo>
                <a:lnTo>
                  <a:pt x="0" y="292608"/>
                </a:lnTo>
                <a:lnTo>
                  <a:pt x="1501143" y="292608"/>
                </a:lnTo>
                <a:close/>
              </a:path>
            </a:pathLst>
          </a:custGeom>
          <a:ln/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0">
            <a:schemeClr val="accent3"/>
          </a:lnRef>
          <a:fillRef idx="1002">
            <a:schemeClr val="dk2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aloo" panose="03080902040302020200" pitchFamily="66" charset="77"/>
                <a:cs typeface="Baloo" panose="03080902040302020200" pitchFamily="66" charset="77"/>
              </a:rPr>
              <a:t>Printing factors</a:t>
            </a:r>
          </a:p>
          <a:p>
            <a:endParaRPr lang="en-US" sz="1400" dirty="0">
              <a:latin typeface="Baloo" panose="03080902040302020200" pitchFamily="66" charset="77"/>
              <a:cs typeface="Baloo" panose="03080902040302020200" pitchFamily="66" charset="77"/>
            </a:endParaRPr>
          </a:p>
          <a:p>
            <a:r>
              <a:rPr lang="en-US" sz="1400" dirty="0">
                <a:latin typeface="Baloo" panose="03080902040302020200" pitchFamily="66" charset="77"/>
                <a:cs typeface="Baloo" panose="03080902040302020200" pitchFamily="66" charset="77"/>
              </a:rPr>
              <a:t>i =1; count = 0;</a:t>
            </a:r>
          </a:p>
          <a:p>
            <a:r>
              <a:rPr lang="en-US" sz="1400" dirty="0">
                <a:latin typeface="Baloo" panose="03080902040302020200" pitchFamily="66" charset="77"/>
                <a:cs typeface="Baloo" panose="03080902040302020200" pitchFamily="66" charset="77"/>
              </a:rPr>
              <a:t>while(i &lt;= n)</a:t>
            </a:r>
          </a:p>
          <a:p>
            <a:r>
              <a:rPr lang="en-US" sz="1400" dirty="0">
                <a:latin typeface="Baloo" panose="03080902040302020200" pitchFamily="66" charset="77"/>
                <a:cs typeface="Baloo" panose="03080902040302020200" pitchFamily="66" charset="77"/>
              </a:rPr>
              <a:t>{</a:t>
            </a:r>
          </a:p>
          <a:p>
            <a:r>
              <a:rPr lang="en-US" sz="1400" dirty="0">
                <a:latin typeface="Baloo" panose="03080902040302020200" pitchFamily="66" charset="77"/>
                <a:cs typeface="Baloo" panose="03080902040302020200" pitchFamily="66" charset="77"/>
              </a:rPr>
              <a:t>    if(</a:t>
            </a:r>
            <a:r>
              <a:rPr lang="en-US" sz="1400" dirty="0" err="1">
                <a:latin typeface="Baloo" panose="03080902040302020200" pitchFamily="66" charset="77"/>
                <a:cs typeface="Baloo" panose="03080902040302020200" pitchFamily="66" charset="77"/>
              </a:rPr>
              <a:t>n%i</a:t>
            </a:r>
            <a:r>
              <a:rPr lang="en-US" sz="1400" dirty="0">
                <a:latin typeface="Baloo" panose="03080902040302020200" pitchFamily="66" charset="77"/>
                <a:cs typeface="Baloo" panose="03080902040302020200" pitchFamily="66" charset="77"/>
              </a:rPr>
              <a:t>==0)</a:t>
            </a:r>
          </a:p>
          <a:p>
            <a:r>
              <a:rPr lang="en-US" sz="1400" dirty="0">
                <a:latin typeface="Baloo" panose="03080902040302020200" pitchFamily="66" charset="77"/>
                <a:cs typeface="Baloo" panose="03080902040302020200" pitchFamily="66" charset="77"/>
              </a:rPr>
              <a:t>    {</a:t>
            </a:r>
          </a:p>
          <a:p>
            <a:r>
              <a:rPr lang="en-US" sz="1400" dirty="0">
                <a:latin typeface="Baloo" panose="03080902040302020200" pitchFamily="66" charset="77"/>
                <a:cs typeface="Baloo" panose="03080902040302020200" pitchFamily="66" charset="77"/>
              </a:rPr>
              <a:t>        printf(“%d”, i);</a:t>
            </a:r>
          </a:p>
          <a:p>
            <a:r>
              <a:rPr lang="en-US" sz="1400" dirty="0">
                <a:latin typeface="Baloo" panose="03080902040302020200" pitchFamily="66" charset="77"/>
                <a:cs typeface="Baloo" panose="03080902040302020200" pitchFamily="66" charset="77"/>
              </a:rPr>
              <a:t>     }</a:t>
            </a:r>
          </a:p>
          <a:p>
            <a:r>
              <a:rPr lang="en-US" sz="1400" dirty="0">
                <a:latin typeface="Baloo" panose="03080902040302020200" pitchFamily="66" charset="77"/>
                <a:cs typeface="Baloo" panose="03080902040302020200" pitchFamily="66" charset="77"/>
              </a:rPr>
              <a:t>      i++;</a:t>
            </a:r>
          </a:p>
          <a:p>
            <a:r>
              <a:rPr lang="en-US" sz="1400" dirty="0">
                <a:latin typeface="Baloo" panose="03080902040302020200" pitchFamily="66" charset="77"/>
                <a:cs typeface="Baloo" panose="03080902040302020200" pitchFamily="66" charset="77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07CF7D-8A87-6F4E-871D-F3AAAEBDFC43}"/>
              </a:ext>
            </a:extLst>
          </p:cNvPr>
          <p:cNvSpPr txBox="1"/>
          <p:nvPr/>
        </p:nvSpPr>
        <p:spPr>
          <a:xfrm>
            <a:off x="6249813" y="3507123"/>
            <a:ext cx="2848083" cy="3185708"/>
          </a:xfrm>
          <a:custGeom>
            <a:avLst/>
            <a:gdLst>
              <a:gd name="connsiteX0" fmla="*/ 2201199 w 2505455"/>
              <a:gd name="connsiteY0" fmla="*/ 0 h 3185708"/>
              <a:gd name="connsiteX1" fmla="*/ 2505454 w 2505455"/>
              <a:gd name="connsiteY1" fmla="*/ 292608 h 3185708"/>
              <a:gd name="connsiteX2" fmla="*/ 2505455 w 2505455"/>
              <a:gd name="connsiteY2" fmla="*/ 292608 h 3185708"/>
              <a:gd name="connsiteX3" fmla="*/ 2505455 w 2505455"/>
              <a:gd name="connsiteY3" fmla="*/ 3185708 h 3185708"/>
              <a:gd name="connsiteX4" fmla="*/ 0 w 2505455"/>
              <a:gd name="connsiteY4" fmla="*/ 3185708 h 3185708"/>
              <a:gd name="connsiteX5" fmla="*/ 0 w 2505455"/>
              <a:gd name="connsiteY5" fmla="*/ 292608 h 3185708"/>
              <a:gd name="connsiteX6" fmla="*/ 2201199 w 2505455"/>
              <a:gd name="connsiteY6" fmla="*/ 292608 h 3185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5455" h="3185708">
                <a:moveTo>
                  <a:pt x="2201199" y="0"/>
                </a:moveTo>
                <a:lnTo>
                  <a:pt x="2505454" y="292608"/>
                </a:lnTo>
                <a:lnTo>
                  <a:pt x="2505455" y="292608"/>
                </a:lnTo>
                <a:lnTo>
                  <a:pt x="2505455" y="3185708"/>
                </a:lnTo>
                <a:lnTo>
                  <a:pt x="0" y="3185708"/>
                </a:lnTo>
                <a:lnTo>
                  <a:pt x="0" y="292608"/>
                </a:lnTo>
                <a:lnTo>
                  <a:pt x="2201199" y="292608"/>
                </a:lnTo>
                <a:close/>
              </a:path>
            </a:pathLst>
          </a:cu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noAutofit/>
          </a:bodyPr>
          <a:lstStyle/>
          <a:p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Factors sum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lt1"/>
                </a:solidFill>
                <a:latin typeface="Baloo" panose="03080902040302020200" pitchFamily="66" charset="77"/>
                <a:cs typeface="Baloo" panose="03080902040302020200" pitchFamily="66" charset="77"/>
              </a:rPr>
              <a:t>i =1; sum = 0;</a:t>
            </a:r>
          </a:p>
          <a:p>
            <a:r>
              <a:rPr lang="en-US" sz="1400" dirty="0">
                <a:solidFill>
                  <a:schemeClr val="lt1"/>
                </a:solidFill>
                <a:latin typeface="Baloo" panose="03080902040302020200" pitchFamily="66" charset="77"/>
                <a:cs typeface="Baloo" panose="03080902040302020200" pitchFamily="66" charset="77"/>
              </a:rPr>
              <a:t>while(i &lt;= n)</a:t>
            </a:r>
          </a:p>
          <a:p>
            <a:r>
              <a:rPr lang="en-US" sz="1400" dirty="0">
                <a:solidFill>
                  <a:schemeClr val="lt1"/>
                </a:solidFill>
                <a:latin typeface="Baloo" panose="03080902040302020200" pitchFamily="66" charset="77"/>
                <a:cs typeface="Baloo" panose="03080902040302020200" pitchFamily="66" charset="77"/>
              </a:rPr>
              <a:t>{</a:t>
            </a:r>
          </a:p>
          <a:p>
            <a:r>
              <a:rPr lang="en-US" sz="1400" dirty="0">
                <a:solidFill>
                  <a:schemeClr val="lt1"/>
                </a:solidFill>
                <a:latin typeface="Baloo" panose="03080902040302020200" pitchFamily="66" charset="77"/>
                <a:cs typeface="Baloo" panose="03080902040302020200" pitchFamily="66" charset="77"/>
              </a:rPr>
              <a:t>    if(</a:t>
            </a:r>
            <a:r>
              <a:rPr lang="en-US" sz="1400" dirty="0" err="1">
                <a:solidFill>
                  <a:schemeClr val="lt1"/>
                </a:solidFill>
                <a:latin typeface="Baloo" panose="03080902040302020200" pitchFamily="66" charset="77"/>
                <a:cs typeface="Baloo" panose="03080902040302020200" pitchFamily="66" charset="77"/>
              </a:rPr>
              <a:t>n%i</a:t>
            </a:r>
            <a:r>
              <a:rPr lang="en-US" sz="1400" dirty="0">
                <a:solidFill>
                  <a:schemeClr val="lt1"/>
                </a:solidFill>
                <a:latin typeface="Baloo" panose="03080902040302020200" pitchFamily="66" charset="77"/>
                <a:cs typeface="Baloo" panose="03080902040302020200" pitchFamily="66" charset="77"/>
              </a:rPr>
              <a:t>==0)</a:t>
            </a:r>
          </a:p>
          <a:p>
            <a:r>
              <a:rPr lang="en-US" sz="1400" dirty="0">
                <a:solidFill>
                  <a:schemeClr val="lt1"/>
                </a:solidFill>
                <a:latin typeface="Baloo" panose="03080902040302020200" pitchFamily="66" charset="77"/>
                <a:cs typeface="Baloo" panose="03080902040302020200" pitchFamily="66" charset="77"/>
              </a:rPr>
              <a:t>    {</a:t>
            </a:r>
          </a:p>
          <a:p>
            <a:r>
              <a:rPr lang="en-US" sz="1400" dirty="0">
                <a:solidFill>
                  <a:schemeClr val="lt1"/>
                </a:solidFill>
                <a:latin typeface="Baloo" panose="03080902040302020200" pitchFamily="66" charset="77"/>
                <a:cs typeface="Baloo" panose="03080902040302020200" pitchFamily="66" charset="77"/>
              </a:rPr>
              <a:t>        sum = sum + i;</a:t>
            </a:r>
          </a:p>
          <a:p>
            <a:r>
              <a:rPr lang="en-US" sz="1400" dirty="0">
                <a:solidFill>
                  <a:schemeClr val="lt1"/>
                </a:solidFill>
                <a:latin typeface="Baloo" panose="03080902040302020200" pitchFamily="66" charset="77"/>
                <a:cs typeface="Baloo" panose="03080902040302020200" pitchFamily="66" charset="77"/>
              </a:rPr>
              <a:t>     }</a:t>
            </a:r>
          </a:p>
          <a:p>
            <a:r>
              <a:rPr lang="en-US" sz="1400" dirty="0">
                <a:solidFill>
                  <a:schemeClr val="lt1"/>
                </a:solidFill>
                <a:latin typeface="Baloo" panose="03080902040302020200" pitchFamily="66" charset="77"/>
                <a:cs typeface="Baloo" panose="03080902040302020200" pitchFamily="66" charset="77"/>
              </a:rPr>
              <a:t>     i++;</a:t>
            </a:r>
          </a:p>
          <a:p>
            <a:r>
              <a:rPr lang="en-US" sz="1400" dirty="0">
                <a:solidFill>
                  <a:schemeClr val="lt1"/>
                </a:solidFill>
                <a:latin typeface="Baloo" panose="03080902040302020200" pitchFamily="66" charset="77"/>
                <a:cs typeface="Baloo" panose="03080902040302020200" pitchFamily="66" charset="77"/>
              </a:rPr>
              <a:t>}</a:t>
            </a:r>
          </a:p>
          <a:p>
            <a:r>
              <a:rPr lang="en-US" sz="1400" dirty="0">
                <a:solidFill>
                  <a:schemeClr val="lt1"/>
                </a:solidFill>
                <a:latin typeface="Baloo" panose="03080902040302020200" pitchFamily="66" charset="77"/>
                <a:cs typeface="Baloo" panose="03080902040302020200" pitchFamily="66" charset="77"/>
              </a:rPr>
              <a:t>printf(“factors sum is %d”,sum);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FA8F6A-EF30-AF4A-AA41-46FAB3877765}"/>
              </a:ext>
            </a:extLst>
          </p:cNvPr>
          <p:cNvSpPr txBox="1"/>
          <p:nvPr/>
        </p:nvSpPr>
        <p:spPr>
          <a:xfrm>
            <a:off x="9233110" y="406164"/>
            <a:ext cx="2822868" cy="4693813"/>
          </a:xfrm>
          <a:custGeom>
            <a:avLst/>
            <a:gdLst>
              <a:gd name="connsiteX0" fmla="*/ 2366317 w 2693397"/>
              <a:gd name="connsiteY0" fmla="*/ 0 h 4693813"/>
              <a:gd name="connsiteX1" fmla="*/ 2693395 w 2693397"/>
              <a:gd name="connsiteY1" fmla="*/ 292608 h 4693813"/>
              <a:gd name="connsiteX2" fmla="*/ 2693397 w 2693397"/>
              <a:gd name="connsiteY2" fmla="*/ 292608 h 4693813"/>
              <a:gd name="connsiteX3" fmla="*/ 2693397 w 2693397"/>
              <a:gd name="connsiteY3" fmla="*/ 4693813 h 4693813"/>
              <a:gd name="connsiteX4" fmla="*/ 0 w 2693397"/>
              <a:gd name="connsiteY4" fmla="*/ 4693813 h 4693813"/>
              <a:gd name="connsiteX5" fmla="*/ 0 w 2693397"/>
              <a:gd name="connsiteY5" fmla="*/ 292608 h 4693813"/>
              <a:gd name="connsiteX6" fmla="*/ 2366317 w 2693397"/>
              <a:gd name="connsiteY6" fmla="*/ 292608 h 4693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93397" h="4693813">
                <a:moveTo>
                  <a:pt x="2366317" y="0"/>
                </a:moveTo>
                <a:lnTo>
                  <a:pt x="2693395" y="292608"/>
                </a:lnTo>
                <a:lnTo>
                  <a:pt x="2693397" y="292608"/>
                </a:lnTo>
                <a:lnTo>
                  <a:pt x="2693397" y="4693813"/>
                </a:lnTo>
                <a:lnTo>
                  <a:pt x="0" y="4693813"/>
                </a:lnTo>
                <a:lnTo>
                  <a:pt x="0" y="292608"/>
                </a:lnTo>
                <a:lnTo>
                  <a:pt x="2366317" y="292608"/>
                </a:lnTo>
                <a:close/>
              </a:path>
            </a:pathLst>
          </a:custGeom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Perfect Number or not</a:t>
            </a:r>
          </a:p>
          <a:p>
            <a:endParaRPr lang="en-US" sz="1400" dirty="0">
              <a:latin typeface="Baloo" panose="03080902040302020200" pitchFamily="66" charset="77"/>
              <a:cs typeface="Baloo" panose="03080902040302020200" pitchFamily="66" charset="77"/>
            </a:endParaRPr>
          </a:p>
          <a:p>
            <a:r>
              <a:rPr lang="en-US" sz="1400" dirty="0">
                <a:latin typeface="Baloo" panose="03080902040302020200" pitchFamily="66" charset="77"/>
                <a:cs typeface="Baloo" panose="03080902040302020200" pitchFamily="66" charset="77"/>
              </a:rPr>
              <a:t>i =1; sum = 0;</a:t>
            </a:r>
          </a:p>
          <a:p>
            <a:r>
              <a:rPr lang="en-US" sz="1400" dirty="0">
                <a:latin typeface="Baloo" panose="03080902040302020200" pitchFamily="66" charset="77"/>
                <a:cs typeface="Baloo" panose="03080902040302020200" pitchFamily="66" charset="77"/>
              </a:rPr>
              <a:t>while(i &lt; n)</a:t>
            </a:r>
          </a:p>
          <a:p>
            <a:r>
              <a:rPr lang="en-US" sz="1400" dirty="0">
                <a:latin typeface="Baloo" panose="03080902040302020200" pitchFamily="66" charset="77"/>
                <a:cs typeface="Baloo" panose="03080902040302020200" pitchFamily="66" charset="77"/>
              </a:rPr>
              <a:t>{</a:t>
            </a:r>
          </a:p>
          <a:p>
            <a:r>
              <a:rPr lang="en-US" sz="1400" dirty="0">
                <a:latin typeface="Baloo" panose="03080902040302020200" pitchFamily="66" charset="77"/>
                <a:cs typeface="Baloo" panose="03080902040302020200" pitchFamily="66" charset="77"/>
              </a:rPr>
              <a:t>    if(</a:t>
            </a:r>
            <a:r>
              <a:rPr lang="en-US" sz="1400" dirty="0" err="1">
                <a:latin typeface="Baloo" panose="03080902040302020200" pitchFamily="66" charset="77"/>
                <a:cs typeface="Baloo" panose="03080902040302020200" pitchFamily="66" charset="77"/>
              </a:rPr>
              <a:t>n%i</a:t>
            </a:r>
            <a:r>
              <a:rPr lang="en-US" sz="1400" dirty="0">
                <a:latin typeface="Baloo" panose="03080902040302020200" pitchFamily="66" charset="77"/>
                <a:cs typeface="Baloo" panose="03080902040302020200" pitchFamily="66" charset="77"/>
              </a:rPr>
              <a:t>==0)</a:t>
            </a:r>
          </a:p>
          <a:p>
            <a:r>
              <a:rPr lang="en-US" sz="1400" dirty="0">
                <a:latin typeface="Baloo" panose="03080902040302020200" pitchFamily="66" charset="77"/>
                <a:cs typeface="Baloo" panose="03080902040302020200" pitchFamily="66" charset="77"/>
              </a:rPr>
              <a:t>    {</a:t>
            </a:r>
          </a:p>
          <a:p>
            <a:r>
              <a:rPr lang="en-US" sz="1400" dirty="0">
                <a:latin typeface="Baloo" panose="03080902040302020200" pitchFamily="66" charset="77"/>
                <a:cs typeface="Baloo" panose="03080902040302020200" pitchFamily="66" charset="77"/>
              </a:rPr>
              <a:t>        sum = sum + i;</a:t>
            </a:r>
          </a:p>
          <a:p>
            <a:r>
              <a:rPr lang="en-US" sz="1400" dirty="0">
                <a:latin typeface="Baloo" panose="03080902040302020200" pitchFamily="66" charset="77"/>
                <a:cs typeface="Baloo" panose="03080902040302020200" pitchFamily="66" charset="77"/>
              </a:rPr>
              <a:t>     }</a:t>
            </a:r>
          </a:p>
          <a:p>
            <a:r>
              <a:rPr lang="en-US" sz="1400" dirty="0">
                <a:latin typeface="Baloo" panose="03080902040302020200" pitchFamily="66" charset="77"/>
                <a:cs typeface="Baloo" panose="03080902040302020200" pitchFamily="66" charset="77"/>
              </a:rPr>
              <a:t>     i++;</a:t>
            </a:r>
          </a:p>
          <a:p>
            <a:r>
              <a:rPr lang="en-US" sz="1400" dirty="0">
                <a:latin typeface="Baloo" panose="03080902040302020200" pitchFamily="66" charset="77"/>
                <a:cs typeface="Baloo" panose="03080902040302020200" pitchFamily="66" charset="77"/>
              </a:rPr>
              <a:t>}</a:t>
            </a:r>
          </a:p>
          <a:p>
            <a:r>
              <a:rPr lang="en-US" sz="1400" dirty="0">
                <a:latin typeface="Baloo" panose="03080902040302020200" pitchFamily="66" charset="77"/>
                <a:cs typeface="Baloo" panose="03080902040302020200" pitchFamily="66" charset="77"/>
              </a:rPr>
              <a:t>printf(“factors sum is %d”,sum);</a:t>
            </a:r>
          </a:p>
          <a:p>
            <a:r>
              <a:rPr lang="en-US" sz="1400" dirty="0">
                <a:latin typeface="Baloo" panose="03080902040302020200" pitchFamily="66" charset="77"/>
                <a:cs typeface="Baloo" panose="03080902040302020200" pitchFamily="66" charset="77"/>
              </a:rPr>
              <a:t>if(sum==n)</a:t>
            </a:r>
          </a:p>
          <a:p>
            <a:r>
              <a:rPr lang="en-US" sz="1400" dirty="0">
                <a:latin typeface="Baloo" panose="03080902040302020200" pitchFamily="66" charset="77"/>
                <a:cs typeface="Baloo" panose="03080902040302020200" pitchFamily="66" charset="77"/>
              </a:rPr>
              <a:t>{ </a:t>
            </a:r>
          </a:p>
          <a:p>
            <a:r>
              <a:rPr lang="en-US" sz="1400" dirty="0">
                <a:latin typeface="Baloo" panose="03080902040302020200" pitchFamily="66" charset="77"/>
                <a:cs typeface="Baloo" panose="03080902040302020200" pitchFamily="66" charset="77"/>
              </a:rPr>
              <a:t>  printf(“Perfect Number”);</a:t>
            </a:r>
          </a:p>
          <a:p>
            <a:r>
              <a:rPr lang="en-US" sz="1400" dirty="0">
                <a:latin typeface="Baloo" panose="03080902040302020200" pitchFamily="66" charset="77"/>
                <a:cs typeface="Baloo" panose="03080902040302020200" pitchFamily="66" charset="77"/>
              </a:rPr>
              <a:t>}</a:t>
            </a:r>
          </a:p>
          <a:p>
            <a:r>
              <a:rPr lang="en-US" sz="1400" dirty="0">
                <a:latin typeface="Baloo" panose="03080902040302020200" pitchFamily="66" charset="77"/>
                <a:cs typeface="Baloo" panose="03080902040302020200" pitchFamily="66" charset="77"/>
              </a:rPr>
              <a:t>else</a:t>
            </a:r>
          </a:p>
          <a:p>
            <a:r>
              <a:rPr lang="en-US" sz="1400" dirty="0">
                <a:latin typeface="Baloo" panose="03080902040302020200" pitchFamily="66" charset="77"/>
                <a:cs typeface="Baloo" panose="03080902040302020200" pitchFamily="66" charset="77"/>
              </a:rPr>
              <a:t>{</a:t>
            </a:r>
          </a:p>
          <a:p>
            <a:r>
              <a:rPr lang="en-US" sz="1400" dirty="0">
                <a:latin typeface="Baloo" panose="03080902040302020200" pitchFamily="66" charset="77"/>
                <a:cs typeface="Baloo" panose="03080902040302020200" pitchFamily="66" charset="77"/>
              </a:rPr>
              <a:t>  printf(“Not Perfect Perfect”);</a:t>
            </a:r>
          </a:p>
          <a:p>
            <a:r>
              <a:rPr lang="en-US" sz="1400" dirty="0">
                <a:latin typeface="Baloo" panose="03080902040302020200" pitchFamily="66" charset="77"/>
                <a:cs typeface="Baloo" panose="03080902040302020200" pitchFamily="66" charset="77"/>
              </a:rPr>
              <a:t>}</a:t>
            </a:r>
          </a:p>
        </p:txBody>
      </p:sp>
      <p:sp>
        <p:nvSpPr>
          <p:cNvPr id="3" name="Round Diagonal Corner Rectangle 2">
            <a:extLst>
              <a:ext uri="{FF2B5EF4-FFF2-40B4-BE49-F238E27FC236}">
                <a16:creationId xmlns:a16="http://schemas.microsoft.com/office/drawing/2014/main" id="{324CB1FC-D48C-FA44-BBAB-CED2FB7D2C3C}"/>
              </a:ext>
            </a:extLst>
          </p:cNvPr>
          <p:cNvSpPr/>
          <p:nvPr/>
        </p:nvSpPr>
        <p:spPr>
          <a:xfrm rot="1971378">
            <a:off x="255440" y="3231895"/>
            <a:ext cx="822673" cy="858043"/>
          </a:xfrm>
          <a:prstGeom prst="round2DiagRect">
            <a:avLst>
              <a:gd name="adj1" fmla="val 16667"/>
              <a:gd name="adj2" fmla="val 30148"/>
            </a:avLst>
          </a:prstGeom>
          <a:noFill/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2400000"/>
              </a:camera>
              <a:lightRig rig="threePt" dir="t"/>
            </a:scene3d>
          </a:bodyPr>
          <a:lstStyle/>
          <a:p>
            <a:pPr algn="ctr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12700" dir="13500000" sx="98000" sy="98000" algn="br" rotWithShape="0">
                    <a:prstClr val="black">
                      <a:alpha val="52000"/>
                    </a:prstClr>
                  </a:outerShdw>
                </a:effectLst>
              </a:rPr>
              <a:t>7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7F1C261-EB06-A740-ABE2-8ACF49EA6DB8}"/>
              </a:ext>
            </a:extLst>
          </p:cNvPr>
          <p:cNvCxnSpPr>
            <a:cxnSpLocks/>
          </p:cNvCxnSpPr>
          <p:nvPr/>
        </p:nvCxnSpPr>
        <p:spPr>
          <a:xfrm flipV="1">
            <a:off x="850042" y="2313571"/>
            <a:ext cx="2480523" cy="915085"/>
          </a:xfrm>
          <a:prstGeom prst="straightConnector1">
            <a:avLst/>
          </a:prstGeom>
          <a:ln w="3492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A64539-61E3-D442-AF11-8C817202D916}"/>
              </a:ext>
            </a:extLst>
          </p:cNvPr>
          <p:cNvCxnSpPr>
            <a:cxnSpLocks/>
          </p:cNvCxnSpPr>
          <p:nvPr/>
        </p:nvCxnSpPr>
        <p:spPr>
          <a:xfrm flipV="1">
            <a:off x="1060184" y="2763259"/>
            <a:ext cx="2480020" cy="606317"/>
          </a:xfrm>
          <a:prstGeom prst="straightConnector1">
            <a:avLst/>
          </a:prstGeom>
          <a:ln w="3492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C81794-BCBD-E445-93BF-6034BBFEA7E3}"/>
              </a:ext>
            </a:extLst>
          </p:cNvPr>
          <p:cNvCxnSpPr>
            <a:cxnSpLocks/>
          </p:cNvCxnSpPr>
          <p:nvPr/>
        </p:nvCxnSpPr>
        <p:spPr>
          <a:xfrm flipV="1">
            <a:off x="1165804" y="3184626"/>
            <a:ext cx="2489384" cy="302060"/>
          </a:xfrm>
          <a:prstGeom prst="straightConnector1">
            <a:avLst/>
          </a:prstGeom>
          <a:ln w="3492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75EAF11-0028-0D4D-929C-53637436567C}"/>
              </a:ext>
            </a:extLst>
          </p:cNvPr>
          <p:cNvCxnSpPr>
            <a:cxnSpLocks/>
          </p:cNvCxnSpPr>
          <p:nvPr/>
        </p:nvCxnSpPr>
        <p:spPr>
          <a:xfrm>
            <a:off x="1177862" y="3641779"/>
            <a:ext cx="2465268" cy="111768"/>
          </a:xfrm>
          <a:prstGeom prst="straightConnector1">
            <a:avLst/>
          </a:prstGeom>
          <a:ln w="3492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33963F-5D9F-5040-8F50-5F3B447F8215}"/>
              </a:ext>
            </a:extLst>
          </p:cNvPr>
          <p:cNvCxnSpPr>
            <a:cxnSpLocks/>
          </p:cNvCxnSpPr>
          <p:nvPr/>
        </p:nvCxnSpPr>
        <p:spPr>
          <a:xfrm>
            <a:off x="1134536" y="3754892"/>
            <a:ext cx="2394844" cy="509658"/>
          </a:xfrm>
          <a:prstGeom prst="straightConnector1">
            <a:avLst/>
          </a:prstGeom>
          <a:ln w="3492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5F6B23-B574-3844-B351-269C1EB1A32E}"/>
              </a:ext>
            </a:extLst>
          </p:cNvPr>
          <p:cNvCxnSpPr>
            <a:cxnSpLocks/>
          </p:cNvCxnSpPr>
          <p:nvPr/>
        </p:nvCxnSpPr>
        <p:spPr>
          <a:xfrm>
            <a:off x="1006851" y="3957440"/>
            <a:ext cx="2245966" cy="865656"/>
          </a:xfrm>
          <a:prstGeom prst="straightConnector1">
            <a:avLst/>
          </a:prstGeom>
          <a:ln w="3492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9A1BECD-852A-4B44-BDF2-B4D1AE68B1B3}"/>
              </a:ext>
            </a:extLst>
          </p:cNvPr>
          <p:cNvCxnSpPr>
            <a:cxnSpLocks/>
          </p:cNvCxnSpPr>
          <p:nvPr/>
        </p:nvCxnSpPr>
        <p:spPr>
          <a:xfrm>
            <a:off x="893101" y="4133364"/>
            <a:ext cx="1983405" cy="1171787"/>
          </a:xfrm>
          <a:prstGeom prst="straightConnector1">
            <a:avLst/>
          </a:prstGeom>
          <a:ln w="3492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CEB57012-55B8-5848-9023-FB68A9641BF0}"/>
              </a:ext>
            </a:extLst>
          </p:cNvPr>
          <p:cNvSpPr/>
          <p:nvPr/>
        </p:nvSpPr>
        <p:spPr>
          <a:xfrm>
            <a:off x="3407813" y="1995571"/>
            <a:ext cx="554182" cy="480290"/>
          </a:xfrm>
          <a:prstGeom prst="ellipse">
            <a:avLst/>
          </a:prstGeom>
          <a:solidFill>
            <a:srgbClr val="00B050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30F38F6-32AC-654F-8788-1524EEBBED9C}"/>
              </a:ext>
            </a:extLst>
          </p:cNvPr>
          <p:cNvSpPr/>
          <p:nvPr/>
        </p:nvSpPr>
        <p:spPr>
          <a:xfrm>
            <a:off x="3663257" y="2512925"/>
            <a:ext cx="554182" cy="480290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351FD57-BC4E-4749-B87E-4BFEB4FD1AFD}"/>
              </a:ext>
            </a:extLst>
          </p:cNvPr>
          <p:cNvSpPr/>
          <p:nvPr/>
        </p:nvSpPr>
        <p:spPr>
          <a:xfrm>
            <a:off x="3754606" y="3069031"/>
            <a:ext cx="554182" cy="480290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B144713-D286-1045-B8E9-205CB9520968}"/>
              </a:ext>
            </a:extLst>
          </p:cNvPr>
          <p:cNvSpPr/>
          <p:nvPr/>
        </p:nvSpPr>
        <p:spPr>
          <a:xfrm>
            <a:off x="3779817" y="3657231"/>
            <a:ext cx="554182" cy="480290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E394E42-E0C1-BE40-9711-DDA347443F79}"/>
              </a:ext>
            </a:extLst>
          </p:cNvPr>
          <p:cNvSpPr/>
          <p:nvPr/>
        </p:nvSpPr>
        <p:spPr>
          <a:xfrm>
            <a:off x="3653797" y="4231982"/>
            <a:ext cx="554182" cy="480290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2D61596-9EDC-F744-96E2-DB69DC784EDB}"/>
              </a:ext>
            </a:extLst>
          </p:cNvPr>
          <p:cNvSpPr/>
          <p:nvPr/>
        </p:nvSpPr>
        <p:spPr>
          <a:xfrm>
            <a:off x="3338110" y="4806733"/>
            <a:ext cx="554182" cy="480290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6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56916E2-7A6D-B247-89FC-84C08FA48000}"/>
              </a:ext>
            </a:extLst>
          </p:cNvPr>
          <p:cNvSpPr/>
          <p:nvPr/>
        </p:nvSpPr>
        <p:spPr>
          <a:xfrm>
            <a:off x="2876506" y="5305151"/>
            <a:ext cx="554182" cy="480290"/>
          </a:xfrm>
          <a:prstGeom prst="ellipse">
            <a:avLst/>
          </a:prstGeom>
          <a:solidFill>
            <a:srgbClr val="00B050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52997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edge">
                                          <p:cBhvr>
                                            <p:cTn id="7" dur="2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8" repeatCount="0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16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arrow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2" presetClass="entr" presetSubtype="8" repeatCount="0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28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arrow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" fill="hold">
                          <p:stCondLst>
                            <p:cond delay="indefinite"/>
                          </p:stCondLst>
                          <p:childTnLst>
                            <p:par>
                              <p:cTn id="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" presetID="2" presetClass="entr" presetSubtype="4" repeatCount="0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40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arrow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" fill="hold">
                          <p:stCondLst>
                            <p:cond delay="indefinite"/>
                          </p:stCondLst>
                          <p:childTnLst>
                            <p:par>
                              <p:cTn id="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" presetID="2" presetClass="entr" presetSubtype="8" repeatCount="0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4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5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52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arrow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" fill="hold">
                          <p:stCondLst>
                            <p:cond delay="indefinite"/>
                          </p:stCondLst>
                          <p:childTnLst>
                            <p:par>
                              <p:cTn id="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" fill="hold">
                          <p:stCondLst>
                            <p:cond delay="indefinite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2" presetClass="entr" presetSubtype="8" repeatCount="0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64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arrow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" fill="hold">
                          <p:stCondLst>
                            <p:cond delay="indefinite"/>
                          </p:stCondLst>
                          <p:childTnLst>
                            <p:par>
                              <p:cTn id="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" fill="hold">
                          <p:stCondLst>
                            <p:cond delay="indefinite"/>
                          </p:stCondLst>
                          <p:childTnLst>
                            <p:par>
                              <p:cTn id="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" presetID="2" presetClass="entr" presetSubtype="8" repeatCount="0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9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76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arrow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0" fill="hold">
                          <p:stCondLst>
                            <p:cond delay="indefinite"/>
                          </p:stCondLst>
                          <p:childTnLst>
                            <p:par>
                              <p:cTn id="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2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6" fill="hold">
                          <p:stCondLst>
                            <p:cond delay="indefinite"/>
                          </p:stCondLst>
                          <p:childTnLst>
                            <p:par>
                              <p:cTn id="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8" presetID="2" presetClass="entr" presetSubtype="8" repeatCount="0" accel="50000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88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arrow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2" fill="hold">
                          <p:stCondLst>
                            <p:cond delay="indefinite"/>
                          </p:stCondLst>
                          <p:childTnLst>
                            <p:par>
                              <p:cTn id="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4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8" fill="hold">
                          <p:stCondLst>
                            <p:cond delay="indefinite"/>
                          </p:stCondLst>
                          <p:childTnLst>
                            <p:par>
                              <p:cTn id="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0" presetID="2" presetClass="entr" presetSubtype="9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4" fill="hold">
                          <p:stCondLst>
                            <p:cond delay="indefinite"/>
                          </p:stCondLst>
                          <p:childTnLst>
                            <p:par>
                              <p:cTn id="1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6" presetID="2" presetClass="entr" presetSubtype="9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0" fill="hold">
                          <p:stCondLst>
                            <p:cond delay="indefinite"/>
                          </p:stCondLst>
                          <p:childTnLst>
                            <p:par>
                              <p:cTn id="1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2" presetID="2" presetClass="entr" presetSubtype="1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10" grpId="0"/>
          <p:bldP spid="14" grpId="0" animBg="1"/>
          <p:bldP spid="15" grpId="0" animBg="1"/>
          <p:bldP spid="16" grpId="0" animBg="1"/>
          <p:bldP spid="49" grpId="0" animBg="1"/>
          <p:bldP spid="50" grpId="0" animBg="1"/>
          <p:bldP spid="51" grpId="0" animBg="1"/>
          <p:bldP spid="52" grpId="0" animBg="1"/>
          <p:bldP spid="53" grpId="0" animBg="1"/>
          <p:bldP spid="54" grpId="0" animBg="1"/>
          <p:bldP spid="5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edge">
                                          <p:cBhvr>
                                            <p:cTn id="7" dur="2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8" repeatCount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16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6" name="arrow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2" presetClass="entr" presetSubtype="8" repeatCount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28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6" name="arrow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" fill="hold">
                          <p:stCondLst>
                            <p:cond delay="indefinite"/>
                          </p:stCondLst>
                          <p:childTnLst>
                            <p:par>
                              <p:cTn id="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" presetID="2" presetClass="entr" presetSubtype="4" repeatCount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40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6" name="arrow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" fill="hold">
                          <p:stCondLst>
                            <p:cond delay="indefinite"/>
                          </p:stCondLst>
                          <p:childTnLst>
                            <p:par>
                              <p:cTn id="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" presetID="2" presetClass="entr" presetSubtype="8" repeatCount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52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6" name="arrow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" fill="hold">
                          <p:stCondLst>
                            <p:cond delay="indefinite"/>
                          </p:stCondLst>
                          <p:childTnLst>
                            <p:par>
                              <p:cTn id="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" fill="hold">
                          <p:stCondLst>
                            <p:cond delay="indefinite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2" presetClass="entr" presetSubtype="8" repeatCount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64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6" name="arrow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" fill="hold">
                          <p:stCondLst>
                            <p:cond delay="indefinite"/>
                          </p:stCondLst>
                          <p:childTnLst>
                            <p:par>
                              <p:cTn id="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" fill="hold">
                          <p:stCondLst>
                            <p:cond delay="indefinite"/>
                          </p:stCondLst>
                          <p:childTnLst>
                            <p:par>
                              <p:cTn id="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" presetID="2" presetClass="entr" presetSubtype="8" repeatCount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76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6" name="arrow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0" fill="hold">
                          <p:stCondLst>
                            <p:cond delay="indefinite"/>
                          </p:stCondLst>
                          <p:childTnLst>
                            <p:par>
                              <p:cTn id="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2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6" fill="hold">
                          <p:stCondLst>
                            <p:cond delay="indefinite"/>
                          </p:stCondLst>
                          <p:childTnLst>
                            <p:par>
                              <p:cTn id="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8" presetID="2" presetClass="entr" presetSubtype="8" repeatCount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88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6" name="arrow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2" fill="hold">
                          <p:stCondLst>
                            <p:cond delay="indefinite"/>
                          </p:stCondLst>
                          <p:childTnLst>
                            <p:par>
                              <p:cTn id="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4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8" fill="hold">
                          <p:stCondLst>
                            <p:cond delay="indefinite"/>
                          </p:stCondLst>
                          <p:childTnLst>
                            <p:par>
                              <p:cTn id="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0" presetID="2" presetClass="entr" presetSubtype="9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4" fill="hold">
                          <p:stCondLst>
                            <p:cond delay="indefinite"/>
                          </p:stCondLst>
                          <p:childTnLst>
                            <p:par>
                              <p:cTn id="1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6" presetID="2" presetClass="entr" presetSubtype="9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0" fill="hold">
                          <p:stCondLst>
                            <p:cond delay="indefinite"/>
                          </p:stCondLst>
                          <p:childTnLst>
                            <p:par>
                              <p:cTn id="1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2" presetID="2" presetClass="entr" presetSubtype="1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10" grpId="0"/>
          <p:bldP spid="14" grpId="0" animBg="1"/>
          <p:bldP spid="15" grpId="0" animBg="1"/>
          <p:bldP spid="16" grpId="0" animBg="1"/>
          <p:bldP spid="49" grpId="0" animBg="1"/>
          <p:bldP spid="50" grpId="0" animBg="1"/>
          <p:bldP spid="51" grpId="0" animBg="1"/>
          <p:bldP spid="52" grpId="0" animBg="1"/>
          <p:bldP spid="53" grpId="0" animBg="1"/>
          <p:bldP spid="54" grpId="0" animBg="1"/>
          <p:bldP spid="55" grpId="0" animBg="1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3816" y="-28593"/>
            <a:ext cx="5477256" cy="685800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5004741" y="30048"/>
            <a:ext cx="0" cy="6797903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AD0B33E-958E-F34E-AD3A-CB06D4119F08}"/>
              </a:ext>
            </a:extLst>
          </p:cNvPr>
          <p:cNvSpPr/>
          <p:nvPr/>
        </p:nvSpPr>
        <p:spPr>
          <a:xfrm>
            <a:off x="0" y="157705"/>
            <a:ext cx="5004741" cy="830997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Fiboncci series</a:t>
            </a:r>
            <a:endParaRPr lang="en-US" sz="4800" b="0" cap="none" spc="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pitchFamily="18" charset="77"/>
              <a:cs typeface="LilyUPC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B823BE-2DAB-4B47-A4E7-DB5A59E5309E}"/>
              </a:ext>
            </a:extLst>
          </p:cNvPr>
          <p:cNvSpPr txBox="1"/>
          <p:nvPr/>
        </p:nvSpPr>
        <p:spPr>
          <a:xfrm>
            <a:off x="7651961" y="3369575"/>
            <a:ext cx="4005751" cy="3458375"/>
          </a:xfrm>
          <a:custGeom>
            <a:avLst/>
            <a:gdLst>
              <a:gd name="connsiteX0" fmla="*/ 1501143 w 1708635"/>
              <a:gd name="connsiteY0" fmla="*/ 0 h 2754821"/>
              <a:gd name="connsiteX1" fmla="*/ 1708635 w 1708635"/>
              <a:gd name="connsiteY1" fmla="*/ 292608 h 2754821"/>
              <a:gd name="connsiteX2" fmla="*/ 1708635 w 1708635"/>
              <a:gd name="connsiteY2" fmla="*/ 2754821 h 2754821"/>
              <a:gd name="connsiteX3" fmla="*/ 0 w 1708635"/>
              <a:gd name="connsiteY3" fmla="*/ 2754821 h 2754821"/>
              <a:gd name="connsiteX4" fmla="*/ 0 w 1708635"/>
              <a:gd name="connsiteY4" fmla="*/ 292608 h 2754821"/>
              <a:gd name="connsiteX5" fmla="*/ 1501143 w 1708635"/>
              <a:gd name="connsiteY5" fmla="*/ 292608 h 2754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08635" h="2754821">
                <a:moveTo>
                  <a:pt x="1501143" y="0"/>
                </a:moveTo>
                <a:lnTo>
                  <a:pt x="1708635" y="292608"/>
                </a:lnTo>
                <a:lnTo>
                  <a:pt x="1708635" y="2754821"/>
                </a:lnTo>
                <a:lnTo>
                  <a:pt x="0" y="2754821"/>
                </a:lnTo>
                <a:lnTo>
                  <a:pt x="0" y="292608"/>
                </a:lnTo>
                <a:lnTo>
                  <a:pt x="1501143" y="292608"/>
                </a:lnTo>
                <a:close/>
              </a:path>
            </a:pathLst>
          </a:custGeom>
          <a:ln/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0">
            <a:schemeClr val="accent3"/>
          </a:lnRef>
          <a:fillRef idx="1002">
            <a:schemeClr val="dk2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Fibonacci series</a:t>
            </a:r>
          </a:p>
          <a:p>
            <a:endParaRPr lang="en-US" sz="2000" dirty="0">
              <a:latin typeface="Amasis MT Pro Medium" panose="02040A04050005020304" pitchFamily="18" charset="77"/>
              <a:ea typeface="Silom" pitchFamily="2" charset="-34"/>
              <a:cs typeface="Amasis MT Pro Black" panose="020F0502020204030204" pitchFamily="34" charset="0"/>
            </a:endParaRPr>
          </a:p>
          <a:p>
            <a:r>
              <a:rPr lang="en-US" sz="20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i =1; min=0;max=1;sum=0</a:t>
            </a:r>
          </a:p>
          <a:p>
            <a:r>
              <a:rPr lang="en-US" sz="20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while(i &lt;= n)</a:t>
            </a:r>
          </a:p>
          <a:p>
            <a:r>
              <a:rPr lang="en-US" sz="20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{</a:t>
            </a:r>
          </a:p>
          <a:p>
            <a:r>
              <a:rPr lang="en-US" sz="20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    printf(“%d ”, min)</a:t>
            </a:r>
          </a:p>
          <a:p>
            <a:r>
              <a:rPr lang="en-US" sz="20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    sum = min + max;</a:t>
            </a:r>
          </a:p>
          <a:p>
            <a:r>
              <a:rPr lang="en-US" sz="20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    min=max;</a:t>
            </a:r>
          </a:p>
          <a:p>
            <a:r>
              <a:rPr lang="en-US" sz="20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    max = sum;</a:t>
            </a:r>
          </a:p>
          <a:p>
            <a:r>
              <a:rPr lang="en-US" sz="20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    i++;</a:t>
            </a:r>
          </a:p>
          <a:p>
            <a:r>
              <a:rPr lang="en-US" sz="20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}</a:t>
            </a:r>
          </a:p>
          <a:p>
            <a:endParaRPr lang="en-US" sz="2000" dirty="0">
              <a:latin typeface="Amasis MT Pro Medium" panose="02040A04050005020304" pitchFamily="18" charset="77"/>
              <a:ea typeface="Silom" pitchFamily="2" charset="-34"/>
              <a:cs typeface="Amasis MT Pro Black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07CF7D-8A87-6F4E-871D-F3AAAEBDFC43}"/>
              </a:ext>
            </a:extLst>
          </p:cNvPr>
          <p:cNvSpPr txBox="1"/>
          <p:nvPr/>
        </p:nvSpPr>
        <p:spPr>
          <a:xfrm>
            <a:off x="5858599" y="0"/>
            <a:ext cx="4005751" cy="3185708"/>
          </a:xfrm>
          <a:custGeom>
            <a:avLst/>
            <a:gdLst>
              <a:gd name="connsiteX0" fmla="*/ 2201199 w 2505455"/>
              <a:gd name="connsiteY0" fmla="*/ 0 h 3185708"/>
              <a:gd name="connsiteX1" fmla="*/ 2505454 w 2505455"/>
              <a:gd name="connsiteY1" fmla="*/ 292608 h 3185708"/>
              <a:gd name="connsiteX2" fmla="*/ 2505455 w 2505455"/>
              <a:gd name="connsiteY2" fmla="*/ 292608 h 3185708"/>
              <a:gd name="connsiteX3" fmla="*/ 2505455 w 2505455"/>
              <a:gd name="connsiteY3" fmla="*/ 3185708 h 3185708"/>
              <a:gd name="connsiteX4" fmla="*/ 0 w 2505455"/>
              <a:gd name="connsiteY4" fmla="*/ 3185708 h 3185708"/>
              <a:gd name="connsiteX5" fmla="*/ 0 w 2505455"/>
              <a:gd name="connsiteY5" fmla="*/ 292608 h 3185708"/>
              <a:gd name="connsiteX6" fmla="*/ 2201199 w 2505455"/>
              <a:gd name="connsiteY6" fmla="*/ 292608 h 3185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5455" h="3185708">
                <a:moveTo>
                  <a:pt x="2201199" y="0"/>
                </a:moveTo>
                <a:lnTo>
                  <a:pt x="2505454" y="292608"/>
                </a:lnTo>
                <a:lnTo>
                  <a:pt x="2505455" y="292608"/>
                </a:lnTo>
                <a:lnTo>
                  <a:pt x="2505455" y="3185708"/>
                </a:lnTo>
                <a:lnTo>
                  <a:pt x="0" y="3185708"/>
                </a:lnTo>
                <a:lnTo>
                  <a:pt x="0" y="292608"/>
                </a:lnTo>
                <a:lnTo>
                  <a:pt x="2201199" y="292608"/>
                </a:lnTo>
                <a:close/>
              </a:path>
            </a:pathLst>
          </a:cu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noAutofit/>
          </a:bodyPr>
          <a:lstStyle/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pPr lvl="1"/>
            <a:r>
              <a:rPr lang="en-US" sz="3200" dirty="0">
                <a:latin typeface="Baloo" panose="03080902040302020200" pitchFamily="66" charset="77"/>
                <a:cs typeface="Baloo" panose="03080902040302020200" pitchFamily="66" charset="77"/>
              </a:rPr>
              <a:t>sum = min + max;</a:t>
            </a:r>
          </a:p>
          <a:p>
            <a:pPr lvl="1"/>
            <a:r>
              <a:rPr lang="en-US" sz="3200" dirty="0">
                <a:latin typeface="Baloo" panose="03080902040302020200" pitchFamily="66" charset="77"/>
                <a:cs typeface="Baloo" panose="03080902040302020200" pitchFamily="66" charset="77"/>
              </a:rPr>
              <a:t>min=max;</a:t>
            </a:r>
          </a:p>
          <a:p>
            <a:pPr lvl="1"/>
            <a:r>
              <a:rPr lang="en-US" sz="3200" dirty="0">
                <a:latin typeface="Baloo" panose="03080902040302020200" pitchFamily="66" charset="77"/>
                <a:cs typeface="Baloo" panose="03080902040302020200" pitchFamily="66" charset="77"/>
              </a:rPr>
              <a:t>max = sum;</a:t>
            </a:r>
          </a:p>
          <a:p>
            <a:endParaRPr lang="en-US" sz="1400" dirty="0">
              <a:latin typeface="Baloo" panose="03080902040302020200" pitchFamily="66" charset="77"/>
              <a:cs typeface="Baloo" panose="03080902040302020200" pitchFamily="66" charset="77"/>
            </a:endParaRPr>
          </a:p>
        </p:txBody>
      </p:sp>
      <p:sp>
        <p:nvSpPr>
          <p:cNvPr id="3" name="Round Diagonal Corner Rectangle 2">
            <a:extLst>
              <a:ext uri="{FF2B5EF4-FFF2-40B4-BE49-F238E27FC236}">
                <a16:creationId xmlns:a16="http://schemas.microsoft.com/office/drawing/2014/main" id="{324CB1FC-D48C-FA44-BBAB-CED2FB7D2C3C}"/>
              </a:ext>
            </a:extLst>
          </p:cNvPr>
          <p:cNvSpPr/>
          <p:nvPr/>
        </p:nvSpPr>
        <p:spPr>
          <a:xfrm rot="1971378">
            <a:off x="255440" y="3231895"/>
            <a:ext cx="822673" cy="858043"/>
          </a:xfrm>
          <a:prstGeom prst="round2DiagRect">
            <a:avLst>
              <a:gd name="adj1" fmla="val 16667"/>
              <a:gd name="adj2" fmla="val 30148"/>
            </a:avLst>
          </a:prstGeom>
          <a:noFill/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2400000"/>
              </a:camera>
              <a:lightRig rig="threePt" dir="t"/>
            </a:scene3d>
          </a:bodyPr>
          <a:lstStyle/>
          <a:p>
            <a:pPr algn="ctr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12700" dir="13500000" sx="98000" sy="98000" algn="br" rotWithShape="0">
                    <a:prstClr val="black">
                      <a:alpha val="52000"/>
                    </a:prstClr>
                  </a:outerShdw>
                </a:effectLst>
              </a:rPr>
              <a:t>7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7F1C261-EB06-A740-ABE2-8ACF49EA6DB8}"/>
              </a:ext>
            </a:extLst>
          </p:cNvPr>
          <p:cNvCxnSpPr>
            <a:cxnSpLocks/>
          </p:cNvCxnSpPr>
          <p:nvPr/>
        </p:nvCxnSpPr>
        <p:spPr>
          <a:xfrm flipV="1">
            <a:off x="850042" y="2313571"/>
            <a:ext cx="2480523" cy="915085"/>
          </a:xfrm>
          <a:prstGeom prst="straightConnector1">
            <a:avLst/>
          </a:prstGeom>
          <a:ln w="3492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A64539-61E3-D442-AF11-8C817202D916}"/>
              </a:ext>
            </a:extLst>
          </p:cNvPr>
          <p:cNvCxnSpPr>
            <a:cxnSpLocks/>
          </p:cNvCxnSpPr>
          <p:nvPr/>
        </p:nvCxnSpPr>
        <p:spPr>
          <a:xfrm flipV="1">
            <a:off x="1060184" y="2763259"/>
            <a:ext cx="2480020" cy="606317"/>
          </a:xfrm>
          <a:prstGeom prst="straightConnector1">
            <a:avLst/>
          </a:prstGeom>
          <a:ln w="3492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C81794-BCBD-E445-93BF-6034BBFEA7E3}"/>
              </a:ext>
            </a:extLst>
          </p:cNvPr>
          <p:cNvCxnSpPr>
            <a:cxnSpLocks/>
          </p:cNvCxnSpPr>
          <p:nvPr/>
        </p:nvCxnSpPr>
        <p:spPr>
          <a:xfrm flipV="1">
            <a:off x="1165804" y="3184626"/>
            <a:ext cx="2489384" cy="302060"/>
          </a:xfrm>
          <a:prstGeom prst="straightConnector1">
            <a:avLst/>
          </a:prstGeom>
          <a:ln w="3492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75EAF11-0028-0D4D-929C-53637436567C}"/>
              </a:ext>
            </a:extLst>
          </p:cNvPr>
          <p:cNvCxnSpPr>
            <a:cxnSpLocks/>
          </p:cNvCxnSpPr>
          <p:nvPr/>
        </p:nvCxnSpPr>
        <p:spPr>
          <a:xfrm>
            <a:off x="1177862" y="3641779"/>
            <a:ext cx="2465268" cy="111768"/>
          </a:xfrm>
          <a:prstGeom prst="straightConnector1">
            <a:avLst/>
          </a:prstGeom>
          <a:ln w="3492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33963F-5D9F-5040-8F50-5F3B447F8215}"/>
              </a:ext>
            </a:extLst>
          </p:cNvPr>
          <p:cNvCxnSpPr>
            <a:cxnSpLocks/>
          </p:cNvCxnSpPr>
          <p:nvPr/>
        </p:nvCxnSpPr>
        <p:spPr>
          <a:xfrm>
            <a:off x="1134536" y="3754892"/>
            <a:ext cx="2394844" cy="509658"/>
          </a:xfrm>
          <a:prstGeom prst="straightConnector1">
            <a:avLst/>
          </a:prstGeom>
          <a:ln w="3492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5F6B23-B574-3844-B351-269C1EB1A32E}"/>
              </a:ext>
            </a:extLst>
          </p:cNvPr>
          <p:cNvCxnSpPr>
            <a:cxnSpLocks/>
          </p:cNvCxnSpPr>
          <p:nvPr/>
        </p:nvCxnSpPr>
        <p:spPr>
          <a:xfrm>
            <a:off x="1006851" y="3957440"/>
            <a:ext cx="2245966" cy="865656"/>
          </a:xfrm>
          <a:prstGeom prst="straightConnector1">
            <a:avLst/>
          </a:prstGeom>
          <a:ln w="3492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9A1BECD-852A-4B44-BDF2-B4D1AE68B1B3}"/>
              </a:ext>
            </a:extLst>
          </p:cNvPr>
          <p:cNvCxnSpPr>
            <a:cxnSpLocks/>
          </p:cNvCxnSpPr>
          <p:nvPr/>
        </p:nvCxnSpPr>
        <p:spPr>
          <a:xfrm>
            <a:off x="893101" y="4133364"/>
            <a:ext cx="1983405" cy="1171787"/>
          </a:xfrm>
          <a:prstGeom prst="straightConnector1">
            <a:avLst/>
          </a:prstGeom>
          <a:ln w="3492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CEB57012-55B8-5848-9023-FB68A9641BF0}"/>
              </a:ext>
            </a:extLst>
          </p:cNvPr>
          <p:cNvSpPr/>
          <p:nvPr/>
        </p:nvSpPr>
        <p:spPr>
          <a:xfrm>
            <a:off x="3407813" y="1995571"/>
            <a:ext cx="554182" cy="480290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30F38F6-32AC-654F-8788-1524EEBBED9C}"/>
              </a:ext>
            </a:extLst>
          </p:cNvPr>
          <p:cNvSpPr/>
          <p:nvPr/>
        </p:nvSpPr>
        <p:spPr>
          <a:xfrm>
            <a:off x="3663257" y="2512925"/>
            <a:ext cx="554182" cy="480290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351FD57-BC4E-4749-B87E-4BFEB4FD1AFD}"/>
              </a:ext>
            </a:extLst>
          </p:cNvPr>
          <p:cNvSpPr/>
          <p:nvPr/>
        </p:nvSpPr>
        <p:spPr>
          <a:xfrm>
            <a:off x="3754606" y="3069031"/>
            <a:ext cx="554182" cy="480290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B144713-D286-1045-B8E9-205CB9520968}"/>
              </a:ext>
            </a:extLst>
          </p:cNvPr>
          <p:cNvSpPr/>
          <p:nvPr/>
        </p:nvSpPr>
        <p:spPr>
          <a:xfrm>
            <a:off x="3779817" y="3657231"/>
            <a:ext cx="554182" cy="480290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E394E42-E0C1-BE40-9711-DDA347443F79}"/>
              </a:ext>
            </a:extLst>
          </p:cNvPr>
          <p:cNvSpPr/>
          <p:nvPr/>
        </p:nvSpPr>
        <p:spPr>
          <a:xfrm>
            <a:off x="3653797" y="4231982"/>
            <a:ext cx="554182" cy="480290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2D61596-9EDC-F744-96E2-DB69DC784EDB}"/>
              </a:ext>
            </a:extLst>
          </p:cNvPr>
          <p:cNvSpPr/>
          <p:nvPr/>
        </p:nvSpPr>
        <p:spPr>
          <a:xfrm>
            <a:off x="3338110" y="4806733"/>
            <a:ext cx="554182" cy="480290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56916E2-7A6D-B247-89FC-84C08FA48000}"/>
              </a:ext>
            </a:extLst>
          </p:cNvPr>
          <p:cNvSpPr/>
          <p:nvPr/>
        </p:nvSpPr>
        <p:spPr>
          <a:xfrm>
            <a:off x="2876506" y="5305151"/>
            <a:ext cx="554182" cy="480290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42268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edge">
                                          <p:cBhvr>
                                            <p:cTn id="7" dur="2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8" repeatCount="0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16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arrow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2" presetClass="entr" presetSubtype="8" repeatCount="0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28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arrow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" fill="hold">
                          <p:stCondLst>
                            <p:cond delay="indefinite"/>
                          </p:stCondLst>
                          <p:childTnLst>
                            <p:par>
                              <p:cTn id="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" presetID="2" presetClass="entr" presetSubtype="4" repeatCount="0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40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arrow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" fill="hold">
                          <p:stCondLst>
                            <p:cond delay="indefinite"/>
                          </p:stCondLst>
                          <p:childTnLst>
                            <p:par>
                              <p:cTn id="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" presetID="2" presetClass="entr" presetSubtype="8" repeatCount="0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4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5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52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arrow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" fill="hold">
                          <p:stCondLst>
                            <p:cond delay="indefinite"/>
                          </p:stCondLst>
                          <p:childTnLst>
                            <p:par>
                              <p:cTn id="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" fill="hold">
                          <p:stCondLst>
                            <p:cond delay="indefinite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2" presetClass="entr" presetSubtype="8" repeatCount="0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64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arrow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" fill="hold">
                          <p:stCondLst>
                            <p:cond delay="indefinite"/>
                          </p:stCondLst>
                          <p:childTnLst>
                            <p:par>
                              <p:cTn id="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" fill="hold">
                          <p:stCondLst>
                            <p:cond delay="indefinite"/>
                          </p:stCondLst>
                          <p:childTnLst>
                            <p:par>
                              <p:cTn id="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" presetID="2" presetClass="entr" presetSubtype="8" repeatCount="0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9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76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arrow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0" fill="hold">
                          <p:stCondLst>
                            <p:cond delay="indefinite"/>
                          </p:stCondLst>
                          <p:childTnLst>
                            <p:par>
                              <p:cTn id="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2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6" fill="hold">
                          <p:stCondLst>
                            <p:cond delay="indefinite"/>
                          </p:stCondLst>
                          <p:childTnLst>
                            <p:par>
                              <p:cTn id="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8" presetID="2" presetClass="entr" presetSubtype="8" repeatCount="0" accel="50000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88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arrow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2" fill="hold">
                          <p:stCondLst>
                            <p:cond delay="indefinite"/>
                          </p:stCondLst>
                          <p:childTnLst>
                            <p:par>
                              <p:cTn id="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4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8" fill="hold">
                          <p:stCondLst>
                            <p:cond delay="indefinite"/>
                          </p:stCondLst>
                          <p:childTnLst>
                            <p:par>
                              <p:cTn id="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0" presetID="2" presetClass="entr" presetSubtype="9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4" fill="hold">
                          <p:stCondLst>
                            <p:cond delay="indefinite"/>
                          </p:stCondLst>
                          <p:childTnLst>
                            <p:par>
                              <p:cTn id="1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6" presetID="2" presetClass="entr" presetSubtype="9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10" grpId="0"/>
          <p:bldP spid="14" grpId="0" animBg="1"/>
          <p:bldP spid="15" grpId="0" animBg="1"/>
          <p:bldP spid="49" grpId="0" animBg="1"/>
          <p:bldP spid="50" grpId="0" animBg="1"/>
          <p:bldP spid="51" grpId="0" animBg="1"/>
          <p:bldP spid="52" grpId="0" animBg="1"/>
          <p:bldP spid="53" grpId="0" animBg="1"/>
          <p:bldP spid="54" grpId="0" animBg="1"/>
          <p:bldP spid="5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edge">
                                          <p:cBhvr>
                                            <p:cTn id="7" dur="2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8" repeatCount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16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6" name="arrow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2" presetClass="entr" presetSubtype="8" repeatCount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28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6" name="arrow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" fill="hold">
                          <p:stCondLst>
                            <p:cond delay="indefinite"/>
                          </p:stCondLst>
                          <p:childTnLst>
                            <p:par>
                              <p:cTn id="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" presetID="2" presetClass="entr" presetSubtype="4" repeatCount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40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6" name="arrow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" fill="hold">
                          <p:stCondLst>
                            <p:cond delay="indefinite"/>
                          </p:stCondLst>
                          <p:childTnLst>
                            <p:par>
                              <p:cTn id="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" presetID="2" presetClass="entr" presetSubtype="8" repeatCount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52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6" name="arrow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" fill="hold">
                          <p:stCondLst>
                            <p:cond delay="indefinite"/>
                          </p:stCondLst>
                          <p:childTnLst>
                            <p:par>
                              <p:cTn id="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" fill="hold">
                          <p:stCondLst>
                            <p:cond delay="indefinite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2" presetClass="entr" presetSubtype="8" repeatCount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64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6" name="arrow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" fill="hold">
                          <p:stCondLst>
                            <p:cond delay="indefinite"/>
                          </p:stCondLst>
                          <p:childTnLst>
                            <p:par>
                              <p:cTn id="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" fill="hold">
                          <p:stCondLst>
                            <p:cond delay="indefinite"/>
                          </p:stCondLst>
                          <p:childTnLst>
                            <p:par>
                              <p:cTn id="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" presetID="2" presetClass="entr" presetSubtype="8" repeatCount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76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6" name="arrow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0" fill="hold">
                          <p:stCondLst>
                            <p:cond delay="indefinite"/>
                          </p:stCondLst>
                          <p:childTnLst>
                            <p:par>
                              <p:cTn id="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2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6" fill="hold">
                          <p:stCondLst>
                            <p:cond delay="indefinite"/>
                          </p:stCondLst>
                          <p:childTnLst>
                            <p:par>
                              <p:cTn id="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8" presetID="2" presetClass="entr" presetSubtype="8" repeatCount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88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6" name="arrow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2" fill="hold">
                          <p:stCondLst>
                            <p:cond delay="indefinite"/>
                          </p:stCondLst>
                          <p:childTnLst>
                            <p:par>
                              <p:cTn id="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4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8" fill="hold">
                          <p:stCondLst>
                            <p:cond delay="indefinite"/>
                          </p:stCondLst>
                          <p:childTnLst>
                            <p:par>
                              <p:cTn id="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0" presetID="2" presetClass="entr" presetSubtype="9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4" fill="hold">
                          <p:stCondLst>
                            <p:cond delay="indefinite"/>
                          </p:stCondLst>
                          <p:childTnLst>
                            <p:par>
                              <p:cTn id="1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6" presetID="2" presetClass="entr" presetSubtype="9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10" grpId="0"/>
          <p:bldP spid="14" grpId="0" animBg="1"/>
          <p:bldP spid="15" grpId="0" animBg="1"/>
          <p:bldP spid="49" grpId="0" animBg="1"/>
          <p:bldP spid="50" grpId="0" animBg="1"/>
          <p:bldP spid="51" grpId="0" animBg="1"/>
          <p:bldP spid="52" grpId="0" animBg="1"/>
          <p:bldP spid="53" grpId="0" animBg="1"/>
          <p:bldP spid="54" grpId="0" animBg="1"/>
          <p:bldP spid="55" grpId="0" animBg="1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3816" y="-28593"/>
            <a:ext cx="5477256" cy="685800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5004741" y="30048"/>
            <a:ext cx="0" cy="6797903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AD0B33E-958E-F34E-AD3A-CB06D4119F08}"/>
              </a:ext>
            </a:extLst>
          </p:cNvPr>
          <p:cNvSpPr/>
          <p:nvPr/>
        </p:nvSpPr>
        <p:spPr>
          <a:xfrm>
            <a:off x="0" y="157705"/>
            <a:ext cx="5004741" cy="830997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Sum of the digits</a:t>
            </a:r>
            <a:endParaRPr lang="en-US" sz="4800" b="0" cap="none" spc="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pitchFamily="18" charset="77"/>
              <a:cs typeface="LilyUPC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B823BE-2DAB-4B47-A4E7-DB5A59E5309E}"/>
              </a:ext>
            </a:extLst>
          </p:cNvPr>
          <p:cNvSpPr txBox="1"/>
          <p:nvPr/>
        </p:nvSpPr>
        <p:spPr>
          <a:xfrm>
            <a:off x="6096000" y="2730205"/>
            <a:ext cx="2230537" cy="3012752"/>
          </a:xfrm>
          <a:custGeom>
            <a:avLst/>
            <a:gdLst>
              <a:gd name="connsiteX0" fmla="*/ 1501143 w 1708635"/>
              <a:gd name="connsiteY0" fmla="*/ 0 h 2754821"/>
              <a:gd name="connsiteX1" fmla="*/ 1708635 w 1708635"/>
              <a:gd name="connsiteY1" fmla="*/ 292608 h 2754821"/>
              <a:gd name="connsiteX2" fmla="*/ 1708635 w 1708635"/>
              <a:gd name="connsiteY2" fmla="*/ 2754821 h 2754821"/>
              <a:gd name="connsiteX3" fmla="*/ 0 w 1708635"/>
              <a:gd name="connsiteY3" fmla="*/ 2754821 h 2754821"/>
              <a:gd name="connsiteX4" fmla="*/ 0 w 1708635"/>
              <a:gd name="connsiteY4" fmla="*/ 292608 h 2754821"/>
              <a:gd name="connsiteX5" fmla="*/ 1501143 w 1708635"/>
              <a:gd name="connsiteY5" fmla="*/ 292608 h 2754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08635" h="2754821">
                <a:moveTo>
                  <a:pt x="1501143" y="0"/>
                </a:moveTo>
                <a:lnTo>
                  <a:pt x="1708635" y="292608"/>
                </a:lnTo>
                <a:lnTo>
                  <a:pt x="1708635" y="2754821"/>
                </a:lnTo>
                <a:lnTo>
                  <a:pt x="0" y="2754821"/>
                </a:lnTo>
                <a:lnTo>
                  <a:pt x="0" y="292608"/>
                </a:lnTo>
                <a:lnTo>
                  <a:pt x="1501143" y="292608"/>
                </a:lnTo>
                <a:close/>
              </a:path>
            </a:pathLst>
          </a:custGeom>
          <a:ln/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0">
            <a:schemeClr val="accent3"/>
          </a:lnRef>
          <a:fillRef idx="1002">
            <a:schemeClr val="dk2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Sum of the digits </a:t>
            </a:r>
          </a:p>
          <a:p>
            <a:r>
              <a:rPr lang="en-US" sz="20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n = 123; s = 0</a:t>
            </a:r>
          </a:p>
          <a:p>
            <a:r>
              <a:rPr lang="en-US" sz="20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while(n != 10)</a:t>
            </a:r>
          </a:p>
          <a:p>
            <a:r>
              <a:rPr lang="en-US" sz="20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{</a:t>
            </a:r>
          </a:p>
          <a:p>
            <a:r>
              <a:rPr lang="en-US" sz="20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    m = n%10;</a:t>
            </a:r>
          </a:p>
          <a:p>
            <a:r>
              <a:rPr lang="en-US" sz="20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    s= s + m;</a:t>
            </a:r>
          </a:p>
          <a:p>
            <a:r>
              <a:rPr lang="en-US" sz="20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    n = n / 10;</a:t>
            </a:r>
          </a:p>
          <a:p>
            <a:r>
              <a:rPr lang="en-US" sz="20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}</a:t>
            </a:r>
          </a:p>
          <a:p>
            <a:r>
              <a:rPr lang="en-US" sz="20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printf(“%d”, s);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07CF7D-8A87-6F4E-871D-F3AAAEBDFC43}"/>
              </a:ext>
            </a:extLst>
          </p:cNvPr>
          <p:cNvSpPr txBox="1"/>
          <p:nvPr/>
        </p:nvSpPr>
        <p:spPr>
          <a:xfrm>
            <a:off x="5942044" y="343174"/>
            <a:ext cx="4005751" cy="2133600"/>
          </a:xfrm>
          <a:custGeom>
            <a:avLst/>
            <a:gdLst>
              <a:gd name="connsiteX0" fmla="*/ 2201199 w 2505455"/>
              <a:gd name="connsiteY0" fmla="*/ 0 h 3185708"/>
              <a:gd name="connsiteX1" fmla="*/ 2505454 w 2505455"/>
              <a:gd name="connsiteY1" fmla="*/ 292608 h 3185708"/>
              <a:gd name="connsiteX2" fmla="*/ 2505455 w 2505455"/>
              <a:gd name="connsiteY2" fmla="*/ 292608 h 3185708"/>
              <a:gd name="connsiteX3" fmla="*/ 2505455 w 2505455"/>
              <a:gd name="connsiteY3" fmla="*/ 3185708 h 3185708"/>
              <a:gd name="connsiteX4" fmla="*/ 0 w 2505455"/>
              <a:gd name="connsiteY4" fmla="*/ 3185708 h 3185708"/>
              <a:gd name="connsiteX5" fmla="*/ 0 w 2505455"/>
              <a:gd name="connsiteY5" fmla="*/ 292608 h 3185708"/>
              <a:gd name="connsiteX6" fmla="*/ 2201199 w 2505455"/>
              <a:gd name="connsiteY6" fmla="*/ 292608 h 3185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5455" h="3185708">
                <a:moveTo>
                  <a:pt x="2201199" y="0"/>
                </a:moveTo>
                <a:lnTo>
                  <a:pt x="2505454" y="292608"/>
                </a:lnTo>
                <a:lnTo>
                  <a:pt x="2505455" y="292608"/>
                </a:lnTo>
                <a:lnTo>
                  <a:pt x="2505455" y="3185708"/>
                </a:lnTo>
                <a:lnTo>
                  <a:pt x="0" y="3185708"/>
                </a:lnTo>
                <a:lnTo>
                  <a:pt x="0" y="292608"/>
                </a:lnTo>
                <a:lnTo>
                  <a:pt x="2201199" y="292608"/>
                </a:lnTo>
                <a:close/>
              </a:path>
            </a:pathLst>
          </a:cu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noAutofit/>
          </a:bodyPr>
          <a:lstStyle/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pPr lvl="1"/>
            <a:r>
              <a:rPr lang="en-US" sz="3200" dirty="0">
                <a:latin typeface="Baloo" panose="03080902040302020200" pitchFamily="66" charset="77"/>
                <a:cs typeface="Baloo" panose="03080902040302020200" pitchFamily="66" charset="77"/>
              </a:rPr>
              <a:t>m = n%10</a:t>
            </a:r>
          </a:p>
          <a:p>
            <a:pPr lvl="1"/>
            <a:r>
              <a:rPr lang="en-US" sz="3200" dirty="0">
                <a:latin typeface="Baloo" panose="03080902040302020200" pitchFamily="66" charset="77"/>
                <a:cs typeface="Baloo" panose="03080902040302020200" pitchFamily="66" charset="77"/>
              </a:rPr>
              <a:t>s = s + m;</a:t>
            </a:r>
          </a:p>
          <a:p>
            <a:pPr lvl="1"/>
            <a:r>
              <a:rPr lang="en-US" sz="3200" dirty="0">
                <a:latin typeface="Baloo" panose="03080902040302020200" pitchFamily="66" charset="77"/>
                <a:cs typeface="Baloo" panose="03080902040302020200" pitchFamily="66" charset="77"/>
              </a:rPr>
              <a:t>n = n / 10;</a:t>
            </a:r>
          </a:p>
        </p:txBody>
      </p:sp>
      <p:graphicFrame>
        <p:nvGraphicFramePr>
          <p:cNvPr id="33" name="Table 6">
            <a:extLst>
              <a:ext uri="{FF2B5EF4-FFF2-40B4-BE49-F238E27FC236}">
                <a16:creationId xmlns:a16="http://schemas.microsoft.com/office/drawing/2014/main" id="{183996CE-1451-4348-AF22-8341F3D3C3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468802"/>
              </p:ext>
            </p:extLst>
          </p:nvPr>
        </p:nvGraphicFramePr>
        <p:xfrm>
          <a:off x="484632" y="1409974"/>
          <a:ext cx="3482105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5877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327616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757382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043709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997521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  <p:graphicFrame>
        <p:nvGraphicFramePr>
          <p:cNvPr id="34" name="Table 6">
            <a:extLst>
              <a:ext uri="{FF2B5EF4-FFF2-40B4-BE49-F238E27FC236}">
                <a16:creationId xmlns:a16="http://schemas.microsoft.com/office/drawing/2014/main" id="{E80BA693-C6F7-9244-B4DF-35EF2993D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207569"/>
              </p:ext>
            </p:extLst>
          </p:nvPr>
        </p:nvGraphicFramePr>
        <p:xfrm>
          <a:off x="484631" y="2024014"/>
          <a:ext cx="3482105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5877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327616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757382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043709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997521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n%10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123%10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  <p:graphicFrame>
        <p:nvGraphicFramePr>
          <p:cNvPr id="35" name="Table 6">
            <a:extLst>
              <a:ext uri="{FF2B5EF4-FFF2-40B4-BE49-F238E27FC236}">
                <a16:creationId xmlns:a16="http://schemas.microsoft.com/office/drawing/2014/main" id="{93717995-8606-2F4E-974E-5FF7B669F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815610"/>
              </p:ext>
            </p:extLst>
          </p:nvPr>
        </p:nvGraphicFramePr>
        <p:xfrm>
          <a:off x="484631" y="2389774"/>
          <a:ext cx="3482105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5877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327616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757382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043709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997521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 + 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+ 3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  <p:graphicFrame>
        <p:nvGraphicFramePr>
          <p:cNvPr id="44" name="Table 6">
            <a:extLst>
              <a:ext uri="{FF2B5EF4-FFF2-40B4-BE49-F238E27FC236}">
                <a16:creationId xmlns:a16="http://schemas.microsoft.com/office/drawing/2014/main" id="{3E604C5A-8C27-D34C-B97C-F6FDA7653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284045"/>
              </p:ext>
            </p:extLst>
          </p:nvPr>
        </p:nvGraphicFramePr>
        <p:xfrm>
          <a:off x="484630" y="2783290"/>
          <a:ext cx="3482105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5877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327616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757382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043709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997521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123/10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  <p:graphicFrame>
        <p:nvGraphicFramePr>
          <p:cNvPr id="46" name="Table 6">
            <a:extLst>
              <a:ext uri="{FF2B5EF4-FFF2-40B4-BE49-F238E27FC236}">
                <a16:creationId xmlns:a16="http://schemas.microsoft.com/office/drawing/2014/main" id="{19C876D4-A238-C045-94D0-2685A5B80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770866"/>
              </p:ext>
            </p:extLst>
          </p:nvPr>
        </p:nvGraphicFramePr>
        <p:xfrm>
          <a:off x="484631" y="3369575"/>
          <a:ext cx="3482105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5877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327616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757382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043709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997521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n%10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12%10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  <p:graphicFrame>
        <p:nvGraphicFramePr>
          <p:cNvPr id="47" name="Table 6">
            <a:extLst>
              <a:ext uri="{FF2B5EF4-FFF2-40B4-BE49-F238E27FC236}">
                <a16:creationId xmlns:a16="http://schemas.microsoft.com/office/drawing/2014/main" id="{B4349F26-EF65-F147-AD65-ADC9F4CB7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636826"/>
              </p:ext>
            </p:extLst>
          </p:nvPr>
        </p:nvGraphicFramePr>
        <p:xfrm>
          <a:off x="484631" y="3735335"/>
          <a:ext cx="3482105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5877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327616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757382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043709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997521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 + 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+ 2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  <p:graphicFrame>
        <p:nvGraphicFramePr>
          <p:cNvPr id="48" name="Table 6">
            <a:extLst>
              <a:ext uri="{FF2B5EF4-FFF2-40B4-BE49-F238E27FC236}">
                <a16:creationId xmlns:a16="http://schemas.microsoft.com/office/drawing/2014/main" id="{A259E5DE-C11E-5E44-9833-E97B2D235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998808"/>
              </p:ext>
            </p:extLst>
          </p:nvPr>
        </p:nvGraphicFramePr>
        <p:xfrm>
          <a:off x="484630" y="4128851"/>
          <a:ext cx="3482105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5877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327616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757382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043709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997521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12/10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  <p:graphicFrame>
        <p:nvGraphicFramePr>
          <p:cNvPr id="56" name="Table 6">
            <a:extLst>
              <a:ext uri="{FF2B5EF4-FFF2-40B4-BE49-F238E27FC236}">
                <a16:creationId xmlns:a16="http://schemas.microsoft.com/office/drawing/2014/main" id="{DABC2B98-7695-574F-9439-1BCDDB8C9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063884"/>
              </p:ext>
            </p:extLst>
          </p:nvPr>
        </p:nvGraphicFramePr>
        <p:xfrm>
          <a:off x="484630" y="4760758"/>
          <a:ext cx="3482105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5877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327616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757382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043709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997521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n%10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1%10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  <p:graphicFrame>
        <p:nvGraphicFramePr>
          <p:cNvPr id="57" name="Table 6">
            <a:extLst>
              <a:ext uri="{FF2B5EF4-FFF2-40B4-BE49-F238E27FC236}">
                <a16:creationId xmlns:a16="http://schemas.microsoft.com/office/drawing/2014/main" id="{C618A616-84F8-5644-81A9-6D762D2B27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501104"/>
              </p:ext>
            </p:extLst>
          </p:nvPr>
        </p:nvGraphicFramePr>
        <p:xfrm>
          <a:off x="484630" y="5126518"/>
          <a:ext cx="3482105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5877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327616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757382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043709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997521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 + 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+ 1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  <p:graphicFrame>
        <p:nvGraphicFramePr>
          <p:cNvPr id="58" name="Table 6">
            <a:extLst>
              <a:ext uri="{FF2B5EF4-FFF2-40B4-BE49-F238E27FC236}">
                <a16:creationId xmlns:a16="http://schemas.microsoft.com/office/drawing/2014/main" id="{2CEC8BFD-9B8F-A94B-A11E-6DBA19736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1328"/>
              </p:ext>
            </p:extLst>
          </p:nvPr>
        </p:nvGraphicFramePr>
        <p:xfrm>
          <a:off x="484629" y="5520034"/>
          <a:ext cx="3482105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5877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327616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757382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043709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997521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  <p:sp>
        <p:nvSpPr>
          <p:cNvPr id="59" name="Oval 58">
            <a:extLst>
              <a:ext uri="{FF2B5EF4-FFF2-40B4-BE49-F238E27FC236}">
                <a16:creationId xmlns:a16="http://schemas.microsoft.com/office/drawing/2014/main" id="{AB556862-FCD3-C64C-AE2F-2739B0D76DD4}"/>
              </a:ext>
            </a:extLst>
          </p:cNvPr>
          <p:cNvSpPr/>
          <p:nvPr/>
        </p:nvSpPr>
        <p:spPr>
          <a:xfrm>
            <a:off x="3966734" y="5880765"/>
            <a:ext cx="798966" cy="830997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36415F3-E748-9B4B-81F8-840D498F4C4F}"/>
              </a:ext>
            </a:extLst>
          </p:cNvPr>
          <p:cNvSpPr txBox="1"/>
          <p:nvPr/>
        </p:nvSpPr>
        <p:spPr>
          <a:xfrm>
            <a:off x="8736250" y="3429000"/>
            <a:ext cx="3317204" cy="3012753"/>
          </a:xfrm>
          <a:custGeom>
            <a:avLst/>
            <a:gdLst>
              <a:gd name="connsiteX0" fmla="*/ 1501143 w 1708635"/>
              <a:gd name="connsiteY0" fmla="*/ 0 h 2754821"/>
              <a:gd name="connsiteX1" fmla="*/ 1708635 w 1708635"/>
              <a:gd name="connsiteY1" fmla="*/ 292608 h 2754821"/>
              <a:gd name="connsiteX2" fmla="*/ 1708635 w 1708635"/>
              <a:gd name="connsiteY2" fmla="*/ 2754821 h 2754821"/>
              <a:gd name="connsiteX3" fmla="*/ 0 w 1708635"/>
              <a:gd name="connsiteY3" fmla="*/ 2754821 h 2754821"/>
              <a:gd name="connsiteX4" fmla="*/ 0 w 1708635"/>
              <a:gd name="connsiteY4" fmla="*/ 292608 h 2754821"/>
              <a:gd name="connsiteX5" fmla="*/ 1501143 w 1708635"/>
              <a:gd name="connsiteY5" fmla="*/ 292608 h 2754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08635" h="2754821">
                <a:moveTo>
                  <a:pt x="1501143" y="0"/>
                </a:moveTo>
                <a:lnTo>
                  <a:pt x="1708635" y="292608"/>
                </a:lnTo>
                <a:lnTo>
                  <a:pt x="1708635" y="2754821"/>
                </a:lnTo>
                <a:lnTo>
                  <a:pt x="0" y="2754821"/>
                </a:lnTo>
                <a:lnTo>
                  <a:pt x="0" y="292608"/>
                </a:lnTo>
                <a:lnTo>
                  <a:pt x="1501143" y="2926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/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0">
            <a:schemeClr val="accent3"/>
          </a:lnRef>
          <a:fillRef idx="1002">
            <a:schemeClr val="dk2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Sum of the digits </a:t>
            </a:r>
          </a:p>
          <a:p>
            <a:r>
              <a:rPr lang="en-US" sz="20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n = 123; s = 0</a:t>
            </a:r>
          </a:p>
          <a:p>
            <a:r>
              <a:rPr lang="en-US" sz="20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while(n != 10)</a:t>
            </a:r>
          </a:p>
          <a:p>
            <a:r>
              <a:rPr lang="en-US" sz="20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{</a:t>
            </a:r>
          </a:p>
          <a:p>
            <a:r>
              <a:rPr lang="en-US" sz="20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    m = n%10;</a:t>
            </a:r>
          </a:p>
          <a:p>
            <a:r>
              <a:rPr lang="en-US" sz="20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    printf(“%d”, m);</a:t>
            </a:r>
          </a:p>
          <a:p>
            <a:r>
              <a:rPr lang="en-US" sz="20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    n = n / 10;</a:t>
            </a:r>
          </a:p>
          <a:p>
            <a:r>
              <a:rPr lang="en-US" sz="20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}</a:t>
            </a:r>
          </a:p>
          <a:p>
            <a:r>
              <a:rPr lang="en-US" sz="1400" b="1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Also, valid but sometimes we would like to use reversed number further</a:t>
            </a:r>
          </a:p>
        </p:txBody>
      </p:sp>
    </p:spTree>
    <p:extLst>
      <p:ext uri="{BB962C8B-B14F-4D97-AF65-F5344CB8AC3E}">
        <p14:creationId xmlns:p14="http://schemas.microsoft.com/office/powerpoint/2010/main" val="252470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4" grpId="0" animBg="1"/>
      <p:bldP spid="15" grpId="0" animBg="1"/>
      <p:bldP spid="59" grpId="0" animBg="1"/>
      <p:bldP spid="6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3816" y="-28593"/>
            <a:ext cx="5477256" cy="685800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5004741" y="30048"/>
            <a:ext cx="0" cy="6797903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AD0B33E-958E-F34E-AD3A-CB06D4119F08}"/>
              </a:ext>
            </a:extLst>
          </p:cNvPr>
          <p:cNvSpPr/>
          <p:nvPr/>
        </p:nvSpPr>
        <p:spPr>
          <a:xfrm>
            <a:off x="0" y="157705"/>
            <a:ext cx="5004741" cy="830997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Reverse a number</a:t>
            </a:r>
            <a:endParaRPr lang="en-US" sz="4800" b="0" cap="none" spc="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pitchFamily="18" charset="77"/>
              <a:cs typeface="LilyUPC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B823BE-2DAB-4B47-A4E7-DB5A59E5309E}"/>
              </a:ext>
            </a:extLst>
          </p:cNvPr>
          <p:cNvSpPr txBox="1"/>
          <p:nvPr/>
        </p:nvSpPr>
        <p:spPr>
          <a:xfrm>
            <a:off x="6096000" y="2730205"/>
            <a:ext cx="5152008" cy="3848148"/>
          </a:xfrm>
          <a:custGeom>
            <a:avLst/>
            <a:gdLst>
              <a:gd name="connsiteX0" fmla="*/ 1501143 w 1708635"/>
              <a:gd name="connsiteY0" fmla="*/ 0 h 2754821"/>
              <a:gd name="connsiteX1" fmla="*/ 1708635 w 1708635"/>
              <a:gd name="connsiteY1" fmla="*/ 292608 h 2754821"/>
              <a:gd name="connsiteX2" fmla="*/ 1708635 w 1708635"/>
              <a:gd name="connsiteY2" fmla="*/ 2754821 h 2754821"/>
              <a:gd name="connsiteX3" fmla="*/ 0 w 1708635"/>
              <a:gd name="connsiteY3" fmla="*/ 2754821 h 2754821"/>
              <a:gd name="connsiteX4" fmla="*/ 0 w 1708635"/>
              <a:gd name="connsiteY4" fmla="*/ 292608 h 2754821"/>
              <a:gd name="connsiteX5" fmla="*/ 1501143 w 1708635"/>
              <a:gd name="connsiteY5" fmla="*/ 292608 h 2754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08635" h="2754821">
                <a:moveTo>
                  <a:pt x="1501143" y="0"/>
                </a:moveTo>
                <a:lnTo>
                  <a:pt x="1708635" y="292608"/>
                </a:lnTo>
                <a:lnTo>
                  <a:pt x="1708635" y="2754821"/>
                </a:lnTo>
                <a:lnTo>
                  <a:pt x="0" y="2754821"/>
                </a:lnTo>
                <a:lnTo>
                  <a:pt x="0" y="292608"/>
                </a:lnTo>
                <a:lnTo>
                  <a:pt x="1501143" y="292608"/>
                </a:lnTo>
                <a:close/>
              </a:path>
            </a:pathLst>
          </a:custGeom>
          <a:ln/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0">
            <a:schemeClr val="accent3"/>
          </a:lnRef>
          <a:fillRef idx="1002">
            <a:schemeClr val="dk2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Reverse a number</a:t>
            </a:r>
          </a:p>
          <a:p>
            <a:endParaRPr lang="en-US" sz="2400" dirty="0">
              <a:latin typeface="Amasis MT Pro Medium" panose="02040A04050005020304" pitchFamily="18" charset="77"/>
              <a:ea typeface="Silom" pitchFamily="2" charset="-34"/>
              <a:cs typeface="Amasis MT Pro Black" panose="020F0502020204030204" pitchFamily="34" charset="0"/>
            </a:endParaRPr>
          </a:p>
          <a:p>
            <a:r>
              <a:rPr lang="en-US" sz="24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n = 123; s = 0</a:t>
            </a:r>
          </a:p>
          <a:p>
            <a:r>
              <a:rPr lang="en-US" sz="24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while(n != 10)</a:t>
            </a:r>
          </a:p>
          <a:p>
            <a:r>
              <a:rPr lang="en-US" sz="24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{</a:t>
            </a:r>
          </a:p>
          <a:p>
            <a:r>
              <a:rPr lang="en-US" sz="24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    m = n%10;</a:t>
            </a:r>
          </a:p>
          <a:p>
            <a:r>
              <a:rPr lang="en-US" sz="24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    s= s*10 + m;</a:t>
            </a:r>
          </a:p>
          <a:p>
            <a:r>
              <a:rPr lang="en-US" sz="24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    n = n / 10;</a:t>
            </a:r>
          </a:p>
          <a:p>
            <a:r>
              <a:rPr lang="en-US" sz="24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}</a:t>
            </a:r>
          </a:p>
          <a:p>
            <a:r>
              <a:rPr lang="en-US" sz="24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printf(“%d”, s);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07CF7D-8A87-6F4E-871D-F3AAAEBDFC43}"/>
              </a:ext>
            </a:extLst>
          </p:cNvPr>
          <p:cNvSpPr txBox="1"/>
          <p:nvPr/>
        </p:nvSpPr>
        <p:spPr>
          <a:xfrm>
            <a:off x="5942044" y="343174"/>
            <a:ext cx="4005751" cy="2133600"/>
          </a:xfrm>
          <a:custGeom>
            <a:avLst/>
            <a:gdLst>
              <a:gd name="connsiteX0" fmla="*/ 2201199 w 2505455"/>
              <a:gd name="connsiteY0" fmla="*/ 0 h 3185708"/>
              <a:gd name="connsiteX1" fmla="*/ 2505454 w 2505455"/>
              <a:gd name="connsiteY1" fmla="*/ 292608 h 3185708"/>
              <a:gd name="connsiteX2" fmla="*/ 2505455 w 2505455"/>
              <a:gd name="connsiteY2" fmla="*/ 292608 h 3185708"/>
              <a:gd name="connsiteX3" fmla="*/ 2505455 w 2505455"/>
              <a:gd name="connsiteY3" fmla="*/ 3185708 h 3185708"/>
              <a:gd name="connsiteX4" fmla="*/ 0 w 2505455"/>
              <a:gd name="connsiteY4" fmla="*/ 3185708 h 3185708"/>
              <a:gd name="connsiteX5" fmla="*/ 0 w 2505455"/>
              <a:gd name="connsiteY5" fmla="*/ 292608 h 3185708"/>
              <a:gd name="connsiteX6" fmla="*/ 2201199 w 2505455"/>
              <a:gd name="connsiteY6" fmla="*/ 292608 h 3185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5455" h="3185708">
                <a:moveTo>
                  <a:pt x="2201199" y="0"/>
                </a:moveTo>
                <a:lnTo>
                  <a:pt x="2505454" y="292608"/>
                </a:lnTo>
                <a:lnTo>
                  <a:pt x="2505455" y="292608"/>
                </a:lnTo>
                <a:lnTo>
                  <a:pt x="2505455" y="3185708"/>
                </a:lnTo>
                <a:lnTo>
                  <a:pt x="0" y="3185708"/>
                </a:lnTo>
                <a:lnTo>
                  <a:pt x="0" y="292608"/>
                </a:lnTo>
                <a:lnTo>
                  <a:pt x="2201199" y="292608"/>
                </a:lnTo>
                <a:close/>
              </a:path>
            </a:pathLst>
          </a:cu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noAutofit/>
          </a:bodyPr>
          <a:lstStyle/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pPr lvl="1"/>
            <a:r>
              <a:rPr lang="en-US" sz="3200" dirty="0">
                <a:latin typeface="Baloo" panose="03080902040302020200" pitchFamily="66" charset="77"/>
                <a:cs typeface="Baloo" panose="03080902040302020200" pitchFamily="66" charset="77"/>
              </a:rPr>
              <a:t>m = n%10</a:t>
            </a:r>
          </a:p>
          <a:p>
            <a:pPr lvl="1"/>
            <a:r>
              <a:rPr lang="en-US" sz="3200" dirty="0">
                <a:latin typeface="Baloo" panose="03080902040302020200" pitchFamily="66" charset="77"/>
                <a:cs typeface="Baloo" panose="03080902040302020200" pitchFamily="66" charset="77"/>
              </a:rPr>
              <a:t>s = s*10 + m;</a:t>
            </a:r>
          </a:p>
          <a:p>
            <a:pPr lvl="1"/>
            <a:r>
              <a:rPr lang="en-US" sz="3200" dirty="0">
                <a:latin typeface="Baloo" panose="03080902040302020200" pitchFamily="66" charset="77"/>
                <a:cs typeface="Baloo" panose="03080902040302020200" pitchFamily="66" charset="77"/>
              </a:rPr>
              <a:t>n = n / 10;</a:t>
            </a:r>
          </a:p>
        </p:txBody>
      </p:sp>
      <p:graphicFrame>
        <p:nvGraphicFramePr>
          <p:cNvPr id="33" name="Table 6">
            <a:extLst>
              <a:ext uri="{FF2B5EF4-FFF2-40B4-BE49-F238E27FC236}">
                <a16:creationId xmlns:a16="http://schemas.microsoft.com/office/drawing/2014/main" id="{183996CE-1451-4348-AF22-8341F3D3C307}"/>
              </a:ext>
            </a:extLst>
          </p:cNvPr>
          <p:cNvGraphicFramePr>
            <a:graphicFrameLocks noGrp="1"/>
          </p:cNvGraphicFramePr>
          <p:nvPr/>
        </p:nvGraphicFramePr>
        <p:xfrm>
          <a:off x="484632" y="1409974"/>
          <a:ext cx="3482105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5877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327616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757382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043709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997521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  <p:graphicFrame>
        <p:nvGraphicFramePr>
          <p:cNvPr id="34" name="Table 6">
            <a:extLst>
              <a:ext uri="{FF2B5EF4-FFF2-40B4-BE49-F238E27FC236}">
                <a16:creationId xmlns:a16="http://schemas.microsoft.com/office/drawing/2014/main" id="{E80BA693-C6F7-9244-B4DF-35EF2993D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842237"/>
              </p:ext>
            </p:extLst>
          </p:nvPr>
        </p:nvGraphicFramePr>
        <p:xfrm>
          <a:off x="484630" y="2024014"/>
          <a:ext cx="3897547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8336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366703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1218323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171853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742332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n%10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123%10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  <p:sp>
        <p:nvSpPr>
          <p:cNvPr id="59" name="Oval 58">
            <a:extLst>
              <a:ext uri="{FF2B5EF4-FFF2-40B4-BE49-F238E27FC236}">
                <a16:creationId xmlns:a16="http://schemas.microsoft.com/office/drawing/2014/main" id="{AB556862-FCD3-C64C-AE2F-2739B0D76DD4}"/>
              </a:ext>
            </a:extLst>
          </p:cNvPr>
          <p:cNvSpPr/>
          <p:nvPr/>
        </p:nvSpPr>
        <p:spPr>
          <a:xfrm>
            <a:off x="3755255" y="5857841"/>
            <a:ext cx="1065317" cy="853921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321</a:t>
            </a:r>
          </a:p>
        </p:txBody>
      </p:sp>
      <p:graphicFrame>
        <p:nvGraphicFramePr>
          <p:cNvPr id="23" name="Table 6">
            <a:extLst>
              <a:ext uri="{FF2B5EF4-FFF2-40B4-BE49-F238E27FC236}">
                <a16:creationId xmlns:a16="http://schemas.microsoft.com/office/drawing/2014/main" id="{9053CC29-13E3-B349-8B5E-1C3DD554C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272734"/>
              </p:ext>
            </p:extLst>
          </p:nvPr>
        </p:nvGraphicFramePr>
        <p:xfrm>
          <a:off x="484630" y="2402688"/>
          <a:ext cx="3897547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8336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366703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1218323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171853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742332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s*10 + 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0*10 + 3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  <p:graphicFrame>
        <p:nvGraphicFramePr>
          <p:cNvPr id="24" name="Table 6">
            <a:extLst>
              <a:ext uri="{FF2B5EF4-FFF2-40B4-BE49-F238E27FC236}">
                <a16:creationId xmlns:a16="http://schemas.microsoft.com/office/drawing/2014/main" id="{93C0BAD0-1171-2B4F-A3F5-6C9EDAF38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857568"/>
              </p:ext>
            </p:extLst>
          </p:nvPr>
        </p:nvGraphicFramePr>
        <p:xfrm>
          <a:off x="484630" y="2811046"/>
          <a:ext cx="3897547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8336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366703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1218323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171853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742332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123/10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  <p:graphicFrame>
        <p:nvGraphicFramePr>
          <p:cNvPr id="31" name="Table 6">
            <a:extLst>
              <a:ext uri="{FF2B5EF4-FFF2-40B4-BE49-F238E27FC236}">
                <a16:creationId xmlns:a16="http://schemas.microsoft.com/office/drawing/2014/main" id="{E796FF0B-74F3-7C4C-8210-40F836918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297083"/>
              </p:ext>
            </p:extLst>
          </p:nvPr>
        </p:nvGraphicFramePr>
        <p:xfrm>
          <a:off x="484630" y="3366633"/>
          <a:ext cx="3897547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8336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366703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1218323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171853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742332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n%10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12%10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  <p:graphicFrame>
        <p:nvGraphicFramePr>
          <p:cNvPr id="32" name="Table 6">
            <a:extLst>
              <a:ext uri="{FF2B5EF4-FFF2-40B4-BE49-F238E27FC236}">
                <a16:creationId xmlns:a16="http://schemas.microsoft.com/office/drawing/2014/main" id="{02BBC98F-7AAB-9B4B-873E-4F1A1B2E5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279332"/>
              </p:ext>
            </p:extLst>
          </p:nvPr>
        </p:nvGraphicFramePr>
        <p:xfrm>
          <a:off x="484630" y="3745307"/>
          <a:ext cx="3897547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8336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366703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1218323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171853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742332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s*10 + 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3*10 + 2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  <p:graphicFrame>
        <p:nvGraphicFramePr>
          <p:cNvPr id="36" name="Table 6">
            <a:extLst>
              <a:ext uri="{FF2B5EF4-FFF2-40B4-BE49-F238E27FC236}">
                <a16:creationId xmlns:a16="http://schemas.microsoft.com/office/drawing/2014/main" id="{620ACBC0-76E9-3949-B793-89E0137A5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441955"/>
              </p:ext>
            </p:extLst>
          </p:nvPr>
        </p:nvGraphicFramePr>
        <p:xfrm>
          <a:off x="484630" y="4153665"/>
          <a:ext cx="3897547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8336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366703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1218323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171853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742332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12/10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  <p:graphicFrame>
        <p:nvGraphicFramePr>
          <p:cNvPr id="40" name="Table 6">
            <a:extLst>
              <a:ext uri="{FF2B5EF4-FFF2-40B4-BE49-F238E27FC236}">
                <a16:creationId xmlns:a16="http://schemas.microsoft.com/office/drawing/2014/main" id="{8938543B-F9AE-DF42-838F-A760D9B432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066467"/>
              </p:ext>
            </p:extLst>
          </p:nvPr>
        </p:nvGraphicFramePr>
        <p:xfrm>
          <a:off x="484630" y="4662451"/>
          <a:ext cx="3897547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8336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366703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1218323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171853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742332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n%10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1%10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  <p:graphicFrame>
        <p:nvGraphicFramePr>
          <p:cNvPr id="41" name="Table 6">
            <a:extLst>
              <a:ext uri="{FF2B5EF4-FFF2-40B4-BE49-F238E27FC236}">
                <a16:creationId xmlns:a16="http://schemas.microsoft.com/office/drawing/2014/main" id="{AB47C54C-45B4-DC42-AD71-35088F756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882996"/>
              </p:ext>
            </p:extLst>
          </p:nvPr>
        </p:nvGraphicFramePr>
        <p:xfrm>
          <a:off x="484630" y="5041125"/>
          <a:ext cx="3897547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8336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366703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1218323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171853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742332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s*10 + 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32*10 + 1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  <p:graphicFrame>
        <p:nvGraphicFramePr>
          <p:cNvPr id="42" name="Table 6">
            <a:extLst>
              <a:ext uri="{FF2B5EF4-FFF2-40B4-BE49-F238E27FC236}">
                <a16:creationId xmlns:a16="http://schemas.microsoft.com/office/drawing/2014/main" id="{4A3CC950-7F76-024B-A6FB-234AA668F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930232"/>
              </p:ext>
            </p:extLst>
          </p:nvPr>
        </p:nvGraphicFramePr>
        <p:xfrm>
          <a:off x="484630" y="5449483"/>
          <a:ext cx="3897547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8336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366703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1218323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171853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742332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688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4" grpId="0" animBg="1"/>
      <p:bldP spid="15" grpId="0" animBg="1"/>
      <p:bldP spid="5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3816" y="-28593"/>
            <a:ext cx="5477256" cy="685800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5004741" y="30048"/>
            <a:ext cx="0" cy="6797903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AD0B33E-958E-F34E-AD3A-CB06D4119F08}"/>
              </a:ext>
            </a:extLst>
          </p:cNvPr>
          <p:cNvSpPr/>
          <p:nvPr/>
        </p:nvSpPr>
        <p:spPr>
          <a:xfrm>
            <a:off x="-126547" y="178853"/>
            <a:ext cx="5131288" cy="830997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Palindrome or not</a:t>
            </a:r>
            <a:endParaRPr lang="en-US" sz="4800" b="0" cap="none" spc="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pitchFamily="18" charset="77"/>
              <a:cs typeface="LilyUPC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B823BE-2DAB-4B47-A4E7-DB5A59E5309E}"/>
              </a:ext>
            </a:extLst>
          </p:cNvPr>
          <p:cNvSpPr txBox="1"/>
          <p:nvPr/>
        </p:nvSpPr>
        <p:spPr>
          <a:xfrm>
            <a:off x="6890326" y="2533639"/>
            <a:ext cx="5200071" cy="4324361"/>
          </a:xfrm>
          <a:custGeom>
            <a:avLst/>
            <a:gdLst>
              <a:gd name="connsiteX0" fmla="*/ 1501143 w 1708635"/>
              <a:gd name="connsiteY0" fmla="*/ 0 h 2754821"/>
              <a:gd name="connsiteX1" fmla="*/ 1708635 w 1708635"/>
              <a:gd name="connsiteY1" fmla="*/ 292608 h 2754821"/>
              <a:gd name="connsiteX2" fmla="*/ 1708635 w 1708635"/>
              <a:gd name="connsiteY2" fmla="*/ 2754821 h 2754821"/>
              <a:gd name="connsiteX3" fmla="*/ 0 w 1708635"/>
              <a:gd name="connsiteY3" fmla="*/ 2754821 h 2754821"/>
              <a:gd name="connsiteX4" fmla="*/ 0 w 1708635"/>
              <a:gd name="connsiteY4" fmla="*/ 292608 h 2754821"/>
              <a:gd name="connsiteX5" fmla="*/ 1501143 w 1708635"/>
              <a:gd name="connsiteY5" fmla="*/ 292608 h 2754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08635" h="2754821">
                <a:moveTo>
                  <a:pt x="1501143" y="0"/>
                </a:moveTo>
                <a:lnTo>
                  <a:pt x="1708635" y="292608"/>
                </a:lnTo>
                <a:lnTo>
                  <a:pt x="1708635" y="2754821"/>
                </a:lnTo>
                <a:lnTo>
                  <a:pt x="0" y="2754821"/>
                </a:lnTo>
                <a:lnTo>
                  <a:pt x="0" y="292608"/>
                </a:lnTo>
                <a:lnTo>
                  <a:pt x="1501143" y="292608"/>
                </a:lnTo>
                <a:close/>
              </a:path>
            </a:pathLst>
          </a:custGeom>
          <a:ln/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0">
            <a:schemeClr val="accent3"/>
          </a:lnRef>
          <a:fillRef idx="1002">
            <a:schemeClr val="dk2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Reverse a number</a:t>
            </a:r>
          </a:p>
          <a:p>
            <a:endParaRPr lang="en-US" sz="1600" dirty="0">
              <a:latin typeface="Amasis MT Pro Medium" panose="02040A04050005020304" pitchFamily="18" charset="77"/>
              <a:ea typeface="Silom" pitchFamily="2" charset="-34"/>
              <a:cs typeface="Amasis MT Pro Black" panose="020F0502020204030204" pitchFamily="34" charset="0"/>
            </a:endParaRP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n = 123; s = 0, temp = n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while(n != 10)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{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    m = n%10;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    s= s*10 + m;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    n = n / 10;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}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if(s == temp)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{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     printf(“%d”, s);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}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else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{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     printf(“not </a:t>
            </a:r>
            <a:r>
              <a:rPr lang="en-US" sz="1600" dirty="0" err="1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palindrom</a:t>
            </a:r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”);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07CF7D-8A87-6F4E-871D-F3AAAEBDFC43}"/>
              </a:ext>
            </a:extLst>
          </p:cNvPr>
          <p:cNvSpPr txBox="1"/>
          <p:nvPr/>
        </p:nvSpPr>
        <p:spPr>
          <a:xfrm>
            <a:off x="5803498" y="-28593"/>
            <a:ext cx="4005751" cy="2562232"/>
          </a:xfrm>
          <a:custGeom>
            <a:avLst/>
            <a:gdLst>
              <a:gd name="connsiteX0" fmla="*/ 2201199 w 2505455"/>
              <a:gd name="connsiteY0" fmla="*/ 0 h 3185708"/>
              <a:gd name="connsiteX1" fmla="*/ 2505454 w 2505455"/>
              <a:gd name="connsiteY1" fmla="*/ 292608 h 3185708"/>
              <a:gd name="connsiteX2" fmla="*/ 2505455 w 2505455"/>
              <a:gd name="connsiteY2" fmla="*/ 292608 h 3185708"/>
              <a:gd name="connsiteX3" fmla="*/ 2505455 w 2505455"/>
              <a:gd name="connsiteY3" fmla="*/ 3185708 h 3185708"/>
              <a:gd name="connsiteX4" fmla="*/ 0 w 2505455"/>
              <a:gd name="connsiteY4" fmla="*/ 3185708 h 3185708"/>
              <a:gd name="connsiteX5" fmla="*/ 0 w 2505455"/>
              <a:gd name="connsiteY5" fmla="*/ 292608 h 3185708"/>
              <a:gd name="connsiteX6" fmla="*/ 2201199 w 2505455"/>
              <a:gd name="connsiteY6" fmla="*/ 292608 h 3185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5455" h="3185708">
                <a:moveTo>
                  <a:pt x="2201199" y="0"/>
                </a:moveTo>
                <a:lnTo>
                  <a:pt x="2505454" y="292608"/>
                </a:lnTo>
                <a:lnTo>
                  <a:pt x="2505455" y="292608"/>
                </a:lnTo>
                <a:lnTo>
                  <a:pt x="2505455" y="3185708"/>
                </a:lnTo>
                <a:lnTo>
                  <a:pt x="0" y="3185708"/>
                </a:lnTo>
                <a:lnTo>
                  <a:pt x="0" y="292608"/>
                </a:lnTo>
                <a:lnTo>
                  <a:pt x="2201199" y="292608"/>
                </a:lnTo>
                <a:close/>
              </a:path>
            </a:pathLst>
          </a:cu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noAutofit/>
          </a:bodyPr>
          <a:lstStyle/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pPr lvl="1"/>
            <a:r>
              <a:rPr lang="en-US" sz="2800" dirty="0">
                <a:latin typeface="Baloo" panose="03080902040302020200" pitchFamily="66" charset="77"/>
                <a:cs typeface="Baloo" panose="03080902040302020200" pitchFamily="66" charset="77"/>
              </a:rPr>
              <a:t>m = n%10</a:t>
            </a:r>
          </a:p>
          <a:p>
            <a:pPr lvl="1"/>
            <a:r>
              <a:rPr lang="en-US" sz="2800" dirty="0">
                <a:latin typeface="Baloo" panose="03080902040302020200" pitchFamily="66" charset="77"/>
                <a:cs typeface="Baloo" panose="03080902040302020200" pitchFamily="66" charset="77"/>
              </a:rPr>
              <a:t>s = s*10 + m;</a:t>
            </a:r>
          </a:p>
          <a:p>
            <a:pPr lvl="1"/>
            <a:r>
              <a:rPr lang="en-US" sz="2800" dirty="0">
                <a:latin typeface="Baloo" panose="03080902040302020200" pitchFamily="66" charset="77"/>
                <a:cs typeface="Baloo" panose="03080902040302020200" pitchFamily="66" charset="77"/>
              </a:rPr>
              <a:t>n = n / 10;</a:t>
            </a:r>
          </a:p>
          <a:p>
            <a:pPr lvl="1"/>
            <a:endParaRPr lang="en-US" sz="2800" dirty="0">
              <a:latin typeface="Baloo" panose="03080902040302020200" pitchFamily="66" charset="77"/>
              <a:cs typeface="Baloo" panose="03080902040302020200" pitchFamily="66" charset="77"/>
            </a:endParaRPr>
          </a:p>
          <a:p>
            <a:pPr lvl="1"/>
            <a:r>
              <a:rPr lang="en-US" sz="2800" dirty="0">
                <a:latin typeface="Baloo" panose="03080902040302020200" pitchFamily="66" charset="77"/>
                <a:cs typeface="Baloo" panose="03080902040302020200" pitchFamily="66" charset="77"/>
              </a:rPr>
              <a:t>s == temp</a:t>
            </a:r>
          </a:p>
        </p:txBody>
      </p:sp>
      <p:graphicFrame>
        <p:nvGraphicFramePr>
          <p:cNvPr id="33" name="Table 6">
            <a:extLst>
              <a:ext uri="{FF2B5EF4-FFF2-40B4-BE49-F238E27FC236}">
                <a16:creationId xmlns:a16="http://schemas.microsoft.com/office/drawing/2014/main" id="{183996CE-1451-4348-AF22-8341F3D3C307}"/>
              </a:ext>
            </a:extLst>
          </p:cNvPr>
          <p:cNvGraphicFramePr>
            <a:graphicFrameLocks noGrp="1"/>
          </p:cNvGraphicFramePr>
          <p:nvPr/>
        </p:nvGraphicFramePr>
        <p:xfrm>
          <a:off x="484632" y="1409974"/>
          <a:ext cx="3482105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5877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327616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757382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043709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997521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  <p:graphicFrame>
        <p:nvGraphicFramePr>
          <p:cNvPr id="34" name="Table 6">
            <a:extLst>
              <a:ext uri="{FF2B5EF4-FFF2-40B4-BE49-F238E27FC236}">
                <a16:creationId xmlns:a16="http://schemas.microsoft.com/office/drawing/2014/main" id="{E80BA693-C6F7-9244-B4DF-35EF2993D12E}"/>
              </a:ext>
            </a:extLst>
          </p:cNvPr>
          <p:cNvGraphicFramePr>
            <a:graphicFrameLocks noGrp="1"/>
          </p:cNvGraphicFramePr>
          <p:nvPr/>
        </p:nvGraphicFramePr>
        <p:xfrm>
          <a:off x="484630" y="2024014"/>
          <a:ext cx="3897547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8336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366703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1218323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171853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742332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n%10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123%10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  <p:sp>
        <p:nvSpPr>
          <p:cNvPr id="59" name="Oval 58">
            <a:extLst>
              <a:ext uri="{FF2B5EF4-FFF2-40B4-BE49-F238E27FC236}">
                <a16:creationId xmlns:a16="http://schemas.microsoft.com/office/drawing/2014/main" id="{AB556862-FCD3-C64C-AE2F-2739B0D76DD4}"/>
              </a:ext>
            </a:extLst>
          </p:cNvPr>
          <p:cNvSpPr/>
          <p:nvPr/>
        </p:nvSpPr>
        <p:spPr>
          <a:xfrm>
            <a:off x="3755255" y="5857841"/>
            <a:ext cx="1065317" cy="853921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321</a:t>
            </a:r>
          </a:p>
        </p:txBody>
      </p:sp>
      <p:graphicFrame>
        <p:nvGraphicFramePr>
          <p:cNvPr id="23" name="Table 6">
            <a:extLst>
              <a:ext uri="{FF2B5EF4-FFF2-40B4-BE49-F238E27FC236}">
                <a16:creationId xmlns:a16="http://schemas.microsoft.com/office/drawing/2014/main" id="{9053CC29-13E3-B349-8B5E-1C3DD554C412}"/>
              </a:ext>
            </a:extLst>
          </p:cNvPr>
          <p:cNvGraphicFramePr>
            <a:graphicFrameLocks noGrp="1"/>
          </p:cNvGraphicFramePr>
          <p:nvPr/>
        </p:nvGraphicFramePr>
        <p:xfrm>
          <a:off x="484630" y="2402688"/>
          <a:ext cx="3897547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8336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366703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1218323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171853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742332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s*10 + 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0*10 + 3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  <p:graphicFrame>
        <p:nvGraphicFramePr>
          <p:cNvPr id="24" name="Table 6">
            <a:extLst>
              <a:ext uri="{FF2B5EF4-FFF2-40B4-BE49-F238E27FC236}">
                <a16:creationId xmlns:a16="http://schemas.microsoft.com/office/drawing/2014/main" id="{93C0BAD0-1171-2B4F-A3F5-6C9EDAF3892E}"/>
              </a:ext>
            </a:extLst>
          </p:cNvPr>
          <p:cNvGraphicFramePr>
            <a:graphicFrameLocks noGrp="1"/>
          </p:cNvGraphicFramePr>
          <p:nvPr/>
        </p:nvGraphicFramePr>
        <p:xfrm>
          <a:off x="484630" y="2811046"/>
          <a:ext cx="3897547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8336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366703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1218323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171853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742332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123/10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  <p:graphicFrame>
        <p:nvGraphicFramePr>
          <p:cNvPr id="31" name="Table 6">
            <a:extLst>
              <a:ext uri="{FF2B5EF4-FFF2-40B4-BE49-F238E27FC236}">
                <a16:creationId xmlns:a16="http://schemas.microsoft.com/office/drawing/2014/main" id="{E796FF0B-74F3-7C4C-8210-40F836918147}"/>
              </a:ext>
            </a:extLst>
          </p:cNvPr>
          <p:cNvGraphicFramePr>
            <a:graphicFrameLocks noGrp="1"/>
          </p:cNvGraphicFramePr>
          <p:nvPr/>
        </p:nvGraphicFramePr>
        <p:xfrm>
          <a:off x="484630" y="3366633"/>
          <a:ext cx="3897547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8336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366703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1218323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171853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742332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n%10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12%10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  <p:graphicFrame>
        <p:nvGraphicFramePr>
          <p:cNvPr id="32" name="Table 6">
            <a:extLst>
              <a:ext uri="{FF2B5EF4-FFF2-40B4-BE49-F238E27FC236}">
                <a16:creationId xmlns:a16="http://schemas.microsoft.com/office/drawing/2014/main" id="{02BBC98F-7AAB-9B4B-873E-4F1A1B2E5AA9}"/>
              </a:ext>
            </a:extLst>
          </p:cNvPr>
          <p:cNvGraphicFramePr>
            <a:graphicFrameLocks noGrp="1"/>
          </p:cNvGraphicFramePr>
          <p:nvPr/>
        </p:nvGraphicFramePr>
        <p:xfrm>
          <a:off x="484630" y="3745307"/>
          <a:ext cx="3897547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8336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366703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1218323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171853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742332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s*10 + 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3*10 + 2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  <p:graphicFrame>
        <p:nvGraphicFramePr>
          <p:cNvPr id="36" name="Table 6">
            <a:extLst>
              <a:ext uri="{FF2B5EF4-FFF2-40B4-BE49-F238E27FC236}">
                <a16:creationId xmlns:a16="http://schemas.microsoft.com/office/drawing/2014/main" id="{620ACBC0-76E9-3949-B793-89E0137A5ADC}"/>
              </a:ext>
            </a:extLst>
          </p:cNvPr>
          <p:cNvGraphicFramePr>
            <a:graphicFrameLocks noGrp="1"/>
          </p:cNvGraphicFramePr>
          <p:nvPr/>
        </p:nvGraphicFramePr>
        <p:xfrm>
          <a:off x="484630" y="4153665"/>
          <a:ext cx="3897547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8336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366703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1218323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171853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742332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12/10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  <p:graphicFrame>
        <p:nvGraphicFramePr>
          <p:cNvPr id="40" name="Table 6">
            <a:extLst>
              <a:ext uri="{FF2B5EF4-FFF2-40B4-BE49-F238E27FC236}">
                <a16:creationId xmlns:a16="http://schemas.microsoft.com/office/drawing/2014/main" id="{8938543B-F9AE-DF42-838F-A760D9B4321F}"/>
              </a:ext>
            </a:extLst>
          </p:cNvPr>
          <p:cNvGraphicFramePr>
            <a:graphicFrameLocks noGrp="1"/>
          </p:cNvGraphicFramePr>
          <p:nvPr/>
        </p:nvGraphicFramePr>
        <p:xfrm>
          <a:off x="484630" y="4662451"/>
          <a:ext cx="3897547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8336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366703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1218323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171853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742332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n%10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1%10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  <p:graphicFrame>
        <p:nvGraphicFramePr>
          <p:cNvPr id="41" name="Table 6">
            <a:extLst>
              <a:ext uri="{FF2B5EF4-FFF2-40B4-BE49-F238E27FC236}">
                <a16:creationId xmlns:a16="http://schemas.microsoft.com/office/drawing/2014/main" id="{AB47C54C-45B4-DC42-AD71-35088F75607D}"/>
              </a:ext>
            </a:extLst>
          </p:cNvPr>
          <p:cNvGraphicFramePr>
            <a:graphicFrameLocks noGrp="1"/>
          </p:cNvGraphicFramePr>
          <p:nvPr/>
        </p:nvGraphicFramePr>
        <p:xfrm>
          <a:off x="484630" y="5041125"/>
          <a:ext cx="3897547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8336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366703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1218323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171853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742332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s*10 + 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32*10 + 1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  <p:graphicFrame>
        <p:nvGraphicFramePr>
          <p:cNvPr id="42" name="Table 6">
            <a:extLst>
              <a:ext uri="{FF2B5EF4-FFF2-40B4-BE49-F238E27FC236}">
                <a16:creationId xmlns:a16="http://schemas.microsoft.com/office/drawing/2014/main" id="{4A3CC950-7F76-024B-A6FB-234AA668F447}"/>
              </a:ext>
            </a:extLst>
          </p:cNvPr>
          <p:cNvGraphicFramePr>
            <a:graphicFrameLocks noGrp="1"/>
          </p:cNvGraphicFramePr>
          <p:nvPr/>
        </p:nvGraphicFramePr>
        <p:xfrm>
          <a:off x="484630" y="5449483"/>
          <a:ext cx="3897547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8336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366703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1218323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171853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742332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139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4" grpId="0" animBg="1"/>
      <p:bldP spid="15" grpId="0" animBg="1"/>
      <p:bldP spid="5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3816" y="-28593"/>
            <a:ext cx="5477256" cy="685800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5004741" y="30048"/>
            <a:ext cx="0" cy="6797903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AD0B33E-958E-F34E-AD3A-CB06D4119F08}"/>
              </a:ext>
            </a:extLst>
          </p:cNvPr>
          <p:cNvSpPr/>
          <p:nvPr/>
        </p:nvSpPr>
        <p:spPr>
          <a:xfrm>
            <a:off x="-3816" y="179001"/>
            <a:ext cx="5131288" cy="954107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Print Palindrome numbers b/n 1 to 1000</a:t>
            </a:r>
            <a:endParaRPr lang="en-US" sz="2800" b="0" cap="none" spc="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pitchFamily="18" charset="77"/>
              <a:cs typeface="LilyUPC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B823BE-2DAB-4B47-A4E7-DB5A59E5309E}"/>
              </a:ext>
            </a:extLst>
          </p:cNvPr>
          <p:cNvSpPr txBox="1"/>
          <p:nvPr/>
        </p:nvSpPr>
        <p:spPr>
          <a:xfrm>
            <a:off x="6890326" y="2533639"/>
            <a:ext cx="5200071" cy="4324361"/>
          </a:xfrm>
          <a:custGeom>
            <a:avLst/>
            <a:gdLst>
              <a:gd name="connsiteX0" fmla="*/ 1501143 w 1708635"/>
              <a:gd name="connsiteY0" fmla="*/ 0 h 2754821"/>
              <a:gd name="connsiteX1" fmla="*/ 1708635 w 1708635"/>
              <a:gd name="connsiteY1" fmla="*/ 292608 h 2754821"/>
              <a:gd name="connsiteX2" fmla="*/ 1708635 w 1708635"/>
              <a:gd name="connsiteY2" fmla="*/ 2754821 h 2754821"/>
              <a:gd name="connsiteX3" fmla="*/ 0 w 1708635"/>
              <a:gd name="connsiteY3" fmla="*/ 2754821 h 2754821"/>
              <a:gd name="connsiteX4" fmla="*/ 0 w 1708635"/>
              <a:gd name="connsiteY4" fmla="*/ 292608 h 2754821"/>
              <a:gd name="connsiteX5" fmla="*/ 1501143 w 1708635"/>
              <a:gd name="connsiteY5" fmla="*/ 292608 h 2754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08635" h="2754821">
                <a:moveTo>
                  <a:pt x="1501143" y="0"/>
                </a:moveTo>
                <a:lnTo>
                  <a:pt x="1708635" y="292608"/>
                </a:lnTo>
                <a:lnTo>
                  <a:pt x="1708635" y="2754821"/>
                </a:lnTo>
                <a:lnTo>
                  <a:pt x="0" y="2754821"/>
                </a:lnTo>
                <a:lnTo>
                  <a:pt x="0" y="292608"/>
                </a:lnTo>
                <a:lnTo>
                  <a:pt x="1501143" y="292608"/>
                </a:lnTo>
                <a:close/>
              </a:path>
            </a:pathLst>
          </a:custGeom>
          <a:ln/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0">
            <a:schemeClr val="accent3"/>
          </a:lnRef>
          <a:fillRef idx="1002">
            <a:schemeClr val="dk2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Reverse a number</a:t>
            </a:r>
          </a:p>
          <a:p>
            <a:endParaRPr lang="en-US" sz="1600" dirty="0">
              <a:latin typeface="Amasis MT Pro Medium" panose="02040A04050005020304" pitchFamily="18" charset="77"/>
              <a:ea typeface="Silom" pitchFamily="2" charset="-34"/>
              <a:cs typeface="Amasis MT Pro Black" panose="020F0502020204030204" pitchFamily="34" charset="0"/>
            </a:endParaRP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for(i=1;i&lt;1000;i++)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{</a:t>
            </a:r>
          </a:p>
          <a:p>
            <a:pPr lvl="1"/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n = i; s = 0;</a:t>
            </a:r>
          </a:p>
          <a:p>
            <a:pPr lvl="1"/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while(n != 10)</a:t>
            </a:r>
          </a:p>
          <a:p>
            <a:pPr lvl="1"/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{</a:t>
            </a:r>
          </a:p>
          <a:p>
            <a:pPr lvl="1"/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    m = n%10;</a:t>
            </a:r>
          </a:p>
          <a:p>
            <a:pPr lvl="1"/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    s= s*10 + m;</a:t>
            </a:r>
          </a:p>
          <a:p>
            <a:pPr lvl="1"/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    n = n / 10;</a:t>
            </a:r>
          </a:p>
          <a:p>
            <a:pPr lvl="1"/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}</a:t>
            </a:r>
          </a:p>
          <a:p>
            <a:pPr lvl="1"/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if(s == i)</a:t>
            </a:r>
          </a:p>
          <a:p>
            <a:pPr lvl="1"/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{</a:t>
            </a:r>
          </a:p>
          <a:p>
            <a:pPr lvl="1"/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     printf(“%d ”, s);</a:t>
            </a:r>
          </a:p>
          <a:p>
            <a:pPr lvl="1"/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}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07CF7D-8A87-6F4E-871D-F3AAAEBDFC43}"/>
              </a:ext>
            </a:extLst>
          </p:cNvPr>
          <p:cNvSpPr txBox="1"/>
          <p:nvPr/>
        </p:nvSpPr>
        <p:spPr>
          <a:xfrm>
            <a:off x="5803498" y="-28593"/>
            <a:ext cx="4005751" cy="2562232"/>
          </a:xfrm>
          <a:custGeom>
            <a:avLst/>
            <a:gdLst>
              <a:gd name="connsiteX0" fmla="*/ 2201199 w 2505455"/>
              <a:gd name="connsiteY0" fmla="*/ 0 h 3185708"/>
              <a:gd name="connsiteX1" fmla="*/ 2505454 w 2505455"/>
              <a:gd name="connsiteY1" fmla="*/ 292608 h 3185708"/>
              <a:gd name="connsiteX2" fmla="*/ 2505455 w 2505455"/>
              <a:gd name="connsiteY2" fmla="*/ 292608 h 3185708"/>
              <a:gd name="connsiteX3" fmla="*/ 2505455 w 2505455"/>
              <a:gd name="connsiteY3" fmla="*/ 3185708 h 3185708"/>
              <a:gd name="connsiteX4" fmla="*/ 0 w 2505455"/>
              <a:gd name="connsiteY4" fmla="*/ 3185708 h 3185708"/>
              <a:gd name="connsiteX5" fmla="*/ 0 w 2505455"/>
              <a:gd name="connsiteY5" fmla="*/ 292608 h 3185708"/>
              <a:gd name="connsiteX6" fmla="*/ 2201199 w 2505455"/>
              <a:gd name="connsiteY6" fmla="*/ 292608 h 3185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5455" h="3185708">
                <a:moveTo>
                  <a:pt x="2201199" y="0"/>
                </a:moveTo>
                <a:lnTo>
                  <a:pt x="2505454" y="292608"/>
                </a:lnTo>
                <a:lnTo>
                  <a:pt x="2505455" y="292608"/>
                </a:lnTo>
                <a:lnTo>
                  <a:pt x="2505455" y="3185708"/>
                </a:lnTo>
                <a:lnTo>
                  <a:pt x="0" y="3185708"/>
                </a:lnTo>
                <a:lnTo>
                  <a:pt x="0" y="292608"/>
                </a:lnTo>
                <a:lnTo>
                  <a:pt x="2201199" y="292608"/>
                </a:lnTo>
                <a:close/>
              </a:path>
            </a:pathLst>
          </a:cu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noAutofit/>
          </a:bodyPr>
          <a:lstStyle/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pPr lvl="1"/>
            <a:r>
              <a:rPr lang="en-US" sz="2800" dirty="0">
                <a:latin typeface="Baloo" panose="03080902040302020200" pitchFamily="66" charset="77"/>
                <a:cs typeface="Baloo" panose="03080902040302020200" pitchFamily="66" charset="77"/>
              </a:rPr>
              <a:t>m = n%10</a:t>
            </a:r>
          </a:p>
          <a:p>
            <a:pPr lvl="1"/>
            <a:r>
              <a:rPr lang="en-US" sz="2800" dirty="0">
                <a:latin typeface="Baloo" panose="03080902040302020200" pitchFamily="66" charset="77"/>
                <a:cs typeface="Baloo" panose="03080902040302020200" pitchFamily="66" charset="77"/>
              </a:rPr>
              <a:t>s = s*10 + m;</a:t>
            </a:r>
          </a:p>
          <a:p>
            <a:pPr lvl="1"/>
            <a:r>
              <a:rPr lang="en-US" sz="2800" dirty="0">
                <a:latin typeface="Baloo" panose="03080902040302020200" pitchFamily="66" charset="77"/>
                <a:cs typeface="Baloo" panose="03080902040302020200" pitchFamily="66" charset="77"/>
              </a:rPr>
              <a:t>n = n / 10;</a:t>
            </a:r>
          </a:p>
          <a:p>
            <a:pPr lvl="1"/>
            <a:endParaRPr lang="en-US" sz="2800" dirty="0">
              <a:latin typeface="Baloo" panose="03080902040302020200" pitchFamily="66" charset="77"/>
              <a:cs typeface="Baloo" panose="03080902040302020200" pitchFamily="66" charset="77"/>
            </a:endParaRPr>
          </a:p>
          <a:p>
            <a:pPr lvl="1"/>
            <a:r>
              <a:rPr lang="en-US" sz="2800" dirty="0">
                <a:latin typeface="Baloo" panose="03080902040302020200" pitchFamily="66" charset="77"/>
                <a:cs typeface="Baloo" panose="03080902040302020200" pitchFamily="66" charset="77"/>
              </a:rPr>
              <a:t>s == temp</a:t>
            </a:r>
          </a:p>
        </p:txBody>
      </p:sp>
      <p:graphicFrame>
        <p:nvGraphicFramePr>
          <p:cNvPr id="33" name="Table 6">
            <a:extLst>
              <a:ext uri="{FF2B5EF4-FFF2-40B4-BE49-F238E27FC236}">
                <a16:creationId xmlns:a16="http://schemas.microsoft.com/office/drawing/2014/main" id="{183996CE-1451-4348-AF22-8341F3D3C307}"/>
              </a:ext>
            </a:extLst>
          </p:cNvPr>
          <p:cNvGraphicFramePr>
            <a:graphicFrameLocks noGrp="1"/>
          </p:cNvGraphicFramePr>
          <p:nvPr/>
        </p:nvGraphicFramePr>
        <p:xfrm>
          <a:off x="484632" y="1409974"/>
          <a:ext cx="3482105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5877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327616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757382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043709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997521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  <p:graphicFrame>
        <p:nvGraphicFramePr>
          <p:cNvPr id="34" name="Table 6">
            <a:extLst>
              <a:ext uri="{FF2B5EF4-FFF2-40B4-BE49-F238E27FC236}">
                <a16:creationId xmlns:a16="http://schemas.microsoft.com/office/drawing/2014/main" id="{E80BA693-C6F7-9244-B4DF-35EF2993D12E}"/>
              </a:ext>
            </a:extLst>
          </p:cNvPr>
          <p:cNvGraphicFramePr>
            <a:graphicFrameLocks noGrp="1"/>
          </p:cNvGraphicFramePr>
          <p:nvPr/>
        </p:nvGraphicFramePr>
        <p:xfrm>
          <a:off x="484630" y="2024014"/>
          <a:ext cx="3897547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8336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366703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1218323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171853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742332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n%10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123%10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  <p:sp>
        <p:nvSpPr>
          <p:cNvPr id="59" name="Oval 58">
            <a:extLst>
              <a:ext uri="{FF2B5EF4-FFF2-40B4-BE49-F238E27FC236}">
                <a16:creationId xmlns:a16="http://schemas.microsoft.com/office/drawing/2014/main" id="{AB556862-FCD3-C64C-AE2F-2739B0D76DD4}"/>
              </a:ext>
            </a:extLst>
          </p:cNvPr>
          <p:cNvSpPr/>
          <p:nvPr/>
        </p:nvSpPr>
        <p:spPr>
          <a:xfrm>
            <a:off x="3755255" y="5857841"/>
            <a:ext cx="1065317" cy="853921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321</a:t>
            </a:r>
          </a:p>
        </p:txBody>
      </p:sp>
      <p:graphicFrame>
        <p:nvGraphicFramePr>
          <p:cNvPr id="23" name="Table 6">
            <a:extLst>
              <a:ext uri="{FF2B5EF4-FFF2-40B4-BE49-F238E27FC236}">
                <a16:creationId xmlns:a16="http://schemas.microsoft.com/office/drawing/2014/main" id="{9053CC29-13E3-B349-8B5E-1C3DD554C412}"/>
              </a:ext>
            </a:extLst>
          </p:cNvPr>
          <p:cNvGraphicFramePr>
            <a:graphicFrameLocks noGrp="1"/>
          </p:cNvGraphicFramePr>
          <p:nvPr/>
        </p:nvGraphicFramePr>
        <p:xfrm>
          <a:off x="484630" y="2402688"/>
          <a:ext cx="3897547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8336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366703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1218323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171853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742332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s*10 + 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0*10 + 3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  <p:graphicFrame>
        <p:nvGraphicFramePr>
          <p:cNvPr id="24" name="Table 6">
            <a:extLst>
              <a:ext uri="{FF2B5EF4-FFF2-40B4-BE49-F238E27FC236}">
                <a16:creationId xmlns:a16="http://schemas.microsoft.com/office/drawing/2014/main" id="{93C0BAD0-1171-2B4F-A3F5-6C9EDAF3892E}"/>
              </a:ext>
            </a:extLst>
          </p:cNvPr>
          <p:cNvGraphicFramePr>
            <a:graphicFrameLocks noGrp="1"/>
          </p:cNvGraphicFramePr>
          <p:nvPr/>
        </p:nvGraphicFramePr>
        <p:xfrm>
          <a:off x="484630" y="2811046"/>
          <a:ext cx="3897547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8336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366703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1218323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171853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742332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123/10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  <p:graphicFrame>
        <p:nvGraphicFramePr>
          <p:cNvPr id="31" name="Table 6">
            <a:extLst>
              <a:ext uri="{FF2B5EF4-FFF2-40B4-BE49-F238E27FC236}">
                <a16:creationId xmlns:a16="http://schemas.microsoft.com/office/drawing/2014/main" id="{E796FF0B-74F3-7C4C-8210-40F836918147}"/>
              </a:ext>
            </a:extLst>
          </p:cNvPr>
          <p:cNvGraphicFramePr>
            <a:graphicFrameLocks noGrp="1"/>
          </p:cNvGraphicFramePr>
          <p:nvPr/>
        </p:nvGraphicFramePr>
        <p:xfrm>
          <a:off x="484630" y="3366633"/>
          <a:ext cx="3897547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8336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366703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1218323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171853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742332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n%10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12%10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  <p:graphicFrame>
        <p:nvGraphicFramePr>
          <p:cNvPr id="32" name="Table 6">
            <a:extLst>
              <a:ext uri="{FF2B5EF4-FFF2-40B4-BE49-F238E27FC236}">
                <a16:creationId xmlns:a16="http://schemas.microsoft.com/office/drawing/2014/main" id="{02BBC98F-7AAB-9B4B-873E-4F1A1B2E5AA9}"/>
              </a:ext>
            </a:extLst>
          </p:cNvPr>
          <p:cNvGraphicFramePr>
            <a:graphicFrameLocks noGrp="1"/>
          </p:cNvGraphicFramePr>
          <p:nvPr/>
        </p:nvGraphicFramePr>
        <p:xfrm>
          <a:off x="484630" y="3745307"/>
          <a:ext cx="3897547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8336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366703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1218323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171853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742332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s*10 + 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3*10 + 2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  <p:graphicFrame>
        <p:nvGraphicFramePr>
          <p:cNvPr id="36" name="Table 6">
            <a:extLst>
              <a:ext uri="{FF2B5EF4-FFF2-40B4-BE49-F238E27FC236}">
                <a16:creationId xmlns:a16="http://schemas.microsoft.com/office/drawing/2014/main" id="{620ACBC0-76E9-3949-B793-89E0137A5ADC}"/>
              </a:ext>
            </a:extLst>
          </p:cNvPr>
          <p:cNvGraphicFramePr>
            <a:graphicFrameLocks noGrp="1"/>
          </p:cNvGraphicFramePr>
          <p:nvPr/>
        </p:nvGraphicFramePr>
        <p:xfrm>
          <a:off x="484630" y="4153665"/>
          <a:ext cx="3897547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8336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366703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1218323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171853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742332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12/10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  <p:graphicFrame>
        <p:nvGraphicFramePr>
          <p:cNvPr id="40" name="Table 6">
            <a:extLst>
              <a:ext uri="{FF2B5EF4-FFF2-40B4-BE49-F238E27FC236}">
                <a16:creationId xmlns:a16="http://schemas.microsoft.com/office/drawing/2014/main" id="{8938543B-F9AE-DF42-838F-A760D9B4321F}"/>
              </a:ext>
            </a:extLst>
          </p:cNvPr>
          <p:cNvGraphicFramePr>
            <a:graphicFrameLocks noGrp="1"/>
          </p:cNvGraphicFramePr>
          <p:nvPr/>
        </p:nvGraphicFramePr>
        <p:xfrm>
          <a:off x="484630" y="4662451"/>
          <a:ext cx="3897547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8336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366703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1218323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171853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742332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n%10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1%10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  <p:graphicFrame>
        <p:nvGraphicFramePr>
          <p:cNvPr id="41" name="Table 6">
            <a:extLst>
              <a:ext uri="{FF2B5EF4-FFF2-40B4-BE49-F238E27FC236}">
                <a16:creationId xmlns:a16="http://schemas.microsoft.com/office/drawing/2014/main" id="{AB47C54C-45B4-DC42-AD71-35088F75607D}"/>
              </a:ext>
            </a:extLst>
          </p:cNvPr>
          <p:cNvGraphicFramePr>
            <a:graphicFrameLocks noGrp="1"/>
          </p:cNvGraphicFramePr>
          <p:nvPr/>
        </p:nvGraphicFramePr>
        <p:xfrm>
          <a:off x="484630" y="5041125"/>
          <a:ext cx="3897547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8336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366703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1218323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171853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742332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s*10 + 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32*10 + 1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  <p:graphicFrame>
        <p:nvGraphicFramePr>
          <p:cNvPr id="42" name="Table 6">
            <a:extLst>
              <a:ext uri="{FF2B5EF4-FFF2-40B4-BE49-F238E27FC236}">
                <a16:creationId xmlns:a16="http://schemas.microsoft.com/office/drawing/2014/main" id="{4A3CC950-7F76-024B-A6FB-234AA668F447}"/>
              </a:ext>
            </a:extLst>
          </p:cNvPr>
          <p:cNvGraphicFramePr>
            <a:graphicFrameLocks noGrp="1"/>
          </p:cNvGraphicFramePr>
          <p:nvPr/>
        </p:nvGraphicFramePr>
        <p:xfrm>
          <a:off x="484630" y="5449483"/>
          <a:ext cx="3897547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8336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366703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1218323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171853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742332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433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4" grpId="0" animBg="1"/>
      <p:bldP spid="15" grpId="0" animBg="1"/>
      <p:bldP spid="5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3816" y="-28593"/>
            <a:ext cx="5477256" cy="685800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5004741" y="30048"/>
            <a:ext cx="0" cy="6797903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AD0B33E-958E-F34E-AD3A-CB06D4119F08}"/>
              </a:ext>
            </a:extLst>
          </p:cNvPr>
          <p:cNvSpPr/>
          <p:nvPr/>
        </p:nvSpPr>
        <p:spPr>
          <a:xfrm>
            <a:off x="-3816" y="179001"/>
            <a:ext cx="5131288" cy="954107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Print Palindrome numbers b/n 1 to 1000 but in reverse order</a:t>
            </a:r>
            <a:endParaRPr lang="en-US" sz="2800" b="0" cap="none" spc="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pitchFamily="18" charset="77"/>
              <a:cs typeface="LilyUPC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B823BE-2DAB-4B47-A4E7-DB5A59E5309E}"/>
              </a:ext>
            </a:extLst>
          </p:cNvPr>
          <p:cNvSpPr txBox="1"/>
          <p:nvPr/>
        </p:nvSpPr>
        <p:spPr>
          <a:xfrm>
            <a:off x="6861720" y="2206894"/>
            <a:ext cx="5200071" cy="4621057"/>
          </a:xfrm>
          <a:custGeom>
            <a:avLst/>
            <a:gdLst>
              <a:gd name="connsiteX0" fmla="*/ 1501143 w 1708635"/>
              <a:gd name="connsiteY0" fmla="*/ 0 h 2754821"/>
              <a:gd name="connsiteX1" fmla="*/ 1708635 w 1708635"/>
              <a:gd name="connsiteY1" fmla="*/ 292608 h 2754821"/>
              <a:gd name="connsiteX2" fmla="*/ 1708635 w 1708635"/>
              <a:gd name="connsiteY2" fmla="*/ 2754821 h 2754821"/>
              <a:gd name="connsiteX3" fmla="*/ 0 w 1708635"/>
              <a:gd name="connsiteY3" fmla="*/ 2754821 h 2754821"/>
              <a:gd name="connsiteX4" fmla="*/ 0 w 1708635"/>
              <a:gd name="connsiteY4" fmla="*/ 292608 h 2754821"/>
              <a:gd name="connsiteX5" fmla="*/ 1501143 w 1708635"/>
              <a:gd name="connsiteY5" fmla="*/ 292608 h 2754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08635" h="2754821">
                <a:moveTo>
                  <a:pt x="1501143" y="0"/>
                </a:moveTo>
                <a:lnTo>
                  <a:pt x="1708635" y="292608"/>
                </a:lnTo>
                <a:lnTo>
                  <a:pt x="1708635" y="2754821"/>
                </a:lnTo>
                <a:lnTo>
                  <a:pt x="0" y="2754821"/>
                </a:lnTo>
                <a:lnTo>
                  <a:pt x="0" y="292608"/>
                </a:lnTo>
                <a:lnTo>
                  <a:pt x="1501143" y="292608"/>
                </a:lnTo>
                <a:close/>
              </a:path>
            </a:pathLst>
          </a:custGeom>
          <a:ln/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0">
            <a:schemeClr val="accent3"/>
          </a:lnRef>
          <a:fillRef idx="1002">
            <a:schemeClr val="dk2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endParaRPr lang="en-US" sz="1600" dirty="0">
              <a:latin typeface="Amasis MT Pro Medium" panose="02040A04050005020304" pitchFamily="18" charset="77"/>
              <a:ea typeface="Silom" pitchFamily="2" charset="-34"/>
              <a:cs typeface="Amasis MT Pro Black" panose="020F0502020204030204" pitchFamily="34" charset="0"/>
            </a:endParaRPr>
          </a:p>
          <a:p>
            <a:endParaRPr lang="en-US" sz="1600" dirty="0">
              <a:latin typeface="Amasis MT Pro Medium" panose="02040A04050005020304" pitchFamily="18" charset="77"/>
              <a:ea typeface="Silom" pitchFamily="2" charset="-34"/>
              <a:cs typeface="Amasis MT Pro Black" panose="020F0502020204030204" pitchFamily="34" charset="0"/>
            </a:endParaRP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PrintPalindrom(int i)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{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        n = i; s = 0;</a:t>
            </a:r>
          </a:p>
          <a:p>
            <a:pPr lvl="1"/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while(n != 10)</a:t>
            </a:r>
          </a:p>
          <a:p>
            <a:pPr lvl="1"/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{</a:t>
            </a:r>
          </a:p>
          <a:p>
            <a:pPr lvl="1"/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    m = n%10;</a:t>
            </a:r>
          </a:p>
          <a:p>
            <a:pPr lvl="1"/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    s= s*10 + m;</a:t>
            </a:r>
          </a:p>
          <a:p>
            <a:pPr lvl="1"/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    n = n / 10;</a:t>
            </a:r>
          </a:p>
          <a:p>
            <a:pPr lvl="1"/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}</a:t>
            </a:r>
          </a:p>
          <a:p>
            <a:pPr lvl="1"/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if(i&lt;1000)</a:t>
            </a:r>
          </a:p>
          <a:p>
            <a:pPr lvl="1"/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    PrintPalindrom(i+1);</a:t>
            </a:r>
          </a:p>
          <a:p>
            <a:pPr lvl="1"/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if(s == i)</a:t>
            </a:r>
          </a:p>
          <a:p>
            <a:pPr lvl="1"/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{</a:t>
            </a:r>
          </a:p>
          <a:p>
            <a:pPr lvl="1"/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     printf(“%d ”, s);</a:t>
            </a:r>
          </a:p>
          <a:p>
            <a:pPr lvl="1"/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}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07CF7D-8A87-6F4E-871D-F3AAAEBDFC43}"/>
              </a:ext>
            </a:extLst>
          </p:cNvPr>
          <p:cNvSpPr txBox="1"/>
          <p:nvPr/>
        </p:nvSpPr>
        <p:spPr>
          <a:xfrm>
            <a:off x="5803498" y="-28593"/>
            <a:ext cx="4005751" cy="2562232"/>
          </a:xfrm>
          <a:custGeom>
            <a:avLst/>
            <a:gdLst>
              <a:gd name="connsiteX0" fmla="*/ 2201199 w 2505455"/>
              <a:gd name="connsiteY0" fmla="*/ 0 h 3185708"/>
              <a:gd name="connsiteX1" fmla="*/ 2505454 w 2505455"/>
              <a:gd name="connsiteY1" fmla="*/ 292608 h 3185708"/>
              <a:gd name="connsiteX2" fmla="*/ 2505455 w 2505455"/>
              <a:gd name="connsiteY2" fmla="*/ 292608 h 3185708"/>
              <a:gd name="connsiteX3" fmla="*/ 2505455 w 2505455"/>
              <a:gd name="connsiteY3" fmla="*/ 3185708 h 3185708"/>
              <a:gd name="connsiteX4" fmla="*/ 0 w 2505455"/>
              <a:gd name="connsiteY4" fmla="*/ 3185708 h 3185708"/>
              <a:gd name="connsiteX5" fmla="*/ 0 w 2505455"/>
              <a:gd name="connsiteY5" fmla="*/ 292608 h 3185708"/>
              <a:gd name="connsiteX6" fmla="*/ 2201199 w 2505455"/>
              <a:gd name="connsiteY6" fmla="*/ 292608 h 3185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5455" h="3185708">
                <a:moveTo>
                  <a:pt x="2201199" y="0"/>
                </a:moveTo>
                <a:lnTo>
                  <a:pt x="2505454" y="292608"/>
                </a:lnTo>
                <a:lnTo>
                  <a:pt x="2505455" y="292608"/>
                </a:lnTo>
                <a:lnTo>
                  <a:pt x="2505455" y="3185708"/>
                </a:lnTo>
                <a:lnTo>
                  <a:pt x="0" y="3185708"/>
                </a:lnTo>
                <a:lnTo>
                  <a:pt x="0" y="292608"/>
                </a:lnTo>
                <a:lnTo>
                  <a:pt x="2201199" y="292608"/>
                </a:lnTo>
                <a:close/>
              </a:path>
            </a:pathLst>
          </a:cu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noAutofit/>
          </a:bodyPr>
          <a:lstStyle/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pPr lvl="1"/>
            <a:r>
              <a:rPr lang="en-US" sz="2800" dirty="0">
                <a:latin typeface="Baloo" panose="03080902040302020200" pitchFamily="66" charset="77"/>
                <a:cs typeface="Baloo" panose="03080902040302020200" pitchFamily="66" charset="77"/>
              </a:rPr>
              <a:t>m = n%10</a:t>
            </a:r>
          </a:p>
          <a:p>
            <a:pPr lvl="1"/>
            <a:r>
              <a:rPr lang="en-US" sz="2800" dirty="0">
                <a:latin typeface="Baloo" panose="03080902040302020200" pitchFamily="66" charset="77"/>
                <a:cs typeface="Baloo" panose="03080902040302020200" pitchFamily="66" charset="77"/>
              </a:rPr>
              <a:t>s = s*10 + m;</a:t>
            </a:r>
          </a:p>
          <a:p>
            <a:pPr lvl="1"/>
            <a:r>
              <a:rPr lang="en-US" sz="2800" dirty="0">
                <a:latin typeface="Baloo" panose="03080902040302020200" pitchFamily="66" charset="77"/>
                <a:cs typeface="Baloo" panose="03080902040302020200" pitchFamily="66" charset="77"/>
              </a:rPr>
              <a:t>n = n / 10;</a:t>
            </a:r>
          </a:p>
          <a:p>
            <a:pPr lvl="1"/>
            <a:endParaRPr lang="en-US" sz="2800" dirty="0">
              <a:latin typeface="Baloo" panose="03080902040302020200" pitchFamily="66" charset="77"/>
              <a:cs typeface="Baloo" panose="03080902040302020200" pitchFamily="66" charset="77"/>
            </a:endParaRPr>
          </a:p>
          <a:p>
            <a:pPr lvl="1"/>
            <a:r>
              <a:rPr lang="en-US" sz="2800" dirty="0">
                <a:latin typeface="Baloo" panose="03080902040302020200" pitchFamily="66" charset="77"/>
                <a:cs typeface="Baloo" panose="03080902040302020200" pitchFamily="66" charset="77"/>
              </a:rPr>
              <a:t>s == temp</a:t>
            </a:r>
          </a:p>
        </p:txBody>
      </p:sp>
      <p:graphicFrame>
        <p:nvGraphicFramePr>
          <p:cNvPr id="33" name="Table 6">
            <a:extLst>
              <a:ext uri="{FF2B5EF4-FFF2-40B4-BE49-F238E27FC236}">
                <a16:creationId xmlns:a16="http://schemas.microsoft.com/office/drawing/2014/main" id="{183996CE-1451-4348-AF22-8341F3D3C307}"/>
              </a:ext>
            </a:extLst>
          </p:cNvPr>
          <p:cNvGraphicFramePr>
            <a:graphicFrameLocks noGrp="1"/>
          </p:cNvGraphicFramePr>
          <p:nvPr/>
        </p:nvGraphicFramePr>
        <p:xfrm>
          <a:off x="484632" y="1409974"/>
          <a:ext cx="3482105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5877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327616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757382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043709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997521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  <p:graphicFrame>
        <p:nvGraphicFramePr>
          <p:cNvPr id="34" name="Table 6">
            <a:extLst>
              <a:ext uri="{FF2B5EF4-FFF2-40B4-BE49-F238E27FC236}">
                <a16:creationId xmlns:a16="http://schemas.microsoft.com/office/drawing/2014/main" id="{E80BA693-C6F7-9244-B4DF-35EF2993D12E}"/>
              </a:ext>
            </a:extLst>
          </p:cNvPr>
          <p:cNvGraphicFramePr>
            <a:graphicFrameLocks noGrp="1"/>
          </p:cNvGraphicFramePr>
          <p:nvPr/>
        </p:nvGraphicFramePr>
        <p:xfrm>
          <a:off x="484630" y="2024014"/>
          <a:ext cx="3897547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8336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366703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1218323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171853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742332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n%10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123%10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  <p:sp>
        <p:nvSpPr>
          <p:cNvPr id="59" name="Oval 58">
            <a:extLst>
              <a:ext uri="{FF2B5EF4-FFF2-40B4-BE49-F238E27FC236}">
                <a16:creationId xmlns:a16="http://schemas.microsoft.com/office/drawing/2014/main" id="{AB556862-FCD3-C64C-AE2F-2739B0D76DD4}"/>
              </a:ext>
            </a:extLst>
          </p:cNvPr>
          <p:cNvSpPr/>
          <p:nvPr/>
        </p:nvSpPr>
        <p:spPr>
          <a:xfrm>
            <a:off x="3755255" y="5857841"/>
            <a:ext cx="1065317" cy="853921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321</a:t>
            </a:r>
          </a:p>
        </p:txBody>
      </p:sp>
      <p:graphicFrame>
        <p:nvGraphicFramePr>
          <p:cNvPr id="23" name="Table 6">
            <a:extLst>
              <a:ext uri="{FF2B5EF4-FFF2-40B4-BE49-F238E27FC236}">
                <a16:creationId xmlns:a16="http://schemas.microsoft.com/office/drawing/2014/main" id="{9053CC29-13E3-B349-8B5E-1C3DD554C412}"/>
              </a:ext>
            </a:extLst>
          </p:cNvPr>
          <p:cNvGraphicFramePr>
            <a:graphicFrameLocks noGrp="1"/>
          </p:cNvGraphicFramePr>
          <p:nvPr/>
        </p:nvGraphicFramePr>
        <p:xfrm>
          <a:off x="484630" y="2402688"/>
          <a:ext cx="3897547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8336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366703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1218323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171853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742332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s*10 + 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0*10 + 3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  <p:graphicFrame>
        <p:nvGraphicFramePr>
          <p:cNvPr id="24" name="Table 6">
            <a:extLst>
              <a:ext uri="{FF2B5EF4-FFF2-40B4-BE49-F238E27FC236}">
                <a16:creationId xmlns:a16="http://schemas.microsoft.com/office/drawing/2014/main" id="{93C0BAD0-1171-2B4F-A3F5-6C9EDAF3892E}"/>
              </a:ext>
            </a:extLst>
          </p:cNvPr>
          <p:cNvGraphicFramePr>
            <a:graphicFrameLocks noGrp="1"/>
          </p:cNvGraphicFramePr>
          <p:nvPr/>
        </p:nvGraphicFramePr>
        <p:xfrm>
          <a:off x="484630" y="2811046"/>
          <a:ext cx="3897547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8336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366703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1218323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171853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742332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123/10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  <p:graphicFrame>
        <p:nvGraphicFramePr>
          <p:cNvPr id="31" name="Table 6">
            <a:extLst>
              <a:ext uri="{FF2B5EF4-FFF2-40B4-BE49-F238E27FC236}">
                <a16:creationId xmlns:a16="http://schemas.microsoft.com/office/drawing/2014/main" id="{E796FF0B-74F3-7C4C-8210-40F836918147}"/>
              </a:ext>
            </a:extLst>
          </p:cNvPr>
          <p:cNvGraphicFramePr>
            <a:graphicFrameLocks noGrp="1"/>
          </p:cNvGraphicFramePr>
          <p:nvPr/>
        </p:nvGraphicFramePr>
        <p:xfrm>
          <a:off x="484630" y="3366633"/>
          <a:ext cx="3897547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8336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366703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1218323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171853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742332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n%10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12%10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  <p:graphicFrame>
        <p:nvGraphicFramePr>
          <p:cNvPr id="32" name="Table 6">
            <a:extLst>
              <a:ext uri="{FF2B5EF4-FFF2-40B4-BE49-F238E27FC236}">
                <a16:creationId xmlns:a16="http://schemas.microsoft.com/office/drawing/2014/main" id="{02BBC98F-7AAB-9B4B-873E-4F1A1B2E5AA9}"/>
              </a:ext>
            </a:extLst>
          </p:cNvPr>
          <p:cNvGraphicFramePr>
            <a:graphicFrameLocks noGrp="1"/>
          </p:cNvGraphicFramePr>
          <p:nvPr/>
        </p:nvGraphicFramePr>
        <p:xfrm>
          <a:off x="484630" y="3745307"/>
          <a:ext cx="3897547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8336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366703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1218323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171853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742332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s*10 + 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3*10 + 2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  <p:graphicFrame>
        <p:nvGraphicFramePr>
          <p:cNvPr id="36" name="Table 6">
            <a:extLst>
              <a:ext uri="{FF2B5EF4-FFF2-40B4-BE49-F238E27FC236}">
                <a16:creationId xmlns:a16="http://schemas.microsoft.com/office/drawing/2014/main" id="{620ACBC0-76E9-3949-B793-89E0137A5ADC}"/>
              </a:ext>
            </a:extLst>
          </p:cNvPr>
          <p:cNvGraphicFramePr>
            <a:graphicFrameLocks noGrp="1"/>
          </p:cNvGraphicFramePr>
          <p:nvPr/>
        </p:nvGraphicFramePr>
        <p:xfrm>
          <a:off x="484630" y="4153665"/>
          <a:ext cx="3897547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8336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366703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1218323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171853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742332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12/10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  <p:graphicFrame>
        <p:nvGraphicFramePr>
          <p:cNvPr id="40" name="Table 6">
            <a:extLst>
              <a:ext uri="{FF2B5EF4-FFF2-40B4-BE49-F238E27FC236}">
                <a16:creationId xmlns:a16="http://schemas.microsoft.com/office/drawing/2014/main" id="{8938543B-F9AE-DF42-838F-A760D9B4321F}"/>
              </a:ext>
            </a:extLst>
          </p:cNvPr>
          <p:cNvGraphicFramePr>
            <a:graphicFrameLocks noGrp="1"/>
          </p:cNvGraphicFramePr>
          <p:nvPr/>
        </p:nvGraphicFramePr>
        <p:xfrm>
          <a:off x="484630" y="4662451"/>
          <a:ext cx="3897547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8336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366703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1218323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171853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742332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n%10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1%10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  <p:graphicFrame>
        <p:nvGraphicFramePr>
          <p:cNvPr id="41" name="Table 6">
            <a:extLst>
              <a:ext uri="{FF2B5EF4-FFF2-40B4-BE49-F238E27FC236}">
                <a16:creationId xmlns:a16="http://schemas.microsoft.com/office/drawing/2014/main" id="{AB47C54C-45B4-DC42-AD71-35088F75607D}"/>
              </a:ext>
            </a:extLst>
          </p:cNvPr>
          <p:cNvGraphicFramePr>
            <a:graphicFrameLocks noGrp="1"/>
          </p:cNvGraphicFramePr>
          <p:nvPr/>
        </p:nvGraphicFramePr>
        <p:xfrm>
          <a:off x="484630" y="5041125"/>
          <a:ext cx="3897547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8336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366703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1218323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171853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742332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s*10 + 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32*10 + 1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  <p:graphicFrame>
        <p:nvGraphicFramePr>
          <p:cNvPr id="42" name="Table 6">
            <a:extLst>
              <a:ext uri="{FF2B5EF4-FFF2-40B4-BE49-F238E27FC236}">
                <a16:creationId xmlns:a16="http://schemas.microsoft.com/office/drawing/2014/main" id="{4A3CC950-7F76-024B-A6FB-234AA668F447}"/>
              </a:ext>
            </a:extLst>
          </p:cNvPr>
          <p:cNvGraphicFramePr>
            <a:graphicFrameLocks noGrp="1"/>
          </p:cNvGraphicFramePr>
          <p:nvPr/>
        </p:nvGraphicFramePr>
        <p:xfrm>
          <a:off x="484630" y="5449483"/>
          <a:ext cx="3897547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8336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366703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1218323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171853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742332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803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4" grpId="0" animBg="1"/>
      <p:bldP spid="15" grpId="0" animBg="1"/>
      <p:bldP spid="5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3817" y="-28593"/>
            <a:ext cx="6173708" cy="685800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5632814" y="60097"/>
            <a:ext cx="0" cy="6797903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AD0B33E-958E-F34E-AD3A-CB06D4119F08}"/>
              </a:ext>
            </a:extLst>
          </p:cNvPr>
          <p:cNvSpPr/>
          <p:nvPr/>
        </p:nvSpPr>
        <p:spPr>
          <a:xfrm>
            <a:off x="-126547" y="178853"/>
            <a:ext cx="5131288" cy="830997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Armstrong or not</a:t>
            </a:r>
            <a:endParaRPr lang="en-US" sz="4800" b="0" cap="none" spc="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pitchFamily="18" charset="77"/>
              <a:cs typeface="LilyUPC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B823BE-2DAB-4B47-A4E7-DB5A59E5309E}"/>
              </a:ext>
            </a:extLst>
          </p:cNvPr>
          <p:cNvSpPr txBox="1"/>
          <p:nvPr/>
        </p:nvSpPr>
        <p:spPr>
          <a:xfrm>
            <a:off x="6890326" y="2533639"/>
            <a:ext cx="5200071" cy="4324361"/>
          </a:xfrm>
          <a:custGeom>
            <a:avLst/>
            <a:gdLst>
              <a:gd name="connsiteX0" fmla="*/ 1501143 w 1708635"/>
              <a:gd name="connsiteY0" fmla="*/ 0 h 2754821"/>
              <a:gd name="connsiteX1" fmla="*/ 1708635 w 1708635"/>
              <a:gd name="connsiteY1" fmla="*/ 292608 h 2754821"/>
              <a:gd name="connsiteX2" fmla="*/ 1708635 w 1708635"/>
              <a:gd name="connsiteY2" fmla="*/ 2754821 h 2754821"/>
              <a:gd name="connsiteX3" fmla="*/ 0 w 1708635"/>
              <a:gd name="connsiteY3" fmla="*/ 2754821 h 2754821"/>
              <a:gd name="connsiteX4" fmla="*/ 0 w 1708635"/>
              <a:gd name="connsiteY4" fmla="*/ 292608 h 2754821"/>
              <a:gd name="connsiteX5" fmla="*/ 1501143 w 1708635"/>
              <a:gd name="connsiteY5" fmla="*/ 292608 h 2754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08635" h="2754821">
                <a:moveTo>
                  <a:pt x="1501143" y="0"/>
                </a:moveTo>
                <a:lnTo>
                  <a:pt x="1708635" y="292608"/>
                </a:lnTo>
                <a:lnTo>
                  <a:pt x="1708635" y="2754821"/>
                </a:lnTo>
                <a:lnTo>
                  <a:pt x="0" y="2754821"/>
                </a:lnTo>
                <a:lnTo>
                  <a:pt x="0" y="292608"/>
                </a:lnTo>
                <a:lnTo>
                  <a:pt x="1501143" y="292608"/>
                </a:lnTo>
                <a:close/>
              </a:path>
            </a:pathLst>
          </a:custGeom>
          <a:ln/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0">
            <a:schemeClr val="accent3"/>
          </a:lnRef>
          <a:fillRef idx="1002">
            <a:schemeClr val="dk2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Reverse a number</a:t>
            </a:r>
          </a:p>
          <a:p>
            <a:endParaRPr lang="en-US" sz="1600" dirty="0">
              <a:latin typeface="Amasis MT Pro Medium" panose="02040A04050005020304" pitchFamily="18" charset="77"/>
              <a:ea typeface="Silom" pitchFamily="2" charset="-34"/>
              <a:cs typeface="Amasis MT Pro Black" panose="020F0502020204030204" pitchFamily="34" charset="0"/>
            </a:endParaRP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n = 123; s = 0, temp = n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while(n != 10)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{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    m = n%10;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    s= s + m*m*m;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    n = n / 10;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}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if(s == temp)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{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     printf(“%d”, s);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}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else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{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     printf(“not </a:t>
            </a:r>
            <a:r>
              <a:rPr lang="en-US" sz="1600" dirty="0" err="1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palindrom</a:t>
            </a:r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”);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07CF7D-8A87-6F4E-871D-F3AAAEBDFC43}"/>
              </a:ext>
            </a:extLst>
          </p:cNvPr>
          <p:cNvSpPr txBox="1"/>
          <p:nvPr/>
        </p:nvSpPr>
        <p:spPr>
          <a:xfrm>
            <a:off x="6265316" y="-93248"/>
            <a:ext cx="4005751" cy="2562232"/>
          </a:xfrm>
          <a:custGeom>
            <a:avLst/>
            <a:gdLst>
              <a:gd name="connsiteX0" fmla="*/ 2201199 w 2505455"/>
              <a:gd name="connsiteY0" fmla="*/ 0 h 3185708"/>
              <a:gd name="connsiteX1" fmla="*/ 2505454 w 2505455"/>
              <a:gd name="connsiteY1" fmla="*/ 292608 h 3185708"/>
              <a:gd name="connsiteX2" fmla="*/ 2505455 w 2505455"/>
              <a:gd name="connsiteY2" fmla="*/ 292608 h 3185708"/>
              <a:gd name="connsiteX3" fmla="*/ 2505455 w 2505455"/>
              <a:gd name="connsiteY3" fmla="*/ 3185708 h 3185708"/>
              <a:gd name="connsiteX4" fmla="*/ 0 w 2505455"/>
              <a:gd name="connsiteY4" fmla="*/ 3185708 h 3185708"/>
              <a:gd name="connsiteX5" fmla="*/ 0 w 2505455"/>
              <a:gd name="connsiteY5" fmla="*/ 292608 h 3185708"/>
              <a:gd name="connsiteX6" fmla="*/ 2201199 w 2505455"/>
              <a:gd name="connsiteY6" fmla="*/ 292608 h 3185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5455" h="3185708">
                <a:moveTo>
                  <a:pt x="2201199" y="0"/>
                </a:moveTo>
                <a:lnTo>
                  <a:pt x="2505454" y="292608"/>
                </a:lnTo>
                <a:lnTo>
                  <a:pt x="2505455" y="292608"/>
                </a:lnTo>
                <a:lnTo>
                  <a:pt x="2505455" y="3185708"/>
                </a:lnTo>
                <a:lnTo>
                  <a:pt x="0" y="3185708"/>
                </a:lnTo>
                <a:lnTo>
                  <a:pt x="0" y="292608"/>
                </a:lnTo>
                <a:lnTo>
                  <a:pt x="2201199" y="292608"/>
                </a:lnTo>
                <a:close/>
              </a:path>
            </a:pathLst>
          </a:cu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noAutofit/>
          </a:bodyPr>
          <a:lstStyle/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pPr lvl="1"/>
            <a:r>
              <a:rPr lang="en-US" sz="2800" dirty="0">
                <a:latin typeface="Baloo" panose="03080902040302020200" pitchFamily="66" charset="77"/>
                <a:cs typeface="Baloo" panose="03080902040302020200" pitchFamily="66" charset="77"/>
              </a:rPr>
              <a:t>m = n%10</a:t>
            </a:r>
          </a:p>
          <a:p>
            <a:pPr lvl="1"/>
            <a:r>
              <a:rPr lang="en-US" sz="2800" dirty="0">
                <a:latin typeface="Baloo" panose="03080902040302020200" pitchFamily="66" charset="77"/>
                <a:cs typeface="Baloo" panose="03080902040302020200" pitchFamily="66" charset="77"/>
              </a:rPr>
              <a:t>s = s + m*m*m;</a:t>
            </a:r>
          </a:p>
          <a:p>
            <a:pPr lvl="1"/>
            <a:r>
              <a:rPr lang="en-US" sz="2800" dirty="0">
                <a:latin typeface="Baloo" panose="03080902040302020200" pitchFamily="66" charset="77"/>
                <a:cs typeface="Baloo" panose="03080902040302020200" pitchFamily="66" charset="77"/>
              </a:rPr>
              <a:t>n = n / 10;</a:t>
            </a:r>
          </a:p>
          <a:p>
            <a:pPr lvl="1"/>
            <a:endParaRPr lang="en-US" sz="2800" dirty="0">
              <a:latin typeface="Baloo" panose="03080902040302020200" pitchFamily="66" charset="77"/>
              <a:cs typeface="Baloo" panose="03080902040302020200" pitchFamily="66" charset="77"/>
            </a:endParaRPr>
          </a:p>
          <a:p>
            <a:pPr lvl="1"/>
            <a:r>
              <a:rPr lang="en-US" sz="2800" dirty="0">
                <a:latin typeface="Baloo" panose="03080902040302020200" pitchFamily="66" charset="77"/>
                <a:cs typeface="Baloo" panose="03080902040302020200" pitchFamily="66" charset="77"/>
              </a:rPr>
              <a:t>s == temp</a:t>
            </a:r>
          </a:p>
        </p:txBody>
      </p:sp>
      <p:graphicFrame>
        <p:nvGraphicFramePr>
          <p:cNvPr id="33" name="Table 6">
            <a:extLst>
              <a:ext uri="{FF2B5EF4-FFF2-40B4-BE49-F238E27FC236}">
                <a16:creationId xmlns:a16="http://schemas.microsoft.com/office/drawing/2014/main" id="{183996CE-1451-4348-AF22-8341F3D3C3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322361"/>
              </p:ext>
            </p:extLst>
          </p:nvPr>
        </p:nvGraphicFramePr>
        <p:xfrm>
          <a:off x="186710" y="1445271"/>
          <a:ext cx="4947154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5608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465455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1076040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482836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1417215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  <p:graphicFrame>
        <p:nvGraphicFramePr>
          <p:cNvPr id="34" name="Table 6">
            <a:extLst>
              <a:ext uri="{FF2B5EF4-FFF2-40B4-BE49-F238E27FC236}">
                <a16:creationId xmlns:a16="http://schemas.microsoft.com/office/drawing/2014/main" id="{E80BA693-C6F7-9244-B4DF-35EF2993D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727632"/>
              </p:ext>
            </p:extLst>
          </p:nvPr>
        </p:nvGraphicFramePr>
        <p:xfrm>
          <a:off x="186710" y="2041196"/>
          <a:ext cx="5255577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7130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494475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1642825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580165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1000982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n%10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  <p:sp>
        <p:nvSpPr>
          <p:cNvPr id="59" name="Oval 58">
            <a:extLst>
              <a:ext uri="{FF2B5EF4-FFF2-40B4-BE49-F238E27FC236}">
                <a16:creationId xmlns:a16="http://schemas.microsoft.com/office/drawing/2014/main" id="{AB556862-FCD3-C64C-AE2F-2739B0D76DD4}"/>
              </a:ext>
            </a:extLst>
          </p:cNvPr>
          <p:cNvSpPr/>
          <p:nvPr/>
        </p:nvSpPr>
        <p:spPr>
          <a:xfrm>
            <a:off x="3755255" y="5857841"/>
            <a:ext cx="1065317" cy="853921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153</a:t>
            </a:r>
          </a:p>
        </p:txBody>
      </p:sp>
      <p:graphicFrame>
        <p:nvGraphicFramePr>
          <p:cNvPr id="23" name="Table 6">
            <a:extLst>
              <a:ext uri="{FF2B5EF4-FFF2-40B4-BE49-F238E27FC236}">
                <a16:creationId xmlns:a16="http://schemas.microsoft.com/office/drawing/2014/main" id="{9053CC29-13E3-B349-8B5E-1C3DD554C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647566"/>
              </p:ext>
            </p:extLst>
          </p:nvPr>
        </p:nvGraphicFramePr>
        <p:xfrm>
          <a:off x="186710" y="2419870"/>
          <a:ext cx="5255577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7130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494475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1642825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580165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1000982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 + m*m*m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+ 3*3*3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  <p:graphicFrame>
        <p:nvGraphicFramePr>
          <p:cNvPr id="24" name="Table 6">
            <a:extLst>
              <a:ext uri="{FF2B5EF4-FFF2-40B4-BE49-F238E27FC236}">
                <a16:creationId xmlns:a16="http://schemas.microsoft.com/office/drawing/2014/main" id="{93C0BAD0-1171-2B4F-A3F5-6C9EDAF38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053564"/>
              </p:ext>
            </p:extLst>
          </p:nvPr>
        </p:nvGraphicFramePr>
        <p:xfrm>
          <a:off x="186710" y="2828228"/>
          <a:ext cx="5255577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7130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494475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1642825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580165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1000982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153/10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  <p:graphicFrame>
        <p:nvGraphicFramePr>
          <p:cNvPr id="31" name="Table 6">
            <a:extLst>
              <a:ext uri="{FF2B5EF4-FFF2-40B4-BE49-F238E27FC236}">
                <a16:creationId xmlns:a16="http://schemas.microsoft.com/office/drawing/2014/main" id="{E796FF0B-74F3-7C4C-8210-40F836918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76074"/>
              </p:ext>
            </p:extLst>
          </p:nvPr>
        </p:nvGraphicFramePr>
        <p:xfrm>
          <a:off x="186710" y="3383815"/>
          <a:ext cx="5255577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7130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494475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1642825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580165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1000982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n%10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15%10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  <p:graphicFrame>
        <p:nvGraphicFramePr>
          <p:cNvPr id="32" name="Table 6">
            <a:extLst>
              <a:ext uri="{FF2B5EF4-FFF2-40B4-BE49-F238E27FC236}">
                <a16:creationId xmlns:a16="http://schemas.microsoft.com/office/drawing/2014/main" id="{02BBC98F-7AAB-9B4B-873E-4F1A1B2E5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644543"/>
              </p:ext>
            </p:extLst>
          </p:nvPr>
        </p:nvGraphicFramePr>
        <p:xfrm>
          <a:off x="186710" y="3762489"/>
          <a:ext cx="5255577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7130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494475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1642825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580165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1000982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 + m*m*m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 + 5*5*5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  <p:graphicFrame>
        <p:nvGraphicFramePr>
          <p:cNvPr id="36" name="Table 6">
            <a:extLst>
              <a:ext uri="{FF2B5EF4-FFF2-40B4-BE49-F238E27FC236}">
                <a16:creationId xmlns:a16="http://schemas.microsoft.com/office/drawing/2014/main" id="{620ACBC0-76E9-3949-B793-89E0137A5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876996"/>
              </p:ext>
            </p:extLst>
          </p:nvPr>
        </p:nvGraphicFramePr>
        <p:xfrm>
          <a:off x="186710" y="4170847"/>
          <a:ext cx="5255577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7130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494475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1642825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580165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1000982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15/10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  <p:graphicFrame>
        <p:nvGraphicFramePr>
          <p:cNvPr id="40" name="Table 6">
            <a:extLst>
              <a:ext uri="{FF2B5EF4-FFF2-40B4-BE49-F238E27FC236}">
                <a16:creationId xmlns:a16="http://schemas.microsoft.com/office/drawing/2014/main" id="{8938543B-F9AE-DF42-838F-A760D9B432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720623"/>
              </p:ext>
            </p:extLst>
          </p:nvPr>
        </p:nvGraphicFramePr>
        <p:xfrm>
          <a:off x="186710" y="4679633"/>
          <a:ext cx="5255577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7130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494475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1642825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580165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1000982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n%10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1%10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  <p:graphicFrame>
        <p:nvGraphicFramePr>
          <p:cNvPr id="41" name="Table 6">
            <a:extLst>
              <a:ext uri="{FF2B5EF4-FFF2-40B4-BE49-F238E27FC236}">
                <a16:creationId xmlns:a16="http://schemas.microsoft.com/office/drawing/2014/main" id="{AB47C54C-45B4-DC42-AD71-35088F756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523053"/>
              </p:ext>
            </p:extLst>
          </p:nvPr>
        </p:nvGraphicFramePr>
        <p:xfrm>
          <a:off x="186710" y="5058307"/>
          <a:ext cx="5255577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7130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494475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1642825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580165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1000982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s*10 + m*m*m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152 + 1*1*1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  <p:graphicFrame>
        <p:nvGraphicFramePr>
          <p:cNvPr id="42" name="Table 6">
            <a:extLst>
              <a:ext uri="{FF2B5EF4-FFF2-40B4-BE49-F238E27FC236}">
                <a16:creationId xmlns:a16="http://schemas.microsoft.com/office/drawing/2014/main" id="{4A3CC950-7F76-024B-A6FB-234AA668F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491700"/>
              </p:ext>
            </p:extLst>
          </p:nvPr>
        </p:nvGraphicFramePr>
        <p:xfrm>
          <a:off x="186710" y="5466665"/>
          <a:ext cx="5255577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7130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494475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1642825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580165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1000982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56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4" grpId="0" animBg="1"/>
      <p:bldP spid="15" grpId="0" animBg="1"/>
      <p:bldP spid="5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3817" y="-28593"/>
            <a:ext cx="6173708" cy="685800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5632814" y="60097"/>
            <a:ext cx="0" cy="6797903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AD0B33E-958E-F34E-AD3A-CB06D4119F08}"/>
              </a:ext>
            </a:extLst>
          </p:cNvPr>
          <p:cNvSpPr/>
          <p:nvPr/>
        </p:nvSpPr>
        <p:spPr>
          <a:xfrm>
            <a:off x="2575" y="0"/>
            <a:ext cx="5534805" cy="1569660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Print Armstrong numbers b/n 1 to 1000</a:t>
            </a:r>
            <a:endParaRPr lang="en-US" sz="4800" b="0" cap="none" spc="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pitchFamily="18" charset="77"/>
              <a:cs typeface="LilyUPC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B823BE-2DAB-4B47-A4E7-DB5A59E5309E}"/>
              </a:ext>
            </a:extLst>
          </p:cNvPr>
          <p:cNvSpPr txBox="1"/>
          <p:nvPr/>
        </p:nvSpPr>
        <p:spPr>
          <a:xfrm>
            <a:off x="6890326" y="2533639"/>
            <a:ext cx="5200071" cy="4324361"/>
          </a:xfrm>
          <a:custGeom>
            <a:avLst/>
            <a:gdLst>
              <a:gd name="connsiteX0" fmla="*/ 1501143 w 1708635"/>
              <a:gd name="connsiteY0" fmla="*/ 0 h 2754821"/>
              <a:gd name="connsiteX1" fmla="*/ 1708635 w 1708635"/>
              <a:gd name="connsiteY1" fmla="*/ 292608 h 2754821"/>
              <a:gd name="connsiteX2" fmla="*/ 1708635 w 1708635"/>
              <a:gd name="connsiteY2" fmla="*/ 2754821 h 2754821"/>
              <a:gd name="connsiteX3" fmla="*/ 0 w 1708635"/>
              <a:gd name="connsiteY3" fmla="*/ 2754821 h 2754821"/>
              <a:gd name="connsiteX4" fmla="*/ 0 w 1708635"/>
              <a:gd name="connsiteY4" fmla="*/ 292608 h 2754821"/>
              <a:gd name="connsiteX5" fmla="*/ 1501143 w 1708635"/>
              <a:gd name="connsiteY5" fmla="*/ 292608 h 2754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08635" h="2754821">
                <a:moveTo>
                  <a:pt x="1501143" y="0"/>
                </a:moveTo>
                <a:lnTo>
                  <a:pt x="1708635" y="292608"/>
                </a:lnTo>
                <a:lnTo>
                  <a:pt x="1708635" y="2754821"/>
                </a:lnTo>
                <a:lnTo>
                  <a:pt x="0" y="2754821"/>
                </a:lnTo>
                <a:lnTo>
                  <a:pt x="0" y="292608"/>
                </a:lnTo>
                <a:lnTo>
                  <a:pt x="1501143" y="292608"/>
                </a:lnTo>
                <a:close/>
              </a:path>
            </a:pathLst>
          </a:custGeom>
          <a:ln/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0">
            <a:schemeClr val="accent3"/>
          </a:lnRef>
          <a:fillRef idx="1002">
            <a:schemeClr val="dk2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endParaRPr lang="en-US" sz="1600" dirty="0">
              <a:latin typeface="Amasis MT Pro Medium" panose="02040A04050005020304" pitchFamily="18" charset="77"/>
              <a:ea typeface="Silom" pitchFamily="2" charset="-34"/>
              <a:cs typeface="Amasis MT Pro Black" panose="020F0502020204030204" pitchFamily="34" charset="0"/>
            </a:endParaRPr>
          </a:p>
          <a:p>
            <a:endParaRPr lang="en-US" sz="1600" dirty="0">
              <a:latin typeface="Amasis MT Pro Medium" panose="02040A04050005020304" pitchFamily="18" charset="77"/>
              <a:ea typeface="Silom" pitchFamily="2" charset="-34"/>
              <a:cs typeface="Amasis MT Pro Black" panose="020F0502020204030204" pitchFamily="34" charset="0"/>
            </a:endParaRP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int </a:t>
            </a:r>
            <a:r>
              <a:rPr lang="en-US" sz="1600" dirty="0" err="1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i,n,s</a:t>
            </a:r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;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for(i=1;i&lt;1000;i++)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{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        n = i; s=0;</a:t>
            </a:r>
          </a:p>
          <a:p>
            <a:pPr lvl="1"/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while(n != 10)</a:t>
            </a:r>
          </a:p>
          <a:p>
            <a:pPr lvl="1"/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{</a:t>
            </a:r>
          </a:p>
          <a:p>
            <a:pPr lvl="1"/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    m = n%10;</a:t>
            </a:r>
          </a:p>
          <a:p>
            <a:pPr lvl="1"/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    s= s + m*m*m;</a:t>
            </a:r>
          </a:p>
          <a:p>
            <a:pPr lvl="1"/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    n = n / 10;</a:t>
            </a:r>
          </a:p>
          <a:p>
            <a:pPr lvl="1"/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}</a:t>
            </a:r>
          </a:p>
          <a:p>
            <a:pPr lvl="1"/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if(s == i)</a:t>
            </a:r>
          </a:p>
          <a:p>
            <a:pPr lvl="1"/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{</a:t>
            </a:r>
          </a:p>
          <a:p>
            <a:pPr lvl="1"/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     printf(“%d ”, s);</a:t>
            </a:r>
          </a:p>
          <a:p>
            <a:pPr lvl="1"/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}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07CF7D-8A87-6F4E-871D-F3AAAEBDFC43}"/>
              </a:ext>
            </a:extLst>
          </p:cNvPr>
          <p:cNvSpPr txBox="1"/>
          <p:nvPr/>
        </p:nvSpPr>
        <p:spPr>
          <a:xfrm>
            <a:off x="6265316" y="-93248"/>
            <a:ext cx="4005751" cy="2562232"/>
          </a:xfrm>
          <a:custGeom>
            <a:avLst/>
            <a:gdLst>
              <a:gd name="connsiteX0" fmla="*/ 2201199 w 2505455"/>
              <a:gd name="connsiteY0" fmla="*/ 0 h 3185708"/>
              <a:gd name="connsiteX1" fmla="*/ 2505454 w 2505455"/>
              <a:gd name="connsiteY1" fmla="*/ 292608 h 3185708"/>
              <a:gd name="connsiteX2" fmla="*/ 2505455 w 2505455"/>
              <a:gd name="connsiteY2" fmla="*/ 292608 h 3185708"/>
              <a:gd name="connsiteX3" fmla="*/ 2505455 w 2505455"/>
              <a:gd name="connsiteY3" fmla="*/ 3185708 h 3185708"/>
              <a:gd name="connsiteX4" fmla="*/ 0 w 2505455"/>
              <a:gd name="connsiteY4" fmla="*/ 3185708 h 3185708"/>
              <a:gd name="connsiteX5" fmla="*/ 0 w 2505455"/>
              <a:gd name="connsiteY5" fmla="*/ 292608 h 3185708"/>
              <a:gd name="connsiteX6" fmla="*/ 2201199 w 2505455"/>
              <a:gd name="connsiteY6" fmla="*/ 292608 h 3185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5455" h="3185708">
                <a:moveTo>
                  <a:pt x="2201199" y="0"/>
                </a:moveTo>
                <a:lnTo>
                  <a:pt x="2505454" y="292608"/>
                </a:lnTo>
                <a:lnTo>
                  <a:pt x="2505455" y="292608"/>
                </a:lnTo>
                <a:lnTo>
                  <a:pt x="2505455" y="3185708"/>
                </a:lnTo>
                <a:lnTo>
                  <a:pt x="0" y="3185708"/>
                </a:lnTo>
                <a:lnTo>
                  <a:pt x="0" y="292608"/>
                </a:lnTo>
                <a:lnTo>
                  <a:pt x="2201199" y="292608"/>
                </a:lnTo>
                <a:close/>
              </a:path>
            </a:pathLst>
          </a:cu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noAutofit/>
          </a:bodyPr>
          <a:lstStyle/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pPr lvl="1"/>
            <a:r>
              <a:rPr lang="en-US" sz="2800" dirty="0">
                <a:latin typeface="Baloo" panose="03080902040302020200" pitchFamily="66" charset="77"/>
                <a:cs typeface="Baloo" panose="03080902040302020200" pitchFamily="66" charset="77"/>
              </a:rPr>
              <a:t>m = n%10</a:t>
            </a:r>
          </a:p>
          <a:p>
            <a:pPr lvl="1"/>
            <a:r>
              <a:rPr lang="en-US" sz="2800" dirty="0">
                <a:latin typeface="Baloo" panose="03080902040302020200" pitchFamily="66" charset="77"/>
                <a:cs typeface="Baloo" panose="03080902040302020200" pitchFamily="66" charset="77"/>
              </a:rPr>
              <a:t>s = s + m*m*m;</a:t>
            </a:r>
          </a:p>
          <a:p>
            <a:pPr lvl="1"/>
            <a:r>
              <a:rPr lang="en-US" sz="2800" dirty="0">
                <a:latin typeface="Baloo" panose="03080902040302020200" pitchFamily="66" charset="77"/>
                <a:cs typeface="Baloo" panose="03080902040302020200" pitchFamily="66" charset="77"/>
              </a:rPr>
              <a:t>n = n / 10;</a:t>
            </a:r>
          </a:p>
          <a:p>
            <a:pPr lvl="1"/>
            <a:endParaRPr lang="en-US" sz="2800" dirty="0">
              <a:latin typeface="Baloo" panose="03080902040302020200" pitchFamily="66" charset="77"/>
              <a:cs typeface="Baloo" panose="03080902040302020200" pitchFamily="66" charset="77"/>
            </a:endParaRPr>
          </a:p>
          <a:p>
            <a:pPr lvl="1"/>
            <a:r>
              <a:rPr lang="en-US" sz="2800" dirty="0">
                <a:latin typeface="Baloo" panose="03080902040302020200" pitchFamily="66" charset="77"/>
                <a:cs typeface="Baloo" panose="03080902040302020200" pitchFamily="66" charset="77"/>
              </a:rPr>
              <a:t>s == temp</a:t>
            </a:r>
          </a:p>
        </p:txBody>
      </p:sp>
      <p:graphicFrame>
        <p:nvGraphicFramePr>
          <p:cNvPr id="33" name="Table 6">
            <a:extLst>
              <a:ext uri="{FF2B5EF4-FFF2-40B4-BE49-F238E27FC236}">
                <a16:creationId xmlns:a16="http://schemas.microsoft.com/office/drawing/2014/main" id="{183996CE-1451-4348-AF22-8341F3D3C3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474974"/>
              </p:ext>
            </p:extLst>
          </p:nvPr>
        </p:nvGraphicFramePr>
        <p:xfrm>
          <a:off x="186710" y="1596448"/>
          <a:ext cx="4947154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5608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465455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1076040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482836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1417215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  <p:graphicFrame>
        <p:nvGraphicFramePr>
          <p:cNvPr id="34" name="Table 6">
            <a:extLst>
              <a:ext uri="{FF2B5EF4-FFF2-40B4-BE49-F238E27FC236}">
                <a16:creationId xmlns:a16="http://schemas.microsoft.com/office/drawing/2014/main" id="{E80BA693-C6F7-9244-B4DF-35EF2993D12E}"/>
              </a:ext>
            </a:extLst>
          </p:cNvPr>
          <p:cNvGraphicFramePr>
            <a:graphicFrameLocks noGrp="1"/>
          </p:cNvGraphicFramePr>
          <p:nvPr/>
        </p:nvGraphicFramePr>
        <p:xfrm>
          <a:off x="186710" y="2041196"/>
          <a:ext cx="5255577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7130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494475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1642825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580165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1000982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n%10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  <p:sp>
        <p:nvSpPr>
          <p:cNvPr id="59" name="Oval 58">
            <a:extLst>
              <a:ext uri="{FF2B5EF4-FFF2-40B4-BE49-F238E27FC236}">
                <a16:creationId xmlns:a16="http://schemas.microsoft.com/office/drawing/2014/main" id="{AB556862-FCD3-C64C-AE2F-2739B0D76DD4}"/>
              </a:ext>
            </a:extLst>
          </p:cNvPr>
          <p:cNvSpPr/>
          <p:nvPr/>
        </p:nvSpPr>
        <p:spPr>
          <a:xfrm>
            <a:off x="4567497" y="5973631"/>
            <a:ext cx="1065317" cy="853921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153</a:t>
            </a:r>
          </a:p>
        </p:txBody>
      </p:sp>
      <p:graphicFrame>
        <p:nvGraphicFramePr>
          <p:cNvPr id="23" name="Table 6">
            <a:extLst>
              <a:ext uri="{FF2B5EF4-FFF2-40B4-BE49-F238E27FC236}">
                <a16:creationId xmlns:a16="http://schemas.microsoft.com/office/drawing/2014/main" id="{9053CC29-13E3-B349-8B5E-1C3DD554C412}"/>
              </a:ext>
            </a:extLst>
          </p:cNvPr>
          <p:cNvGraphicFramePr>
            <a:graphicFrameLocks noGrp="1"/>
          </p:cNvGraphicFramePr>
          <p:nvPr/>
        </p:nvGraphicFramePr>
        <p:xfrm>
          <a:off x="186710" y="2419870"/>
          <a:ext cx="5255577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7130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494475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1642825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580165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1000982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 + m*m*m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+ 3*3*3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  <p:graphicFrame>
        <p:nvGraphicFramePr>
          <p:cNvPr id="24" name="Table 6">
            <a:extLst>
              <a:ext uri="{FF2B5EF4-FFF2-40B4-BE49-F238E27FC236}">
                <a16:creationId xmlns:a16="http://schemas.microsoft.com/office/drawing/2014/main" id="{93C0BAD0-1171-2B4F-A3F5-6C9EDAF3892E}"/>
              </a:ext>
            </a:extLst>
          </p:cNvPr>
          <p:cNvGraphicFramePr>
            <a:graphicFrameLocks noGrp="1"/>
          </p:cNvGraphicFramePr>
          <p:nvPr/>
        </p:nvGraphicFramePr>
        <p:xfrm>
          <a:off x="186710" y="2828228"/>
          <a:ext cx="5255577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7130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494475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1642825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580165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1000982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153/10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  <p:graphicFrame>
        <p:nvGraphicFramePr>
          <p:cNvPr id="31" name="Table 6">
            <a:extLst>
              <a:ext uri="{FF2B5EF4-FFF2-40B4-BE49-F238E27FC236}">
                <a16:creationId xmlns:a16="http://schemas.microsoft.com/office/drawing/2014/main" id="{E796FF0B-74F3-7C4C-8210-40F836918147}"/>
              </a:ext>
            </a:extLst>
          </p:cNvPr>
          <p:cNvGraphicFramePr>
            <a:graphicFrameLocks noGrp="1"/>
          </p:cNvGraphicFramePr>
          <p:nvPr/>
        </p:nvGraphicFramePr>
        <p:xfrm>
          <a:off x="186710" y="3383815"/>
          <a:ext cx="5255577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7130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494475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1642825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580165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1000982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n%10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15%10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  <p:graphicFrame>
        <p:nvGraphicFramePr>
          <p:cNvPr id="32" name="Table 6">
            <a:extLst>
              <a:ext uri="{FF2B5EF4-FFF2-40B4-BE49-F238E27FC236}">
                <a16:creationId xmlns:a16="http://schemas.microsoft.com/office/drawing/2014/main" id="{02BBC98F-7AAB-9B4B-873E-4F1A1B2E5AA9}"/>
              </a:ext>
            </a:extLst>
          </p:cNvPr>
          <p:cNvGraphicFramePr>
            <a:graphicFrameLocks noGrp="1"/>
          </p:cNvGraphicFramePr>
          <p:nvPr/>
        </p:nvGraphicFramePr>
        <p:xfrm>
          <a:off x="186710" y="3762489"/>
          <a:ext cx="5255577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7130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494475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1642825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580165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1000982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 + m*m*m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 + 5*5*5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  <p:graphicFrame>
        <p:nvGraphicFramePr>
          <p:cNvPr id="36" name="Table 6">
            <a:extLst>
              <a:ext uri="{FF2B5EF4-FFF2-40B4-BE49-F238E27FC236}">
                <a16:creationId xmlns:a16="http://schemas.microsoft.com/office/drawing/2014/main" id="{620ACBC0-76E9-3949-B793-89E0137A5ADC}"/>
              </a:ext>
            </a:extLst>
          </p:cNvPr>
          <p:cNvGraphicFramePr>
            <a:graphicFrameLocks noGrp="1"/>
          </p:cNvGraphicFramePr>
          <p:nvPr/>
        </p:nvGraphicFramePr>
        <p:xfrm>
          <a:off x="186710" y="4170847"/>
          <a:ext cx="5255577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7130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494475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1642825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580165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1000982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15/10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  <p:graphicFrame>
        <p:nvGraphicFramePr>
          <p:cNvPr id="40" name="Table 6">
            <a:extLst>
              <a:ext uri="{FF2B5EF4-FFF2-40B4-BE49-F238E27FC236}">
                <a16:creationId xmlns:a16="http://schemas.microsoft.com/office/drawing/2014/main" id="{8938543B-F9AE-DF42-838F-A760D9B4321F}"/>
              </a:ext>
            </a:extLst>
          </p:cNvPr>
          <p:cNvGraphicFramePr>
            <a:graphicFrameLocks noGrp="1"/>
          </p:cNvGraphicFramePr>
          <p:nvPr/>
        </p:nvGraphicFramePr>
        <p:xfrm>
          <a:off x="186710" y="4679633"/>
          <a:ext cx="5255577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7130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494475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1642825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580165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1000982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n%10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1%10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  <p:graphicFrame>
        <p:nvGraphicFramePr>
          <p:cNvPr id="41" name="Table 6">
            <a:extLst>
              <a:ext uri="{FF2B5EF4-FFF2-40B4-BE49-F238E27FC236}">
                <a16:creationId xmlns:a16="http://schemas.microsoft.com/office/drawing/2014/main" id="{AB47C54C-45B4-DC42-AD71-35088F75607D}"/>
              </a:ext>
            </a:extLst>
          </p:cNvPr>
          <p:cNvGraphicFramePr>
            <a:graphicFrameLocks noGrp="1"/>
          </p:cNvGraphicFramePr>
          <p:nvPr/>
        </p:nvGraphicFramePr>
        <p:xfrm>
          <a:off x="186710" y="5058307"/>
          <a:ext cx="5255577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7130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494475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1642825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580165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1000982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s*10 + m*m*m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152 + 1*1*1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  <p:graphicFrame>
        <p:nvGraphicFramePr>
          <p:cNvPr id="42" name="Table 6">
            <a:extLst>
              <a:ext uri="{FF2B5EF4-FFF2-40B4-BE49-F238E27FC236}">
                <a16:creationId xmlns:a16="http://schemas.microsoft.com/office/drawing/2014/main" id="{4A3CC950-7F76-024B-A6FB-234AA668F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311748"/>
              </p:ext>
            </p:extLst>
          </p:nvPr>
        </p:nvGraphicFramePr>
        <p:xfrm>
          <a:off x="186710" y="5466665"/>
          <a:ext cx="5255577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7130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494475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1642825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580165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1000982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7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4" grpId="0" animBg="1"/>
      <p:bldP spid="15" grpId="0" animBg="1"/>
      <p:bldP spid="5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3817" y="-28593"/>
            <a:ext cx="6173708" cy="685800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5632814" y="60097"/>
            <a:ext cx="0" cy="6797903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AD0B33E-958E-F34E-AD3A-CB06D4119F08}"/>
              </a:ext>
            </a:extLst>
          </p:cNvPr>
          <p:cNvSpPr/>
          <p:nvPr/>
        </p:nvSpPr>
        <p:spPr>
          <a:xfrm>
            <a:off x="2745" y="60097"/>
            <a:ext cx="5534805" cy="954107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Print Armstrong numbers b/n 1 to 1000 but in the reverse order</a:t>
            </a:r>
            <a:endParaRPr lang="en-US" sz="2800" b="0" cap="none" spc="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pitchFamily="18" charset="77"/>
              <a:cs typeface="LilyUPC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B823BE-2DAB-4B47-A4E7-DB5A59E5309E}"/>
              </a:ext>
            </a:extLst>
          </p:cNvPr>
          <p:cNvSpPr txBox="1"/>
          <p:nvPr/>
        </p:nvSpPr>
        <p:spPr>
          <a:xfrm>
            <a:off x="6890326" y="1596449"/>
            <a:ext cx="5200071" cy="5261552"/>
          </a:xfrm>
          <a:custGeom>
            <a:avLst/>
            <a:gdLst>
              <a:gd name="connsiteX0" fmla="*/ 1501143 w 1708635"/>
              <a:gd name="connsiteY0" fmla="*/ 0 h 2754821"/>
              <a:gd name="connsiteX1" fmla="*/ 1708635 w 1708635"/>
              <a:gd name="connsiteY1" fmla="*/ 292608 h 2754821"/>
              <a:gd name="connsiteX2" fmla="*/ 1708635 w 1708635"/>
              <a:gd name="connsiteY2" fmla="*/ 2754821 h 2754821"/>
              <a:gd name="connsiteX3" fmla="*/ 0 w 1708635"/>
              <a:gd name="connsiteY3" fmla="*/ 2754821 h 2754821"/>
              <a:gd name="connsiteX4" fmla="*/ 0 w 1708635"/>
              <a:gd name="connsiteY4" fmla="*/ 292608 h 2754821"/>
              <a:gd name="connsiteX5" fmla="*/ 1501143 w 1708635"/>
              <a:gd name="connsiteY5" fmla="*/ 292608 h 2754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08635" h="2754821">
                <a:moveTo>
                  <a:pt x="1501143" y="0"/>
                </a:moveTo>
                <a:lnTo>
                  <a:pt x="1708635" y="292608"/>
                </a:lnTo>
                <a:lnTo>
                  <a:pt x="1708635" y="2754821"/>
                </a:lnTo>
                <a:lnTo>
                  <a:pt x="0" y="2754821"/>
                </a:lnTo>
                <a:lnTo>
                  <a:pt x="0" y="292608"/>
                </a:lnTo>
                <a:lnTo>
                  <a:pt x="1501143" y="292608"/>
                </a:lnTo>
                <a:close/>
              </a:path>
            </a:pathLst>
          </a:custGeom>
          <a:ln/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0">
            <a:schemeClr val="accent3"/>
          </a:lnRef>
          <a:fillRef idx="1002">
            <a:schemeClr val="dk2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endParaRPr lang="en-US" sz="1600" dirty="0">
              <a:latin typeface="Amasis MT Pro Medium" panose="02040A04050005020304" pitchFamily="18" charset="77"/>
              <a:ea typeface="Silom" pitchFamily="2" charset="-34"/>
              <a:cs typeface="Amasis MT Pro Black" panose="020F0502020204030204" pitchFamily="34" charset="0"/>
            </a:endParaRPr>
          </a:p>
          <a:p>
            <a:endParaRPr lang="en-US" sz="1600" dirty="0">
              <a:latin typeface="Amasis MT Pro Medium" panose="02040A04050005020304" pitchFamily="18" charset="77"/>
              <a:ea typeface="Silom" pitchFamily="2" charset="-34"/>
              <a:cs typeface="Amasis MT Pro Black" panose="020F0502020204030204" pitchFamily="34" charset="0"/>
            </a:endParaRPr>
          </a:p>
          <a:p>
            <a:endParaRPr lang="en-US" sz="1600" dirty="0">
              <a:latin typeface="Amasis MT Pro Medium" panose="02040A04050005020304" pitchFamily="18" charset="77"/>
              <a:ea typeface="Silom" pitchFamily="2" charset="-34"/>
              <a:cs typeface="Amasis MT Pro Black" panose="020F0502020204030204" pitchFamily="34" charset="0"/>
            </a:endParaRPr>
          </a:p>
          <a:p>
            <a:r>
              <a:rPr lang="en-US" sz="1600" dirty="0" err="1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PrintArmstrong</a:t>
            </a:r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(int i)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{</a:t>
            </a:r>
          </a:p>
          <a:p>
            <a:pPr lvl="1"/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int n = i; s=0;</a:t>
            </a:r>
          </a:p>
          <a:p>
            <a:pPr lvl="1"/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if(i&lt;1000)</a:t>
            </a:r>
          </a:p>
          <a:p>
            <a:pPr lvl="1"/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{</a:t>
            </a:r>
          </a:p>
          <a:p>
            <a:pPr lvl="1"/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    </a:t>
            </a:r>
            <a:r>
              <a:rPr lang="en-US" sz="1600" dirty="0" err="1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PrintArmstrong</a:t>
            </a:r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(i++);</a:t>
            </a:r>
          </a:p>
          <a:p>
            <a:pPr lvl="1"/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}</a:t>
            </a:r>
          </a:p>
          <a:p>
            <a:pPr lvl="1"/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while(n != 10)</a:t>
            </a:r>
          </a:p>
          <a:p>
            <a:pPr lvl="1"/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{</a:t>
            </a:r>
          </a:p>
          <a:p>
            <a:pPr lvl="1"/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    m = n%10;</a:t>
            </a:r>
          </a:p>
          <a:p>
            <a:pPr lvl="1"/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    s= s + m*m*m;</a:t>
            </a:r>
          </a:p>
          <a:p>
            <a:pPr lvl="1"/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    n = n / 10;</a:t>
            </a:r>
          </a:p>
          <a:p>
            <a:pPr lvl="1"/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}</a:t>
            </a:r>
          </a:p>
          <a:p>
            <a:pPr lvl="1"/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if(s == i)</a:t>
            </a:r>
          </a:p>
          <a:p>
            <a:pPr lvl="1"/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{</a:t>
            </a:r>
          </a:p>
          <a:p>
            <a:pPr lvl="1"/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     printf(“%d”, s);</a:t>
            </a:r>
          </a:p>
          <a:p>
            <a:pPr lvl="1"/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}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07CF7D-8A87-6F4E-871D-F3AAAEBDFC43}"/>
              </a:ext>
            </a:extLst>
          </p:cNvPr>
          <p:cNvSpPr txBox="1"/>
          <p:nvPr/>
        </p:nvSpPr>
        <p:spPr>
          <a:xfrm>
            <a:off x="6265317" y="-93248"/>
            <a:ext cx="2559088" cy="1939803"/>
          </a:xfrm>
          <a:custGeom>
            <a:avLst/>
            <a:gdLst>
              <a:gd name="connsiteX0" fmla="*/ 2201199 w 2505455"/>
              <a:gd name="connsiteY0" fmla="*/ 0 h 3185708"/>
              <a:gd name="connsiteX1" fmla="*/ 2505454 w 2505455"/>
              <a:gd name="connsiteY1" fmla="*/ 292608 h 3185708"/>
              <a:gd name="connsiteX2" fmla="*/ 2505455 w 2505455"/>
              <a:gd name="connsiteY2" fmla="*/ 292608 h 3185708"/>
              <a:gd name="connsiteX3" fmla="*/ 2505455 w 2505455"/>
              <a:gd name="connsiteY3" fmla="*/ 3185708 h 3185708"/>
              <a:gd name="connsiteX4" fmla="*/ 0 w 2505455"/>
              <a:gd name="connsiteY4" fmla="*/ 3185708 h 3185708"/>
              <a:gd name="connsiteX5" fmla="*/ 0 w 2505455"/>
              <a:gd name="connsiteY5" fmla="*/ 292608 h 3185708"/>
              <a:gd name="connsiteX6" fmla="*/ 2201199 w 2505455"/>
              <a:gd name="connsiteY6" fmla="*/ 292608 h 3185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5455" h="3185708">
                <a:moveTo>
                  <a:pt x="2201199" y="0"/>
                </a:moveTo>
                <a:lnTo>
                  <a:pt x="2505454" y="292608"/>
                </a:lnTo>
                <a:lnTo>
                  <a:pt x="2505455" y="292608"/>
                </a:lnTo>
                <a:lnTo>
                  <a:pt x="2505455" y="3185708"/>
                </a:lnTo>
                <a:lnTo>
                  <a:pt x="0" y="3185708"/>
                </a:lnTo>
                <a:lnTo>
                  <a:pt x="0" y="292608"/>
                </a:lnTo>
                <a:lnTo>
                  <a:pt x="2201199" y="292608"/>
                </a:lnTo>
                <a:close/>
              </a:path>
            </a:pathLst>
          </a:cu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noAutofit/>
          </a:bodyPr>
          <a:lstStyle/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latin typeface="Baloo" panose="03080902040302020200" pitchFamily="66" charset="77"/>
                <a:cs typeface="Baloo" panose="03080902040302020200" pitchFamily="66" charset="77"/>
              </a:rPr>
              <a:t>m = n%10</a:t>
            </a:r>
          </a:p>
          <a:p>
            <a:pPr lvl="1"/>
            <a:r>
              <a:rPr lang="en-US" sz="2000" dirty="0">
                <a:latin typeface="Baloo" panose="03080902040302020200" pitchFamily="66" charset="77"/>
                <a:cs typeface="Baloo" panose="03080902040302020200" pitchFamily="66" charset="77"/>
              </a:rPr>
              <a:t>s = s + m*m*m;</a:t>
            </a:r>
          </a:p>
          <a:p>
            <a:pPr lvl="1"/>
            <a:r>
              <a:rPr lang="en-US" sz="2000" dirty="0">
                <a:latin typeface="Baloo" panose="03080902040302020200" pitchFamily="66" charset="77"/>
                <a:cs typeface="Baloo" panose="03080902040302020200" pitchFamily="66" charset="77"/>
              </a:rPr>
              <a:t>n = n / 10;</a:t>
            </a:r>
          </a:p>
          <a:p>
            <a:pPr lvl="1"/>
            <a:endParaRPr lang="en-US" sz="2000" dirty="0">
              <a:latin typeface="Baloo" panose="03080902040302020200" pitchFamily="66" charset="77"/>
              <a:cs typeface="Baloo" panose="03080902040302020200" pitchFamily="66" charset="77"/>
            </a:endParaRPr>
          </a:p>
          <a:p>
            <a:pPr lvl="1"/>
            <a:r>
              <a:rPr lang="en-US" sz="2000" dirty="0">
                <a:latin typeface="Baloo" panose="03080902040302020200" pitchFamily="66" charset="77"/>
                <a:cs typeface="Baloo" panose="03080902040302020200" pitchFamily="66" charset="77"/>
              </a:rPr>
              <a:t>s == temp</a:t>
            </a:r>
          </a:p>
        </p:txBody>
      </p:sp>
      <p:graphicFrame>
        <p:nvGraphicFramePr>
          <p:cNvPr id="33" name="Table 6">
            <a:extLst>
              <a:ext uri="{FF2B5EF4-FFF2-40B4-BE49-F238E27FC236}">
                <a16:creationId xmlns:a16="http://schemas.microsoft.com/office/drawing/2014/main" id="{183996CE-1451-4348-AF22-8341F3D3C307}"/>
              </a:ext>
            </a:extLst>
          </p:cNvPr>
          <p:cNvGraphicFramePr>
            <a:graphicFrameLocks noGrp="1"/>
          </p:cNvGraphicFramePr>
          <p:nvPr/>
        </p:nvGraphicFramePr>
        <p:xfrm>
          <a:off x="186710" y="1596448"/>
          <a:ext cx="4947154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5608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465455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1076040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482836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1417215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  <p:graphicFrame>
        <p:nvGraphicFramePr>
          <p:cNvPr id="34" name="Table 6">
            <a:extLst>
              <a:ext uri="{FF2B5EF4-FFF2-40B4-BE49-F238E27FC236}">
                <a16:creationId xmlns:a16="http://schemas.microsoft.com/office/drawing/2014/main" id="{E80BA693-C6F7-9244-B4DF-35EF2993D12E}"/>
              </a:ext>
            </a:extLst>
          </p:cNvPr>
          <p:cNvGraphicFramePr>
            <a:graphicFrameLocks noGrp="1"/>
          </p:cNvGraphicFramePr>
          <p:nvPr/>
        </p:nvGraphicFramePr>
        <p:xfrm>
          <a:off x="186710" y="2041196"/>
          <a:ext cx="5255577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7130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494475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1642825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580165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1000982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n%10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  <p:sp>
        <p:nvSpPr>
          <p:cNvPr id="59" name="Oval 58">
            <a:extLst>
              <a:ext uri="{FF2B5EF4-FFF2-40B4-BE49-F238E27FC236}">
                <a16:creationId xmlns:a16="http://schemas.microsoft.com/office/drawing/2014/main" id="{AB556862-FCD3-C64C-AE2F-2739B0D76DD4}"/>
              </a:ext>
            </a:extLst>
          </p:cNvPr>
          <p:cNvSpPr/>
          <p:nvPr/>
        </p:nvSpPr>
        <p:spPr>
          <a:xfrm>
            <a:off x="4567497" y="5973631"/>
            <a:ext cx="1065317" cy="853921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153</a:t>
            </a:r>
          </a:p>
        </p:txBody>
      </p:sp>
      <p:graphicFrame>
        <p:nvGraphicFramePr>
          <p:cNvPr id="23" name="Table 6">
            <a:extLst>
              <a:ext uri="{FF2B5EF4-FFF2-40B4-BE49-F238E27FC236}">
                <a16:creationId xmlns:a16="http://schemas.microsoft.com/office/drawing/2014/main" id="{9053CC29-13E3-B349-8B5E-1C3DD554C412}"/>
              </a:ext>
            </a:extLst>
          </p:cNvPr>
          <p:cNvGraphicFramePr>
            <a:graphicFrameLocks noGrp="1"/>
          </p:cNvGraphicFramePr>
          <p:nvPr/>
        </p:nvGraphicFramePr>
        <p:xfrm>
          <a:off x="186710" y="2419870"/>
          <a:ext cx="5255577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7130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494475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1642825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580165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1000982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 + m*m*m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+ 3*3*3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  <p:graphicFrame>
        <p:nvGraphicFramePr>
          <p:cNvPr id="24" name="Table 6">
            <a:extLst>
              <a:ext uri="{FF2B5EF4-FFF2-40B4-BE49-F238E27FC236}">
                <a16:creationId xmlns:a16="http://schemas.microsoft.com/office/drawing/2014/main" id="{93C0BAD0-1171-2B4F-A3F5-6C9EDAF3892E}"/>
              </a:ext>
            </a:extLst>
          </p:cNvPr>
          <p:cNvGraphicFramePr>
            <a:graphicFrameLocks noGrp="1"/>
          </p:cNvGraphicFramePr>
          <p:nvPr/>
        </p:nvGraphicFramePr>
        <p:xfrm>
          <a:off x="186710" y="2828228"/>
          <a:ext cx="5255577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7130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494475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1642825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580165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1000982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153/10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  <p:graphicFrame>
        <p:nvGraphicFramePr>
          <p:cNvPr id="31" name="Table 6">
            <a:extLst>
              <a:ext uri="{FF2B5EF4-FFF2-40B4-BE49-F238E27FC236}">
                <a16:creationId xmlns:a16="http://schemas.microsoft.com/office/drawing/2014/main" id="{E796FF0B-74F3-7C4C-8210-40F836918147}"/>
              </a:ext>
            </a:extLst>
          </p:cNvPr>
          <p:cNvGraphicFramePr>
            <a:graphicFrameLocks noGrp="1"/>
          </p:cNvGraphicFramePr>
          <p:nvPr/>
        </p:nvGraphicFramePr>
        <p:xfrm>
          <a:off x="186710" y="3383815"/>
          <a:ext cx="5255577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7130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494475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1642825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580165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1000982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n%10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15%10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  <p:graphicFrame>
        <p:nvGraphicFramePr>
          <p:cNvPr id="32" name="Table 6">
            <a:extLst>
              <a:ext uri="{FF2B5EF4-FFF2-40B4-BE49-F238E27FC236}">
                <a16:creationId xmlns:a16="http://schemas.microsoft.com/office/drawing/2014/main" id="{02BBC98F-7AAB-9B4B-873E-4F1A1B2E5AA9}"/>
              </a:ext>
            </a:extLst>
          </p:cNvPr>
          <p:cNvGraphicFramePr>
            <a:graphicFrameLocks noGrp="1"/>
          </p:cNvGraphicFramePr>
          <p:nvPr/>
        </p:nvGraphicFramePr>
        <p:xfrm>
          <a:off x="186710" y="3762489"/>
          <a:ext cx="5255577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7130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494475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1642825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580165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1000982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 + m*m*m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 + 5*5*5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  <p:graphicFrame>
        <p:nvGraphicFramePr>
          <p:cNvPr id="36" name="Table 6">
            <a:extLst>
              <a:ext uri="{FF2B5EF4-FFF2-40B4-BE49-F238E27FC236}">
                <a16:creationId xmlns:a16="http://schemas.microsoft.com/office/drawing/2014/main" id="{620ACBC0-76E9-3949-B793-89E0137A5ADC}"/>
              </a:ext>
            </a:extLst>
          </p:cNvPr>
          <p:cNvGraphicFramePr>
            <a:graphicFrameLocks noGrp="1"/>
          </p:cNvGraphicFramePr>
          <p:nvPr/>
        </p:nvGraphicFramePr>
        <p:xfrm>
          <a:off x="186710" y="4170847"/>
          <a:ext cx="5255577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7130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494475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1642825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580165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1000982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15/10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  <p:graphicFrame>
        <p:nvGraphicFramePr>
          <p:cNvPr id="40" name="Table 6">
            <a:extLst>
              <a:ext uri="{FF2B5EF4-FFF2-40B4-BE49-F238E27FC236}">
                <a16:creationId xmlns:a16="http://schemas.microsoft.com/office/drawing/2014/main" id="{8938543B-F9AE-DF42-838F-A760D9B4321F}"/>
              </a:ext>
            </a:extLst>
          </p:cNvPr>
          <p:cNvGraphicFramePr>
            <a:graphicFrameLocks noGrp="1"/>
          </p:cNvGraphicFramePr>
          <p:nvPr/>
        </p:nvGraphicFramePr>
        <p:xfrm>
          <a:off x="186710" y="4679633"/>
          <a:ext cx="5255577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7130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494475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1642825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580165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1000982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n%10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1%10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  <p:graphicFrame>
        <p:nvGraphicFramePr>
          <p:cNvPr id="41" name="Table 6">
            <a:extLst>
              <a:ext uri="{FF2B5EF4-FFF2-40B4-BE49-F238E27FC236}">
                <a16:creationId xmlns:a16="http://schemas.microsoft.com/office/drawing/2014/main" id="{AB47C54C-45B4-DC42-AD71-35088F75607D}"/>
              </a:ext>
            </a:extLst>
          </p:cNvPr>
          <p:cNvGraphicFramePr>
            <a:graphicFrameLocks noGrp="1"/>
          </p:cNvGraphicFramePr>
          <p:nvPr/>
        </p:nvGraphicFramePr>
        <p:xfrm>
          <a:off x="186710" y="5058307"/>
          <a:ext cx="5255577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7130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494475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1642825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580165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1000982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s*10 + m*m*m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152 + 1*1*1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  <p:graphicFrame>
        <p:nvGraphicFramePr>
          <p:cNvPr id="42" name="Table 6">
            <a:extLst>
              <a:ext uri="{FF2B5EF4-FFF2-40B4-BE49-F238E27FC236}">
                <a16:creationId xmlns:a16="http://schemas.microsoft.com/office/drawing/2014/main" id="{4A3CC950-7F76-024B-A6FB-234AA668F447}"/>
              </a:ext>
            </a:extLst>
          </p:cNvPr>
          <p:cNvGraphicFramePr>
            <a:graphicFrameLocks noGrp="1"/>
          </p:cNvGraphicFramePr>
          <p:nvPr/>
        </p:nvGraphicFramePr>
        <p:xfrm>
          <a:off x="186710" y="5466665"/>
          <a:ext cx="5255577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7130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494475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1642825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580165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1000982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971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4" grpId="0" animBg="1"/>
      <p:bldP spid="15" grpId="0" animBg="1"/>
      <p:bldP spid="5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7837" y="-7914"/>
            <a:ext cx="6324600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-131850" y="2787436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Day 1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5726252" y="0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4A4D90D-55F9-CC43-8EDE-40D22FCBCFF9}"/>
              </a:ext>
            </a:extLst>
          </p:cNvPr>
          <p:cNvGrpSpPr/>
          <p:nvPr/>
        </p:nvGrpSpPr>
        <p:grpSpPr>
          <a:xfrm>
            <a:off x="902080" y="3958460"/>
            <a:ext cx="3922093" cy="799712"/>
            <a:chOff x="7739779" y="493891"/>
            <a:chExt cx="3922093" cy="79971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A1ABB74-C4DC-F340-9EE6-41A9533D71D4}"/>
                </a:ext>
              </a:extLst>
            </p:cNvPr>
            <p:cNvSpPr txBox="1"/>
            <p:nvPr/>
          </p:nvSpPr>
          <p:spPr>
            <a:xfrm>
              <a:off x="7739779" y="493891"/>
              <a:ext cx="3875277" cy="461665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Enabling Programming Skills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A62222D-BB2A-CC4C-981F-19CF9FF23CB0}"/>
                </a:ext>
              </a:extLst>
            </p:cNvPr>
            <p:cNvSpPr txBox="1"/>
            <p:nvPr/>
          </p:nvSpPr>
          <p:spPr>
            <a:xfrm>
              <a:off x="7743825" y="985826"/>
              <a:ext cx="3918047" cy="307777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Straight forward programs Pattern, Series programs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8DFA2F5-89FF-064C-BD65-7D3149844B2C}"/>
              </a:ext>
            </a:extLst>
          </p:cNvPr>
          <p:cNvGrpSpPr/>
          <p:nvPr/>
        </p:nvGrpSpPr>
        <p:grpSpPr>
          <a:xfrm>
            <a:off x="6494686" y="50932"/>
            <a:ext cx="5556166" cy="6606242"/>
            <a:chOff x="6455706" y="50932"/>
            <a:chExt cx="5496062" cy="6740307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030EB59B-A223-6D4A-89CB-4B711CB23BF5}"/>
                </a:ext>
              </a:extLst>
            </p:cNvPr>
            <p:cNvSpPr txBox="1"/>
            <p:nvPr/>
          </p:nvSpPr>
          <p:spPr>
            <a:xfrm>
              <a:off x="6455706" y="50932"/>
              <a:ext cx="5496062" cy="67403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pPr marL="457200" indent="-457200">
                <a:buFont typeface="+mj-lt"/>
                <a:buAutoNum type="arabicPeriod"/>
              </a:pPr>
              <a:r>
                <a:rPr lang="en-US" sz="2400" dirty="0">
                  <a:solidFill>
                    <a:schemeClr val="bg2"/>
                  </a:solidFill>
                </a:rPr>
                <a:t>Natural numbers, even and odd etc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US" sz="2400" dirty="0">
                  <a:solidFill>
                    <a:schemeClr val="bg2"/>
                  </a:solidFill>
                </a:rPr>
                <a:t>Sum of Natural numbers, even, odd etc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US" sz="2400" dirty="0">
                  <a:solidFill>
                    <a:schemeClr val="bg2"/>
                  </a:solidFill>
                </a:rPr>
                <a:t>Factorial etc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US" sz="2400" dirty="0">
                  <a:solidFill>
                    <a:schemeClr val="bg2"/>
                  </a:solidFill>
                </a:rPr>
                <a:t>Multiplication table etc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US" sz="2400" dirty="0">
                  <a:solidFill>
                    <a:schemeClr val="bg2"/>
                  </a:solidFill>
                </a:rPr>
                <a:t>Prime, perfect, factors, factors sum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US" sz="2400" dirty="0">
                  <a:solidFill>
                    <a:schemeClr val="bg2"/>
                  </a:solidFill>
                </a:rPr>
                <a:t>Fibonacci series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US" sz="2400" dirty="0">
                  <a:solidFill>
                    <a:schemeClr val="bg2"/>
                  </a:solidFill>
                </a:rPr>
                <a:t>Sum of the digits 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US" sz="2400" dirty="0">
                  <a:solidFill>
                    <a:schemeClr val="bg2"/>
                  </a:solidFill>
                </a:rPr>
                <a:t>Reverse the number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US" sz="2400" dirty="0">
                  <a:solidFill>
                    <a:schemeClr val="bg2"/>
                  </a:solidFill>
                </a:rPr>
                <a:t>Palindrome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US" sz="2400" dirty="0">
                  <a:solidFill>
                    <a:schemeClr val="bg2"/>
                  </a:solidFill>
                </a:rPr>
                <a:t>Armstrong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US" sz="2400" dirty="0">
                  <a:solidFill>
                    <a:schemeClr val="bg2"/>
                  </a:solidFill>
                </a:rPr>
                <a:t>GCD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US" sz="2400" dirty="0">
                  <a:solidFill>
                    <a:schemeClr val="bg2"/>
                  </a:solidFill>
                </a:rPr>
                <a:t>LCM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2"/>
                  </a:solidFill>
                </a:rPr>
                <a:t>All Pattern programs</a:t>
              </a:r>
            </a:p>
            <a:p>
              <a:pPr lvl="3"/>
              <a:endParaRPr lang="en-US" sz="2400" dirty="0">
                <a:solidFill>
                  <a:schemeClr val="bg2"/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chemeClr val="bg2"/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chemeClr val="bg2"/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2"/>
                  </a:solidFill>
                </a:rPr>
                <a:t>All Series Programs </a:t>
              </a:r>
            </a:p>
            <a:p>
              <a:pPr lvl="2"/>
              <a:r>
                <a:rPr lang="en-US" sz="2400" dirty="0">
                  <a:solidFill>
                    <a:schemeClr val="bg2"/>
                  </a:solidFill>
                </a:rPr>
                <a:t>1 + x + x2 + x3 + x4 + x5 ………..etc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109BEF9-B3F2-3945-8D40-0CF1E8F9112F}"/>
                </a:ext>
              </a:extLst>
            </p:cNvPr>
            <p:cNvSpPr/>
            <p:nvPr/>
          </p:nvSpPr>
          <p:spPr>
            <a:xfrm>
              <a:off x="7507224" y="4919472"/>
              <a:ext cx="1189378" cy="92484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000" dirty="0"/>
                <a:t>***********</a:t>
              </a:r>
            </a:p>
            <a:p>
              <a:pPr algn="ctr"/>
              <a:r>
                <a:rPr lang="en-US" sz="1000" dirty="0"/>
                <a:t>***********</a:t>
              </a:r>
            </a:p>
            <a:p>
              <a:pPr algn="ctr"/>
              <a:r>
                <a:rPr lang="en-US" sz="1000" dirty="0"/>
                <a:t>***********</a:t>
              </a:r>
            </a:p>
            <a:p>
              <a:pPr algn="ctr"/>
              <a:r>
                <a:rPr lang="en-US" sz="1000" dirty="0"/>
                <a:t>***********</a:t>
              </a:r>
            </a:p>
            <a:p>
              <a:pPr algn="ctr"/>
              <a:r>
                <a:rPr lang="en-US" sz="1000" dirty="0"/>
                <a:t>***********</a:t>
              </a:r>
            </a:p>
            <a:p>
              <a:pPr algn="ctr"/>
              <a:r>
                <a:rPr lang="en-US" sz="1000" dirty="0"/>
                <a:t>***********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D158853-5B1C-6B42-A084-733549ADF8AB}"/>
                </a:ext>
              </a:extLst>
            </p:cNvPr>
            <p:cNvSpPr/>
            <p:nvPr/>
          </p:nvSpPr>
          <p:spPr>
            <a:xfrm>
              <a:off x="8877056" y="4919472"/>
              <a:ext cx="1189378" cy="92484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000" dirty="0"/>
                <a:t>1</a:t>
              </a:r>
            </a:p>
            <a:p>
              <a:pPr algn="ctr"/>
              <a:r>
                <a:rPr lang="en-US" sz="1000" dirty="0"/>
                <a:t>23</a:t>
              </a:r>
            </a:p>
            <a:p>
              <a:pPr algn="ctr"/>
              <a:r>
                <a:rPr lang="en-US" sz="1000" dirty="0"/>
                <a:t>456</a:t>
              </a:r>
            </a:p>
            <a:p>
              <a:pPr algn="ctr"/>
              <a:r>
                <a:rPr lang="en-US" sz="1000" dirty="0"/>
                <a:t>78910</a:t>
              </a:r>
            </a:p>
            <a:p>
              <a:pPr algn="ctr"/>
              <a:r>
                <a:rPr lang="en-US" sz="1000" dirty="0"/>
                <a:t>1112131415</a:t>
              </a:r>
            </a:p>
            <a:p>
              <a:pPr algn="ctr"/>
              <a:endParaRPr lang="en-US" sz="1000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1E8FB59-E09D-084B-A33E-E19B582BAF7C}"/>
                </a:ext>
              </a:extLst>
            </p:cNvPr>
            <p:cNvSpPr/>
            <p:nvPr/>
          </p:nvSpPr>
          <p:spPr>
            <a:xfrm>
              <a:off x="10244647" y="4919472"/>
              <a:ext cx="1189378" cy="92484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000" dirty="0"/>
                <a:t>***********</a:t>
              </a:r>
            </a:p>
            <a:p>
              <a:pPr algn="ctr"/>
              <a:r>
                <a:rPr lang="en-US" sz="1000" dirty="0"/>
                <a:t>*********</a:t>
              </a:r>
            </a:p>
            <a:p>
              <a:pPr algn="ctr"/>
              <a:r>
                <a:rPr lang="en-US" sz="1000" dirty="0"/>
                <a:t>*****</a:t>
              </a:r>
            </a:p>
            <a:p>
              <a:pPr algn="ctr"/>
              <a:r>
                <a:rPr lang="en-US" sz="1000" dirty="0"/>
                <a:t>**</a:t>
              </a:r>
            </a:p>
            <a:p>
              <a:pPr algn="ctr"/>
              <a:r>
                <a:rPr lang="en-US" sz="1000" dirty="0"/>
                <a:t>*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E8477A33-26B9-3E45-87F3-00E8152C25C2}"/>
              </a:ext>
            </a:extLst>
          </p:cNvPr>
          <p:cNvSpPr txBox="1"/>
          <p:nvPr/>
        </p:nvSpPr>
        <p:spPr>
          <a:xfrm>
            <a:off x="902079" y="4913533"/>
            <a:ext cx="4643713" cy="73866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First day of the programming the programming ability will be enhanced. Mostly 50% of the programs can be written here user’s way of thinking will be completely changed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58DB60A-2827-B74E-A86C-D69AEBE6B863}"/>
              </a:ext>
            </a:extLst>
          </p:cNvPr>
          <p:cNvSpPr txBox="1"/>
          <p:nvPr/>
        </p:nvSpPr>
        <p:spPr>
          <a:xfrm>
            <a:off x="902078" y="5652197"/>
            <a:ext cx="4643713" cy="52322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After writing these 12 programs 10times each user’s mind is enables</a:t>
            </a:r>
          </a:p>
        </p:txBody>
      </p:sp>
    </p:spTree>
    <p:extLst>
      <p:ext uri="{BB962C8B-B14F-4D97-AF65-F5344CB8AC3E}">
        <p14:creationId xmlns:p14="http://schemas.microsoft.com/office/powerpoint/2010/main" val="341543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3817" y="-28593"/>
            <a:ext cx="6173708" cy="685800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5632814" y="60097"/>
            <a:ext cx="0" cy="6797903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AD0B33E-958E-F34E-AD3A-CB06D4119F08}"/>
              </a:ext>
            </a:extLst>
          </p:cNvPr>
          <p:cNvSpPr/>
          <p:nvPr/>
        </p:nvSpPr>
        <p:spPr>
          <a:xfrm>
            <a:off x="2745" y="60097"/>
            <a:ext cx="5534805" cy="954107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Sum of Armstrong numbers b/n 1 to 1000 but in the reverse order</a:t>
            </a:r>
            <a:endParaRPr lang="en-US" sz="2800" b="0" cap="none" spc="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pitchFamily="18" charset="77"/>
              <a:cs typeface="LilyUPC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B823BE-2DAB-4B47-A4E7-DB5A59E5309E}"/>
              </a:ext>
            </a:extLst>
          </p:cNvPr>
          <p:cNvSpPr txBox="1"/>
          <p:nvPr/>
        </p:nvSpPr>
        <p:spPr>
          <a:xfrm>
            <a:off x="6881449" y="2002159"/>
            <a:ext cx="5123842" cy="4825393"/>
          </a:xfrm>
          <a:custGeom>
            <a:avLst/>
            <a:gdLst>
              <a:gd name="connsiteX0" fmla="*/ 1501143 w 1708635"/>
              <a:gd name="connsiteY0" fmla="*/ 0 h 2754821"/>
              <a:gd name="connsiteX1" fmla="*/ 1708635 w 1708635"/>
              <a:gd name="connsiteY1" fmla="*/ 292608 h 2754821"/>
              <a:gd name="connsiteX2" fmla="*/ 1708635 w 1708635"/>
              <a:gd name="connsiteY2" fmla="*/ 2754821 h 2754821"/>
              <a:gd name="connsiteX3" fmla="*/ 0 w 1708635"/>
              <a:gd name="connsiteY3" fmla="*/ 2754821 h 2754821"/>
              <a:gd name="connsiteX4" fmla="*/ 0 w 1708635"/>
              <a:gd name="connsiteY4" fmla="*/ 292608 h 2754821"/>
              <a:gd name="connsiteX5" fmla="*/ 1501143 w 1708635"/>
              <a:gd name="connsiteY5" fmla="*/ 292608 h 2754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08635" h="2754821">
                <a:moveTo>
                  <a:pt x="1501143" y="0"/>
                </a:moveTo>
                <a:lnTo>
                  <a:pt x="1708635" y="292608"/>
                </a:lnTo>
                <a:lnTo>
                  <a:pt x="1708635" y="2754821"/>
                </a:lnTo>
                <a:lnTo>
                  <a:pt x="0" y="2754821"/>
                </a:lnTo>
                <a:lnTo>
                  <a:pt x="0" y="292608"/>
                </a:lnTo>
                <a:lnTo>
                  <a:pt x="1501143" y="292608"/>
                </a:lnTo>
                <a:close/>
              </a:path>
            </a:pathLst>
          </a:custGeom>
          <a:ln/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0">
            <a:schemeClr val="accent3"/>
          </a:lnRef>
          <a:fillRef idx="1002">
            <a:schemeClr val="dk2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endParaRPr lang="en-US" sz="1600" dirty="0">
              <a:latin typeface="Amasis MT Pro Medium" panose="02040A04050005020304" pitchFamily="18" charset="77"/>
              <a:ea typeface="Silom" pitchFamily="2" charset="-34"/>
              <a:cs typeface="Amasis MT Pro Black" panose="020F0502020204030204" pitchFamily="34" charset="0"/>
            </a:endParaRPr>
          </a:p>
          <a:p>
            <a:endParaRPr lang="en-US" sz="1600" dirty="0">
              <a:latin typeface="Amasis MT Pro Medium" panose="02040A04050005020304" pitchFamily="18" charset="77"/>
              <a:ea typeface="Silom" pitchFamily="2" charset="-34"/>
              <a:cs typeface="Amasis MT Pro Black" panose="020F0502020204030204" pitchFamily="34" charset="0"/>
            </a:endParaRPr>
          </a:p>
          <a:p>
            <a:endParaRPr lang="en-US" sz="1600" dirty="0">
              <a:latin typeface="Amasis MT Pro Medium" panose="02040A04050005020304" pitchFamily="18" charset="77"/>
              <a:ea typeface="Silom" pitchFamily="2" charset="-34"/>
              <a:cs typeface="Amasis MT Pro Black" panose="020F0502020204030204" pitchFamily="34" charset="0"/>
            </a:endParaRP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int </a:t>
            </a:r>
            <a:r>
              <a:rPr lang="en-US" sz="1600" dirty="0" err="1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i,n,s,totalsum</a:t>
            </a:r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;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for(i=1;i&lt;1000;i++)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{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        n = i; s=0;</a:t>
            </a:r>
          </a:p>
          <a:p>
            <a:pPr lvl="1"/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while(n != 10)</a:t>
            </a:r>
          </a:p>
          <a:p>
            <a:pPr lvl="1"/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{</a:t>
            </a:r>
          </a:p>
          <a:p>
            <a:pPr lvl="1"/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    m = n%10;</a:t>
            </a:r>
          </a:p>
          <a:p>
            <a:pPr lvl="1"/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    s= s + m*m*m;</a:t>
            </a:r>
          </a:p>
          <a:p>
            <a:pPr lvl="1"/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    n = n / 10;</a:t>
            </a:r>
          </a:p>
          <a:p>
            <a:pPr lvl="1"/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}</a:t>
            </a:r>
          </a:p>
          <a:p>
            <a:pPr lvl="1"/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if(s == i)</a:t>
            </a:r>
          </a:p>
          <a:p>
            <a:pPr lvl="1"/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{</a:t>
            </a:r>
          </a:p>
          <a:p>
            <a:pPr lvl="1"/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     totalsum = totalsum + s;</a:t>
            </a:r>
          </a:p>
          <a:p>
            <a:pPr lvl="1"/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}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}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printf(“Total amstrongs sum is %d”, totalsum);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07CF7D-8A87-6F4E-871D-F3AAAEBDFC43}"/>
              </a:ext>
            </a:extLst>
          </p:cNvPr>
          <p:cNvSpPr txBox="1"/>
          <p:nvPr/>
        </p:nvSpPr>
        <p:spPr>
          <a:xfrm>
            <a:off x="6265317" y="-93248"/>
            <a:ext cx="2559088" cy="1939803"/>
          </a:xfrm>
          <a:custGeom>
            <a:avLst/>
            <a:gdLst>
              <a:gd name="connsiteX0" fmla="*/ 2201199 w 2505455"/>
              <a:gd name="connsiteY0" fmla="*/ 0 h 3185708"/>
              <a:gd name="connsiteX1" fmla="*/ 2505454 w 2505455"/>
              <a:gd name="connsiteY1" fmla="*/ 292608 h 3185708"/>
              <a:gd name="connsiteX2" fmla="*/ 2505455 w 2505455"/>
              <a:gd name="connsiteY2" fmla="*/ 292608 h 3185708"/>
              <a:gd name="connsiteX3" fmla="*/ 2505455 w 2505455"/>
              <a:gd name="connsiteY3" fmla="*/ 3185708 h 3185708"/>
              <a:gd name="connsiteX4" fmla="*/ 0 w 2505455"/>
              <a:gd name="connsiteY4" fmla="*/ 3185708 h 3185708"/>
              <a:gd name="connsiteX5" fmla="*/ 0 w 2505455"/>
              <a:gd name="connsiteY5" fmla="*/ 292608 h 3185708"/>
              <a:gd name="connsiteX6" fmla="*/ 2201199 w 2505455"/>
              <a:gd name="connsiteY6" fmla="*/ 292608 h 3185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5455" h="3185708">
                <a:moveTo>
                  <a:pt x="2201199" y="0"/>
                </a:moveTo>
                <a:lnTo>
                  <a:pt x="2505454" y="292608"/>
                </a:lnTo>
                <a:lnTo>
                  <a:pt x="2505455" y="292608"/>
                </a:lnTo>
                <a:lnTo>
                  <a:pt x="2505455" y="3185708"/>
                </a:lnTo>
                <a:lnTo>
                  <a:pt x="0" y="3185708"/>
                </a:lnTo>
                <a:lnTo>
                  <a:pt x="0" y="292608"/>
                </a:lnTo>
                <a:lnTo>
                  <a:pt x="2201199" y="292608"/>
                </a:lnTo>
                <a:close/>
              </a:path>
            </a:pathLst>
          </a:cu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noAutofit/>
          </a:bodyPr>
          <a:lstStyle/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latin typeface="Baloo" panose="03080902040302020200" pitchFamily="66" charset="77"/>
                <a:cs typeface="Baloo" panose="03080902040302020200" pitchFamily="66" charset="77"/>
              </a:rPr>
              <a:t>m = n%10</a:t>
            </a:r>
          </a:p>
          <a:p>
            <a:pPr lvl="1"/>
            <a:r>
              <a:rPr lang="en-US" sz="2000" dirty="0">
                <a:latin typeface="Baloo" panose="03080902040302020200" pitchFamily="66" charset="77"/>
                <a:cs typeface="Baloo" panose="03080902040302020200" pitchFamily="66" charset="77"/>
              </a:rPr>
              <a:t>s = s + m*m*m;</a:t>
            </a:r>
          </a:p>
          <a:p>
            <a:pPr lvl="1"/>
            <a:r>
              <a:rPr lang="en-US" sz="2000" dirty="0">
                <a:latin typeface="Baloo" panose="03080902040302020200" pitchFamily="66" charset="77"/>
                <a:cs typeface="Baloo" panose="03080902040302020200" pitchFamily="66" charset="77"/>
              </a:rPr>
              <a:t>n = n / 10;</a:t>
            </a:r>
          </a:p>
          <a:p>
            <a:pPr lvl="1"/>
            <a:endParaRPr lang="en-US" sz="2000" dirty="0">
              <a:latin typeface="Baloo" panose="03080902040302020200" pitchFamily="66" charset="77"/>
              <a:cs typeface="Baloo" panose="03080902040302020200" pitchFamily="66" charset="77"/>
            </a:endParaRPr>
          </a:p>
          <a:p>
            <a:pPr lvl="1"/>
            <a:r>
              <a:rPr lang="en-US" sz="2000" dirty="0">
                <a:latin typeface="Baloo" panose="03080902040302020200" pitchFamily="66" charset="77"/>
                <a:cs typeface="Baloo" panose="03080902040302020200" pitchFamily="66" charset="77"/>
              </a:rPr>
              <a:t>s == temp</a:t>
            </a:r>
          </a:p>
        </p:txBody>
      </p:sp>
      <p:graphicFrame>
        <p:nvGraphicFramePr>
          <p:cNvPr id="33" name="Table 6">
            <a:extLst>
              <a:ext uri="{FF2B5EF4-FFF2-40B4-BE49-F238E27FC236}">
                <a16:creationId xmlns:a16="http://schemas.microsoft.com/office/drawing/2014/main" id="{183996CE-1451-4348-AF22-8341F3D3C307}"/>
              </a:ext>
            </a:extLst>
          </p:cNvPr>
          <p:cNvGraphicFramePr>
            <a:graphicFrameLocks noGrp="1"/>
          </p:cNvGraphicFramePr>
          <p:nvPr/>
        </p:nvGraphicFramePr>
        <p:xfrm>
          <a:off x="186710" y="1596448"/>
          <a:ext cx="4947154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5608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465455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1076040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482836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1417215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  <p:graphicFrame>
        <p:nvGraphicFramePr>
          <p:cNvPr id="34" name="Table 6">
            <a:extLst>
              <a:ext uri="{FF2B5EF4-FFF2-40B4-BE49-F238E27FC236}">
                <a16:creationId xmlns:a16="http://schemas.microsoft.com/office/drawing/2014/main" id="{E80BA693-C6F7-9244-B4DF-35EF2993D12E}"/>
              </a:ext>
            </a:extLst>
          </p:cNvPr>
          <p:cNvGraphicFramePr>
            <a:graphicFrameLocks noGrp="1"/>
          </p:cNvGraphicFramePr>
          <p:nvPr/>
        </p:nvGraphicFramePr>
        <p:xfrm>
          <a:off x="186710" y="2041196"/>
          <a:ext cx="5255577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7130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494475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1642825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580165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1000982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n%10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  <p:sp>
        <p:nvSpPr>
          <p:cNvPr id="59" name="Oval 58">
            <a:extLst>
              <a:ext uri="{FF2B5EF4-FFF2-40B4-BE49-F238E27FC236}">
                <a16:creationId xmlns:a16="http://schemas.microsoft.com/office/drawing/2014/main" id="{AB556862-FCD3-C64C-AE2F-2739B0D76DD4}"/>
              </a:ext>
            </a:extLst>
          </p:cNvPr>
          <p:cNvSpPr/>
          <p:nvPr/>
        </p:nvSpPr>
        <p:spPr>
          <a:xfrm>
            <a:off x="4567497" y="5973631"/>
            <a:ext cx="1065317" cy="853921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153</a:t>
            </a:r>
          </a:p>
        </p:txBody>
      </p:sp>
      <p:graphicFrame>
        <p:nvGraphicFramePr>
          <p:cNvPr id="23" name="Table 6">
            <a:extLst>
              <a:ext uri="{FF2B5EF4-FFF2-40B4-BE49-F238E27FC236}">
                <a16:creationId xmlns:a16="http://schemas.microsoft.com/office/drawing/2014/main" id="{9053CC29-13E3-B349-8B5E-1C3DD554C412}"/>
              </a:ext>
            </a:extLst>
          </p:cNvPr>
          <p:cNvGraphicFramePr>
            <a:graphicFrameLocks noGrp="1"/>
          </p:cNvGraphicFramePr>
          <p:nvPr/>
        </p:nvGraphicFramePr>
        <p:xfrm>
          <a:off x="186710" y="2419870"/>
          <a:ext cx="5255577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7130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494475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1642825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580165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1000982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 + m*m*m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+ 3*3*3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  <p:graphicFrame>
        <p:nvGraphicFramePr>
          <p:cNvPr id="24" name="Table 6">
            <a:extLst>
              <a:ext uri="{FF2B5EF4-FFF2-40B4-BE49-F238E27FC236}">
                <a16:creationId xmlns:a16="http://schemas.microsoft.com/office/drawing/2014/main" id="{93C0BAD0-1171-2B4F-A3F5-6C9EDAF3892E}"/>
              </a:ext>
            </a:extLst>
          </p:cNvPr>
          <p:cNvGraphicFramePr>
            <a:graphicFrameLocks noGrp="1"/>
          </p:cNvGraphicFramePr>
          <p:nvPr/>
        </p:nvGraphicFramePr>
        <p:xfrm>
          <a:off x="186710" y="2828228"/>
          <a:ext cx="5255577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7130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494475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1642825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580165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1000982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153/10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  <p:graphicFrame>
        <p:nvGraphicFramePr>
          <p:cNvPr id="31" name="Table 6">
            <a:extLst>
              <a:ext uri="{FF2B5EF4-FFF2-40B4-BE49-F238E27FC236}">
                <a16:creationId xmlns:a16="http://schemas.microsoft.com/office/drawing/2014/main" id="{E796FF0B-74F3-7C4C-8210-40F836918147}"/>
              </a:ext>
            </a:extLst>
          </p:cNvPr>
          <p:cNvGraphicFramePr>
            <a:graphicFrameLocks noGrp="1"/>
          </p:cNvGraphicFramePr>
          <p:nvPr/>
        </p:nvGraphicFramePr>
        <p:xfrm>
          <a:off x="186710" y="3383815"/>
          <a:ext cx="5255577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7130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494475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1642825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580165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1000982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n%10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15%10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  <p:graphicFrame>
        <p:nvGraphicFramePr>
          <p:cNvPr id="32" name="Table 6">
            <a:extLst>
              <a:ext uri="{FF2B5EF4-FFF2-40B4-BE49-F238E27FC236}">
                <a16:creationId xmlns:a16="http://schemas.microsoft.com/office/drawing/2014/main" id="{02BBC98F-7AAB-9B4B-873E-4F1A1B2E5AA9}"/>
              </a:ext>
            </a:extLst>
          </p:cNvPr>
          <p:cNvGraphicFramePr>
            <a:graphicFrameLocks noGrp="1"/>
          </p:cNvGraphicFramePr>
          <p:nvPr/>
        </p:nvGraphicFramePr>
        <p:xfrm>
          <a:off x="186710" y="3762489"/>
          <a:ext cx="5255577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7130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494475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1642825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580165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1000982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 + m*m*m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 + 5*5*5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  <p:graphicFrame>
        <p:nvGraphicFramePr>
          <p:cNvPr id="36" name="Table 6">
            <a:extLst>
              <a:ext uri="{FF2B5EF4-FFF2-40B4-BE49-F238E27FC236}">
                <a16:creationId xmlns:a16="http://schemas.microsoft.com/office/drawing/2014/main" id="{620ACBC0-76E9-3949-B793-89E0137A5ADC}"/>
              </a:ext>
            </a:extLst>
          </p:cNvPr>
          <p:cNvGraphicFramePr>
            <a:graphicFrameLocks noGrp="1"/>
          </p:cNvGraphicFramePr>
          <p:nvPr/>
        </p:nvGraphicFramePr>
        <p:xfrm>
          <a:off x="186710" y="4170847"/>
          <a:ext cx="5255577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7130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494475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1642825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580165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1000982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15/10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  <p:graphicFrame>
        <p:nvGraphicFramePr>
          <p:cNvPr id="40" name="Table 6">
            <a:extLst>
              <a:ext uri="{FF2B5EF4-FFF2-40B4-BE49-F238E27FC236}">
                <a16:creationId xmlns:a16="http://schemas.microsoft.com/office/drawing/2014/main" id="{8938543B-F9AE-DF42-838F-A760D9B4321F}"/>
              </a:ext>
            </a:extLst>
          </p:cNvPr>
          <p:cNvGraphicFramePr>
            <a:graphicFrameLocks noGrp="1"/>
          </p:cNvGraphicFramePr>
          <p:nvPr/>
        </p:nvGraphicFramePr>
        <p:xfrm>
          <a:off x="186710" y="4679633"/>
          <a:ext cx="5255577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7130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494475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1642825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580165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1000982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n%10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1%10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  <p:graphicFrame>
        <p:nvGraphicFramePr>
          <p:cNvPr id="41" name="Table 6">
            <a:extLst>
              <a:ext uri="{FF2B5EF4-FFF2-40B4-BE49-F238E27FC236}">
                <a16:creationId xmlns:a16="http://schemas.microsoft.com/office/drawing/2014/main" id="{AB47C54C-45B4-DC42-AD71-35088F75607D}"/>
              </a:ext>
            </a:extLst>
          </p:cNvPr>
          <p:cNvGraphicFramePr>
            <a:graphicFrameLocks noGrp="1"/>
          </p:cNvGraphicFramePr>
          <p:nvPr/>
        </p:nvGraphicFramePr>
        <p:xfrm>
          <a:off x="186710" y="5058307"/>
          <a:ext cx="5255577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7130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494475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1642825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580165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1000982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s*10 + m*m*m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152 + 1*1*1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  <p:graphicFrame>
        <p:nvGraphicFramePr>
          <p:cNvPr id="42" name="Table 6">
            <a:extLst>
              <a:ext uri="{FF2B5EF4-FFF2-40B4-BE49-F238E27FC236}">
                <a16:creationId xmlns:a16="http://schemas.microsoft.com/office/drawing/2014/main" id="{4A3CC950-7F76-024B-A6FB-234AA668F447}"/>
              </a:ext>
            </a:extLst>
          </p:cNvPr>
          <p:cNvGraphicFramePr>
            <a:graphicFrameLocks noGrp="1"/>
          </p:cNvGraphicFramePr>
          <p:nvPr/>
        </p:nvGraphicFramePr>
        <p:xfrm>
          <a:off x="186710" y="5466665"/>
          <a:ext cx="5255577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7130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494475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1642825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580165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1000982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292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4" grpId="0" animBg="1"/>
      <p:bldP spid="15" grpId="0" animBg="1"/>
      <p:bldP spid="5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3817" y="-28593"/>
            <a:ext cx="6173708" cy="685800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5632814" y="60097"/>
            <a:ext cx="0" cy="6797903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AD0B33E-958E-F34E-AD3A-CB06D4119F08}"/>
              </a:ext>
            </a:extLst>
          </p:cNvPr>
          <p:cNvSpPr/>
          <p:nvPr/>
        </p:nvSpPr>
        <p:spPr>
          <a:xfrm>
            <a:off x="2745" y="60097"/>
            <a:ext cx="5534805" cy="523220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GCD of two numbers</a:t>
            </a:r>
            <a:endParaRPr lang="en-US" sz="2800" b="0" cap="none" spc="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pitchFamily="18" charset="77"/>
              <a:cs typeface="LilyUPC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B823BE-2DAB-4B47-A4E7-DB5A59E5309E}"/>
              </a:ext>
            </a:extLst>
          </p:cNvPr>
          <p:cNvSpPr txBox="1"/>
          <p:nvPr/>
        </p:nvSpPr>
        <p:spPr>
          <a:xfrm>
            <a:off x="9014099" y="2489588"/>
            <a:ext cx="2792423" cy="4150066"/>
          </a:xfrm>
          <a:custGeom>
            <a:avLst/>
            <a:gdLst>
              <a:gd name="connsiteX0" fmla="*/ 1501143 w 1708635"/>
              <a:gd name="connsiteY0" fmla="*/ 0 h 2754821"/>
              <a:gd name="connsiteX1" fmla="*/ 1708635 w 1708635"/>
              <a:gd name="connsiteY1" fmla="*/ 292608 h 2754821"/>
              <a:gd name="connsiteX2" fmla="*/ 1708635 w 1708635"/>
              <a:gd name="connsiteY2" fmla="*/ 2754821 h 2754821"/>
              <a:gd name="connsiteX3" fmla="*/ 0 w 1708635"/>
              <a:gd name="connsiteY3" fmla="*/ 2754821 h 2754821"/>
              <a:gd name="connsiteX4" fmla="*/ 0 w 1708635"/>
              <a:gd name="connsiteY4" fmla="*/ 292608 h 2754821"/>
              <a:gd name="connsiteX5" fmla="*/ 1501143 w 1708635"/>
              <a:gd name="connsiteY5" fmla="*/ 292608 h 2754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08635" h="2754821">
                <a:moveTo>
                  <a:pt x="1501143" y="0"/>
                </a:moveTo>
                <a:lnTo>
                  <a:pt x="1708635" y="292608"/>
                </a:lnTo>
                <a:lnTo>
                  <a:pt x="1708635" y="2754821"/>
                </a:lnTo>
                <a:lnTo>
                  <a:pt x="0" y="2754821"/>
                </a:lnTo>
                <a:lnTo>
                  <a:pt x="0" y="292608"/>
                </a:lnTo>
                <a:lnTo>
                  <a:pt x="1501143" y="292608"/>
                </a:lnTo>
                <a:close/>
              </a:path>
            </a:pathLst>
          </a:custGeom>
          <a:ln/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0">
            <a:schemeClr val="accent3"/>
          </a:lnRef>
          <a:fillRef idx="1002">
            <a:schemeClr val="dk2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endParaRPr lang="en-US" sz="1600" dirty="0">
              <a:latin typeface="Amasis MT Pro Medium" panose="02040A04050005020304" pitchFamily="18" charset="77"/>
              <a:ea typeface="Silom" pitchFamily="2" charset="-34"/>
              <a:cs typeface="Amasis MT Pro Black" panose="020F0502020204030204" pitchFamily="34" charset="0"/>
            </a:endParaRPr>
          </a:p>
          <a:p>
            <a:endParaRPr lang="en-US" sz="1600" dirty="0">
              <a:latin typeface="Amasis MT Pro Medium" panose="02040A04050005020304" pitchFamily="18" charset="77"/>
              <a:ea typeface="Silom" pitchFamily="2" charset="-34"/>
              <a:cs typeface="Amasis MT Pro Black" panose="020F0502020204030204" pitchFamily="34" charset="0"/>
            </a:endParaRPr>
          </a:p>
          <a:p>
            <a:endParaRPr lang="en-US" sz="1600" dirty="0">
              <a:latin typeface="Amasis MT Pro Medium" panose="02040A04050005020304" pitchFamily="18" charset="77"/>
              <a:ea typeface="Silom" pitchFamily="2" charset="-34"/>
              <a:cs typeface="Amasis MT Pro Black" panose="020F0502020204030204" pitchFamily="34" charset="0"/>
            </a:endParaRP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int a , b;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While ( a != b)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{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        if(a &gt; b)</a:t>
            </a:r>
          </a:p>
          <a:p>
            <a:pPr lvl="1"/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{</a:t>
            </a:r>
          </a:p>
          <a:p>
            <a:pPr lvl="1"/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	a = a – b ;</a:t>
            </a:r>
          </a:p>
          <a:p>
            <a:pPr lvl="1"/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}</a:t>
            </a:r>
          </a:p>
          <a:p>
            <a:pPr lvl="1"/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else</a:t>
            </a:r>
          </a:p>
          <a:p>
            <a:pPr lvl="1"/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{</a:t>
            </a:r>
          </a:p>
          <a:p>
            <a:pPr lvl="1"/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	b = b – a;</a:t>
            </a:r>
          </a:p>
          <a:p>
            <a:pPr lvl="1"/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}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}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printf(“g c d is %d”, a);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07CF7D-8A87-6F4E-871D-F3AAAEBDFC43}"/>
              </a:ext>
            </a:extLst>
          </p:cNvPr>
          <p:cNvSpPr txBox="1"/>
          <p:nvPr/>
        </p:nvSpPr>
        <p:spPr>
          <a:xfrm>
            <a:off x="6602867" y="218346"/>
            <a:ext cx="2792423" cy="2428075"/>
          </a:xfrm>
          <a:custGeom>
            <a:avLst/>
            <a:gdLst>
              <a:gd name="connsiteX0" fmla="*/ 2201199 w 2505455"/>
              <a:gd name="connsiteY0" fmla="*/ 0 h 3185708"/>
              <a:gd name="connsiteX1" fmla="*/ 2505454 w 2505455"/>
              <a:gd name="connsiteY1" fmla="*/ 292608 h 3185708"/>
              <a:gd name="connsiteX2" fmla="*/ 2505455 w 2505455"/>
              <a:gd name="connsiteY2" fmla="*/ 292608 h 3185708"/>
              <a:gd name="connsiteX3" fmla="*/ 2505455 w 2505455"/>
              <a:gd name="connsiteY3" fmla="*/ 3185708 h 3185708"/>
              <a:gd name="connsiteX4" fmla="*/ 0 w 2505455"/>
              <a:gd name="connsiteY4" fmla="*/ 3185708 h 3185708"/>
              <a:gd name="connsiteX5" fmla="*/ 0 w 2505455"/>
              <a:gd name="connsiteY5" fmla="*/ 292608 h 3185708"/>
              <a:gd name="connsiteX6" fmla="*/ 2201199 w 2505455"/>
              <a:gd name="connsiteY6" fmla="*/ 292608 h 3185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5455" h="3185708">
                <a:moveTo>
                  <a:pt x="2201199" y="0"/>
                </a:moveTo>
                <a:lnTo>
                  <a:pt x="2505454" y="292608"/>
                </a:lnTo>
                <a:lnTo>
                  <a:pt x="2505455" y="292608"/>
                </a:lnTo>
                <a:lnTo>
                  <a:pt x="2505455" y="3185708"/>
                </a:lnTo>
                <a:lnTo>
                  <a:pt x="0" y="3185708"/>
                </a:lnTo>
                <a:lnTo>
                  <a:pt x="0" y="292608"/>
                </a:lnTo>
                <a:lnTo>
                  <a:pt x="2201199" y="292608"/>
                </a:lnTo>
                <a:close/>
              </a:path>
            </a:pathLst>
          </a:cu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noAutofit/>
          </a:bodyPr>
          <a:lstStyle/>
          <a:p>
            <a:pPr lvl="1"/>
            <a:endParaRPr lang="en-US" sz="1400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latin typeface="Silom" pitchFamily="2" charset="-34"/>
                <a:ea typeface="Silom" pitchFamily="2" charset="-34"/>
                <a:cs typeface="Silom" pitchFamily="2" charset="-34"/>
              </a:rPr>
              <a:t>while(a != b)</a:t>
            </a:r>
          </a:p>
          <a:p>
            <a:pPr lvl="1"/>
            <a:r>
              <a:rPr lang="en-US" sz="2000" dirty="0">
                <a:latin typeface="Silom" pitchFamily="2" charset="-34"/>
                <a:ea typeface="Silom" pitchFamily="2" charset="-34"/>
                <a:cs typeface="Silom" pitchFamily="2" charset="-34"/>
              </a:rPr>
              <a:t>{</a:t>
            </a:r>
          </a:p>
          <a:p>
            <a:pPr lvl="1"/>
            <a:r>
              <a:rPr lang="en-US" sz="2000" dirty="0">
                <a:latin typeface="Silom" pitchFamily="2" charset="-34"/>
                <a:ea typeface="Silom" pitchFamily="2" charset="-34"/>
                <a:cs typeface="Silom" pitchFamily="2" charset="-34"/>
              </a:rPr>
              <a:t>   if( a &gt; b)</a:t>
            </a:r>
          </a:p>
          <a:p>
            <a:pPr lvl="1"/>
            <a:r>
              <a:rPr lang="en-US" sz="2000" dirty="0">
                <a:latin typeface="Silom" pitchFamily="2" charset="-34"/>
                <a:ea typeface="Silom" pitchFamily="2" charset="-34"/>
                <a:cs typeface="Silom" pitchFamily="2" charset="-34"/>
              </a:rPr>
              <a:t>      a = a – b;</a:t>
            </a:r>
          </a:p>
          <a:p>
            <a:pPr lvl="1"/>
            <a:r>
              <a:rPr lang="en-US" sz="2000" dirty="0">
                <a:latin typeface="Silom" pitchFamily="2" charset="-34"/>
                <a:ea typeface="Silom" pitchFamily="2" charset="-34"/>
                <a:cs typeface="Silom" pitchFamily="2" charset="-34"/>
              </a:rPr>
              <a:t>   else</a:t>
            </a:r>
          </a:p>
          <a:p>
            <a:pPr lvl="1"/>
            <a:r>
              <a:rPr lang="en-US" sz="2000" dirty="0">
                <a:latin typeface="Silom" pitchFamily="2" charset="-34"/>
                <a:ea typeface="Silom" pitchFamily="2" charset="-34"/>
                <a:cs typeface="Silom" pitchFamily="2" charset="-34"/>
              </a:rPr>
              <a:t>      b = b –a;</a:t>
            </a:r>
          </a:p>
          <a:p>
            <a:pPr lvl="1"/>
            <a:r>
              <a:rPr lang="en-US" sz="2000" dirty="0">
                <a:latin typeface="Silom" pitchFamily="2" charset="-34"/>
                <a:ea typeface="Silom" pitchFamily="2" charset="-34"/>
                <a:cs typeface="Silom" pitchFamily="2" charset="-34"/>
              </a:rPr>
              <a:t>}</a:t>
            </a:r>
          </a:p>
        </p:txBody>
      </p:sp>
      <p:graphicFrame>
        <p:nvGraphicFramePr>
          <p:cNvPr id="33" name="Table 6">
            <a:extLst>
              <a:ext uri="{FF2B5EF4-FFF2-40B4-BE49-F238E27FC236}">
                <a16:creationId xmlns:a16="http://schemas.microsoft.com/office/drawing/2014/main" id="{183996CE-1451-4348-AF22-8341F3D3C3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635779"/>
              </p:ext>
            </p:extLst>
          </p:nvPr>
        </p:nvGraphicFramePr>
        <p:xfrm>
          <a:off x="142358" y="2123828"/>
          <a:ext cx="4947154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5608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465455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1076040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482836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1417215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= a - 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else b = b - 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  <p:graphicFrame>
        <p:nvGraphicFramePr>
          <p:cNvPr id="34" name="Table 6">
            <a:extLst>
              <a:ext uri="{FF2B5EF4-FFF2-40B4-BE49-F238E27FC236}">
                <a16:creationId xmlns:a16="http://schemas.microsoft.com/office/drawing/2014/main" id="{E80BA693-C6F7-9244-B4DF-35EF2993D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943883"/>
              </p:ext>
            </p:extLst>
          </p:nvPr>
        </p:nvGraphicFramePr>
        <p:xfrm>
          <a:off x="142358" y="1189023"/>
          <a:ext cx="5255577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7130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494475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1642825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580165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1000982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      =       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  <p:sp>
        <p:nvSpPr>
          <p:cNvPr id="59" name="Oval 58">
            <a:extLst>
              <a:ext uri="{FF2B5EF4-FFF2-40B4-BE49-F238E27FC236}">
                <a16:creationId xmlns:a16="http://schemas.microsoft.com/office/drawing/2014/main" id="{AB556862-FCD3-C64C-AE2F-2739B0D76DD4}"/>
              </a:ext>
            </a:extLst>
          </p:cNvPr>
          <p:cNvSpPr/>
          <p:nvPr/>
        </p:nvSpPr>
        <p:spPr>
          <a:xfrm>
            <a:off x="4134521" y="4521178"/>
            <a:ext cx="1065317" cy="853921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</a:t>
            </a:r>
          </a:p>
        </p:txBody>
      </p:sp>
      <p:graphicFrame>
        <p:nvGraphicFramePr>
          <p:cNvPr id="23" name="Table 6">
            <a:extLst>
              <a:ext uri="{FF2B5EF4-FFF2-40B4-BE49-F238E27FC236}">
                <a16:creationId xmlns:a16="http://schemas.microsoft.com/office/drawing/2014/main" id="{9053CC29-13E3-B349-8B5E-1C3DD554C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105369"/>
              </p:ext>
            </p:extLst>
          </p:nvPr>
        </p:nvGraphicFramePr>
        <p:xfrm>
          <a:off x="142358" y="2651104"/>
          <a:ext cx="5255577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6329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941033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1313896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103337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1000982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&gt; 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 &gt; 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= 25 -15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= 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 = 15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  <p:graphicFrame>
        <p:nvGraphicFramePr>
          <p:cNvPr id="18" name="Table 6">
            <a:extLst>
              <a:ext uri="{FF2B5EF4-FFF2-40B4-BE49-F238E27FC236}">
                <a16:creationId xmlns:a16="http://schemas.microsoft.com/office/drawing/2014/main" id="{C0D4CEE5-A7C5-3745-92A9-0BE992C59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449954"/>
              </p:ext>
            </p:extLst>
          </p:nvPr>
        </p:nvGraphicFramePr>
        <p:xfrm>
          <a:off x="142358" y="3189308"/>
          <a:ext cx="5255577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6329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941033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1313896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103337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1000982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&gt; 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&gt; 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 = 15 -10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= 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 = 5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  <p:graphicFrame>
        <p:nvGraphicFramePr>
          <p:cNvPr id="19" name="Table 6">
            <a:extLst>
              <a:ext uri="{FF2B5EF4-FFF2-40B4-BE49-F238E27FC236}">
                <a16:creationId xmlns:a16="http://schemas.microsoft.com/office/drawing/2014/main" id="{7B2F5714-2D85-084A-BDD3-BECF4C7BB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224667"/>
              </p:ext>
            </p:extLst>
          </p:nvPr>
        </p:nvGraphicFramePr>
        <p:xfrm>
          <a:off x="142358" y="3677505"/>
          <a:ext cx="5255577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6329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941033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1313896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103337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1000982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&gt; 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&gt; 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= 10 - 5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= 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 = 5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089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4" grpId="0" animBg="1"/>
      <p:bldP spid="15" grpId="0" animBg="1"/>
      <p:bldP spid="5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3817" y="-28593"/>
            <a:ext cx="6173708" cy="685800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5632814" y="60097"/>
            <a:ext cx="0" cy="6797903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AD0B33E-958E-F34E-AD3A-CB06D4119F08}"/>
              </a:ext>
            </a:extLst>
          </p:cNvPr>
          <p:cNvSpPr/>
          <p:nvPr/>
        </p:nvSpPr>
        <p:spPr>
          <a:xfrm>
            <a:off x="2745" y="60097"/>
            <a:ext cx="5534805" cy="523220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GCD of two numbers second approach</a:t>
            </a:r>
            <a:endParaRPr lang="en-US" sz="2800" b="0" cap="none" spc="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pitchFamily="18" charset="77"/>
              <a:cs typeface="LilyUPC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B823BE-2DAB-4B47-A4E7-DB5A59E5309E}"/>
              </a:ext>
            </a:extLst>
          </p:cNvPr>
          <p:cNvSpPr txBox="1"/>
          <p:nvPr/>
        </p:nvSpPr>
        <p:spPr>
          <a:xfrm>
            <a:off x="8123069" y="2489588"/>
            <a:ext cx="3683454" cy="4150066"/>
          </a:xfrm>
          <a:custGeom>
            <a:avLst/>
            <a:gdLst>
              <a:gd name="connsiteX0" fmla="*/ 1501143 w 1708635"/>
              <a:gd name="connsiteY0" fmla="*/ 0 h 2754821"/>
              <a:gd name="connsiteX1" fmla="*/ 1708635 w 1708635"/>
              <a:gd name="connsiteY1" fmla="*/ 292608 h 2754821"/>
              <a:gd name="connsiteX2" fmla="*/ 1708635 w 1708635"/>
              <a:gd name="connsiteY2" fmla="*/ 2754821 h 2754821"/>
              <a:gd name="connsiteX3" fmla="*/ 0 w 1708635"/>
              <a:gd name="connsiteY3" fmla="*/ 2754821 h 2754821"/>
              <a:gd name="connsiteX4" fmla="*/ 0 w 1708635"/>
              <a:gd name="connsiteY4" fmla="*/ 292608 h 2754821"/>
              <a:gd name="connsiteX5" fmla="*/ 1501143 w 1708635"/>
              <a:gd name="connsiteY5" fmla="*/ 292608 h 2754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08635" h="2754821">
                <a:moveTo>
                  <a:pt x="1501143" y="0"/>
                </a:moveTo>
                <a:lnTo>
                  <a:pt x="1708635" y="292608"/>
                </a:lnTo>
                <a:lnTo>
                  <a:pt x="1708635" y="2754821"/>
                </a:lnTo>
                <a:lnTo>
                  <a:pt x="0" y="2754821"/>
                </a:lnTo>
                <a:lnTo>
                  <a:pt x="0" y="292608"/>
                </a:lnTo>
                <a:lnTo>
                  <a:pt x="1501143" y="292608"/>
                </a:lnTo>
                <a:close/>
              </a:path>
            </a:pathLst>
          </a:custGeom>
          <a:ln/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0">
            <a:schemeClr val="accent3"/>
          </a:lnRef>
          <a:fillRef idx="1002">
            <a:schemeClr val="dk2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endParaRPr lang="en-US" sz="1600" dirty="0">
              <a:latin typeface="Amasis MT Pro Medium" panose="02040A04050005020304" pitchFamily="18" charset="77"/>
              <a:ea typeface="Silom" pitchFamily="2" charset="-34"/>
              <a:cs typeface="Amasis MT Pro Black" panose="020F0502020204030204" pitchFamily="34" charset="0"/>
            </a:endParaRPr>
          </a:p>
          <a:p>
            <a:endParaRPr lang="en-US" sz="1600" dirty="0">
              <a:latin typeface="Amasis MT Pro Medium" panose="02040A04050005020304" pitchFamily="18" charset="77"/>
              <a:ea typeface="Silom" pitchFamily="2" charset="-34"/>
              <a:cs typeface="Amasis MT Pro Black" panose="020F0502020204030204" pitchFamily="34" charset="0"/>
            </a:endParaRPr>
          </a:p>
          <a:p>
            <a:endParaRPr lang="en-US" sz="1600" dirty="0">
              <a:latin typeface="Amasis MT Pro Medium" panose="02040A04050005020304" pitchFamily="18" charset="77"/>
              <a:ea typeface="Silom" pitchFamily="2" charset="-34"/>
              <a:cs typeface="Amasis MT Pro Black" panose="020F0502020204030204" pitchFamily="34" charset="0"/>
            </a:endParaRP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int a , b, small, GCD, I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a &lt; b ? small = a : small = b;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While ( i &lt;= small)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{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        if( a % i == 0 &amp;&amp; b % i == 0)</a:t>
            </a:r>
          </a:p>
          <a:p>
            <a:pPr lvl="1"/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{</a:t>
            </a:r>
          </a:p>
          <a:p>
            <a:pPr lvl="1"/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	GCD = i</a:t>
            </a:r>
          </a:p>
          <a:p>
            <a:pPr lvl="1"/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}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}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printf(“g c d is %d”, GCD);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07CF7D-8A87-6F4E-871D-F3AAAEBDFC43}"/>
              </a:ext>
            </a:extLst>
          </p:cNvPr>
          <p:cNvSpPr txBox="1"/>
          <p:nvPr/>
        </p:nvSpPr>
        <p:spPr>
          <a:xfrm>
            <a:off x="6602867" y="218346"/>
            <a:ext cx="5203655" cy="1912295"/>
          </a:xfrm>
          <a:custGeom>
            <a:avLst/>
            <a:gdLst>
              <a:gd name="connsiteX0" fmla="*/ 2201199 w 2505455"/>
              <a:gd name="connsiteY0" fmla="*/ 0 h 3185708"/>
              <a:gd name="connsiteX1" fmla="*/ 2505454 w 2505455"/>
              <a:gd name="connsiteY1" fmla="*/ 292608 h 3185708"/>
              <a:gd name="connsiteX2" fmla="*/ 2505455 w 2505455"/>
              <a:gd name="connsiteY2" fmla="*/ 292608 h 3185708"/>
              <a:gd name="connsiteX3" fmla="*/ 2505455 w 2505455"/>
              <a:gd name="connsiteY3" fmla="*/ 3185708 h 3185708"/>
              <a:gd name="connsiteX4" fmla="*/ 0 w 2505455"/>
              <a:gd name="connsiteY4" fmla="*/ 3185708 h 3185708"/>
              <a:gd name="connsiteX5" fmla="*/ 0 w 2505455"/>
              <a:gd name="connsiteY5" fmla="*/ 292608 h 3185708"/>
              <a:gd name="connsiteX6" fmla="*/ 2201199 w 2505455"/>
              <a:gd name="connsiteY6" fmla="*/ 292608 h 3185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5455" h="3185708">
                <a:moveTo>
                  <a:pt x="2201199" y="0"/>
                </a:moveTo>
                <a:lnTo>
                  <a:pt x="2505454" y="292608"/>
                </a:lnTo>
                <a:lnTo>
                  <a:pt x="2505455" y="292608"/>
                </a:lnTo>
                <a:lnTo>
                  <a:pt x="2505455" y="3185708"/>
                </a:lnTo>
                <a:lnTo>
                  <a:pt x="0" y="3185708"/>
                </a:lnTo>
                <a:lnTo>
                  <a:pt x="0" y="292608"/>
                </a:lnTo>
                <a:lnTo>
                  <a:pt x="2201199" y="292608"/>
                </a:lnTo>
                <a:close/>
              </a:path>
            </a:pathLst>
          </a:cu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noAutofit/>
          </a:bodyPr>
          <a:lstStyle/>
          <a:p>
            <a:pPr lvl="1"/>
            <a:endParaRPr lang="en-US" sz="1400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latin typeface="Silom" pitchFamily="2" charset="-34"/>
                <a:ea typeface="Silom" pitchFamily="2" charset="-34"/>
                <a:cs typeface="Silom" pitchFamily="2" charset="-34"/>
              </a:rPr>
              <a:t>while( i &lt;= small)</a:t>
            </a:r>
          </a:p>
          <a:p>
            <a:pPr lvl="1"/>
            <a:r>
              <a:rPr lang="en-US" sz="2000" dirty="0">
                <a:latin typeface="Silom" pitchFamily="2" charset="-34"/>
                <a:ea typeface="Silom" pitchFamily="2" charset="-34"/>
                <a:cs typeface="Silom" pitchFamily="2" charset="-34"/>
              </a:rPr>
              <a:t>{</a:t>
            </a:r>
          </a:p>
          <a:p>
            <a:pPr lvl="1"/>
            <a:r>
              <a:rPr lang="en-US" sz="2000" dirty="0">
                <a:latin typeface="Silom" pitchFamily="2" charset="-34"/>
                <a:ea typeface="Silom" pitchFamily="2" charset="-34"/>
                <a:cs typeface="Silom" pitchFamily="2" charset="-34"/>
              </a:rPr>
              <a:t>    if(a % i == 0 &amp;&amp; b % i == 0)</a:t>
            </a:r>
          </a:p>
          <a:p>
            <a:pPr lvl="1"/>
            <a:r>
              <a:rPr lang="en-US" sz="2000" dirty="0">
                <a:latin typeface="Silom" pitchFamily="2" charset="-34"/>
                <a:ea typeface="Silom" pitchFamily="2" charset="-34"/>
                <a:cs typeface="Silom" pitchFamily="2" charset="-34"/>
              </a:rPr>
              <a:t>    	GCD = i</a:t>
            </a:r>
          </a:p>
          <a:p>
            <a:pPr lvl="1"/>
            <a:r>
              <a:rPr lang="en-US" sz="2000" dirty="0">
                <a:latin typeface="Silom" pitchFamily="2" charset="-34"/>
                <a:ea typeface="Silom" pitchFamily="2" charset="-34"/>
                <a:cs typeface="Silom" pitchFamily="2" charset="-34"/>
              </a:rPr>
              <a:t>}</a:t>
            </a:r>
          </a:p>
        </p:txBody>
      </p:sp>
      <p:graphicFrame>
        <p:nvGraphicFramePr>
          <p:cNvPr id="34" name="Table 6">
            <a:extLst>
              <a:ext uri="{FF2B5EF4-FFF2-40B4-BE49-F238E27FC236}">
                <a16:creationId xmlns:a16="http://schemas.microsoft.com/office/drawing/2014/main" id="{E80BA693-C6F7-9244-B4DF-35EF2993D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768242"/>
              </p:ext>
            </p:extLst>
          </p:nvPr>
        </p:nvGraphicFramePr>
        <p:xfrm>
          <a:off x="186710" y="808733"/>
          <a:ext cx="5255577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7130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494475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1642825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580165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1000982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      =       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  <p:sp>
        <p:nvSpPr>
          <p:cNvPr id="59" name="Oval 58">
            <a:extLst>
              <a:ext uri="{FF2B5EF4-FFF2-40B4-BE49-F238E27FC236}">
                <a16:creationId xmlns:a16="http://schemas.microsoft.com/office/drawing/2014/main" id="{AB556862-FCD3-C64C-AE2F-2739B0D76DD4}"/>
              </a:ext>
            </a:extLst>
          </p:cNvPr>
          <p:cNvSpPr/>
          <p:nvPr/>
        </p:nvSpPr>
        <p:spPr>
          <a:xfrm>
            <a:off x="4472348" y="5989782"/>
            <a:ext cx="1065317" cy="853921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15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A8F9989-1F45-354F-A660-9C7093B328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915254"/>
              </p:ext>
            </p:extLst>
          </p:nvPr>
        </p:nvGraphicFramePr>
        <p:xfrm>
          <a:off x="186710" y="1399909"/>
          <a:ext cx="4537394" cy="4297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5099">
                  <a:extLst>
                    <a:ext uri="{9D8B030D-6E8A-4147-A177-3AD203B41FA5}">
                      <a16:colId xmlns:a16="http://schemas.microsoft.com/office/drawing/2014/main" val="157091969"/>
                    </a:ext>
                  </a:extLst>
                </a:gridCol>
                <a:gridCol w="1636294">
                  <a:extLst>
                    <a:ext uri="{9D8B030D-6E8A-4147-A177-3AD203B41FA5}">
                      <a16:colId xmlns:a16="http://schemas.microsoft.com/office/drawing/2014/main" val="3702678845"/>
                    </a:ext>
                  </a:extLst>
                </a:gridCol>
                <a:gridCol w="649224">
                  <a:extLst>
                    <a:ext uri="{9D8B030D-6E8A-4147-A177-3AD203B41FA5}">
                      <a16:colId xmlns:a16="http://schemas.microsoft.com/office/drawing/2014/main" val="3418607043"/>
                    </a:ext>
                  </a:extLst>
                </a:gridCol>
                <a:gridCol w="1636777">
                  <a:extLst>
                    <a:ext uri="{9D8B030D-6E8A-4147-A177-3AD203B41FA5}">
                      <a16:colId xmlns:a16="http://schemas.microsoft.com/office/drawing/2014/main" val="1294898577"/>
                    </a:ext>
                  </a:extLst>
                </a:gridCol>
              </a:tblGrid>
              <a:tr h="565710">
                <a:tc>
                  <a:txBody>
                    <a:bodyPr/>
                    <a:lstStyle/>
                    <a:p>
                      <a:r>
                        <a:rPr lang="en-US" dirty="0"/>
                        <a:t> i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Can divide both numbers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Can divide both numbers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8204734"/>
                  </a:ext>
                </a:extLst>
              </a:tr>
              <a:tr h="323263"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138878"/>
                  </a:ext>
                </a:extLst>
              </a:tr>
              <a:tr h="32326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4678748"/>
                  </a:ext>
                </a:extLst>
              </a:tr>
              <a:tr h="32326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566208"/>
                  </a:ext>
                </a:extLst>
              </a:tr>
              <a:tr h="32326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932082"/>
                  </a:ext>
                </a:extLst>
              </a:tr>
              <a:tr h="32326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blipFill>
                      <a:blip r:embed="rId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blipFill>
                      <a:blip r:embed="rId5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723658830"/>
                  </a:ext>
                </a:extLst>
              </a:tr>
              <a:tr h="323263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6634873"/>
                  </a:ext>
                </a:extLst>
              </a:tr>
              <a:tr h="32326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242876"/>
                  </a:ext>
                </a:extLst>
              </a:tr>
              <a:tr h="32326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840757"/>
                  </a:ext>
                </a:extLst>
              </a:tr>
              <a:tr h="32326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9845550"/>
                  </a:ext>
                </a:extLst>
              </a:tr>
              <a:tr h="323263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8640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604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4" grpId="0" animBg="1"/>
      <p:bldP spid="15" grpId="0" animBg="1"/>
      <p:bldP spid="5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3817" y="-28593"/>
            <a:ext cx="6173708" cy="685800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5632814" y="60097"/>
            <a:ext cx="0" cy="6797903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AD0B33E-958E-F34E-AD3A-CB06D4119F08}"/>
              </a:ext>
            </a:extLst>
          </p:cNvPr>
          <p:cNvSpPr/>
          <p:nvPr/>
        </p:nvSpPr>
        <p:spPr>
          <a:xfrm>
            <a:off x="2745" y="60097"/>
            <a:ext cx="5534805" cy="523220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GCD of an integer array</a:t>
            </a:r>
            <a:endParaRPr lang="en-US" sz="2800" b="0" cap="none" spc="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pitchFamily="18" charset="77"/>
              <a:cs typeface="LilyUPC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B823BE-2DAB-4B47-A4E7-DB5A59E5309E}"/>
              </a:ext>
            </a:extLst>
          </p:cNvPr>
          <p:cNvSpPr txBox="1"/>
          <p:nvPr/>
        </p:nvSpPr>
        <p:spPr>
          <a:xfrm>
            <a:off x="7233844" y="1933524"/>
            <a:ext cx="4935206" cy="4949301"/>
          </a:xfrm>
          <a:custGeom>
            <a:avLst/>
            <a:gdLst>
              <a:gd name="connsiteX0" fmla="*/ 1501143 w 1708635"/>
              <a:gd name="connsiteY0" fmla="*/ 0 h 2754821"/>
              <a:gd name="connsiteX1" fmla="*/ 1708635 w 1708635"/>
              <a:gd name="connsiteY1" fmla="*/ 292608 h 2754821"/>
              <a:gd name="connsiteX2" fmla="*/ 1708635 w 1708635"/>
              <a:gd name="connsiteY2" fmla="*/ 2754821 h 2754821"/>
              <a:gd name="connsiteX3" fmla="*/ 0 w 1708635"/>
              <a:gd name="connsiteY3" fmla="*/ 2754821 h 2754821"/>
              <a:gd name="connsiteX4" fmla="*/ 0 w 1708635"/>
              <a:gd name="connsiteY4" fmla="*/ 292608 h 2754821"/>
              <a:gd name="connsiteX5" fmla="*/ 1501143 w 1708635"/>
              <a:gd name="connsiteY5" fmla="*/ 292608 h 2754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08635" h="2754821">
                <a:moveTo>
                  <a:pt x="1501143" y="0"/>
                </a:moveTo>
                <a:lnTo>
                  <a:pt x="1708635" y="292608"/>
                </a:lnTo>
                <a:lnTo>
                  <a:pt x="1708635" y="2754821"/>
                </a:lnTo>
                <a:lnTo>
                  <a:pt x="0" y="2754821"/>
                </a:lnTo>
                <a:lnTo>
                  <a:pt x="0" y="292608"/>
                </a:lnTo>
                <a:lnTo>
                  <a:pt x="1501143" y="292608"/>
                </a:lnTo>
                <a:close/>
              </a:path>
            </a:pathLst>
          </a:custGeom>
          <a:ln/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0">
            <a:schemeClr val="accent3"/>
          </a:lnRef>
          <a:fillRef idx="1002">
            <a:schemeClr val="dk2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endParaRPr lang="en-US" sz="1600" dirty="0">
              <a:latin typeface="Amasis MT Pro Medium" panose="02040A04050005020304" pitchFamily="18" charset="77"/>
              <a:ea typeface="Silom" pitchFamily="2" charset="-34"/>
              <a:cs typeface="Amasis MT Pro Black" panose="020F0502020204030204" pitchFamily="34" charset="0"/>
            </a:endParaRPr>
          </a:p>
          <a:p>
            <a:endParaRPr lang="en-US" sz="1600" dirty="0">
              <a:latin typeface="Amasis MT Pro Medium" panose="02040A04050005020304" pitchFamily="18" charset="77"/>
              <a:ea typeface="Silom" pitchFamily="2" charset="-34"/>
              <a:cs typeface="Amasis MT Pro Black" panose="020F0502020204030204" pitchFamily="34" charset="0"/>
            </a:endParaRP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int a , b, small = a[0], GCD, i=0;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for(i = 1; i &lt; </a:t>
            </a:r>
            <a:r>
              <a:rPr lang="en-US" sz="1600" dirty="0" err="1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arraylength</a:t>
            </a:r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; i++)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{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    if(a[i] &lt; small)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          small = a[i];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}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i = 1;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While ( i &lt;= small)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{</a:t>
            </a:r>
          </a:p>
          <a:p>
            <a:pPr lvl="1"/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for(j = 0; j &lt; </a:t>
            </a:r>
            <a:r>
              <a:rPr lang="en-US" sz="1600" dirty="0" err="1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arraylength;j</a:t>
            </a:r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++)</a:t>
            </a:r>
          </a:p>
          <a:p>
            <a:pPr lvl="1"/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{</a:t>
            </a:r>
          </a:p>
          <a:p>
            <a:pPr lvl="1"/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        if( a[j] % i == 0)</a:t>
            </a:r>
          </a:p>
          <a:p>
            <a:pPr lvl="2"/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{</a:t>
            </a:r>
          </a:p>
          <a:p>
            <a:pPr lvl="3"/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GCD = i</a:t>
            </a:r>
          </a:p>
          <a:p>
            <a:pPr lvl="2"/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}</a:t>
            </a:r>
          </a:p>
          <a:p>
            <a:pPr lvl="1"/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}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}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printf(“g c d is %d”, GCD);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07CF7D-8A87-6F4E-871D-F3AAAEBDFC43}"/>
              </a:ext>
            </a:extLst>
          </p:cNvPr>
          <p:cNvSpPr txBox="1"/>
          <p:nvPr/>
        </p:nvSpPr>
        <p:spPr>
          <a:xfrm>
            <a:off x="6265040" y="0"/>
            <a:ext cx="5203655" cy="2382811"/>
          </a:xfrm>
          <a:custGeom>
            <a:avLst/>
            <a:gdLst>
              <a:gd name="connsiteX0" fmla="*/ 2201199 w 2505455"/>
              <a:gd name="connsiteY0" fmla="*/ 0 h 3185708"/>
              <a:gd name="connsiteX1" fmla="*/ 2505454 w 2505455"/>
              <a:gd name="connsiteY1" fmla="*/ 292608 h 3185708"/>
              <a:gd name="connsiteX2" fmla="*/ 2505455 w 2505455"/>
              <a:gd name="connsiteY2" fmla="*/ 292608 h 3185708"/>
              <a:gd name="connsiteX3" fmla="*/ 2505455 w 2505455"/>
              <a:gd name="connsiteY3" fmla="*/ 3185708 h 3185708"/>
              <a:gd name="connsiteX4" fmla="*/ 0 w 2505455"/>
              <a:gd name="connsiteY4" fmla="*/ 3185708 h 3185708"/>
              <a:gd name="connsiteX5" fmla="*/ 0 w 2505455"/>
              <a:gd name="connsiteY5" fmla="*/ 292608 h 3185708"/>
              <a:gd name="connsiteX6" fmla="*/ 2201199 w 2505455"/>
              <a:gd name="connsiteY6" fmla="*/ 292608 h 3185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5455" h="3185708">
                <a:moveTo>
                  <a:pt x="2201199" y="0"/>
                </a:moveTo>
                <a:lnTo>
                  <a:pt x="2505454" y="292608"/>
                </a:lnTo>
                <a:lnTo>
                  <a:pt x="2505455" y="292608"/>
                </a:lnTo>
                <a:lnTo>
                  <a:pt x="2505455" y="3185708"/>
                </a:lnTo>
                <a:lnTo>
                  <a:pt x="0" y="3185708"/>
                </a:lnTo>
                <a:lnTo>
                  <a:pt x="0" y="292608"/>
                </a:lnTo>
                <a:lnTo>
                  <a:pt x="2201199" y="292608"/>
                </a:lnTo>
                <a:close/>
              </a:path>
            </a:pathLst>
          </a:cu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noAutofit/>
          </a:bodyPr>
          <a:lstStyle/>
          <a:p>
            <a:pPr lvl="1"/>
            <a:endParaRPr lang="en-US" sz="1400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latin typeface="Silom" pitchFamily="2" charset="-34"/>
                <a:ea typeface="Silom" pitchFamily="2" charset="-34"/>
                <a:cs typeface="Silom" pitchFamily="2" charset="-34"/>
              </a:rPr>
              <a:t>while( i &lt;= small)</a:t>
            </a:r>
          </a:p>
          <a:p>
            <a:pPr lvl="1"/>
            <a:r>
              <a:rPr lang="en-US" sz="2000" dirty="0">
                <a:latin typeface="Silom" pitchFamily="2" charset="-34"/>
                <a:ea typeface="Silom" pitchFamily="2" charset="-34"/>
                <a:cs typeface="Silom" pitchFamily="2" charset="-34"/>
              </a:rPr>
              <a:t>{</a:t>
            </a:r>
          </a:p>
          <a:p>
            <a:pPr lvl="1"/>
            <a:r>
              <a:rPr lang="en-US" sz="2000" dirty="0">
                <a:latin typeface="Silom" pitchFamily="2" charset="-34"/>
                <a:ea typeface="Silom" pitchFamily="2" charset="-34"/>
                <a:cs typeface="Silom" pitchFamily="2" charset="-34"/>
              </a:rPr>
              <a:t>    for(j = 0; j &lt; arraylength ; </a:t>
            </a:r>
            <a:r>
              <a:rPr lang="en-US" sz="2000" dirty="0" err="1">
                <a:latin typeface="Silom" pitchFamily="2" charset="-34"/>
                <a:ea typeface="Silom" pitchFamily="2" charset="-34"/>
                <a:cs typeface="Silom" pitchFamily="2" charset="-34"/>
              </a:rPr>
              <a:t>j++</a:t>
            </a:r>
            <a:r>
              <a:rPr lang="en-US" sz="2000" dirty="0">
                <a:latin typeface="Silom" pitchFamily="2" charset="-34"/>
                <a:ea typeface="Silom" pitchFamily="2" charset="-34"/>
                <a:cs typeface="Silom" pitchFamily="2" charset="-34"/>
              </a:rPr>
              <a:t>) </a:t>
            </a:r>
          </a:p>
          <a:p>
            <a:pPr lvl="1"/>
            <a:r>
              <a:rPr lang="en-US" sz="2000" dirty="0">
                <a:latin typeface="Silom" pitchFamily="2" charset="-34"/>
                <a:ea typeface="Silom" pitchFamily="2" charset="-34"/>
                <a:cs typeface="Silom" pitchFamily="2" charset="-34"/>
              </a:rPr>
              <a:t>    	if(a[j] % i)</a:t>
            </a:r>
          </a:p>
          <a:p>
            <a:pPr lvl="1"/>
            <a:r>
              <a:rPr lang="en-US" sz="2000" dirty="0">
                <a:latin typeface="Silom" pitchFamily="2" charset="-34"/>
                <a:ea typeface="Silom" pitchFamily="2" charset="-34"/>
                <a:cs typeface="Silom" pitchFamily="2" charset="-34"/>
              </a:rPr>
              <a:t>    	     GCD = i</a:t>
            </a:r>
          </a:p>
          <a:p>
            <a:pPr lvl="1"/>
            <a:r>
              <a:rPr lang="en-US" sz="2000" dirty="0">
                <a:latin typeface="Silom" pitchFamily="2" charset="-34"/>
                <a:ea typeface="Silom" pitchFamily="2" charset="-34"/>
                <a:cs typeface="Silom" pitchFamily="2" charset="-34"/>
              </a:rPr>
              <a:t>}</a:t>
            </a:r>
          </a:p>
        </p:txBody>
      </p:sp>
      <p:graphicFrame>
        <p:nvGraphicFramePr>
          <p:cNvPr id="34" name="Table 6">
            <a:extLst>
              <a:ext uri="{FF2B5EF4-FFF2-40B4-BE49-F238E27FC236}">
                <a16:creationId xmlns:a16="http://schemas.microsoft.com/office/drawing/2014/main" id="{E80BA693-C6F7-9244-B4DF-35EF2993D12E}"/>
              </a:ext>
            </a:extLst>
          </p:cNvPr>
          <p:cNvGraphicFramePr>
            <a:graphicFrameLocks noGrp="1"/>
          </p:cNvGraphicFramePr>
          <p:nvPr/>
        </p:nvGraphicFramePr>
        <p:xfrm>
          <a:off x="186710" y="808733"/>
          <a:ext cx="5255577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7130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494475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1642825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580165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1000982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      =       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  <p:sp>
        <p:nvSpPr>
          <p:cNvPr id="59" name="Oval 58">
            <a:extLst>
              <a:ext uri="{FF2B5EF4-FFF2-40B4-BE49-F238E27FC236}">
                <a16:creationId xmlns:a16="http://schemas.microsoft.com/office/drawing/2014/main" id="{AB556862-FCD3-C64C-AE2F-2739B0D76DD4}"/>
              </a:ext>
            </a:extLst>
          </p:cNvPr>
          <p:cNvSpPr/>
          <p:nvPr/>
        </p:nvSpPr>
        <p:spPr>
          <a:xfrm>
            <a:off x="4472348" y="5989782"/>
            <a:ext cx="1065317" cy="853921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15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A8F9989-1F45-354F-A660-9C7093B328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91506"/>
              </p:ext>
            </p:extLst>
          </p:nvPr>
        </p:nvGraphicFramePr>
        <p:xfrm>
          <a:off x="186710" y="1399909"/>
          <a:ext cx="4537394" cy="4297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5099">
                  <a:extLst>
                    <a:ext uri="{9D8B030D-6E8A-4147-A177-3AD203B41FA5}">
                      <a16:colId xmlns:a16="http://schemas.microsoft.com/office/drawing/2014/main" val="157091969"/>
                    </a:ext>
                  </a:extLst>
                </a:gridCol>
                <a:gridCol w="1636294">
                  <a:extLst>
                    <a:ext uri="{9D8B030D-6E8A-4147-A177-3AD203B41FA5}">
                      <a16:colId xmlns:a16="http://schemas.microsoft.com/office/drawing/2014/main" val="3702678845"/>
                    </a:ext>
                  </a:extLst>
                </a:gridCol>
                <a:gridCol w="649224">
                  <a:extLst>
                    <a:ext uri="{9D8B030D-6E8A-4147-A177-3AD203B41FA5}">
                      <a16:colId xmlns:a16="http://schemas.microsoft.com/office/drawing/2014/main" val="3418607043"/>
                    </a:ext>
                  </a:extLst>
                </a:gridCol>
                <a:gridCol w="1636777">
                  <a:extLst>
                    <a:ext uri="{9D8B030D-6E8A-4147-A177-3AD203B41FA5}">
                      <a16:colId xmlns:a16="http://schemas.microsoft.com/office/drawing/2014/main" val="1294898577"/>
                    </a:ext>
                  </a:extLst>
                </a:gridCol>
              </a:tblGrid>
              <a:tr h="565710">
                <a:tc>
                  <a:txBody>
                    <a:bodyPr/>
                    <a:lstStyle/>
                    <a:p>
                      <a:r>
                        <a:rPr lang="en-US" dirty="0"/>
                        <a:t> i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Can divide both numbers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Can divide both numbers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8204734"/>
                  </a:ext>
                </a:extLst>
              </a:tr>
              <a:tr h="323263"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138878"/>
                  </a:ext>
                </a:extLst>
              </a:tr>
              <a:tr h="32326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4678748"/>
                  </a:ext>
                </a:extLst>
              </a:tr>
              <a:tr h="32326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566208"/>
                  </a:ext>
                </a:extLst>
              </a:tr>
              <a:tr h="32326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932082"/>
                  </a:ext>
                </a:extLst>
              </a:tr>
              <a:tr h="32326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blipFill>
                      <a:blip r:embed="rId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blipFill>
                      <a:blip r:embed="rId5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723658830"/>
                  </a:ext>
                </a:extLst>
              </a:tr>
              <a:tr h="323263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6634873"/>
                  </a:ext>
                </a:extLst>
              </a:tr>
              <a:tr h="32326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242876"/>
                  </a:ext>
                </a:extLst>
              </a:tr>
              <a:tr h="32326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840757"/>
                  </a:ext>
                </a:extLst>
              </a:tr>
              <a:tr h="32326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9845550"/>
                  </a:ext>
                </a:extLst>
              </a:tr>
              <a:tr h="323263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8640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254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4" grpId="0" animBg="1"/>
      <p:bldP spid="15" grpId="0" animBg="1"/>
      <p:bldP spid="5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3817" y="-28593"/>
            <a:ext cx="6173708" cy="685800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5632814" y="60097"/>
            <a:ext cx="0" cy="6797903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AD0B33E-958E-F34E-AD3A-CB06D4119F08}"/>
              </a:ext>
            </a:extLst>
          </p:cNvPr>
          <p:cNvSpPr/>
          <p:nvPr/>
        </p:nvSpPr>
        <p:spPr>
          <a:xfrm>
            <a:off x="2745" y="60097"/>
            <a:ext cx="5534805" cy="523220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LCM of two numbers</a:t>
            </a:r>
            <a:endParaRPr lang="en-US" sz="2800" b="0" cap="none" spc="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pitchFamily="18" charset="77"/>
              <a:cs typeface="LilyUPC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B823BE-2DAB-4B47-A4E7-DB5A59E5309E}"/>
              </a:ext>
            </a:extLst>
          </p:cNvPr>
          <p:cNvSpPr txBox="1"/>
          <p:nvPr/>
        </p:nvSpPr>
        <p:spPr>
          <a:xfrm>
            <a:off x="7277295" y="2632506"/>
            <a:ext cx="4517955" cy="4150066"/>
          </a:xfrm>
          <a:custGeom>
            <a:avLst/>
            <a:gdLst>
              <a:gd name="connsiteX0" fmla="*/ 1501143 w 1708635"/>
              <a:gd name="connsiteY0" fmla="*/ 0 h 2754821"/>
              <a:gd name="connsiteX1" fmla="*/ 1708635 w 1708635"/>
              <a:gd name="connsiteY1" fmla="*/ 292608 h 2754821"/>
              <a:gd name="connsiteX2" fmla="*/ 1708635 w 1708635"/>
              <a:gd name="connsiteY2" fmla="*/ 2754821 h 2754821"/>
              <a:gd name="connsiteX3" fmla="*/ 0 w 1708635"/>
              <a:gd name="connsiteY3" fmla="*/ 2754821 h 2754821"/>
              <a:gd name="connsiteX4" fmla="*/ 0 w 1708635"/>
              <a:gd name="connsiteY4" fmla="*/ 292608 h 2754821"/>
              <a:gd name="connsiteX5" fmla="*/ 1501143 w 1708635"/>
              <a:gd name="connsiteY5" fmla="*/ 292608 h 2754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08635" h="2754821">
                <a:moveTo>
                  <a:pt x="1501143" y="0"/>
                </a:moveTo>
                <a:lnTo>
                  <a:pt x="1708635" y="292608"/>
                </a:lnTo>
                <a:lnTo>
                  <a:pt x="1708635" y="2754821"/>
                </a:lnTo>
                <a:lnTo>
                  <a:pt x="0" y="2754821"/>
                </a:lnTo>
                <a:lnTo>
                  <a:pt x="0" y="292608"/>
                </a:lnTo>
                <a:lnTo>
                  <a:pt x="1501143" y="292608"/>
                </a:lnTo>
                <a:close/>
              </a:path>
            </a:pathLst>
          </a:custGeom>
          <a:ln/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0">
            <a:schemeClr val="accent3"/>
          </a:lnRef>
          <a:fillRef idx="1002">
            <a:schemeClr val="dk2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endParaRPr lang="en-US" sz="1600" dirty="0">
              <a:latin typeface="Amasis MT Pro Medium" panose="02040A04050005020304" pitchFamily="18" charset="77"/>
              <a:ea typeface="Silom" pitchFamily="2" charset="-34"/>
              <a:cs typeface="Amasis MT Pro Black" panose="020F0502020204030204" pitchFamily="34" charset="0"/>
            </a:endParaRPr>
          </a:p>
          <a:p>
            <a:endParaRPr lang="en-US" sz="1600" dirty="0">
              <a:latin typeface="Amasis MT Pro Medium" panose="02040A04050005020304" pitchFamily="18" charset="77"/>
              <a:ea typeface="Silom" pitchFamily="2" charset="-34"/>
              <a:cs typeface="Amasis MT Pro Black" panose="020F0502020204030204" pitchFamily="34" charset="0"/>
            </a:endParaRP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int a , b; atemp = a; btemp =b, lcm;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While ( a != b)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{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        if(a &gt; b)</a:t>
            </a:r>
          </a:p>
          <a:p>
            <a:pPr lvl="1"/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{</a:t>
            </a:r>
          </a:p>
          <a:p>
            <a:pPr lvl="1"/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	a = a – b ;</a:t>
            </a:r>
          </a:p>
          <a:p>
            <a:pPr lvl="1"/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}</a:t>
            </a:r>
          </a:p>
          <a:p>
            <a:pPr lvl="1"/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else</a:t>
            </a:r>
          </a:p>
          <a:p>
            <a:pPr lvl="1"/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{</a:t>
            </a:r>
          </a:p>
          <a:p>
            <a:pPr lvl="1"/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	b = b – a;</a:t>
            </a:r>
          </a:p>
          <a:p>
            <a:pPr lvl="1"/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}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}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lcm = atemp * btemp / a;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printf(“L C M is %d”, a);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07CF7D-8A87-6F4E-871D-F3AAAEBDFC43}"/>
              </a:ext>
            </a:extLst>
          </p:cNvPr>
          <p:cNvSpPr txBox="1"/>
          <p:nvPr/>
        </p:nvSpPr>
        <p:spPr>
          <a:xfrm>
            <a:off x="6602867" y="218346"/>
            <a:ext cx="2792423" cy="2428075"/>
          </a:xfrm>
          <a:custGeom>
            <a:avLst/>
            <a:gdLst>
              <a:gd name="connsiteX0" fmla="*/ 2201199 w 2505455"/>
              <a:gd name="connsiteY0" fmla="*/ 0 h 3185708"/>
              <a:gd name="connsiteX1" fmla="*/ 2505454 w 2505455"/>
              <a:gd name="connsiteY1" fmla="*/ 292608 h 3185708"/>
              <a:gd name="connsiteX2" fmla="*/ 2505455 w 2505455"/>
              <a:gd name="connsiteY2" fmla="*/ 292608 h 3185708"/>
              <a:gd name="connsiteX3" fmla="*/ 2505455 w 2505455"/>
              <a:gd name="connsiteY3" fmla="*/ 3185708 h 3185708"/>
              <a:gd name="connsiteX4" fmla="*/ 0 w 2505455"/>
              <a:gd name="connsiteY4" fmla="*/ 3185708 h 3185708"/>
              <a:gd name="connsiteX5" fmla="*/ 0 w 2505455"/>
              <a:gd name="connsiteY5" fmla="*/ 292608 h 3185708"/>
              <a:gd name="connsiteX6" fmla="*/ 2201199 w 2505455"/>
              <a:gd name="connsiteY6" fmla="*/ 292608 h 3185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5455" h="3185708">
                <a:moveTo>
                  <a:pt x="2201199" y="0"/>
                </a:moveTo>
                <a:lnTo>
                  <a:pt x="2505454" y="292608"/>
                </a:lnTo>
                <a:lnTo>
                  <a:pt x="2505455" y="292608"/>
                </a:lnTo>
                <a:lnTo>
                  <a:pt x="2505455" y="3185708"/>
                </a:lnTo>
                <a:lnTo>
                  <a:pt x="0" y="3185708"/>
                </a:lnTo>
                <a:lnTo>
                  <a:pt x="0" y="292608"/>
                </a:lnTo>
                <a:lnTo>
                  <a:pt x="2201199" y="292608"/>
                </a:lnTo>
                <a:close/>
              </a:path>
            </a:pathLst>
          </a:cu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noAutofit/>
          </a:bodyPr>
          <a:lstStyle/>
          <a:p>
            <a:pPr lvl="1"/>
            <a:endParaRPr lang="en-US" sz="1400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latin typeface="Silom" pitchFamily="2" charset="-34"/>
                <a:ea typeface="Silom" pitchFamily="2" charset="-34"/>
                <a:cs typeface="Silom" pitchFamily="2" charset="-34"/>
              </a:rPr>
              <a:t>while(a != b)</a:t>
            </a:r>
          </a:p>
          <a:p>
            <a:pPr lvl="1"/>
            <a:r>
              <a:rPr lang="en-US" sz="2000" dirty="0">
                <a:latin typeface="Silom" pitchFamily="2" charset="-34"/>
                <a:ea typeface="Silom" pitchFamily="2" charset="-34"/>
                <a:cs typeface="Silom" pitchFamily="2" charset="-34"/>
              </a:rPr>
              <a:t>{</a:t>
            </a:r>
          </a:p>
          <a:p>
            <a:pPr lvl="1"/>
            <a:r>
              <a:rPr lang="en-US" sz="2000" dirty="0">
                <a:latin typeface="Silom" pitchFamily="2" charset="-34"/>
                <a:ea typeface="Silom" pitchFamily="2" charset="-34"/>
                <a:cs typeface="Silom" pitchFamily="2" charset="-34"/>
              </a:rPr>
              <a:t>   if( a &gt; b)</a:t>
            </a:r>
          </a:p>
          <a:p>
            <a:pPr lvl="1"/>
            <a:r>
              <a:rPr lang="en-US" sz="2000" dirty="0">
                <a:latin typeface="Silom" pitchFamily="2" charset="-34"/>
                <a:ea typeface="Silom" pitchFamily="2" charset="-34"/>
                <a:cs typeface="Silom" pitchFamily="2" charset="-34"/>
              </a:rPr>
              <a:t>      a = a – b;</a:t>
            </a:r>
          </a:p>
          <a:p>
            <a:pPr lvl="1"/>
            <a:r>
              <a:rPr lang="en-US" sz="2000" dirty="0">
                <a:latin typeface="Silom" pitchFamily="2" charset="-34"/>
                <a:ea typeface="Silom" pitchFamily="2" charset="-34"/>
                <a:cs typeface="Silom" pitchFamily="2" charset="-34"/>
              </a:rPr>
              <a:t>   else</a:t>
            </a:r>
          </a:p>
          <a:p>
            <a:pPr lvl="1"/>
            <a:r>
              <a:rPr lang="en-US" sz="2000" dirty="0">
                <a:latin typeface="Silom" pitchFamily="2" charset="-34"/>
                <a:ea typeface="Silom" pitchFamily="2" charset="-34"/>
                <a:cs typeface="Silom" pitchFamily="2" charset="-34"/>
              </a:rPr>
              <a:t>      b = b –a;</a:t>
            </a:r>
          </a:p>
          <a:p>
            <a:pPr lvl="1"/>
            <a:r>
              <a:rPr lang="en-US" sz="2000" dirty="0">
                <a:latin typeface="Silom" pitchFamily="2" charset="-34"/>
                <a:ea typeface="Silom" pitchFamily="2" charset="-34"/>
                <a:cs typeface="Silom" pitchFamily="2" charset="-34"/>
              </a:rPr>
              <a:t>}</a:t>
            </a:r>
          </a:p>
        </p:txBody>
      </p:sp>
      <p:graphicFrame>
        <p:nvGraphicFramePr>
          <p:cNvPr id="33" name="Table 6">
            <a:extLst>
              <a:ext uri="{FF2B5EF4-FFF2-40B4-BE49-F238E27FC236}">
                <a16:creationId xmlns:a16="http://schemas.microsoft.com/office/drawing/2014/main" id="{183996CE-1451-4348-AF22-8341F3D3C307}"/>
              </a:ext>
            </a:extLst>
          </p:cNvPr>
          <p:cNvGraphicFramePr>
            <a:graphicFrameLocks noGrp="1"/>
          </p:cNvGraphicFramePr>
          <p:nvPr/>
        </p:nvGraphicFramePr>
        <p:xfrm>
          <a:off x="142358" y="2123828"/>
          <a:ext cx="4947154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5608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465455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1076040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482836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1417215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= a - 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else b = b - 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  <p:graphicFrame>
        <p:nvGraphicFramePr>
          <p:cNvPr id="34" name="Table 6">
            <a:extLst>
              <a:ext uri="{FF2B5EF4-FFF2-40B4-BE49-F238E27FC236}">
                <a16:creationId xmlns:a16="http://schemas.microsoft.com/office/drawing/2014/main" id="{E80BA693-C6F7-9244-B4DF-35EF2993D12E}"/>
              </a:ext>
            </a:extLst>
          </p:cNvPr>
          <p:cNvGraphicFramePr>
            <a:graphicFrameLocks noGrp="1"/>
          </p:cNvGraphicFramePr>
          <p:nvPr/>
        </p:nvGraphicFramePr>
        <p:xfrm>
          <a:off x="142358" y="1189023"/>
          <a:ext cx="5255577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7130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494475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1642825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580165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1000982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      =       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  <p:sp>
        <p:nvSpPr>
          <p:cNvPr id="59" name="Oval 58">
            <a:extLst>
              <a:ext uri="{FF2B5EF4-FFF2-40B4-BE49-F238E27FC236}">
                <a16:creationId xmlns:a16="http://schemas.microsoft.com/office/drawing/2014/main" id="{AB556862-FCD3-C64C-AE2F-2739B0D76DD4}"/>
              </a:ext>
            </a:extLst>
          </p:cNvPr>
          <p:cNvSpPr/>
          <p:nvPr/>
        </p:nvSpPr>
        <p:spPr>
          <a:xfrm>
            <a:off x="4134521" y="5609744"/>
            <a:ext cx="1065317" cy="853921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75</a:t>
            </a:r>
          </a:p>
        </p:txBody>
      </p:sp>
      <p:graphicFrame>
        <p:nvGraphicFramePr>
          <p:cNvPr id="23" name="Table 6">
            <a:extLst>
              <a:ext uri="{FF2B5EF4-FFF2-40B4-BE49-F238E27FC236}">
                <a16:creationId xmlns:a16="http://schemas.microsoft.com/office/drawing/2014/main" id="{9053CC29-13E3-B349-8B5E-1C3DD554C412}"/>
              </a:ext>
            </a:extLst>
          </p:cNvPr>
          <p:cNvGraphicFramePr>
            <a:graphicFrameLocks noGrp="1"/>
          </p:cNvGraphicFramePr>
          <p:nvPr/>
        </p:nvGraphicFramePr>
        <p:xfrm>
          <a:off x="142358" y="2651104"/>
          <a:ext cx="5255577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6329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941033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1313896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103337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1000982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&gt; 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 &gt; 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= 25 -15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= 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 = 15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  <p:graphicFrame>
        <p:nvGraphicFramePr>
          <p:cNvPr id="18" name="Table 6">
            <a:extLst>
              <a:ext uri="{FF2B5EF4-FFF2-40B4-BE49-F238E27FC236}">
                <a16:creationId xmlns:a16="http://schemas.microsoft.com/office/drawing/2014/main" id="{C0D4CEE5-A7C5-3745-92A9-0BE992C590EC}"/>
              </a:ext>
            </a:extLst>
          </p:cNvPr>
          <p:cNvGraphicFramePr>
            <a:graphicFrameLocks noGrp="1"/>
          </p:cNvGraphicFramePr>
          <p:nvPr/>
        </p:nvGraphicFramePr>
        <p:xfrm>
          <a:off x="142358" y="3189308"/>
          <a:ext cx="5255577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6329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941033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1313896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103337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1000982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&gt; 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&gt; 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 = 15 -10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= 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 = 5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  <p:graphicFrame>
        <p:nvGraphicFramePr>
          <p:cNvPr id="19" name="Table 6">
            <a:extLst>
              <a:ext uri="{FF2B5EF4-FFF2-40B4-BE49-F238E27FC236}">
                <a16:creationId xmlns:a16="http://schemas.microsoft.com/office/drawing/2014/main" id="{7B2F5714-2D85-084A-BDD3-BECF4C7BB924}"/>
              </a:ext>
            </a:extLst>
          </p:cNvPr>
          <p:cNvGraphicFramePr>
            <a:graphicFrameLocks noGrp="1"/>
          </p:cNvGraphicFramePr>
          <p:nvPr/>
        </p:nvGraphicFramePr>
        <p:xfrm>
          <a:off x="142358" y="3677505"/>
          <a:ext cx="5255577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6329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941033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1313896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103337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1000982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&gt; 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&gt; 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= 10 - 5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= 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 = 5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F34FCAB-D883-1146-B215-130187A61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187823"/>
              </p:ext>
            </p:extLst>
          </p:nvPr>
        </p:nvGraphicFramePr>
        <p:xfrm>
          <a:off x="142358" y="4755787"/>
          <a:ext cx="5255577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7654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303951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1642825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580165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1000982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LCM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* b / </a:t>
                      </a:r>
                      <a:r>
                        <a:rPr lang="en-US" dirty="0" err="1"/>
                        <a:t>gcd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25 * 15/5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050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4" grpId="0" animBg="1"/>
      <p:bldP spid="15" grpId="0" animBg="1"/>
      <p:bldP spid="5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3817" y="-28593"/>
            <a:ext cx="6173708" cy="685800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5632814" y="60097"/>
            <a:ext cx="0" cy="6797903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AD0B33E-958E-F34E-AD3A-CB06D4119F08}"/>
              </a:ext>
            </a:extLst>
          </p:cNvPr>
          <p:cNvSpPr/>
          <p:nvPr/>
        </p:nvSpPr>
        <p:spPr>
          <a:xfrm>
            <a:off x="2745" y="60097"/>
            <a:ext cx="5534805" cy="523220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LCM of two numbers second approach</a:t>
            </a:r>
            <a:endParaRPr lang="en-US" sz="2800" b="0" cap="none" spc="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pitchFamily="18" charset="77"/>
              <a:cs typeface="LilyUPC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B823BE-2DAB-4B47-A4E7-DB5A59E5309E}"/>
              </a:ext>
            </a:extLst>
          </p:cNvPr>
          <p:cNvSpPr txBox="1"/>
          <p:nvPr/>
        </p:nvSpPr>
        <p:spPr>
          <a:xfrm>
            <a:off x="8078681" y="2994772"/>
            <a:ext cx="3533312" cy="3644882"/>
          </a:xfrm>
          <a:custGeom>
            <a:avLst/>
            <a:gdLst>
              <a:gd name="connsiteX0" fmla="*/ 1501143 w 1708635"/>
              <a:gd name="connsiteY0" fmla="*/ 0 h 2754821"/>
              <a:gd name="connsiteX1" fmla="*/ 1708635 w 1708635"/>
              <a:gd name="connsiteY1" fmla="*/ 292608 h 2754821"/>
              <a:gd name="connsiteX2" fmla="*/ 1708635 w 1708635"/>
              <a:gd name="connsiteY2" fmla="*/ 2754821 h 2754821"/>
              <a:gd name="connsiteX3" fmla="*/ 0 w 1708635"/>
              <a:gd name="connsiteY3" fmla="*/ 2754821 h 2754821"/>
              <a:gd name="connsiteX4" fmla="*/ 0 w 1708635"/>
              <a:gd name="connsiteY4" fmla="*/ 292608 h 2754821"/>
              <a:gd name="connsiteX5" fmla="*/ 1501143 w 1708635"/>
              <a:gd name="connsiteY5" fmla="*/ 292608 h 2754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08635" h="2754821">
                <a:moveTo>
                  <a:pt x="1501143" y="0"/>
                </a:moveTo>
                <a:lnTo>
                  <a:pt x="1708635" y="292608"/>
                </a:lnTo>
                <a:lnTo>
                  <a:pt x="1708635" y="2754821"/>
                </a:lnTo>
                <a:lnTo>
                  <a:pt x="0" y="2754821"/>
                </a:lnTo>
                <a:lnTo>
                  <a:pt x="0" y="292608"/>
                </a:lnTo>
                <a:lnTo>
                  <a:pt x="1501143" y="292608"/>
                </a:lnTo>
                <a:close/>
              </a:path>
            </a:pathLst>
          </a:custGeom>
          <a:ln/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0">
            <a:schemeClr val="accent3"/>
          </a:lnRef>
          <a:fillRef idx="1002">
            <a:schemeClr val="dk2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endParaRPr lang="en-US" sz="1600" dirty="0">
              <a:latin typeface="Amasis MT Pro Medium" panose="02040A04050005020304" pitchFamily="18" charset="77"/>
              <a:ea typeface="Silom" pitchFamily="2" charset="-34"/>
              <a:cs typeface="Amasis MT Pro Black" panose="020F0502020204030204" pitchFamily="34" charset="0"/>
            </a:endParaRPr>
          </a:p>
          <a:p>
            <a:endParaRPr lang="en-US" sz="1600" dirty="0">
              <a:latin typeface="Amasis MT Pro Medium" panose="02040A04050005020304" pitchFamily="18" charset="77"/>
              <a:ea typeface="Silom" pitchFamily="2" charset="-34"/>
              <a:cs typeface="Amasis MT Pro Black" panose="020F0502020204030204" pitchFamily="34" charset="0"/>
            </a:endParaRPr>
          </a:p>
          <a:p>
            <a:endParaRPr lang="en-US" sz="1600" dirty="0">
              <a:latin typeface="Amasis MT Pro Medium" panose="02040A04050005020304" pitchFamily="18" charset="77"/>
              <a:ea typeface="Silom" pitchFamily="2" charset="-34"/>
              <a:cs typeface="Amasis MT Pro Black" panose="020F0502020204030204" pitchFamily="34" charset="0"/>
            </a:endParaRP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int a , b, LCM, i, till;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till = a * b;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While ( i &lt;= till)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{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        if( i % a == 0 &amp;&amp; i % b == 0)</a:t>
            </a:r>
          </a:p>
          <a:p>
            <a:pPr lvl="1"/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{</a:t>
            </a:r>
          </a:p>
          <a:p>
            <a:pPr lvl="1"/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	LCM = i;</a:t>
            </a:r>
          </a:p>
          <a:p>
            <a:pPr lvl="1"/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	break;</a:t>
            </a:r>
          </a:p>
          <a:p>
            <a:pPr lvl="1"/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}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}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printf(“l c m is %d”, LCM);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07CF7D-8A87-6F4E-871D-F3AAAEBDFC43}"/>
              </a:ext>
            </a:extLst>
          </p:cNvPr>
          <p:cNvSpPr txBox="1"/>
          <p:nvPr/>
        </p:nvSpPr>
        <p:spPr>
          <a:xfrm>
            <a:off x="6602867" y="218346"/>
            <a:ext cx="5203655" cy="2453833"/>
          </a:xfrm>
          <a:custGeom>
            <a:avLst/>
            <a:gdLst>
              <a:gd name="connsiteX0" fmla="*/ 2201199 w 2505455"/>
              <a:gd name="connsiteY0" fmla="*/ 0 h 3185708"/>
              <a:gd name="connsiteX1" fmla="*/ 2505454 w 2505455"/>
              <a:gd name="connsiteY1" fmla="*/ 292608 h 3185708"/>
              <a:gd name="connsiteX2" fmla="*/ 2505455 w 2505455"/>
              <a:gd name="connsiteY2" fmla="*/ 292608 h 3185708"/>
              <a:gd name="connsiteX3" fmla="*/ 2505455 w 2505455"/>
              <a:gd name="connsiteY3" fmla="*/ 3185708 h 3185708"/>
              <a:gd name="connsiteX4" fmla="*/ 0 w 2505455"/>
              <a:gd name="connsiteY4" fmla="*/ 3185708 h 3185708"/>
              <a:gd name="connsiteX5" fmla="*/ 0 w 2505455"/>
              <a:gd name="connsiteY5" fmla="*/ 292608 h 3185708"/>
              <a:gd name="connsiteX6" fmla="*/ 2201199 w 2505455"/>
              <a:gd name="connsiteY6" fmla="*/ 292608 h 3185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5455" h="3185708">
                <a:moveTo>
                  <a:pt x="2201199" y="0"/>
                </a:moveTo>
                <a:lnTo>
                  <a:pt x="2505454" y="292608"/>
                </a:lnTo>
                <a:lnTo>
                  <a:pt x="2505455" y="292608"/>
                </a:lnTo>
                <a:lnTo>
                  <a:pt x="2505455" y="3185708"/>
                </a:lnTo>
                <a:lnTo>
                  <a:pt x="0" y="3185708"/>
                </a:lnTo>
                <a:lnTo>
                  <a:pt x="0" y="292608"/>
                </a:lnTo>
                <a:lnTo>
                  <a:pt x="2201199" y="292608"/>
                </a:lnTo>
                <a:close/>
              </a:path>
            </a:pathLst>
          </a:cu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noAutofit/>
          </a:bodyPr>
          <a:lstStyle/>
          <a:p>
            <a:pPr lvl="1"/>
            <a:endParaRPr lang="en-US" sz="1400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latin typeface="Silom" pitchFamily="2" charset="-34"/>
                <a:ea typeface="Silom" pitchFamily="2" charset="-34"/>
                <a:cs typeface="Silom" pitchFamily="2" charset="-34"/>
              </a:rPr>
              <a:t>while( i &lt;= a * b)</a:t>
            </a:r>
          </a:p>
          <a:p>
            <a:pPr lvl="1"/>
            <a:r>
              <a:rPr lang="en-US" sz="2000" dirty="0">
                <a:latin typeface="Silom" pitchFamily="2" charset="-34"/>
                <a:ea typeface="Silom" pitchFamily="2" charset="-34"/>
                <a:cs typeface="Silom" pitchFamily="2" charset="-34"/>
              </a:rPr>
              <a:t>{</a:t>
            </a:r>
          </a:p>
          <a:p>
            <a:pPr lvl="1"/>
            <a:r>
              <a:rPr lang="en-US" sz="2000" dirty="0">
                <a:latin typeface="Silom" pitchFamily="2" charset="-34"/>
                <a:ea typeface="Silom" pitchFamily="2" charset="-34"/>
                <a:cs typeface="Silom" pitchFamily="2" charset="-34"/>
              </a:rPr>
              <a:t>    if(i % a == 0 &amp;&amp; i % b == 0)</a:t>
            </a:r>
          </a:p>
          <a:p>
            <a:pPr lvl="1"/>
            <a:r>
              <a:rPr lang="en-US" sz="2000" dirty="0">
                <a:latin typeface="Silom" pitchFamily="2" charset="-34"/>
                <a:ea typeface="Silom" pitchFamily="2" charset="-34"/>
                <a:cs typeface="Silom" pitchFamily="2" charset="-34"/>
              </a:rPr>
              <a:t>     {</a:t>
            </a:r>
          </a:p>
          <a:p>
            <a:pPr lvl="1"/>
            <a:r>
              <a:rPr lang="en-US" sz="2000" dirty="0">
                <a:latin typeface="Silom" pitchFamily="2" charset="-34"/>
                <a:ea typeface="Silom" pitchFamily="2" charset="-34"/>
                <a:cs typeface="Silom" pitchFamily="2" charset="-34"/>
              </a:rPr>
              <a:t>    	LCM = i;</a:t>
            </a:r>
          </a:p>
          <a:p>
            <a:pPr lvl="1"/>
            <a:r>
              <a:rPr lang="en-US" sz="2000" dirty="0">
                <a:latin typeface="Silom" pitchFamily="2" charset="-34"/>
                <a:ea typeface="Silom" pitchFamily="2" charset="-34"/>
                <a:cs typeface="Silom" pitchFamily="2" charset="-34"/>
              </a:rPr>
              <a:t>     }</a:t>
            </a:r>
          </a:p>
          <a:p>
            <a:pPr lvl="1"/>
            <a:r>
              <a:rPr lang="en-US" sz="2000" dirty="0">
                <a:latin typeface="Silom" pitchFamily="2" charset="-34"/>
                <a:ea typeface="Silom" pitchFamily="2" charset="-34"/>
                <a:cs typeface="Silom" pitchFamily="2" charset="-34"/>
              </a:rPr>
              <a:t>}</a:t>
            </a:r>
          </a:p>
        </p:txBody>
      </p:sp>
      <p:graphicFrame>
        <p:nvGraphicFramePr>
          <p:cNvPr id="34" name="Table 6">
            <a:extLst>
              <a:ext uri="{FF2B5EF4-FFF2-40B4-BE49-F238E27FC236}">
                <a16:creationId xmlns:a16="http://schemas.microsoft.com/office/drawing/2014/main" id="{E80BA693-C6F7-9244-B4DF-35EF2993D12E}"/>
              </a:ext>
            </a:extLst>
          </p:cNvPr>
          <p:cNvGraphicFramePr>
            <a:graphicFrameLocks noGrp="1"/>
          </p:cNvGraphicFramePr>
          <p:nvPr/>
        </p:nvGraphicFramePr>
        <p:xfrm>
          <a:off x="186710" y="808733"/>
          <a:ext cx="5255577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7130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494475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1642825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580165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1000982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      =       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  <p:sp>
        <p:nvSpPr>
          <p:cNvPr id="59" name="Oval 58">
            <a:extLst>
              <a:ext uri="{FF2B5EF4-FFF2-40B4-BE49-F238E27FC236}">
                <a16:creationId xmlns:a16="http://schemas.microsoft.com/office/drawing/2014/main" id="{AB556862-FCD3-C64C-AE2F-2739B0D76DD4}"/>
              </a:ext>
            </a:extLst>
          </p:cNvPr>
          <p:cNvSpPr/>
          <p:nvPr/>
        </p:nvSpPr>
        <p:spPr>
          <a:xfrm>
            <a:off x="4472348" y="5989782"/>
            <a:ext cx="1065317" cy="853921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15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A8F9989-1F45-354F-A660-9C7093B328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212769"/>
              </p:ext>
            </p:extLst>
          </p:nvPr>
        </p:nvGraphicFramePr>
        <p:xfrm>
          <a:off x="186710" y="1399909"/>
          <a:ext cx="4758152" cy="4297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5099">
                  <a:extLst>
                    <a:ext uri="{9D8B030D-6E8A-4147-A177-3AD203B41FA5}">
                      <a16:colId xmlns:a16="http://schemas.microsoft.com/office/drawing/2014/main" val="157091969"/>
                    </a:ext>
                  </a:extLst>
                </a:gridCol>
                <a:gridCol w="1790471">
                  <a:extLst>
                    <a:ext uri="{9D8B030D-6E8A-4147-A177-3AD203B41FA5}">
                      <a16:colId xmlns:a16="http://schemas.microsoft.com/office/drawing/2014/main" val="3702678845"/>
                    </a:ext>
                  </a:extLst>
                </a:gridCol>
                <a:gridCol w="495047">
                  <a:extLst>
                    <a:ext uri="{9D8B030D-6E8A-4147-A177-3AD203B41FA5}">
                      <a16:colId xmlns:a16="http://schemas.microsoft.com/office/drawing/2014/main" val="3418607043"/>
                    </a:ext>
                  </a:extLst>
                </a:gridCol>
                <a:gridCol w="1857535">
                  <a:extLst>
                    <a:ext uri="{9D8B030D-6E8A-4147-A177-3AD203B41FA5}">
                      <a16:colId xmlns:a16="http://schemas.microsoft.com/office/drawing/2014/main" val="1294898577"/>
                    </a:ext>
                  </a:extLst>
                </a:gridCol>
              </a:tblGrid>
              <a:tr h="565710">
                <a:tc>
                  <a:txBody>
                    <a:bodyPr/>
                    <a:lstStyle/>
                    <a:p>
                      <a:r>
                        <a:rPr lang="en-US" dirty="0"/>
                        <a:t> i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Can both numbers divide i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Can both numbers divide i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8204734"/>
                  </a:ext>
                </a:extLst>
              </a:tr>
              <a:tr h="323263"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138878"/>
                  </a:ext>
                </a:extLst>
              </a:tr>
              <a:tr h="32326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4678748"/>
                  </a:ext>
                </a:extLst>
              </a:tr>
              <a:tr h="32326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566208"/>
                  </a:ext>
                </a:extLst>
              </a:tr>
              <a:tr h="32326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932082"/>
                  </a:ext>
                </a:extLst>
              </a:tr>
              <a:tr h="32326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blipFill>
                      <a:blip r:embed="rId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blipFill>
                      <a:blip r:embed="rId5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723658830"/>
                  </a:ext>
                </a:extLst>
              </a:tr>
              <a:tr h="323263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6634873"/>
                  </a:ext>
                </a:extLst>
              </a:tr>
              <a:tr h="32326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242876"/>
                  </a:ext>
                </a:extLst>
              </a:tr>
              <a:tr h="32326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840757"/>
                  </a:ext>
                </a:extLst>
              </a:tr>
              <a:tr h="32326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9845550"/>
                  </a:ext>
                </a:extLst>
              </a:tr>
              <a:tr h="323263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8640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176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4" grpId="0" animBg="1"/>
      <p:bldP spid="15" grpId="0" animBg="1"/>
      <p:bldP spid="5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3817" y="-28593"/>
            <a:ext cx="6173708" cy="685800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5632814" y="60097"/>
            <a:ext cx="0" cy="6797903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AD0B33E-958E-F34E-AD3A-CB06D4119F08}"/>
              </a:ext>
            </a:extLst>
          </p:cNvPr>
          <p:cNvSpPr/>
          <p:nvPr/>
        </p:nvSpPr>
        <p:spPr>
          <a:xfrm>
            <a:off x="2745" y="60097"/>
            <a:ext cx="5534805" cy="523220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LCM of an integer array</a:t>
            </a:r>
            <a:endParaRPr lang="en-US" sz="2800" b="0" cap="none" spc="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pitchFamily="18" charset="77"/>
              <a:cs typeface="LilyUPC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B823BE-2DAB-4B47-A4E7-DB5A59E5309E}"/>
              </a:ext>
            </a:extLst>
          </p:cNvPr>
          <p:cNvSpPr txBox="1"/>
          <p:nvPr/>
        </p:nvSpPr>
        <p:spPr>
          <a:xfrm>
            <a:off x="7233844" y="1933524"/>
            <a:ext cx="4935206" cy="4949301"/>
          </a:xfrm>
          <a:custGeom>
            <a:avLst/>
            <a:gdLst>
              <a:gd name="connsiteX0" fmla="*/ 1501143 w 1708635"/>
              <a:gd name="connsiteY0" fmla="*/ 0 h 2754821"/>
              <a:gd name="connsiteX1" fmla="*/ 1708635 w 1708635"/>
              <a:gd name="connsiteY1" fmla="*/ 292608 h 2754821"/>
              <a:gd name="connsiteX2" fmla="*/ 1708635 w 1708635"/>
              <a:gd name="connsiteY2" fmla="*/ 2754821 h 2754821"/>
              <a:gd name="connsiteX3" fmla="*/ 0 w 1708635"/>
              <a:gd name="connsiteY3" fmla="*/ 2754821 h 2754821"/>
              <a:gd name="connsiteX4" fmla="*/ 0 w 1708635"/>
              <a:gd name="connsiteY4" fmla="*/ 292608 h 2754821"/>
              <a:gd name="connsiteX5" fmla="*/ 1501143 w 1708635"/>
              <a:gd name="connsiteY5" fmla="*/ 292608 h 2754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08635" h="2754821">
                <a:moveTo>
                  <a:pt x="1501143" y="0"/>
                </a:moveTo>
                <a:lnTo>
                  <a:pt x="1708635" y="292608"/>
                </a:lnTo>
                <a:lnTo>
                  <a:pt x="1708635" y="2754821"/>
                </a:lnTo>
                <a:lnTo>
                  <a:pt x="0" y="2754821"/>
                </a:lnTo>
                <a:lnTo>
                  <a:pt x="0" y="292608"/>
                </a:lnTo>
                <a:lnTo>
                  <a:pt x="1501143" y="292608"/>
                </a:lnTo>
                <a:close/>
              </a:path>
            </a:pathLst>
          </a:custGeom>
          <a:ln/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0">
            <a:schemeClr val="accent3"/>
          </a:lnRef>
          <a:fillRef idx="1002">
            <a:schemeClr val="dk2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endParaRPr lang="en-US" sz="1600" dirty="0">
              <a:latin typeface="Amasis MT Pro Medium" panose="02040A04050005020304" pitchFamily="18" charset="77"/>
              <a:ea typeface="Silom" pitchFamily="2" charset="-34"/>
              <a:cs typeface="Amasis MT Pro Black" panose="020F0502020204030204" pitchFamily="34" charset="0"/>
            </a:endParaRPr>
          </a:p>
          <a:p>
            <a:endParaRPr lang="en-US" sz="1600" dirty="0">
              <a:latin typeface="Amasis MT Pro Medium" panose="02040A04050005020304" pitchFamily="18" charset="77"/>
              <a:ea typeface="Silom" pitchFamily="2" charset="-34"/>
              <a:cs typeface="Amasis MT Pro Black" panose="020F0502020204030204" pitchFamily="34" charset="0"/>
            </a:endParaRP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int a , b, small = a[0], GCD, i=0;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for(i = 1; i &lt; </a:t>
            </a:r>
            <a:r>
              <a:rPr lang="en-US" sz="1600" dirty="0" err="1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arraylength</a:t>
            </a:r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; i++)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{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    if(a[i] &lt; small)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          small = a[i];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}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i = 1;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While ( i &lt;= small)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{</a:t>
            </a:r>
          </a:p>
          <a:p>
            <a:pPr lvl="1"/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for(j = 0; j &lt; </a:t>
            </a:r>
            <a:r>
              <a:rPr lang="en-US" sz="1600" dirty="0" err="1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arraylength;j</a:t>
            </a:r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++)</a:t>
            </a:r>
          </a:p>
          <a:p>
            <a:pPr lvl="1"/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{</a:t>
            </a:r>
          </a:p>
          <a:p>
            <a:pPr lvl="1"/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        if( a[j] % i == 0)</a:t>
            </a:r>
          </a:p>
          <a:p>
            <a:pPr lvl="2"/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{</a:t>
            </a:r>
          </a:p>
          <a:p>
            <a:pPr lvl="3"/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GCD = i</a:t>
            </a:r>
          </a:p>
          <a:p>
            <a:pPr lvl="2"/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}</a:t>
            </a:r>
          </a:p>
          <a:p>
            <a:pPr lvl="1"/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}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}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printf(“g c d is %d”, GCD);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07CF7D-8A87-6F4E-871D-F3AAAEBDFC43}"/>
              </a:ext>
            </a:extLst>
          </p:cNvPr>
          <p:cNvSpPr txBox="1"/>
          <p:nvPr/>
        </p:nvSpPr>
        <p:spPr>
          <a:xfrm>
            <a:off x="6265040" y="0"/>
            <a:ext cx="5203655" cy="2382811"/>
          </a:xfrm>
          <a:custGeom>
            <a:avLst/>
            <a:gdLst>
              <a:gd name="connsiteX0" fmla="*/ 2201199 w 2505455"/>
              <a:gd name="connsiteY0" fmla="*/ 0 h 3185708"/>
              <a:gd name="connsiteX1" fmla="*/ 2505454 w 2505455"/>
              <a:gd name="connsiteY1" fmla="*/ 292608 h 3185708"/>
              <a:gd name="connsiteX2" fmla="*/ 2505455 w 2505455"/>
              <a:gd name="connsiteY2" fmla="*/ 292608 h 3185708"/>
              <a:gd name="connsiteX3" fmla="*/ 2505455 w 2505455"/>
              <a:gd name="connsiteY3" fmla="*/ 3185708 h 3185708"/>
              <a:gd name="connsiteX4" fmla="*/ 0 w 2505455"/>
              <a:gd name="connsiteY4" fmla="*/ 3185708 h 3185708"/>
              <a:gd name="connsiteX5" fmla="*/ 0 w 2505455"/>
              <a:gd name="connsiteY5" fmla="*/ 292608 h 3185708"/>
              <a:gd name="connsiteX6" fmla="*/ 2201199 w 2505455"/>
              <a:gd name="connsiteY6" fmla="*/ 292608 h 3185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5455" h="3185708">
                <a:moveTo>
                  <a:pt x="2201199" y="0"/>
                </a:moveTo>
                <a:lnTo>
                  <a:pt x="2505454" y="292608"/>
                </a:lnTo>
                <a:lnTo>
                  <a:pt x="2505455" y="292608"/>
                </a:lnTo>
                <a:lnTo>
                  <a:pt x="2505455" y="3185708"/>
                </a:lnTo>
                <a:lnTo>
                  <a:pt x="0" y="3185708"/>
                </a:lnTo>
                <a:lnTo>
                  <a:pt x="0" y="292608"/>
                </a:lnTo>
                <a:lnTo>
                  <a:pt x="2201199" y="292608"/>
                </a:lnTo>
                <a:close/>
              </a:path>
            </a:pathLst>
          </a:cu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noAutofit/>
          </a:bodyPr>
          <a:lstStyle/>
          <a:p>
            <a:pPr lvl="1"/>
            <a:endParaRPr lang="en-US" sz="1400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latin typeface="Silom" pitchFamily="2" charset="-34"/>
                <a:ea typeface="Silom" pitchFamily="2" charset="-34"/>
                <a:cs typeface="Silom" pitchFamily="2" charset="-34"/>
              </a:rPr>
              <a:t>while( i &lt;= small)</a:t>
            </a:r>
          </a:p>
          <a:p>
            <a:pPr lvl="1"/>
            <a:r>
              <a:rPr lang="en-US" sz="2000" dirty="0">
                <a:latin typeface="Silom" pitchFamily="2" charset="-34"/>
                <a:ea typeface="Silom" pitchFamily="2" charset="-34"/>
                <a:cs typeface="Silom" pitchFamily="2" charset="-34"/>
              </a:rPr>
              <a:t>{</a:t>
            </a:r>
          </a:p>
          <a:p>
            <a:pPr lvl="1"/>
            <a:r>
              <a:rPr lang="en-US" sz="2000" dirty="0">
                <a:latin typeface="Silom" pitchFamily="2" charset="-34"/>
                <a:ea typeface="Silom" pitchFamily="2" charset="-34"/>
                <a:cs typeface="Silom" pitchFamily="2" charset="-34"/>
              </a:rPr>
              <a:t>    for(j = 0; j &lt; arraylength ; </a:t>
            </a:r>
            <a:r>
              <a:rPr lang="en-US" sz="2000" dirty="0" err="1">
                <a:latin typeface="Silom" pitchFamily="2" charset="-34"/>
                <a:ea typeface="Silom" pitchFamily="2" charset="-34"/>
                <a:cs typeface="Silom" pitchFamily="2" charset="-34"/>
              </a:rPr>
              <a:t>j++</a:t>
            </a:r>
            <a:r>
              <a:rPr lang="en-US" sz="2000" dirty="0">
                <a:latin typeface="Silom" pitchFamily="2" charset="-34"/>
                <a:ea typeface="Silom" pitchFamily="2" charset="-34"/>
                <a:cs typeface="Silom" pitchFamily="2" charset="-34"/>
              </a:rPr>
              <a:t>) </a:t>
            </a:r>
          </a:p>
          <a:p>
            <a:pPr lvl="1"/>
            <a:r>
              <a:rPr lang="en-US" sz="2000" dirty="0">
                <a:latin typeface="Silom" pitchFamily="2" charset="-34"/>
                <a:ea typeface="Silom" pitchFamily="2" charset="-34"/>
                <a:cs typeface="Silom" pitchFamily="2" charset="-34"/>
              </a:rPr>
              <a:t>    	if(a[j] % i)</a:t>
            </a:r>
          </a:p>
          <a:p>
            <a:pPr lvl="1"/>
            <a:r>
              <a:rPr lang="en-US" sz="2000" dirty="0">
                <a:latin typeface="Silom" pitchFamily="2" charset="-34"/>
                <a:ea typeface="Silom" pitchFamily="2" charset="-34"/>
                <a:cs typeface="Silom" pitchFamily="2" charset="-34"/>
              </a:rPr>
              <a:t>    	     GCD = i</a:t>
            </a:r>
          </a:p>
          <a:p>
            <a:pPr lvl="1"/>
            <a:r>
              <a:rPr lang="en-US" sz="2000" dirty="0">
                <a:latin typeface="Silom" pitchFamily="2" charset="-34"/>
                <a:ea typeface="Silom" pitchFamily="2" charset="-34"/>
                <a:cs typeface="Silom" pitchFamily="2" charset="-34"/>
              </a:rPr>
              <a:t>}</a:t>
            </a:r>
          </a:p>
        </p:txBody>
      </p:sp>
      <p:graphicFrame>
        <p:nvGraphicFramePr>
          <p:cNvPr id="34" name="Table 6">
            <a:extLst>
              <a:ext uri="{FF2B5EF4-FFF2-40B4-BE49-F238E27FC236}">
                <a16:creationId xmlns:a16="http://schemas.microsoft.com/office/drawing/2014/main" id="{E80BA693-C6F7-9244-B4DF-35EF2993D12E}"/>
              </a:ext>
            </a:extLst>
          </p:cNvPr>
          <p:cNvGraphicFramePr>
            <a:graphicFrameLocks noGrp="1"/>
          </p:cNvGraphicFramePr>
          <p:nvPr/>
        </p:nvGraphicFramePr>
        <p:xfrm>
          <a:off x="186710" y="808733"/>
          <a:ext cx="5255577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7130">
                  <a:extLst>
                    <a:ext uri="{9D8B030D-6E8A-4147-A177-3AD203B41FA5}">
                      <a16:colId xmlns:a16="http://schemas.microsoft.com/office/drawing/2014/main" val="970062460"/>
                    </a:ext>
                  </a:extLst>
                </a:gridCol>
                <a:gridCol w="494475">
                  <a:extLst>
                    <a:ext uri="{9D8B030D-6E8A-4147-A177-3AD203B41FA5}">
                      <a16:colId xmlns:a16="http://schemas.microsoft.com/office/drawing/2014/main" val="1806085575"/>
                    </a:ext>
                  </a:extLst>
                </a:gridCol>
                <a:gridCol w="1642825">
                  <a:extLst>
                    <a:ext uri="{9D8B030D-6E8A-4147-A177-3AD203B41FA5}">
                      <a16:colId xmlns:a16="http://schemas.microsoft.com/office/drawing/2014/main" val="1392909416"/>
                    </a:ext>
                  </a:extLst>
                </a:gridCol>
                <a:gridCol w="1580165">
                  <a:extLst>
                    <a:ext uri="{9D8B030D-6E8A-4147-A177-3AD203B41FA5}">
                      <a16:colId xmlns:a16="http://schemas.microsoft.com/office/drawing/2014/main" val="134909275"/>
                    </a:ext>
                  </a:extLst>
                </a:gridCol>
                <a:gridCol w="1000982">
                  <a:extLst>
                    <a:ext uri="{9D8B030D-6E8A-4147-A177-3AD203B41FA5}">
                      <a16:colId xmlns:a16="http://schemas.microsoft.com/office/drawing/2014/main" val="3057049082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      =       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6473"/>
                  </a:ext>
                </a:extLst>
              </a:tr>
            </a:tbl>
          </a:graphicData>
        </a:graphic>
      </p:graphicFrame>
      <p:sp>
        <p:nvSpPr>
          <p:cNvPr id="59" name="Oval 58">
            <a:extLst>
              <a:ext uri="{FF2B5EF4-FFF2-40B4-BE49-F238E27FC236}">
                <a16:creationId xmlns:a16="http://schemas.microsoft.com/office/drawing/2014/main" id="{AB556862-FCD3-C64C-AE2F-2739B0D76DD4}"/>
              </a:ext>
            </a:extLst>
          </p:cNvPr>
          <p:cNvSpPr/>
          <p:nvPr/>
        </p:nvSpPr>
        <p:spPr>
          <a:xfrm>
            <a:off x="4472348" y="5989782"/>
            <a:ext cx="1065317" cy="853921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15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A8F9989-1F45-354F-A660-9C7093B328A3}"/>
              </a:ext>
            </a:extLst>
          </p:cNvPr>
          <p:cNvGraphicFramePr>
            <a:graphicFrameLocks noGrp="1"/>
          </p:cNvGraphicFramePr>
          <p:nvPr/>
        </p:nvGraphicFramePr>
        <p:xfrm>
          <a:off x="186710" y="1399909"/>
          <a:ext cx="4537394" cy="4297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5099">
                  <a:extLst>
                    <a:ext uri="{9D8B030D-6E8A-4147-A177-3AD203B41FA5}">
                      <a16:colId xmlns:a16="http://schemas.microsoft.com/office/drawing/2014/main" val="157091969"/>
                    </a:ext>
                  </a:extLst>
                </a:gridCol>
                <a:gridCol w="1636294">
                  <a:extLst>
                    <a:ext uri="{9D8B030D-6E8A-4147-A177-3AD203B41FA5}">
                      <a16:colId xmlns:a16="http://schemas.microsoft.com/office/drawing/2014/main" val="3702678845"/>
                    </a:ext>
                  </a:extLst>
                </a:gridCol>
                <a:gridCol w="649224">
                  <a:extLst>
                    <a:ext uri="{9D8B030D-6E8A-4147-A177-3AD203B41FA5}">
                      <a16:colId xmlns:a16="http://schemas.microsoft.com/office/drawing/2014/main" val="3418607043"/>
                    </a:ext>
                  </a:extLst>
                </a:gridCol>
                <a:gridCol w="1636777">
                  <a:extLst>
                    <a:ext uri="{9D8B030D-6E8A-4147-A177-3AD203B41FA5}">
                      <a16:colId xmlns:a16="http://schemas.microsoft.com/office/drawing/2014/main" val="1294898577"/>
                    </a:ext>
                  </a:extLst>
                </a:gridCol>
              </a:tblGrid>
              <a:tr h="565710">
                <a:tc>
                  <a:txBody>
                    <a:bodyPr/>
                    <a:lstStyle/>
                    <a:p>
                      <a:r>
                        <a:rPr lang="en-US" dirty="0"/>
                        <a:t> i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Can divide both numbers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Can divide both numbers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8204734"/>
                  </a:ext>
                </a:extLst>
              </a:tr>
              <a:tr h="323263"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138878"/>
                  </a:ext>
                </a:extLst>
              </a:tr>
              <a:tr h="32326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4678748"/>
                  </a:ext>
                </a:extLst>
              </a:tr>
              <a:tr h="32326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566208"/>
                  </a:ext>
                </a:extLst>
              </a:tr>
              <a:tr h="32326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932082"/>
                  </a:ext>
                </a:extLst>
              </a:tr>
              <a:tr h="32326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blipFill>
                      <a:blip r:embed="rId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blipFill>
                      <a:blip r:embed="rId5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723658830"/>
                  </a:ext>
                </a:extLst>
              </a:tr>
              <a:tr h="323263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6634873"/>
                  </a:ext>
                </a:extLst>
              </a:tr>
              <a:tr h="32326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242876"/>
                  </a:ext>
                </a:extLst>
              </a:tr>
              <a:tr h="32326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840757"/>
                  </a:ext>
                </a:extLst>
              </a:tr>
              <a:tr h="32326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9845550"/>
                  </a:ext>
                </a:extLst>
              </a:tr>
              <a:tr h="323263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8640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254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4" grpId="0" animBg="1"/>
      <p:bldP spid="15" grpId="0" animBg="1"/>
      <p:bldP spid="5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0"/>
            <a:ext cx="6173708" cy="685800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5632814" y="60097"/>
            <a:ext cx="0" cy="6797903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AD0B33E-958E-F34E-AD3A-CB06D4119F08}"/>
              </a:ext>
            </a:extLst>
          </p:cNvPr>
          <p:cNvSpPr/>
          <p:nvPr/>
        </p:nvSpPr>
        <p:spPr>
          <a:xfrm>
            <a:off x="2745" y="60097"/>
            <a:ext cx="5534805" cy="523220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Patterns printing</a:t>
            </a:r>
            <a:endParaRPr lang="en-US" sz="2800" b="0" cap="none" spc="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pitchFamily="18" charset="77"/>
              <a:cs typeface="LilyUPC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B823BE-2DAB-4B47-A4E7-DB5A59E5309E}"/>
              </a:ext>
            </a:extLst>
          </p:cNvPr>
          <p:cNvSpPr txBox="1"/>
          <p:nvPr/>
        </p:nvSpPr>
        <p:spPr>
          <a:xfrm>
            <a:off x="7610993" y="3063077"/>
            <a:ext cx="4330000" cy="3534947"/>
          </a:xfrm>
          <a:custGeom>
            <a:avLst/>
            <a:gdLst>
              <a:gd name="connsiteX0" fmla="*/ 1501143 w 1708635"/>
              <a:gd name="connsiteY0" fmla="*/ 0 h 2754821"/>
              <a:gd name="connsiteX1" fmla="*/ 1708635 w 1708635"/>
              <a:gd name="connsiteY1" fmla="*/ 292608 h 2754821"/>
              <a:gd name="connsiteX2" fmla="*/ 1708635 w 1708635"/>
              <a:gd name="connsiteY2" fmla="*/ 2754821 h 2754821"/>
              <a:gd name="connsiteX3" fmla="*/ 0 w 1708635"/>
              <a:gd name="connsiteY3" fmla="*/ 2754821 h 2754821"/>
              <a:gd name="connsiteX4" fmla="*/ 0 w 1708635"/>
              <a:gd name="connsiteY4" fmla="*/ 292608 h 2754821"/>
              <a:gd name="connsiteX5" fmla="*/ 1501143 w 1708635"/>
              <a:gd name="connsiteY5" fmla="*/ 292608 h 2754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08635" h="2754821">
                <a:moveTo>
                  <a:pt x="1501143" y="0"/>
                </a:moveTo>
                <a:lnTo>
                  <a:pt x="1708635" y="292608"/>
                </a:lnTo>
                <a:lnTo>
                  <a:pt x="1708635" y="2754821"/>
                </a:lnTo>
                <a:lnTo>
                  <a:pt x="0" y="2754821"/>
                </a:lnTo>
                <a:lnTo>
                  <a:pt x="0" y="292608"/>
                </a:lnTo>
                <a:lnTo>
                  <a:pt x="1501143" y="292608"/>
                </a:lnTo>
                <a:close/>
              </a:path>
            </a:pathLst>
          </a:custGeom>
          <a:ln/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0">
            <a:schemeClr val="accent3"/>
          </a:lnRef>
          <a:fillRef idx="1002">
            <a:schemeClr val="dk2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endParaRPr lang="en-US" sz="1600" dirty="0">
              <a:latin typeface="Amasis MT Pro Medium" panose="02040A04050005020304" pitchFamily="18" charset="77"/>
              <a:ea typeface="Silom" pitchFamily="2" charset="-34"/>
              <a:cs typeface="Amasis MT Pro Black" panose="020F0502020204030204" pitchFamily="34" charset="0"/>
            </a:endParaRPr>
          </a:p>
          <a:p>
            <a:endParaRPr lang="en-US" sz="1600" dirty="0">
              <a:latin typeface="Amasis MT Pro Medium" panose="02040A04050005020304" pitchFamily="18" charset="77"/>
              <a:ea typeface="Silom" pitchFamily="2" charset="-34"/>
              <a:cs typeface="Amasis MT Pro Black" panose="020F0502020204030204" pitchFamily="34" charset="0"/>
            </a:endParaRPr>
          </a:p>
          <a:p>
            <a:endParaRPr lang="en-US" sz="1600" dirty="0">
              <a:latin typeface="Amasis MT Pro Medium" panose="02040A04050005020304" pitchFamily="18" charset="77"/>
              <a:ea typeface="Silom" pitchFamily="2" charset="-34"/>
              <a:cs typeface="Amasis MT Pro Black" panose="020F0502020204030204" pitchFamily="34" charset="0"/>
            </a:endParaRP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for(i = 1, j = 1; i &lt;= 5 ; </a:t>
            </a:r>
            <a:r>
              <a:rPr lang="en-US" sz="1600" dirty="0" err="1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j++</a:t>
            </a:r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)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{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      if(j == 5)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      {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         j = 0; i++;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      }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     printf(“*”);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07CF7D-8A87-6F4E-871D-F3AAAEBDFC43}"/>
              </a:ext>
            </a:extLst>
          </p:cNvPr>
          <p:cNvSpPr txBox="1"/>
          <p:nvPr/>
        </p:nvSpPr>
        <p:spPr>
          <a:xfrm>
            <a:off x="6265040" y="0"/>
            <a:ext cx="5203655" cy="2382811"/>
          </a:xfrm>
          <a:custGeom>
            <a:avLst/>
            <a:gdLst>
              <a:gd name="connsiteX0" fmla="*/ 2201199 w 2505455"/>
              <a:gd name="connsiteY0" fmla="*/ 0 h 3185708"/>
              <a:gd name="connsiteX1" fmla="*/ 2505454 w 2505455"/>
              <a:gd name="connsiteY1" fmla="*/ 292608 h 3185708"/>
              <a:gd name="connsiteX2" fmla="*/ 2505455 w 2505455"/>
              <a:gd name="connsiteY2" fmla="*/ 292608 h 3185708"/>
              <a:gd name="connsiteX3" fmla="*/ 2505455 w 2505455"/>
              <a:gd name="connsiteY3" fmla="*/ 3185708 h 3185708"/>
              <a:gd name="connsiteX4" fmla="*/ 0 w 2505455"/>
              <a:gd name="connsiteY4" fmla="*/ 3185708 h 3185708"/>
              <a:gd name="connsiteX5" fmla="*/ 0 w 2505455"/>
              <a:gd name="connsiteY5" fmla="*/ 292608 h 3185708"/>
              <a:gd name="connsiteX6" fmla="*/ 2201199 w 2505455"/>
              <a:gd name="connsiteY6" fmla="*/ 292608 h 3185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5455" h="3185708">
                <a:moveTo>
                  <a:pt x="2201199" y="0"/>
                </a:moveTo>
                <a:lnTo>
                  <a:pt x="2505454" y="292608"/>
                </a:lnTo>
                <a:lnTo>
                  <a:pt x="2505455" y="292608"/>
                </a:lnTo>
                <a:lnTo>
                  <a:pt x="2505455" y="3185708"/>
                </a:lnTo>
                <a:lnTo>
                  <a:pt x="0" y="3185708"/>
                </a:lnTo>
                <a:lnTo>
                  <a:pt x="0" y="292608"/>
                </a:lnTo>
                <a:lnTo>
                  <a:pt x="2201199" y="292608"/>
                </a:lnTo>
                <a:close/>
              </a:path>
            </a:pathLst>
          </a:cu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noAutofit/>
          </a:bodyPr>
          <a:lstStyle/>
          <a:p>
            <a:pPr lvl="1"/>
            <a:endParaRPr lang="en-US" sz="1400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latin typeface="Silom" pitchFamily="2" charset="-34"/>
                <a:ea typeface="Silom" pitchFamily="2" charset="-34"/>
                <a:cs typeface="Silom" pitchFamily="2" charset="-34"/>
              </a:rPr>
              <a:t>for( i = 1 ; i &lt;= 5 ; i++)</a:t>
            </a:r>
          </a:p>
          <a:p>
            <a:pPr lvl="1"/>
            <a:r>
              <a:rPr lang="en-US" sz="2000" dirty="0">
                <a:latin typeface="Silom" pitchFamily="2" charset="-34"/>
                <a:ea typeface="Silom" pitchFamily="2" charset="-34"/>
                <a:cs typeface="Silom" pitchFamily="2" charset="-34"/>
              </a:rPr>
              <a:t>{</a:t>
            </a:r>
          </a:p>
          <a:p>
            <a:pPr lvl="1"/>
            <a:r>
              <a:rPr lang="en-US" sz="2000" dirty="0">
                <a:latin typeface="Silom" pitchFamily="2" charset="-34"/>
                <a:ea typeface="Silom" pitchFamily="2" charset="-34"/>
                <a:cs typeface="Silom" pitchFamily="2" charset="-34"/>
              </a:rPr>
              <a:t>      for(j =1; j &lt;= 5 ; </a:t>
            </a:r>
            <a:r>
              <a:rPr lang="en-US" sz="2000" dirty="0" err="1">
                <a:latin typeface="Silom" pitchFamily="2" charset="-34"/>
                <a:ea typeface="Silom" pitchFamily="2" charset="-34"/>
                <a:cs typeface="Silom" pitchFamily="2" charset="-34"/>
              </a:rPr>
              <a:t>j++</a:t>
            </a:r>
            <a:r>
              <a:rPr lang="en-US" sz="2000" dirty="0">
                <a:latin typeface="Silom" pitchFamily="2" charset="-34"/>
                <a:ea typeface="Silom" pitchFamily="2" charset="-34"/>
                <a:cs typeface="Silom" pitchFamily="2" charset="-34"/>
              </a:rPr>
              <a:t>)</a:t>
            </a:r>
          </a:p>
          <a:p>
            <a:pPr lvl="1"/>
            <a:r>
              <a:rPr lang="en-US" sz="2000" dirty="0">
                <a:latin typeface="Silom" pitchFamily="2" charset="-34"/>
                <a:ea typeface="Silom" pitchFamily="2" charset="-34"/>
                <a:cs typeface="Silom" pitchFamily="2" charset="-34"/>
              </a:rPr>
              <a:t>	{</a:t>
            </a:r>
          </a:p>
          <a:p>
            <a:pPr lvl="1"/>
            <a:r>
              <a:rPr lang="en-US" sz="2000" dirty="0">
                <a:latin typeface="Silom" pitchFamily="2" charset="-34"/>
                <a:ea typeface="Silom" pitchFamily="2" charset="-34"/>
                <a:cs typeface="Silom" pitchFamily="2" charset="-34"/>
              </a:rPr>
              <a:t>	      printf(“*”);</a:t>
            </a:r>
          </a:p>
          <a:p>
            <a:pPr lvl="1"/>
            <a:r>
              <a:rPr lang="en-US" sz="2000" dirty="0">
                <a:latin typeface="Silom" pitchFamily="2" charset="-34"/>
                <a:ea typeface="Silom" pitchFamily="2" charset="-34"/>
                <a:cs typeface="Silom" pitchFamily="2" charset="-34"/>
              </a:rPr>
              <a:t>	}</a:t>
            </a:r>
          </a:p>
          <a:p>
            <a:pPr lvl="1"/>
            <a:r>
              <a:rPr lang="en-US" sz="2000" dirty="0">
                <a:latin typeface="Silom" pitchFamily="2" charset="-34"/>
                <a:ea typeface="Silom" pitchFamily="2" charset="-34"/>
                <a:cs typeface="Silom" pitchFamily="2" charset="-34"/>
              </a:rPr>
              <a:t>}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7F78448-2500-3846-BC7B-2566CA6EA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142735"/>
              </p:ext>
            </p:extLst>
          </p:nvPr>
        </p:nvGraphicFramePr>
        <p:xfrm>
          <a:off x="114017" y="824753"/>
          <a:ext cx="1497500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9500">
                  <a:extLst>
                    <a:ext uri="{9D8B030D-6E8A-4147-A177-3AD203B41FA5}">
                      <a16:colId xmlns:a16="http://schemas.microsoft.com/office/drawing/2014/main" val="2107103437"/>
                    </a:ext>
                  </a:extLst>
                </a:gridCol>
                <a:gridCol w="299500">
                  <a:extLst>
                    <a:ext uri="{9D8B030D-6E8A-4147-A177-3AD203B41FA5}">
                      <a16:colId xmlns:a16="http://schemas.microsoft.com/office/drawing/2014/main" val="2101390373"/>
                    </a:ext>
                  </a:extLst>
                </a:gridCol>
                <a:gridCol w="299500">
                  <a:extLst>
                    <a:ext uri="{9D8B030D-6E8A-4147-A177-3AD203B41FA5}">
                      <a16:colId xmlns:a16="http://schemas.microsoft.com/office/drawing/2014/main" val="3720621974"/>
                    </a:ext>
                  </a:extLst>
                </a:gridCol>
                <a:gridCol w="299500">
                  <a:extLst>
                    <a:ext uri="{9D8B030D-6E8A-4147-A177-3AD203B41FA5}">
                      <a16:colId xmlns:a16="http://schemas.microsoft.com/office/drawing/2014/main" val="2645519066"/>
                    </a:ext>
                  </a:extLst>
                </a:gridCol>
                <a:gridCol w="299500">
                  <a:extLst>
                    <a:ext uri="{9D8B030D-6E8A-4147-A177-3AD203B41FA5}">
                      <a16:colId xmlns:a16="http://schemas.microsoft.com/office/drawing/2014/main" val="1248716848"/>
                    </a:ext>
                  </a:extLst>
                </a:gridCol>
              </a:tblGrid>
              <a:tr h="256941">
                <a:tc>
                  <a:txBody>
                    <a:bodyPr/>
                    <a:lstStyle/>
                    <a:p>
                      <a:r>
                        <a:rPr lang="en-US" sz="1200" b="1" dirty="0"/>
                        <a:t>*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*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*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*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*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0282874"/>
                  </a:ext>
                </a:extLst>
              </a:tr>
              <a:tr h="256941">
                <a:tc>
                  <a:txBody>
                    <a:bodyPr/>
                    <a:lstStyle/>
                    <a:p>
                      <a:r>
                        <a:rPr lang="en-US" sz="1200" b="1" dirty="0"/>
                        <a:t>*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*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*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*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*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37961"/>
                  </a:ext>
                </a:extLst>
              </a:tr>
              <a:tr h="256941">
                <a:tc>
                  <a:txBody>
                    <a:bodyPr/>
                    <a:lstStyle/>
                    <a:p>
                      <a:r>
                        <a:rPr lang="en-US" sz="1200" b="1" dirty="0"/>
                        <a:t>*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*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*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*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*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6575793"/>
                  </a:ext>
                </a:extLst>
              </a:tr>
              <a:tr h="256941">
                <a:tc>
                  <a:txBody>
                    <a:bodyPr/>
                    <a:lstStyle/>
                    <a:p>
                      <a:r>
                        <a:rPr lang="en-US" sz="1200" b="1" dirty="0"/>
                        <a:t>*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*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*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*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*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823349"/>
                  </a:ext>
                </a:extLst>
              </a:tr>
              <a:tr h="256941">
                <a:tc>
                  <a:txBody>
                    <a:bodyPr/>
                    <a:lstStyle/>
                    <a:p>
                      <a:r>
                        <a:rPr lang="en-US" sz="1200" b="1" dirty="0"/>
                        <a:t>*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*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*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*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*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3922310"/>
                  </a:ext>
                </a:extLst>
              </a:tr>
            </a:tbl>
          </a:graphicData>
        </a:graphic>
      </p:graphicFrame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9422A8B4-5719-3B42-9958-9E3AAA18A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517448"/>
              </p:ext>
            </p:extLst>
          </p:nvPr>
        </p:nvGraphicFramePr>
        <p:xfrm>
          <a:off x="1956474" y="824754"/>
          <a:ext cx="1497480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9496">
                  <a:extLst>
                    <a:ext uri="{9D8B030D-6E8A-4147-A177-3AD203B41FA5}">
                      <a16:colId xmlns:a16="http://schemas.microsoft.com/office/drawing/2014/main" val="2107103437"/>
                    </a:ext>
                  </a:extLst>
                </a:gridCol>
                <a:gridCol w="299496">
                  <a:extLst>
                    <a:ext uri="{9D8B030D-6E8A-4147-A177-3AD203B41FA5}">
                      <a16:colId xmlns:a16="http://schemas.microsoft.com/office/drawing/2014/main" val="2101390373"/>
                    </a:ext>
                  </a:extLst>
                </a:gridCol>
                <a:gridCol w="299496">
                  <a:extLst>
                    <a:ext uri="{9D8B030D-6E8A-4147-A177-3AD203B41FA5}">
                      <a16:colId xmlns:a16="http://schemas.microsoft.com/office/drawing/2014/main" val="3720621974"/>
                    </a:ext>
                  </a:extLst>
                </a:gridCol>
                <a:gridCol w="299496">
                  <a:extLst>
                    <a:ext uri="{9D8B030D-6E8A-4147-A177-3AD203B41FA5}">
                      <a16:colId xmlns:a16="http://schemas.microsoft.com/office/drawing/2014/main" val="2645519066"/>
                    </a:ext>
                  </a:extLst>
                </a:gridCol>
                <a:gridCol w="299496">
                  <a:extLst>
                    <a:ext uri="{9D8B030D-6E8A-4147-A177-3AD203B41FA5}">
                      <a16:colId xmlns:a16="http://schemas.microsoft.com/office/drawing/2014/main" val="124871684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02828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379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6575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82334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3922310"/>
                  </a:ext>
                </a:extLst>
              </a:tr>
            </a:tbl>
          </a:graphicData>
        </a:graphic>
      </p:graphicFrame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5EB4C51E-F258-A048-8A4E-748C66D538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295641"/>
              </p:ext>
            </p:extLst>
          </p:nvPr>
        </p:nvGraphicFramePr>
        <p:xfrm>
          <a:off x="3794645" y="833186"/>
          <a:ext cx="1497480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9496">
                  <a:extLst>
                    <a:ext uri="{9D8B030D-6E8A-4147-A177-3AD203B41FA5}">
                      <a16:colId xmlns:a16="http://schemas.microsoft.com/office/drawing/2014/main" val="2107103437"/>
                    </a:ext>
                  </a:extLst>
                </a:gridCol>
                <a:gridCol w="299496">
                  <a:extLst>
                    <a:ext uri="{9D8B030D-6E8A-4147-A177-3AD203B41FA5}">
                      <a16:colId xmlns:a16="http://schemas.microsoft.com/office/drawing/2014/main" val="2101390373"/>
                    </a:ext>
                  </a:extLst>
                </a:gridCol>
                <a:gridCol w="299496">
                  <a:extLst>
                    <a:ext uri="{9D8B030D-6E8A-4147-A177-3AD203B41FA5}">
                      <a16:colId xmlns:a16="http://schemas.microsoft.com/office/drawing/2014/main" val="3720621974"/>
                    </a:ext>
                  </a:extLst>
                </a:gridCol>
                <a:gridCol w="299496">
                  <a:extLst>
                    <a:ext uri="{9D8B030D-6E8A-4147-A177-3AD203B41FA5}">
                      <a16:colId xmlns:a16="http://schemas.microsoft.com/office/drawing/2014/main" val="2645519066"/>
                    </a:ext>
                  </a:extLst>
                </a:gridCol>
                <a:gridCol w="299496">
                  <a:extLst>
                    <a:ext uri="{9D8B030D-6E8A-4147-A177-3AD203B41FA5}">
                      <a16:colId xmlns:a16="http://schemas.microsoft.com/office/drawing/2014/main" val="124871684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02828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379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6575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82334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3922310"/>
                  </a:ext>
                </a:extLst>
              </a:tr>
            </a:tbl>
          </a:graphicData>
        </a:graphic>
      </p:graphicFrame>
      <p:graphicFrame>
        <p:nvGraphicFramePr>
          <p:cNvPr id="19" name="Table 3">
            <a:extLst>
              <a:ext uri="{FF2B5EF4-FFF2-40B4-BE49-F238E27FC236}">
                <a16:creationId xmlns:a16="http://schemas.microsoft.com/office/drawing/2014/main" id="{A9EE986C-9C04-B147-B55F-464E332B0D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97617"/>
              </p:ext>
            </p:extLst>
          </p:nvPr>
        </p:nvGraphicFramePr>
        <p:xfrm>
          <a:off x="114017" y="2400297"/>
          <a:ext cx="1497500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9500">
                  <a:extLst>
                    <a:ext uri="{9D8B030D-6E8A-4147-A177-3AD203B41FA5}">
                      <a16:colId xmlns:a16="http://schemas.microsoft.com/office/drawing/2014/main" val="2107103437"/>
                    </a:ext>
                  </a:extLst>
                </a:gridCol>
                <a:gridCol w="299500">
                  <a:extLst>
                    <a:ext uri="{9D8B030D-6E8A-4147-A177-3AD203B41FA5}">
                      <a16:colId xmlns:a16="http://schemas.microsoft.com/office/drawing/2014/main" val="2101390373"/>
                    </a:ext>
                  </a:extLst>
                </a:gridCol>
                <a:gridCol w="299500">
                  <a:extLst>
                    <a:ext uri="{9D8B030D-6E8A-4147-A177-3AD203B41FA5}">
                      <a16:colId xmlns:a16="http://schemas.microsoft.com/office/drawing/2014/main" val="3720621974"/>
                    </a:ext>
                  </a:extLst>
                </a:gridCol>
                <a:gridCol w="299500">
                  <a:extLst>
                    <a:ext uri="{9D8B030D-6E8A-4147-A177-3AD203B41FA5}">
                      <a16:colId xmlns:a16="http://schemas.microsoft.com/office/drawing/2014/main" val="2645519066"/>
                    </a:ext>
                  </a:extLst>
                </a:gridCol>
                <a:gridCol w="299500">
                  <a:extLst>
                    <a:ext uri="{9D8B030D-6E8A-4147-A177-3AD203B41FA5}">
                      <a16:colId xmlns:a16="http://schemas.microsoft.com/office/drawing/2014/main" val="1248716848"/>
                    </a:ext>
                  </a:extLst>
                </a:gridCol>
              </a:tblGrid>
              <a:tr h="256941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0282874"/>
                  </a:ext>
                </a:extLst>
              </a:tr>
              <a:tr h="256941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37961"/>
                  </a:ext>
                </a:extLst>
              </a:tr>
              <a:tr h="256941"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6575793"/>
                  </a:ext>
                </a:extLst>
              </a:tr>
              <a:tr h="256941">
                <a:tc>
                  <a:txBody>
                    <a:bodyPr/>
                    <a:lstStyle/>
                    <a:p>
                      <a:r>
                        <a:rPr lang="en-US" sz="1200" b="1" dirty="0"/>
                        <a:t>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823349"/>
                  </a:ext>
                </a:extLst>
              </a:tr>
              <a:tr h="256941">
                <a:tc>
                  <a:txBody>
                    <a:bodyPr/>
                    <a:lstStyle/>
                    <a:p>
                      <a:r>
                        <a:rPr lang="en-US" sz="1200" b="1" dirty="0"/>
                        <a:t>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3922310"/>
                  </a:ext>
                </a:extLst>
              </a:tr>
            </a:tbl>
          </a:graphicData>
        </a:graphic>
      </p:graphicFrame>
      <p:graphicFrame>
        <p:nvGraphicFramePr>
          <p:cNvPr id="20" name="Table 3">
            <a:extLst>
              <a:ext uri="{FF2B5EF4-FFF2-40B4-BE49-F238E27FC236}">
                <a16:creationId xmlns:a16="http://schemas.microsoft.com/office/drawing/2014/main" id="{719AC133-0D06-E948-AA29-09438EECEE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128911"/>
              </p:ext>
            </p:extLst>
          </p:nvPr>
        </p:nvGraphicFramePr>
        <p:xfrm>
          <a:off x="3794635" y="2401667"/>
          <a:ext cx="1497500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9500">
                  <a:extLst>
                    <a:ext uri="{9D8B030D-6E8A-4147-A177-3AD203B41FA5}">
                      <a16:colId xmlns:a16="http://schemas.microsoft.com/office/drawing/2014/main" val="2107103437"/>
                    </a:ext>
                  </a:extLst>
                </a:gridCol>
                <a:gridCol w="299500">
                  <a:extLst>
                    <a:ext uri="{9D8B030D-6E8A-4147-A177-3AD203B41FA5}">
                      <a16:colId xmlns:a16="http://schemas.microsoft.com/office/drawing/2014/main" val="2101390373"/>
                    </a:ext>
                  </a:extLst>
                </a:gridCol>
                <a:gridCol w="299500">
                  <a:extLst>
                    <a:ext uri="{9D8B030D-6E8A-4147-A177-3AD203B41FA5}">
                      <a16:colId xmlns:a16="http://schemas.microsoft.com/office/drawing/2014/main" val="3720621974"/>
                    </a:ext>
                  </a:extLst>
                </a:gridCol>
                <a:gridCol w="299500">
                  <a:extLst>
                    <a:ext uri="{9D8B030D-6E8A-4147-A177-3AD203B41FA5}">
                      <a16:colId xmlns:a16="http://schemas.microsoft.com/office/drawing/2014/main" val="2645519066"/>
                    </a:ext>
                  </a:extLst>
                </a:gridCol>
                <a:gridCol w="299500">
                  <a:extLst>
                    <a:ext uri="{9D8B030D-6E8A-4147-A177-3AD203B41FA5}">
                      <a16:colId xmlns:a16="http://schemas.microsoft.com/office/drawing/2014/main" val="1248716848"/>
                    </a:ext>
                  </a:extLst>
                </a:gridCol>
              </a:tblGrid>
              <a:tr h="256941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0282874"/>
                  </a:ext>
                </a:extLst>
              </a:tr>
              <a:tr h="256941">
                <a:tc>
                  <a:txBody>
                    <a:bodyPr/>
                    <a:lstStyle/>
                    <a:p>
                      <a:r>
                        <a:rPr lang="en-US" sz="1200" b="1" dirty="0"/>
                        <a:t>F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37961"/>
                  </a:ext>
                </a:extLst>
              </a:tr>
              <a:tr h="256941">
                <a:tc>
                  <a:txBody>
                    <a:bodyPr/>
                    <a:lstStyle/>
                    <a:p>
                      <a:r>
                        <a:rPr lang="en-US" sz="1200" b="1" dirty="0"/>
                        <a:t>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6575793"/>
                  </a:ext>
                </a:extLst>
              </a:tr>
              <a:tr h="256941">
                <a:tc>
                  <a:txBody>
                    <a:bodyPr/>
                    <a:lstStyle/>
                    <a:p>
                      <a:r>
                        <a:rPr lang="en-US" sz="1200" b="1" dirty="0"/>
                        <a:t>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Q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823349"/>
                  </a:ext>
                </a:extLst>
              </a:tr>
              <a:tr h="256941">
                <a:tc>
                  <a:txBody>
                    <a:bodyPr/>
                    <a:lstStyle/>
                    <a:p>
                      <a:r>
                        <a:rPr lang="en-US" sz="1200" b="1" dirty="0"/>
                        <a:t>U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V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3922310"/>
                  </a:ext>
                </a:extLst>
              </a:tr>
            </a:tbl>
          </a:graphicData>
        </a:graphic>
      </p:graphicFrame>
      <p:graphicFrame>
        <p:nvGraphicFramePr>
          <p:cNvPr id="22" name="Table 3">
            <a:extLst>
              <a:ext uri="{FF2B5EF4-FFF2-40B4-BE49-F238E27FC236}">
                <a16:creationId xmlns:a16="http://schemas.microsoft.com/office/drawing/2014/main" id="{A5E82AE4-CCE5-444E-A28D-41B3E7029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714815"/>
              </p:ext>
            </p:extLst>
          </p:nvPr>
        </p:nvGraphicFramePr>
        <p:xfrm>
          <a:off x="1952206" y="2377277"/>
          <a:ext cx="1497500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9500">
                  <a:extLst>
                    <a:ext uri="{9D8B030D-6E8A-4147-A177-3AD203B41FA5}">
                      <a16:colId xmlns:a16="http://schemas.microsoft.com/office/drawing/2014/main" val="2107103437"/>
                    </a:ext>
                  </a:extLst>
                </a:gridCol>
                <a:gridCol w="299500">
                  <a:extLst>
                    <a:ext uri="{9D8B030D-6E8A-4147-A177-3AD203B41FA5}">
                      <a16:colId xmlns:a16="http://schemas.microsoft.com/office/drawing/2014/main" val="2101390373"/>
                    </a:ext>
                  </a:extLst>
                </a:gridCol>
                <a:gridCol w="299500">
                  <a:extLst>
                    <a:ext uri="{9D8B030D-6E8A-4147-A177-3AD203B41FA5}">
                      <a16:colId xmlns:a16="http://schemas.microsoft.com/office/drawing/2014/main" val="3720621974"/>
                    </a:ext>
                  </a:extLst>
                </a:gridCol>
                <a:gridCol w="299500">
                  <a:extLst>
                    <a:ext uri="{9D8B030D-6E8A-4147-A177-3AD203B41FA5}">
                      <a16:colId xmlns:a16="http://schemas.microsoft.com/office/drawing/2014/main" val="2645519066"/>
                    </a:ext>
                  </a:extLst>
                </a:gridCol>
                <a:gridCol w="299500">
                  <a:extLst>
                    <a:ext uri="{9D8B030D-6E8A-4147-A177-3AD203B41FA5}">
                      <a16:colId xmlns:a16="http://schemas.microsoft.com/office/drawing/2014/main" val="1248716848"/>
                    </a:ext>
                  </a:extLst>
                </a:gridCol>
              </a:tblGrid>
              <a:tr h="256941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0282874"/>
                  </a:ext>
                </a:extLst>
              </a:tr>
              <a:tr h="256941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37961"/>
                  </a:ext>
                </a:extLst>
              </a:tr>
              <a:tr h="256941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6575793"/>
                  </a:ext>
                </a:extLst>
              </a:tr>
              <a:tr h="256941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823349"/>
                  </a:ext>
                </a:extLst>
              </a:tr>
              <a:tr h="256941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3922310"/>
                  </a:ext>
                </a:extLst>
              </a:tr>
            </a:tbl>
          </a:graphicData>
        </a:graphic>
      </p:graphicFrame>
      <p:graphicFrame>
        <p:nvGraphicFramePr>
          <p:cNvPr id="24" name="Table 3">
            <a:extLst>
              <a:ext uri="{FF2B5EF4-FFF2-40B4-BE49-F238E27FC236}">
                <a16:creationId xmlns:a16="http://schemas.microsoft.com/office/drawing/2014/main" id="{A9AFC399-E783-6D4A-A731-50A488A37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504080"/>
              </p:ext>
            </p:extLst>
          </p:nvPr>
        </p:nvGraphicFramePr>
        <p:xfrm>
          <a:off x="114018" y="3920506"/>
          <a:ext cx="1705715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1143">
                  <a:extLst>
                    <a:ext uri="{9D8B030D-6E8A-4147-A177-3AD203B41FA5}">
                      <a16:colId xmlns:a16="http://schemas.microsoft.com/office/drawing/2014/main" val="2107103437"/>
                    </a:ext>
                  </a:extLst>
                </a:gridCol>
                <a:gridCol w="341143">
                  <a:extLst>
                    <a:ext uri="{9D8B030D-6E8A-4147-A177-3AD203B41FA5}">
                      <a16:colId xmlns:a16="http://schemas.microsoft.com/office/drawing/2014/main" val="2101390373"/>
                    </a:ext>
                  </a:extLst>
                </a:gridCol>
                <a:gridCol w="341143">
                  <a:extLst>
                    <a:ext uri="{9D8B030D-6E8A-4147-A177-3AD203B41FA5}">
                      <a16:colId xmlns:a16="http://schemas.microsoft.com/office/drawing/2014/main" val="3720621974"/>
                    </a:ext>
                  </a:extLst>
                </a:gridCol>
                <a:gridCol w="341143">
                  <a:extLst>
                    <a:ext uri="{9D8B030D-6E8A-4147-A177-3AD203B41FA5}">
                      <a16:colId xmlns:a16="http://schemas.microsoft.com/office/drawing/2014/main" val="2645519066"/>
                    </a:ext>
                  </a:extLst>
                </a:gridCol>
                <a:gridCol w="341143">
                  <a:extLst>
                    <a:ext uri="{9D8B030D-6E8A-4147-A177-3AD203B41FA5}">
                      <a16:colId xmlns:a16="http://schemas.microsoft.com/office/drawing/2014/main" val="1248716848"/>
                    </a:ext>
                  </a:extLst>
                </a:gridCol>
              </a:tblGrid>
              <a:tr h="253426"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0282874"/>
                  </a:ext>
                </a:extLst>
              </a:tr>
              <a:tr h="253426">
                <a:tc>
                  <a:txBody>
                    <a:bodyPr/>
                    <a:lstStyle/>
                    <a:p>
                      <a:r>
                        <a:rPr lang="en-US" sz="1200" b="1" dirty="0"/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37961"/>
                  </a:ext>
                </a:extLst>
              </a:tr>
              <a:tr h="253426">
                <a:tc>
                  <a:txBody>
                    <a:bodyPr/>
                    <a:lstStyle/>
                    <a:p>
                      <a:r>
                        <a:rPr lang="en-US" sz="1200" b="1" dirty="0"/>
                        <a:t>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6575793"/>
                  </a:ext>
                </a:extLst>
              </a:tr>
              <a:tr h="253426">
                <a:tc>
                  <a:txBody>
                    <a:bodyPr/>
                    <a:lstStyle/>
                    <a:p>
                      <a:r>
                        <a:rPr lang="en-US" sz="1200" b="1" dirty="0"/>
                        <a:t>16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823349"/>
                  </a:ext>
                </a:extLst>
              </a:tr>
              <a:tr h="253426">
                <a:tc>
                  <a:txBody>
                    <a:bodyPr/>
                    <a:lstStyle/>
                    <a:p>
                      <a:r>
                        <a:rPr lang="en-US" sz="1200" b="1" dirty="0"/>
                        <a:t>21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3922310"/>
                  </a:ext>
                </a:extLst>
              </a:tr>
            </a:tbl>
          </a:graphicData>
        </a:graphic>
      </p:graphicFrame>
      <p:graphicFrame>
        <p:nvGraphicFramePr>
          <p:cNvPr id="25" name="Table 3">
            <a:extLst>
              <a:ext uri="{FF2B5EF4-FFF2-40B4-BE49-F238E27FC236}">
                <a16:creationId xmlns:a16="http://schemas.microsoft.com/office/drawing/2014/main" id="{23EE9A65-5DBB-FC48-A019-BFDB9A4BEA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884452"/>
              </p:ext>
            </p:extLst>
          </p:nvPr>
        </p:nvGraphicFramePr>
        <p:xfrm>
          <a:off x="1952206" y="3928406"/>
          <a:ext cx="1705715" cy="1645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1143">
                  <a:extLst>
                    <a:ext uri="{9D8B030D-6E8A-4147-A177-3AD203B41FA5}">
                      <a16:colId xmlns:a16="http://schemas.microsoft.com/office/drawing/2014/main" val="2107103437"/>
                    </a:ext>
                  </a:extLst>
                </a:gridCol>
                <a:gridCol w="341143">
                  <a:extLst>
                    <a:ext uri="{9D8B030D-6E8A-4147-A177-3AD203B41FA5}">
                      <a16:colId xmlns:a16="http://schemas.microsoft.com/office/drawing/2014/main" val="2101390373"/>
                    </a:ext>
                  </a:extLst>
                </a:gridCol>
                <a:gridCol w="341143">
                  <a:extLst>
                    <a:ext uri="{9D8B030D-6E8A-4147-A177-3AD203B41FA5}">
                      <a16:colId xmlns:a16="http://schemas.microsoft.com/office/drawing/2014/main" val="3720621974"/>
                    </a:ext>
                  </a:extLst>
                </a:gridCol>
                <a:gridCol w="341143">
                  <a:extLst>
                    <a:ext uri="{9D8B030D-6E8A-4147-A177-3AD203B41FA5}">
                      <a16:colId xmlns:a16="http://schemas.microsoft.com/office/drawing/2014/main" val="2645519066"/>
                    </a:ext>
                  </a:extLst>
                </a:gridCol>
                <a:gridCol w="341143">
                  <a:extLst>
                    <a:ext uri="{9D8B030D-6E8A-4147-A177-3AD203B41FA5}">
                      <a16:colId xmlns:a16="http://schemas.microsoft.com/office/drawing/2014/main" val="1248716848"/>
                    </a:ext>
                  </a:extLst>
                </a:gridCol>
              </a:tblGrid>
              <a:tr h="253426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0282874"/>
                  </a:ext>
                </a:extLst>
              </a:tr>
              <a:tr h="253426">
                <a:tc>
                  <a:txBody>
                    <a:bodyPr/>
                    <a:lstStyle/>
                    <a:p>
                      <a:r>
                        <a:rPr lang="en-US" sz="1200" b="1" dirty="0"/>
                        <a:t>F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37961"/>
                  </a:ext>
                </a:extLst>
              </a:tr>
              <a:tr h="253426">
                <a:tc>
                  <a:txBody>
                    <a:bodyPr/>
                    <a:lstStyle/>
                    <a:p>
                      <a:r>
                        <a:rPr lang="en-US" sz="1200" b="1" dirty="0"/>
                        <a:t>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6575793"/>
                  </a:ext>
                </a:extLst>
              </a:tr>
              <a:tr h="253426">
                <a:tc>
                  <a:txBody>
                    <a:bodyPr/>
                    <a:lstStyle/>
                    <a:p>
                      <a:r>
                        <a:rPr lang="en-US" sz="1200" b="1" dirty="0"/>
                        <a:t>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Q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823349"/>
                  </a:ext>
                </a:extLst>
              </a:tr>
              <a:tr h="253426">
                <a:tc>
                  <a:txBody>
                    <a:bodyPr/>
                    <a:lstStyle/>
                    <a:p>
                      <a:r>
                        <a:rPr lang="en-US" sz="1200" b="1" dirty="0"/>
                        <a:t>U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V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3922310"/>
                  </a:ext>
                </a:extLst>
              </a:tr>
              <a:tr h="253426">
                <a:tc>
                  <a:txBody>
                    <a:bodyPr/>
                    <a:lstStyle/>
                    <a:p>
                      <a:r>
                        <a:rPr lang="en-US" sz="1200" b="1" dirty="0"/>
                        <a:t>Z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4176265"/>
                  </a:ext>
                </a:extLst>
              </a:tr>
            </a:tbl>
          </a:graphicData>
        </a:graphic>
      </p:graphicFrame>
      <p:graphicFrame>
        <p:nvGraphicFramePr>
          <p:cNvPr id="26" name="Table 3">
            <a:extLst>
              <a:ext uri="{FF2B5EF4-FFF2-40B4-BE49-F238E27FC236}">
                <a16:creationId xmlns:a16="http://schemas.microsoft.com/office/drawing/2014/main" id="{0434254F-65F3-C94E-B00F-16A9FCF60A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712926"/>
              </p:ext>
            </p:extLst>
          </p:nvPr>
        </p:nvGraphicFramePr>
        <p:xfrm>
          <a:off x="3756754" y="3920506"/>
          <a:ext cx="1705715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1143">
                  <a:extLst>
                    <a:ext uri="{9D8B030D-6E8A-4147-A177-3AD203B41FA5}">
                      <a16:colId xmlns:a16="http://schemas.microsoft.com/office/drawing/2014/main" val="2107103437"/>
                    </a:ext>
                  </a:extLst>
                </a:gridCol>
                <a:gridCol w="341143">
                  <a:extLst>
                    <a:ext uri="{9D8B030D-6E8A-4147-A177-3AD203B41FA5}">
                      <a16:colId xmlns:a16="http://schemas.microsoft.com/office/drawing/2014/main" val="2101390373"/>
                    </a:ext>
                  </a:extLst>
                </a:gridCol>
                <a:gridCol w="341143">
                  <a:extLst>
                    <a:ext uri="{9D8B030D-6E8A-4147-A177-3AD203B41FA5}">
                      <a16:colId xmlns:a16="http://schemas.microsoft.com/office/drawing/2014/main" val="3720621974"/>
                    </a:ext>
                  </a:extLst>
                </a:gridCol>
                <a:gridCol w="341143">
                  <a:extLst>
                    <a:ext uri="{9D8B030D-6E8A-4147-A177-3AD203B41FA5}">
                      <a16:colId xmlns:a16="http://schemas.microsoft.com/office/drawing/2014/main" val="2645519066"/>
                    </a:ext>
                  </a:extLst>
                </a:gridCol>
                <a:gridCol w="341143">
                  <a:extLst>
                    <a:ext uri="{9D8B030D-6E8A-4147-A177-3AD203B41FA5}">
                      <a16:colId xmlns:a16="http://schemas.microsoft.com/office/drawing/2014/main" val="1248716848"/>
                    </a:ext>
                  </a:extLst>
                </a:gridCol>
              </a:tblGrid>
              <a:tr h="253426"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0282874"/>
                  </a:ext>
                </a:extLst>
              </a:tr>
              <a:tr h="253426"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37961"/>
                  </a:ext>
                </a:extLst>
              </a:tr>
              <a:tr h="253426"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6575793"/>
                  </a:ext>
                </a:extLst>
              </a:tr>
              <a:tr h="253426"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823349"/>
                  </a:ext>
                </a:extLst>
              </a:tr>
              <a:tr h="253426"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3922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501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4" grpId="0" animBg="1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77708" y="0"/>
            <a:ext cx="6173708" cy="685800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5632814" y="60097"/>
            <a:ext cx="0" cy="6797903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AD0B33E-958E-F34E-AD3A-CB06D4119F08}"/>
              </a:ext>
            </a:extLst>
          </p:cNvPr>
          <p:cNvSpPr/>
          <p:nvPr/>
        </p:nvSpPr>
        <p:spPr>
          <a:xfrm>
            <a:off x="2745" y="60097"/>
            <a:ext cx="5534805" cy="523220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Stars printing</a:t>
            </a:r>
            <a:endParaRPr lang="en-US" sz="2800" b="0" cap="none" spc="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pitchFamily="18" charset="77"/>
              <a:cs typeface="LilyUPC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B823BE-2DAB-4B47-A4E7-DB5A59E5309E}"/>
              </a:ext>
            </a:extLst>
          </p:cNvPr>
          <p:cNvSpPr txBox="1"/>
          <p:nvPr/>
        </p:nvSpPr>
        <p:spPr>
          <a:xfrm>
            <a:off x="6512918" y="2581594"/>
            <a:ext cx="2353949" cy="3091237"/>
          </a:xfrm>
          <a:custGeom>
            <a:avLst/>
            <a:gdLst>
              <a:gd name="connsiteX0" fmla="*/ 1501143 w 1708635"/>
              <a:gd name="connsiteY0" fmla="*/ 0 h 2754821"/>
              <a:gd name="connsiteX1" fmla="*/ 1708635 w 1708635"/>
              <a:gd name="connsiteY1" fmla="*/ 292608 h 2754821"/>
              <a:gd name="connsiteX2" fmla="*/ 1708635 w 1708635"/>
              <a:gd name="connsiteY2" fmla="*/ 2754821 h 2754821"/>
              <a:gd name="connsiteX3" fmla="*/ 0 w 1708635"/>
              <a:gd name="connsiteY3" fmla="*/ 2754821 h 2754821"/>
              <a:gd name="connsiteX4" fmla="*/ 0 w 1708635"/>
              <a:gd name="connsiteY4" fmla="*/ 292608 h 2754821"/>
              <a:gd name="connsiteX5" fmla="*/ 1501143 w 1708635"/>
              <a:gd name="connsiteY5" fmla="*/ 292608 h 2754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08635" h="2754821">
                <a:moveTo>
                  <a:pt x="1501143" y="0"/>
                </a:moveTo>
                <a:lnTo>
                  <a:pt x="1708635" y="292608"/>
                </a:lnTo>
                <a:lnTo>
                  <a:pt x="1708635" y="2754821"/>
                </a:lnTo>
                <a:lnTo>
                  <a:pt x="0" y="2754821"/>
                </a:lnTo>
                <a:lnTo>
                  <a:pt x="0" y="292608"/>
                </a:lnTo>
                <a:lnTo>
                  <a:pt x="1501143" y="292608"/>
                </a:lnTo>
                <a:close/>
              </a:path>
            </a:pathLst>
          </a:custGeom>
          <a:ln/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0">
            <a:schemeClr val="accent3"/>
          </a:lnRef>
          <a:fillRef idx="1002">
            <a:schemeClr val="dk2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endParaRPr lang="en-US" sz="1600" dirty="0">
              <a:latin typeface="Amasis MT Pro Medium" panose="02040A04050005020304" pitchFamily="18" charset="77"/>
              <a:ea typeface="Silom" pitchFamily="2" charset="-34"/>
              <a:cs typeface="Amasis MT Pro Black" panose="020F0502020204030204" pitchFamily="34" charset="0"/>
            </a:endParaRPr>
          </a:p>
          <a:p>
            <a:endParaRPr lang="en-US" sz="1600" dirty="0">
              <a:latin typeface="Amasis MT Pro Medium" panose="02040A04050005020304" pitchFamily="18" charset="77"/>
              <a:ea typeface="Silom" pitchFamily="2" charset="-34"/>
              <a:cs typeface="Amasis MT Pro Black" panose="020F0502020204030204" pitchFamily="34" charset="0"/>
            </a:endParaRPr>
          </a:p>
          <a:p>
            <a:endParaRPr lang="en-US" sz="1600" dirty="0">
              <a:latin typeface="Amasis MT Pro Medium" panose="02040A04050005020304" pitchFamily="18" charset="77"/>
              <a:ea typeface="Silom" pitchFamily="2" charset="-34"/>
              <a:cs typeface="Amasis MT Pro Black" panose="020F0502020204030204" pitchFamily="34" charset="0"/>
            </a:endParaRP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n = 5;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for(i = 1; i &lt;= n ; i++)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{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      if(i == n)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      {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         i = 0; n--;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      }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     printf(“*”);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07CF7D-8A87-6F4E-871D-F3AAAEBDFC43}"/>
              </a:ext>
            </a:extLst>
          </p:cNvPr>
          <p:cNvSpPr txBox="1"/>
          <p:nvPr/>
        </p:nvSpPr>
        <p:spPr>
          <a:xfrm>
            <a:off x="6265040" y="0"/>
            <a:ext cx="5203655" cy="2382811"/>
          </a:xfrm>
          <a:custGeom>
            <a:avLst/>
            <a:gdLst>
              <a:gd name="connsiteX0" fmla="*/ 2201199 w 2505455"/>
              <a:gd name="connsiteY0" fmla="*/ 0 h 3185708"/>
              <a:gd name="connsiteX1" fmla="*/ 2505454 w 2505455"/>
              <a:gd name="connsiteY1" fmla="*/ 292608 h 3185708"/>
              <a:gd name="connsiteX2" fmla="*/ 2505455 w 2505455"/>
              <a:gd name="connsiteY2" fmla="*/ 292608 h 3185708"/>
              <a:gd name="connsiteX3" fmla="*/ 2505455 w 2505455"/>
              <a:gd name="connsiteY3" fmla="*/ 3185708 h 3185708"/>
              <a:gd name="connsiteX4" fmla="*/ 0 w 2505455"/>
              <a:gd name="connsiteY4" fmla="*/ 3185708 h 3185708"/>
              <a:gd name="connsiteX5" fmla="*/ 0 w 2505455"/>
              <a:gd name="connsiteY5" fmla="*/ 292608 h 3185708"/>
              <a:gd name="connsiteX6" fmla="*/ 2201199 w 2505455"/>
              <a:gd name="connsiteY6" fmla="*/ 292608 h 3185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5455" h="3185708">
                <a:moveTo>
                  <a:pt x="2201199" y="0"/>
                </a:moveTo>
                <a:lnTo>
                  <a:pt x="2505454" y="292608"/>
                </a:lnTo>
                <a:lnTo>
                  <a:pt x="2505455" y="292608"/>
                </a:lnTo>
                <a:lnTo>
                  <a:pt x="2505455" y="3185708"/>
                </a:lnTo>
                <a:lnTo>
                  <a:pt x="0" y="3185708"/>
                </a:lnTo>
                <a:lnTo>
                  <a:pt x="0" y="292608"/>
                </a:lnTo>
                <a:lnTo>
                  <a:pt x="2201199" y="292608"/>
                </a:lnTo>
                <a:close/>
              </a:path>
            </a:pathLst>
          </a:cu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noAutofit/>
          </a:bodyPr>
          <a:lstStyle/>
          <a:p>
            <a:pPr lvl="1"/>
            <a:endParaRPr lang="en-US" sz="1400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latin typeface="Silom" pitchFamily="2" charset="-34"/>
                <a:ea typeface="Silom" pitchFamily="2" charset="-34"/>
                <a:cs typeface="Silom" pitchFamily="2" charset="-34"/>
              </a:rPr>
              <a:t>for( i = 1 ; i &lt;= 5 ; i++)</a:t>
            </a:r>
          </a:p>
          <a:p>
            <a:pPr lvl="1"/>
            <a:r>
              <a:rPr lang="en-US" sz="2000" dirty="0">
                <a:latin typeface="Silom" pitchFamily="2" charset="-34"/>
                <a:ea typeface="Silom" pitchFamily="2" charset="-34"/>
                <a:cs typeface="Silom" pitchFamily="2" charset="-34"/>
              </a:rPr>
              <a:t>{</a:t>
            </a:r>
          </a:p>
          <a:p>
            <a:pPr lvl="1"/>
            <a:r>
              <a:rPr lang="en-US" sz="2000" dirty="0">
                <a:latin typeface="Silom" pitchFamily="2" charset="-34"/>
                <a:ea typeface="Silom" pitchFamily="2" charset="-34"/>
                <a:cs typeface="Silom" pitchFamily="2" charset="-34"/>
              </a:rPr>
              <a:t>      for(j =1; j &lt;= 6 - i ; </a:t>
            </a:r>
            <a:r>
              <a:rPr lang="en-US" sz="2000" dirty="0" err="1">
                <a:latin typeface="Silom" pitchFamily="2" charset="-34"/>
                <a:ea typeface="Silom" pitchFamily="2" charset="-34"/>
                <a:cs typeface="Silom" pitchFamily="2" charset="-34"/>
              </a:rPr>
              <a:t>j++</a:t>
            </a:r>
            <a:r>
              <a:rPr lang="en-US" sz="2000" dirty="0">
                <a:latin typeface="Silom" pitchFamily="2" charset="-34"/>
                <a:ea typeface="Silom" pitchFamily="2" charset="-34"/>
                <a:cs typeface="Silom" pitchFamily="2" charset="-34"/>
              </a:rPr>
              <a:t>)</a:t>
            </a:r>
          </a:p>
          <a:p>
            <a:pPr lvl="1"/>
            <a:r>
              <a:rPr lang="en-US" sz="2000" dirty="0">
                <a:latin typeface="Silom" pitchFamily="2" charset="-34"/>
                <a:ea typeface="Silom" pitchFamily="2" charset="-34"/>
                <a:cs typeface="Silom" pitchFamily="2" charset="-34"/>
              </a:rPr>
              <a:t>	{</a:t>
            </a:r>
          </a:p>
          <a:p>
            <a:pPr lvl="1"/>
            <a:r>
              <a:rPr lang="en-US" sz="2000" dirty="0">
                <a:latin typeface="Silom" pitchFamily="2" charset="-34"/>
                <a:ea typeface="Silom" pitchFamily="2" charset="-34"/>
                <a:cs typeface="Silom" pitchFamily="2" charset="-34"/>
              </a:rPr>
              <a:t>	      printf(“*”);</a:t>
            </a:r>
          </a:p>
          <a:p>
            <a:pPr lvl="1"/>
            <a:r>
              <a:rPr lang="en-US" sz="2000" dirty="0">
                <a:latin typeface="Silom" pitchFamily="2" charset="-34"/>
                <a:ea typeface="Silom" pitchFamily="2" charset="-34"/>
                <a:cs typeface="Silom" pitchFamily="2" charset="-34"/>
              </a:rPr>
              <a:t>	}</a:t>
            </a:r>
          </a:p>
          <a:p>
            <a:pPr lvl="1"/>
            <a:r>
              <a:rPr lang="en-US" sz="2000" dirty="0">
                <a:latin typeface="Silom" pitchFamily="2" charset="-34"/>
                <a:ea typeface="Silom" pitchFamily="2" charset="-34"/>
                <a:cs typeface="Silom" pitchFamily="2" charset="-34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F51800-1B78-6C46-B605-6CFB081E5F4A}"/>
              </a:ext>
            </a:extLst>
          </p:cNvPr>
          <p:cNvSpPr txBox="1"/>
          <p:nvPr/>
        </p:nvSpPr>
        <p:spPr>
          <a:xfrm>
            <a:off x="9469081" y="3604274"/>
            <a:ext cx="2353949" cy="3091237"/>
          </a:xfrm>
          <a:custGeom>
            <a:avLst/>
            <a:gdLst>
              <a:gd name="connsiteX0" fmla="*/ 1501143 w 1708635"/>
              <a:gd name="connsiteY0" fmla="*/ 0 h 2754821"/>
              <a:gd name="connsiteX1" fmla="*/ 1708635 w 1708635"/>
              <a:gd name="connsiteY1" fmla="*/ 292608 h 2754821"/>
              <a:gd name="connsiteX2" fmla="*/ 1708635 w 1708635"/>
              <a:gd name="connsiteY2" fmla="*/ 2754821 h 2754821"/>
              <a:gd name="connsiteX3" fmla="*/ 0 w 1708635"/>
              <a:gd name="connsiteY3" fmla="*/ 2754821 h 2754821"/>
              <a:gd name="connsiteX4" fmla="*/ 0 w 1708635"/>
              <a:gd name="connsiteY4" fmla="*/ 292608 h 2754821"/>
              <a:gd name="connsiteX5" fmla="*/ 1501143 w 1708635"/>
              <a:gd name="connsiteY5" fmla="*/ 292608 h 2754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08635" h="2754821">
                <a:moveTo>
                  <a:pt x="1501143" y="0"/>
                </a:moveTo>
                <a:lnTo>
                  <a:pt x="1708635" y="292608"/>
                </a:lnTo>
                <a:lnTo>
                  <a:pt x="1708635" y="2754821"/>
                </a:lnTo>
                <a:lnTo>
                  <a:pt x="0" y="2754821"/>
                </a:lnTo>
                <a:lnTo>
                  <a:pt x="0" y="292608"/>
                </a:lnTo>
                <a:lnTo>
                  <a:pt x="1501143" y="292608"/>
                </a:lnTo>
                <a:close/>
              </a:path>
            </a:pathLst>
          </a:custGeom>
          <a:ln/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0">
            <a:schemeClr val="accent3"/>
          </a:lnRef>
          <a:fillRef idx="1002">
            <a:schemeClr val="dk2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endParaRPr lang="en-US" sz="1600" dirty="0">
              <a:latin typeface="Amasis MT Pro Medium" panose="02040A04050005020304" pitchFamily="18" charset="77"/>
              <a:ea typeface="Silom" pitchFamily="2" charset="-34"/>
              <a:cs typeface="Amasis MT Pro Black" panose="020F0502020204030204" pitchFamily="34" charset="0"/>
            </a:endParaRPr>
          </a:p>
          <a:p>
            <a:endParaRPr lang="en-US" sz="1600" dirty="0">
              <a:latin typeface="Amasis MT Pro Medium" panose="02040A04050005020304" pitchFamily="18" charset="77"/>
              <a:ea typeface="Silom" pitchFamily="2" charset="-34"/>
              <a:cs typeface="Amasis MT Pro Black" panose="020F0502020204030204" pitchFamily="34" charset="0"/>
            </a:endParaRPr>
          </a:p>
          <a:p>
            <a:endParaRPr lang="en-US" sz="1600" dirty="0">
              <a:latin typeface="Amasis MT Pro Medium" panose="02040A04050005020304" pitchFamily="18" charset="77"/>
              <a:ea typeface="Silom" pitchFamily="2" charset="-34"/>
              <a:cs typeface="Amasis MT Pro Black" panose="020F0502020204030204" pitchFamily="34" charset="0"/>
            </a:endParaRP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s = n = 5;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for(i = 1; i &lt;= 15 ; i++)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{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      if(i % n == 0)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      {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             s = s + --n;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      }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     printf(“*”);</a:t>
            </a:r>
          </a:p>
          <a:p>
            <a:r>
              <a:rPr lang="en-US" sz="1600" dirty="0">
                <a:latin typeface="Amasis MT Pro Medium" panose="02040A04050005020304" pitchFamily="18" charset="77"/>
                <a:ea typeface="Silom" pitchFamily="2" charset="-34"/>
                <a:cs typeface="Amasis MT Pro Black" panose="020F0502020204030204" pitchFamily="34" charset="0"/>
              </a:rPr>
              <a:t>}</a:t>
            </a:r>
          </a:p>
        </p:txBody>
      </p:sp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E5112E21-4737-C345-BE64-48CBB4F12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300082"/>
              </p:ext>
            </p:extLst>
          </p:nvPr>
        </p:nvGraphicFramePr>
        <p:xfrm>
          <a:off x="114017" y="824753"/>
          <a:ext cx="1497500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9500">
                  <a:extLst>
                    <a:ext uri="{9D8B030D-6E8A-4147-A177-3AD203B41FA5}">
                      <a16:colId xmlns:a16="http://schemas.microsoft.com/office/drawing/2014/main" val="2107103437"/>
                    </a:ext>
                  </a:extLst>
                </a:gridCol>
                <a:gridCol w="299500">
                  <a:extLst>
                    <a:ext uri="{9D8B030D-6E8A-4147-A177-3AD203B41FA5}">
                      <a16:colId xmlns:a16="http://schemas.microsoft.com/office/drawing/2014/main" val="2101390373"/>
                    </a:ext>
                  </a:extLst>
                </a:gridCol>
                <a:gridCol w="299500">
                  <a:extLst>
                    <a:ext uri="{9D8B030D-6E8A-4147-A177-3AD203B41FA5}">
                      <a16:colId xmlns:a16="http://schemas.microsoft.com/office/drawing/2014/main" val="3720621974"/>
                    </a:ext>
                  </a:extLst>
                </a:gridCol>
                <a:gridCol w="299500">
                  <a:extLst>
                    <a:ext uri="{9D8B030D-6E8A-4147-A177-3AD203B41FA5}">
                      <a16:colId xmlns:a16="http://schemas.microsoft.com/office/drawing/2014/main" val="2645519066"/>
                    </a:ext>
                  </a:extLst>
                </a:gridCol>
                <a:gridCol w="299500">
                  <a:extLst>
                    <a:ext uri="{9D8B030D-6E8A-4147-A177-3AD203B41FA5}">
                      <a16:colId xmlns:a16="http://schemas.microsoft.com/office/drawing/2014/main" val="1248716848"/>
                    </a:ext>
                  </a:extLst>
                </a:gridCol>
              </a:tblGrid>
              <a:tr h="256941">
                <a:tc>
                  <a:txBody>
                    <a:bodyPr/>
                    <a:lstStyle/>
                    <a:p>
                      <a:r>
                        <a:rPr lang="en-US" sz="1200" b="1" dirty="0"/>
                        <a:t>*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*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*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*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*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0282874"/>
                  </a:ext>
                </a:extLst>
              </a:tr>
              <a:tr h="256941">
                <a:tc>
                  <a:txBody>
                    <a:bodyPr/>
                    <a:lstStyle/>
                    <a:p>
                      <a:r>
                        <a:rPr lang="en-US" sz="1200" b="1" dirty="0"/>
                        <a:t>*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*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*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*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*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37961"/>
                  </a:ext>
                </a:extLst>
              </a:tr>
              <a:tr h="256941">
                <a:tc>
                  <a:txBody>
                    <a:bodyPr/>
                    <a:lstStyle/>
                    <a:p>
                      <a:r>
                        <a:rPr lang="en-US" sz="1200" b="1" dirty="0"/>
                        <a:t>*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*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*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*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*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6575793"/>
                  </a:ext>
                </a:extLst>
              </a:tr>
              <a:tr h="256941">
                <a:tc>
                  <a:txBody>
                    <a:bodyPr/>
                    <a:lstStyle/>
                    <a:p>
                      <a:r>
                        <a:rPr lang="en-US" sz="1200" b="1" dirty="0"/>
                        <a:t>*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*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*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*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*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823349"/>
                  </a:ext>
                </a:extLst>
              </a:tr>
              <a:tr h="256941">
                <a:tc>
                  <a:txBody>
                    <a:bodyPr/>
                    <a:lstStyle/>
                    <a:p>
                      <a:r>
                        <a:rPr lang="en-US" sz="1200" b="1" dirty="0"/>
                        <a:t>*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*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*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*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*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3922310"/>
                  </a:ext>
                </a:extLst>
              </a:tr>
            </a:tbl>
          </a:graphicData>
        </a:graphic>
      </p:graphicFrame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C3DE42D9-6629-B642-9032-512B9E6508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207747"/>
              </p:ext>
            </p:extLst>
          </p:nvPr>
        </p:nvGraphicFramePr>
        <p:xfrm>
          <a:off x="1956474" y="824754"/>
          <a:ext cx="1497480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9496">
                  <a:extLst>
                    <a:ext uri="{9D8B030D-6E8A-4147-A177-3AD203B41FA5}">
                      <a16:colId xmlns:a16="http://schemas.microsoft.com/office/drawing/2014/main" val="2107103437"/>
                    </a:ext>
                  </a:extLst>
                </a:gridCol>
                <a:gridCol w="299496">
                  <a:extLst>
                    <a:ext uri="{9D8B030D-6E8A-4147-A177-3AD203B41FA5}">
                      <a16:colId xmlns:a16="http://schemas.microsoft.com/office/drawing/2014/main" val="2101390373"/>
                    </a:ext>
                  </a:extLst>
                </a:gridCol>
                <a:gridCol w="299496">
                  <a:extLst>
                    <a:ext uri="{9D8B030D-6E8A-4147-A177-3AD203B41FA5}">
                      <a16:colId xmlns:a16="http://schemas.microsoft.com/office/drawing/2014/main" val="3720621974"/>
                    </a:ext>
                  </a:extLst>
                </a:gridCol>
                <a:gridCol w="299496">
                  <a:extLst>
                    <a:ext uri="{9D8B030D-6E8A-4147-A177-3AD203B41FA5}">
                      <a16:colId xmlns:a16="http://schemas.microsoft.com/office/drawing/2014/main" val="2645519066"/>
                    </a:ext>
                  </a:extLst>
                </a:gridCol>
                <a:gridCol w="299496">
                  <a:extLst>
                    <a:ext uri="{9D8B030D-6E8A-4147-A177-3AD203B41FA5}">
                      <a16:colId xmlns:a16="http://schemas.microsoft.com/office/drawing/2014/main" val="124871684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02828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379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6575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82334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3922310"/>
                  </a:ext>
                </a:extLst>
              </a:tr>
            </a:tbl>
          </a:graphicData>
        </a:graphic>
      </p:graphicFrame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6E57846E-9E26-214F-97B2-80A3D3736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214136"/>
              </p:ext>
            </p:extLst>
          </p:nvPr>
        </p:nvGraphicFramePr>
        <p:xfrm>
          <a:off x="3794645" y="833186"/>
          <a:ext cx="1497480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9496">
                  <a:extLst>
                    <a:ext uri="{9D8B030D-6E8A-4147-A177-3AD203B41FA5}">
                      <a16:colId xmlns:a16="http://schemas.microsoft.com/office/drawing/2014/main" val="2107103437"/>
                    </a:ext>
                  </a:extLst>
                </a:gridCol>
                <a:gridCol w="299496">
                  <a:extLst>
                    <a:ext uri="{9D8B030D-6E8A-4147-A177-3AD203B41FA5}">
                      <a16:colId xmlns:a16="http://schemas.microsoft.com/office/drawing/2014/main" val="2101390373"/>
                    </a:ext>
                  </a:extLst>
                </a:gridCol>
                <a:gridCol w="299496">
                  <a:extLst>
                    <a:ext uri="{9D8B030D-6E8A-4147-A177-3AD203B41FA5}">
                      <a16:colId xmlns:a16="http://schemas.microsoft.com/office/drawing/2014/main" val="3720621974"/>
                    </a:ext>
                  </a:extLst>
                </a:gridCol>
                <a:gridCol w="299496">
                  <a:extLst>
                    <a:ext uri="{9D8B030D-6E8A-4147-A177-3AD203B41FA5}">
                      <a16:colId xmlns:a16="http://schemas.microsoft.com/office/drawing/2014/main" val="2645519066"/>
                    </a:ext>
                  </a:extLst>
                </a:gridCol>
                <a:gridCol w="299496">
                  <a:extLst>
                    <a:ext uri="{9D8B030D-6E8A-4147-A177-3AD203B41FA5}">
                      <a16:colId xmlns:a16="http://schemas.microsoft.com/office/drawing/2014/main" val="124871684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02828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379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6575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82334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3922310"/>
                  </a:ext>
                </a:extLst>
              </a:tr>
            </a:tbl>
          </a:graphicData>
        </a:graphic>
      </p:graphicFrame>
      <p:graphicFrame>
        <p:nvGraphicFramePr>
          <p:cNvPr id="16" name="Table 3">
            <a:extLst>
              <a:ext uri="{FF2B5EF4-FFF2-40B4-BE49-F238E27FC236}">
                <a16:creationId xmlns:a16="http://schemas.microsoft.com/office/drawing/2014/main" id="{400CF10A-CAA7-7F44-A9D1-E66EBA597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950273"/>
              </p:ext>
            </p:extLst>
          </p:nvPr>
        </p:nvGraphicFramePr>
        <p:xfrm>
          <a:off x="114017" y="2400297"/>
          <a:ext cx="1497500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9500">
                  <a:extLst>
                    <a:ext uri="{9D8B030D-6E8A-4147-A177-3AD203B41FA5}">
                      <a16:colId xmlns:a16="http://schemas.microsoft.com/office/drawing/2014/main" val="2107103437"/>
                    </a:ext>
                  </a:extLst>
                </a:gridCol>
                <a:gridCol w="299500">
                  <a:extLst>
                    <a:ext uri="{9D8B030D-6E8A-4147-A177-3AD203B41FA5}">
                      <a16:colId xmlns:a16="http://schemas.microsoft.com/office/drawing/2014/main" val="2101390373"/>
                    </a:ext>
                  </a:extLst>
                </a:gridCol>
                <a:gridCol w="299500">
                  <a:extLst>
                    <a:ext uri="{9D8B030D-6E8A-4147-A177-3AD203B41FA5}">
                      <a16:colId xmlns:a16="http://schemas.microsoft.com/office/drawing/2014/main" val="3720621974"/>
                    </a:ext>
                  </a:extLst>
                </a:gridCol>
                <a:gridCol w="299500">
                  <a:extLst>
                    <a:ext uri="{9D8B030D-6E8A-4147-A177-3AD203B41FA5}">
                      <a16:colId xmlns:a16="http://schemas.microsoft.com/office/drawing/2014/main" val="2645519066"/>
                    </a:ext>
                  </a:extLst>
                </a:gridCol>
                <a:gridCol w="299500">
                  <a:extLst>
                    <a:ext uri="{9D8B030D-6E8A-4147-A177-3AD203B41FA5}">
                      <a16:colId xmlns:a16="http://schemas.microsoft.com/office/drawing/2014/main" val="1248716848"/>
                    </a:ext>
                  </a:extLst>
                </a:gridCol>
              </a:tblGrid>
              <a:tr h="256941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0282874"/>
                  </a:ext>
                </a:extLst>
              </a:tr>
              <a:tr h="256941"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37961"/>
                  </a:ext>
                </a:extLst>
              </a:tr>
              <a:tr h="256941"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6575793"/>
                  </a:ext>
                </a:extLst>
              </a:tr>
              <a:tr h="256941">
                <a:tc>
                  <a:txBody>
                    <a:bodyPr/>
                    <a:lstStyle/>
                    <a:p>
                      <a:r>
                        <a:rPr lang="en-US" sz="1200" b="1" dirty="0"/>
                        <a:t>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823349"/>
                  </a:ext>
                </a:extLst>
              </a:tr>
              <a:tr h="256941">
                <a:tc>
                  <a:txBody>
                    <a:bodyPr/>
                    <a:lstStyle/>
                    <a:p>
                      <a:r>
                        <a:rPr lang="en-US" sz="1200" b="1" dirty="0"/>
                        <a:t>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3922310"/>
                  </a:ext>
                </a:extLst>
              </a:tr>
            </a:tbl>
          </a:graphicData>
        </a:graphic>
      </p:graphicFrame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3FF415D3-9883-9A4B-B06D-3083796D76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007161"/>
              </p:ext>
            </p:extLst>
          </p:nvPr>
        </p:nvGraphicFramePr>
        <p:xfrm>
          <a:off x="3794635" y="2401667"/>
          <a:ext cx="1497500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9500">
                  <a:extLst>
                    <a:ext uri="{9D8B030D-6E8A-4147-A177-3AD203B41FA5}">
                      <a16:colId xmlns:a16="http://schemas.microsoft.com/office/drawing/2014/main" val="2107103437"/>
                    </a:ext>
                  </a:extLst>
                </a:gridCol>
                <a:gridCol w="299500">
                  <a:extLst>
                    <a:ext uri="{9D8B030D-6E8A-4147-A177-3AD203B41FA5}">
                      <a16:colId xmlns:a16="http://schemas.microsoft.com/office/drawing/2014/main" val="2101390373"/>
                    </a:ext>
                  </a:extLst>
                </a:gridCol>
                <a:gridCol w="299500">
                  <a:extLst>
                    <a:ext uri="{9D8B030D-6E8A-4147-A177-3AD203B41FA5}">
                      <a16:colId xmlns:a16="http://schemas.microsoft.com/office/drawing/2014/main" val="3720621974"/>
                    </a:ext>
                  </a:extLst>
                </a:gridCol>
                <a:gridCol w="299500">
                  <a:extLst>
                    <a:ext uri="{9D8B030D-6E8A-4147-A177-3AD203B41FA5}">
                      <a16:colId xmlns:a16="http://schemas.microsoft.com/office/drawing/2014/main" val="2645519066"/>
                    </a:ext>
                  </a:extLst>
                </a:gridCol>
                <a:gridCol w="299500">
                  <a:extLst>
                    <a:ext uri="{9D8B030D-6E8A-4147-A177-3AD203B41FA5}">
                      <a16:colId xmlns:a16="http://schemas.microsoft.com/office/drawing/2014/main" val="1248716848"/>
                    </a:ext>
                  </a:extLst>
                </a:gridCol>
              </a:tblGrid>
              <a:tr h="256941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0282874"/>
                  </a:ext>
                </a:extLst>
              </a:tr>
              <a:tr h="256941">
                <a:tc>
                  <a:txBody>
                    <a:bodyPr/>
                    <a:lstStyle/>
                    <a:p>
                      <a:r>
                        <a:rPr lang="en-US" sz="1200" b="1" dirty="0"/>
                        <a:t>F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37961"/>
                  </a:ext>
                </a:extLst>
              </a:tr>
              <a:tr h="256941">
                <a:tc>
                  <a:txBody>
                    <a:bodyPr/>
                    <a:lstStyle/>
                    <a:p>
                      <a:r>
                        <a:rPr lang="en-US" sz="1200" b="1" dirty="0"/>
                        <a:t>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6575793"/>
                  </a:ext>
                </a:extLst>
              </a:tr>
              <a:tr h="256941">
                <a:tc>
                  <a:txBody>
                    <a:bodyPr/>
                    <a:lstStyle/>
                    <a:p>
                      <a:r>
                        <a:rPr lang="en-US" sz="1200" b="1" dirty="0"/>
                        <a:t>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Q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823349"/>
                  </a:ext>
                </a:extLst>
              </a:tr>
              <a:tr h="256941">
                <a:tc>
                  <a:txBody>
                    <a:bodyPr/>
                    <a:lstStyle/>
                    <a:p>
                      <a:r>
                        <a:rPr lang="en-US" sz="1200" b="1" dirty="0"/>
                        <a:t>U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V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3922310"/>
                  </a:ext>
                </a:extLst>
              </a:tr>
            </a:tbl>
          </a:graphicData>
        </a:graphic>
      </p:graphicFrame>
      <p:graphicFrame>
        <p:nvGraphicFramePr>
          <p:cNvPr id="18" name="Table 3">
            <a:extLst>
              <a:ext uri="{FF2B5EF4-FFF2-40B4-BE49-F238E27FC236}">
                <a16:creationId xmlns:a16="http://schemas.microsoft.com/office/drawing/2014/main" id="{B036751B-7B4F-D24A-AB77-3573DA3338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907601"/>
              </p:ext>
            </p:extLst>
          </p:nvPr>
        </p:nvGraphicFramePr>
        <p:xfrm>
          <a:off x="1952206" y="2377277"/>
          <a:ext cx="1497500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9500">
                  <a:extLst>
                    <a:ext uri="{9D8B030D-6E8A-4147-A177-3AD203B41FA5}">
                      <a16:colId xmlns:a16="http://schemas.microsoft.com/office/drawing/2014/main" val="2107103437"/>
                    </a:ext>
                  </a:extLst>
                </a:gridCol>
                <a:gridCol w="299500">
                  <a:extLst>
                    <a:ext uri="{9D8B030D-6E8A-4147-A177-3AD203B41FA5}">
                      <a16:colId xmlns:a16="http://schemas.microsoft.com/office/drawing/2014/main" val="2101390373"/>
                    </a:ext>
                  </a:extLst>
                </a:gridCol>
                <a:gridCol w="299500">
                  <a:extLst>
                    <a:ext uri="{9D8B030D-6E8A-4147-A177-3AD203B41FA5}">
                      <a16:colId xmlns:a16="http://schemas.microsoft.com/office/drawing/2014/main" val="3720621974"/>
                    </a:ext>
                  </a:extLst>
                </a:gridCol>
                <a:gridCol w="299500">
                  <a:extLst>
                    <a:ext uri="{9D8B030D-6E8A-4147-A177-3AD203B41FA5}">
                      <a16:colId xmlns:a16="http://schemas.microsoft.com/office/drawing/2014/main" val="2645519066"/>
                    </a:ext>
                  </a:extLst>
                </a:gridCol>
                <a:gridCol w="299500">
                  <a:extLst>
                    <a:ext uri="{9D8B030D-6E8A-4147-A177-3AD203B41FA5}">
                      <a16:colId xmlns:a16="http://schemas.microsoft.com/office/drawing/2014/main" val="1248716848"/>
                    </a:ext>
                  </a:extLst>
                </a:gridCol>
              </a:tblGrid>
              <a:tr h="256941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0282874"/>
                  </a:ext>
                </a:extLst>
              </a:tr>
              <a:tr h="256941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37961"/>
                  </a:ext>
                </a:extLst>
              </a:tr>
              <a:tr h="256941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6575793"/>
                  </a:ext>
                </a:extLst>
              </a:tr>
              <a:tr h="256941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823349"/>
                  </a:ext>
                </a:extLst>
              </a:tr>
              <a:tr h="256941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3922310"/>
                  </a:ext>
                </a:extLst>
              </a:tr>
            </a:tbl>
          </a:graphicData>
        </a:graphic>
      </p:graphicFrame>
      <p:graphicFrame>
        <p:nvGraphicFramePr>
          <p:cNvPr id="19" name="Table 3">
            <a:extLst>
              <a:ext uri="{FF2B5EF4-FFF2-40B4-BE49-F238E27FC236}">
                <a16:creationId xmlns:a16="http://schemas.microsoft.com/office/drawing/2014/main" id="{E2AFD3BE-DC64-364E-B921-49DDA577BB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037354"/>
              </p:ext>
            </p:extLst>
          </p:nvPr>
        </p:nvGraphicFramePr>
        <p:xfrm>
          <a:off x="114018" y="3920506"/>
          <a:ext cx="1705715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1143">
                  <a:extLst>
                    <a:ext uri="{9D8B030D-6E8A-4147-A177-3AD203B41FA5}">
                      <a16:colId xmlns:a16="http://schemas.microsoft.com/office/drawing/2014/main" val="2107103437"/>
                    </a:ext>
                  </a:extLst>
                </a:gridCol>
                <a:gridCol w="341143">
                  <a:extLst>
                    <a:ext uri="{9D8B030D-6E8A-4147-A177-3AD203B41FA5}">
                      <a16:colId xmlns:a16="http://schemas.microsoft.com/office/drawing/2014/main" val="2101390373"/>
                    </a:ext>
                  </a:extLst>
                </a:gridCol>
                <a:gridCol w="341143">
                  <a:extLst>
                    <a:ext uri="{9D8B030D-6E8A-4147-A177-3AD203B41FA5}">
                      <a16:colId xmlns:a16="http://schemas.microsoft.com/office/drawing/2014/main" val="3720621974"/>
                    </a:ext>
                  </a:extLst>
                </a:gridCol>
                <a:gridCol w="341143">
                  <a:extLst>
                    <a:ext uri="{9D8B030D-6E8A-4147-A177-3AD203B41FA5}">
                      <a16:colId xmlns:a16="http://schemas.microsoft.com/office/drawing/2014/main" val="2645519066"/>
                    </a:ext>
                  </a:extLst>
                </a:gridCol>
                <a:gridCol w="341143">
                  <a:extLst>
                    <a:ext uri="{9D8B030D-6E8A-4147-A177-3AD203B41FA5}">
                      <a16:colId xmlns:a16="http://schemas.microsoft.com/office/drawing/2014/main" val="1248716848"/>
                    </a:ext>
                  </a:extLst>
                </a:gridCol>
              </a:tblGrid>
              <a:tr h="253426"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0282874"/>
                  </a:ext>
                </a:extLst>
              </a:tr>
              <a:tr h="253426">
                <a:tc>
                  <a:txBody>
                    <a:bodyPr/>
                    <a:lstStyle/>
                    <a:p>
                      <a:r>
                        <a:rPr lang="en-US" sz="1200" b="1" dirty="0"/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37961"/>
                  </a:ext>
                </a:extLst>
              </a:tr>
              <a:tr h="253426">
                <a:tc>
                  <a:txBody>
                    <a:bodyPr/>
                    <a:lstStyle/>
                    <a:p>
                      <a:r>
                        <a:rPr lang="en-US" sz="1200" b="1" dirty="0"/>
                        <a:t>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6575793"/>
                  </a:ext>
                </a:extLst>
              </a:tr>
              <a:tr h="253426">
                <a:tc>
                  <a:txBody>
                    <a:bodyPr/>
                    <a:lstStyle/>
                    <a:p>
                      <a:r>
                        <a:rPr lang="en-US" sz="1200" b="1" dirty="0"/>
                        <a:t>16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823349"/>
                  </a:ext>
                </a:extLst>
              </a:tr>
              <a:tr h="253426">
                <a:tc>
                  <a:txBody>
                    <a:bodyPr/>
                    <a:lstStyle/>
                    <a:p>
                      <a:r>
                        <a:rPr lang="en-US" sz="1200" b="1" dirty="0"/>
                        <a:t>21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3922310"/>
                  </a:ext>
                </a:extLst>
              </a:tr>
            </a:tbl>
          </a:graphicData>
        </a:graphic>
      </p:graphicFrame>
      <p:graphicFrame>
        <p:nvGraphicFramePr>
          <p:cNvPr id="20" name="Table 3">
            <a:extLst>
              <a:ext uri="{FF2B5EF4-FFF2-40B4-BE49-F238E27FC236}">
                <a16:creationId xmlns:a16="http://schemas.microsoft.com/office/drawing/2014/main" id="{0896E956-8672-B849-B136-F4E3EBF3B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104650"/>
              </p:ext>
            </p:extLst>
          </p:nvPr>
        </p:nvGraphicFramePr>
        <p:xfrm>
          <a:off x="1952206" y="3928406"/>
          <a:ext cx="1705715" cy="1645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1143">
                  <a:extLst>
                    <a:ext uri="{9D8B030D-6E8A-4147-A177-3AD203B41FA5}">
                      <a16:colId xmlns:a16="http://schemas.microsoft.com/office/drawing/2014/main" val="2107103437"/>
                    </a:ext>
                  </a:extLst>
                </a:gridCol>
                <a:gridCol w="341143">
                  <a:extLst>
                    <a:ext uri="{9D8B030D-6E8A-4147-A177-3AD203B41FA5}">
                      <a16:colId xmlns:a16="http://schemas.microsoft.com/office/drawing/2014/main" val="2101390373"/>
                    </a:ext>
                  </a:extLst>
                </a:gridCol>
                <a:gridCol w="341143">
                  <a:extLst>
                    <a:ext uri="{9D8B030D-6E8A-4147-A177-3AD203B41FA5}">
                      <a16:colId xmlns:a16="http://schemas.microsoft.com/office/drawing/2014/main" val="3720621974"/>
                    </a:ext>
                  </a:extLst>
                </a:gridCol>
                <a:gridCol w="341143">
                  <a:extLst>
                    <a:ext uri="{9D8B030D-6E8A-4147-A177-3AD203B41FA5}">
                      <a16:colId xmlns:a16="http://schemas.microsoft.com/office/drawing/2014/main" val="2645519066"/>
                    </a:ext>
                  </a:extLst>
                </a:gridCol>
                <a:gridCol w="341143">
                  <a:extLst>
                    <a:ext uri="{9D8B030D-6E8A-4147-A177-3AD203B41FA5}">
                      <a16:colId xmlns:a16="http://schemas.microsoft.com/office/drawing/2014/main" val="1248716848"/>
                    </a:ext>
                  </a:extLst>
                </a:gridCol>
              </a:tblGrid>
              <a:tr h="253426"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0282874"/>
                  </a:ext>
                </a:extLst>
              </a:tr>
              <a:tr h="253426">
                <a:tc>
                  <a:txBody>
                    <a:bodyPr/>
                    <a:lstStyle/>
                    <a:p>
                      <a:r>
                        <a:rPr lang="en-US" sz="1200" b="1" dirty="0"/>
                        <a:t>F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37961"/>
                  </a:ext>
                </a:extLst>
              </a:tr>
              <a:tr h="253426">
                <a:tc>
                  <a:txBody>
                    <a:bodyPr/>
                    <a:lstStyle/>
                    <a:p>
                      <a:r>
                        <a:rPr lang="en-US" sz="1200" b="1" dirty="0"/>
                        <a:t>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6575793"/>
                  </a:ext>
                </a:extLst>
              </a:tr>
              <a:tr h="253426">
                <a:tc>
                  <a:txBody>
                    <a:bodyPr/>
                    <a:lstStyle/>
                    <a:p>
                      <a:r>
                        <a:rPr lang="en-US" sz="1200" b="1" dirty="0"/>
                        <a:t>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Q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823349"/>
                  </a:ext>
                </a:extLst>
              </a:tr>
              <a:tr h="253426">
                <a:tc>
                  <a:txBody>
                    <a:bodyPr/>
                    <a:lstStyle/>
                    <a:p>
                      <a:r>
                        <a:rPr lang="en-US" sz="1200" b="1" dirty="0"/>
                        <a:t>U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V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3922310"/>
                  </a:ext>
                </a:extLst>
              </a:tr>
              <a:tr h="253426">
                <a:tc>
                  <a:txBody>
                    <a:bodyPr/>
                    <a:lstStyle/>
                    <a:p>
                      <a:r>
                        <a:rPr lang="en-US" sz="1200" b="1" dirty="0"/>
                        <a:t>Z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4176265"/>
                  </a:ext>
                </a:extLst>
              </a:tr>
            </a:tbl>
          </a:graphicData>
        </a:graphic>
      </p:graphicFrame>
      <p:graphicFrame>
        <p:nvGraphicFramePr>
          <p:cNvPr id="21" name="Table 3">
            <a:extLst>
              <a:ext uri="{FF2B5EF4-FFF2-40B4-BE49-F238E27FC236}">
                <a16:creationId xmlns:a16="http://schemas.microsoft.com/office/drawing/2014/main" id="{9F824A4C-46DE-1A4E-828E-9C9210BA6A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805985"/>
              </p:ext>
            </p:extLst>
          </p:nvPr>
        </p:nvGraphicFramePr>
        <p:xfrm>
          <a:off x="3756754" y="3920506"/>
          <a:ext cx="1705715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1143">
                  <a:extLst>
                    <a:ext uri="{9D8B030D-6E8A-4147-A177-3AD203B41FA5}">
                      <a16:colId xmlns:a16="http://schemas.microsoft.com/office/drawing/2014/main" val="2107103437"/>
                    </a:ext>
                  </a:extLst>
                </a:gridCol>
                <a:gridCol w="341143">
                  <a:extLst>
                    <a:ext uri="{9D8B030D-6E8A-4147-A177-3AD203B41FA5}">
                      <a16:colId xmlns:a16="http://schemas.microsoft.com/office/drawing/2014/main" val="2101390373"/>
                    </a:ext>
                  </a:extLst>
                </a:gridCol>
                <a:gridCol w="341143">
                  <a:extLst>
                    <a:ext uri="{9D8B030D-6E8A-4147-A177-3AD203B41FA5}">
                      <a16:colId xmlns:a16="http://schemas.microsoft.com/office/drawing/2014/main" val="3720621974"/>
                    </a:ext>
                  </a:extLst>
                </a:gridCol>
                <a:gridCol w="341143">
                  <a:extLst>
                    <a:ext uri="{9D8B030D-6E8A-4147-A177-3AD203B41FA5}">
                      <a16:colId xmlns:a16="http://schemas.microsoft.com/office/drawing/2014/main" val="2645519066"/>
                    </a:ext>
                  </a:extLst>
                </a:gridCol>
                <a:gridCol w="341143">
                  <a:extLst>
                    <a:ext uri="{9D8B030D-6E8A-4147-A177-3AD203B41FA5}">
                      <a16:colId xmlns:a16="http://schemas.microsoft.com/office/drawing/2014/main" val="1248716848"/>
                    </a:ext>
                  </a:extLst>
                </a:gridCol>
              </a:tblGrid>
              <a:tr h="253426"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0282874"/>
                  </a:ext>
                </a:extLst>
              </a:tr>
              <a:tr h="253426"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37961"/>
                  </a:ext>
                </a:extLst>
              </a:tr>
              <a:tr h="253426"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6575793"/>
                  </a:ext>
                </a:extLst>
              </a:tr>
              <a:tr h="253426"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823349"/>
                  </a:ext>
                </a:extLst>
              </a:tr>
              <a:tr h="253426"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3922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24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4" grpId="0" animBg="1"/>
      <p:bldP spid="15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0"/>
            <a:ext cx="6324600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-131850" y="2787436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Day 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5726252" y="0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030EB59B-A223-6D4A-89CB-4B711CB23BF5}"/>
              </a:ext>
            </a:extLst>
          </p:cNvPr>
          <p:cNvSpPr txBox="1"/>
          <p:nvPr/>
        </p:nvSpPr>
        <p:spPr>
          <a:xfrm>
            <a:off x="6456452" y="109779"/>
            <a:ext cx="5496062" cy="6617196"/>
          </a:xfrm>
          <a:prstGeom prst="rect">
            <a:avLst/>
          </a:prstGeom>
          <a:solidFill>
            <a:schemeClr val="bg2">
              <a:lumMod val="50000"/>
            </a:schemeClr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/>
                </a:solidFill>
              </a:rPr>
              <a:t>How arrays works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Reverse array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Biggest and smallest numbers in Array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Find n</a:t>
            </a:r>
            <a:r>
              <a:rPr lang="en-US" sz="2400" baseline="30000" dirty="0">
                <a:solidFill>
                  <a:schemeClr val="bg2"/>
                </a:solidFill>
              </a:rPr>
              <a:t>th </a:t>
            </a:r>
            <a:r>
              <a:rPr lang="en-US" sz="2400" dirty="0">
                <a:solidFill>
                  <a:schemeClr val="bg2"/>
                </a:solidFill>
              </a:rPr>
              <a:t>largest number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Selection Sort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Print Prime numbers in array…. etc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Search an element in array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Binary 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Print highest repeated different array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Check array contains array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Find a peek element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Rotation of an array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/>
                </a:solidFill>
              </a:rPr>
              <a:t>How Strings works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String copy, append, reverse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Remove a string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Remove extra spaces in a string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Flames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aseline="30000" dirty="0">
              <a:solidFill>
                <a:schemeClr val="bg2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4A4D90D-55F9-CC43-8EDE-40D22FCBCFF9}"/>
              </a:ext>
            </a:extLst>
          </p:cNvPr>
          <p:cNvGrpSpPr/>
          <p:nvPr/>
        </p:nvGrpSpPr>
        <p:grpSpPr>
          <a:xfrm>
            <a:off x="1201254" y="3947574"/>
            <a:ext cx="3922093" cy="799712"/>
            <a:chOff x="7739779" y="493891"/>
            <a:chExt cx="3922093" cy="79971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A1ABB74-C4DC-F340-9EE6-41A9533D71D4}"/>
                </a:ext>
              </a:extLst>
            </p:cNvPr>
            <p:cNvSpPr txBox="1"/>
            <p:nvPr/>
          </p:nvSpPr>
          <p:spPr>
            <a:xfrm>
              <a:off x="7739779" y="493891"/>
              <a:ext cx="3875277" cy="461665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Play with Programming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A62222D-BB2A-CC4C-981F-19CF9FF23CB0}"/>
                </a:ext>
              </a:extLst>
            </p:cNvPr>
            <p:cNvSpPr txBox="1"/>
            <p:nvPr/>
          </p:nvSpPr>
          <p:spPr>
            <a:xfrm>
              <a:off x="7743825" y="985826"/>
              <a:ext cx="3918047" cy="307777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Habituating to Arrays and Strings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06F4003-A916-B64A-8E50-4CA89FA5A055}"/>
              </a:ext>
            </a:extLst>
          </p:cNvPr>
          <p:cNvSpPr txBox="1"/>
          <p:nvPr/>
        </p:nvSpPr>
        <p:spPr>
          <a:xfrm>
            <a:off x="1201254" y="4919471"/>
            <a:ext cx="4344538" cy="52322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Second day of the programming completely builds the confidence in programming.</a:t>
            </a:r>
          </a:p>
        </p:txBody>
      </p:sp>
    </p:spTree>
    <p:extLst>
      <p:ext uri="{BB962C8B-B14F-4D97-AF65-F5344CB8AC3E}">
        <p14:creationId xmlns:p14="http://schemas.microsoft.com/office/powerpoint/2010/main" val="222557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2023" y="0"/>
            <a:ext cx="6324600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-131850" y="2787436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Day 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5726252" y="0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030EB59B-A223-6D4A-89CB-4B711CB23BF5}"/>
              </a:ext>
            </a:extLst>
          </p:cNvPr>
          <p:cNvSpPr txBox="1"/>
          <p:nvPr/>
        </p:nvSpPr>
        <p:spPr>
          <a:xfrm>
            <a:off x="6460496" y="135791"/>
            <a:ext cx="5487517" cy="6586418"/>
          </a:xfrm>
          <a:prstGeom prst="rect">
            <a:avLst/>
          </a:prstGeom>
          <a:solidFill>
            <a:schemeClr val="bg2">
              <a:lumMod val="50000"/>
            </a:schemeClr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Bubble sort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Insertion Sort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Quick Sort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Merge Sort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Stack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Queue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Linked List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Single Linked list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Circular Linked list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Stack using linked list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Queue using linked list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Double Linked list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Trees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BST Tree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2"/>
                </a:solidFill>
              </a:rPr>
              <a:t>Inorder</a:t>
            </a:r>
            <a:endParaRPr lang="en-US" sz="1600" dirty="0">
              <a:solidFill>
                <a:schemeClr val="bg2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2"/>
                </a:solidFill>
              </a:rPr>
              <a:t>Postorder</a:t>
            </a:r>
            <a:endParaRPr lang="en-US" sz="1600" dirty="0">
              <a:solidFill>
                <a:schemeClr val="bg2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</a:rPr>
              <a:t>Preorder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</a:rPr>
              <a:t>Insert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</a:rPr>
              <a:t>delete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AVL Tree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Graphs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BFS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DFS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4A4D90D-55F9-CC43-8EDE-40D22FCBCFF9}"/>
              </a:ext>
            </a:extLst>
          </p:cNvPr>
          <p:cNvGrpSpPr/>
          <p:nvPr/>
        </p:nvGrpSpPr>
        <p:grpSpPr>
          <a:xfrm>
            <a:off x="1201254" y="3947574"/>
            <a:ext cx="3922093" cy="799712"/>
            <a:chOff x="7739779" y="493891"/>
            <a:chExt cx="3922093" cy="79971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A1ABB74-C4DC-F340-9EE6-41A9533D71D4}"/>
                </a:ext>
              </a:extLst>
            </p:cNvPr>
            <p:cNvSpPr txBox="1"/>
            <p:nvPr/>
          </p:nvSpPr>
          <p:spPr>
            <a:xfrm>
              <a:off x="7739779" y="493891"/>
              <a:ext cx="3875277" cy="461665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Step into Data Structures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A62222D-BB2A-CC4C-981F-19CF9FF23CB0}"/>
                </a:ext>
              </a:extLst>
            </p:cNvPr>
            <p:cNvSpPr txBox="1"/>
            <p:nvPr/>
          </p:nvSpPr>
          <p:spPr>
            <a:xfrm>
              <a:off x="7743825" y="985826"/>
              <a:ext cx="3918047" cy="307777"/>
            </a:xfrm>
            <a:prstGeom prst="rect">
              <a:avLst/>
            </a:prstGeom>
            <a:noFill/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Sorting's+Stack+Queue+Linked List+Trees+Graphs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457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0"/>
            <a:ext cx="4486623" cy="685800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4135275" y="0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A1ABB74-C4DC-F340-9EE6-41A9533D71D4}"/>
              </a:ext>
            </a:extLst>
          </p:cNvPr>
          <p:cNvSpPr txBox="1"/>
          <p:nvPr/>
        </p:nvSpPr>
        <p:spPr>
          <a:xfrm>
            <a:off x="275209" y="2482531"/>
            <a:ext cx="3875277" cy="193899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1, 2, 3, 4, 5, 6… etc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1, 3, 5, 7, 9, 11… etc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0, 2, 4, 6, 8, 10… etc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4, 8, 12, 16, 20… etc</a:t>
            </a: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D0B33E-958E-F34E-AD3A-CB06D4119F08}"/>
              </a:ext>
            </a:extLst>
          </p:cNvPr>
          <p:cNvSpPr/>
          <p:nvPr/>
        </p:nvSpPr>
        <p:spPr>
          <a:xfrm>
            <a:off x="-176719" y="682038"/>
            <a:ext cx="4486622" cy="830997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Natural Numbers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FB28B5-6449-054E-91B3-C0FEC599F131}"/>
              </a:ext>
            </a:extLst>
          </p:cNvPr>
          <p:cNvSpPr txBox="1"/>
          <p:nvPr/>
        </p:nvSpPr>
        <p:spPr>
          <a:xfrm>
            <a:off x="4594670" y="3539068"/>
            <a:ext cx="1850136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for(i=1;i&lt;=10;i++)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printf(“%</a:t>
            </a:r>
            <a:r>
              <a:rPr lang="en-US" dirty="0" err="1"/>
              <a:t>d”,i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B4F896-8F8A-C147-8095-6DA2AA034699}"/>
              </a:ext>
            </a:extLst>
          </p:cNvPr>
          <p:cNvSpPr txBox="1"/>
          <p:nvPr/>
        </p:nvSpPr>
        <p:spPr>
          <a:xfrm>
            <a:off x="4594671" y="1692646"/>
            <a:ext cx="1850135" cy="1754326"/>
          </a:xfrm>
          <a:prstGeom prst="rect">
            <a:avLst/>
          </a:prstGeom>
          <a:solidFill>
            <a:srgbClr val="9AB6B5"/>
          </a:solidFill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i=1;</a:t>
            </a:r>
          </a:p>
          <a:p>
            <a:r>
              <a:rPr lang="en-US" dirty="0"/>
              <a:t>While(i&lt;5)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printf(“%</a:t>
            </a:r>
            <a:r>
              <a:rPr lang="en-US" dirty="0" err="1"/>
              <a:t>d”,i</a:t>
            </a:r>
            <a:r>
              <a:rPr lang="en-US" dirty="0"/>
              <a:t>);</a:t>
            </a:r>
          </a:p>
          <a:p>
            <a:r>
              <a:rPr lang="en-US" dirty="0"/>
              <a:t>    i++; // i = i + 1;</a:t>
            </a:r>
          </a:p>
          <a:p>
            <a:r>
              <a:rPr lang="en-US" dirty="0"/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9BD8D8-BD03-6A46-83A8-5001045E7FD1}"/>
              </a:ext>
            </a:extLst>
          </p:cNvPr>
          <p:cNvSpPr txBox="1"/>
          <p:nvPr/>
        </p:nvSpPr>
        <p:spPr>
          <a:xfrm>
            <a:off x="4594670" y="4825323"/>
            <a:ext cx="1850129" cy="19082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i=1;</a:t>
            </a:r>
          </a:p>
          <a:p>
            <a:r>
              <a:rPr lang="en-US" dirty="0"/>
              <a:t>do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printf(“%</a:t>
            </a:r>
            <a:r>
              <a:rPr lang="en-US" dirty="0" err="1"/>
              <a:t>d”,i</a:t>
            </a:r>
            <a:r>
              <a:rPr lang="en-US" dirty="0"/>
              <a:t>);</a:t>
            </a:r>
          </a:p>
          <a:p>
            <a:r>
              <a:rPr lang="en-US" dirty="0"/>
              <a:t>    i++;</a:t>
            </a:r>
          </a:p>
          <a:p>
            <a:r>
              <a:rPr lang="en-US" dirty="0"/>
              <a:t>} While(i&lt;10);</a:t>
            </a:r>
          </a:p>
          <a:p>
            <a:r>
              <a:rPr lang="en-US" sz="1000" dirty="0">
                <a:solidFill>
                  <a:srgbClr val="FF0000"/>
                </a:solidFill>
              </a:rPr>
              <a:t>Not always gives correct result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E95861-DCFF-DE4A-A272-F02FA645B3D8}"/>
              </a:ext>
            </a:extLst>
          </p:cNvPr>
          <p:cNvSpPr txBox="1"/>
          <p:nvPr/>
        </p:nvSpPr>
        <p:spPr>
          <a:xfrm>
            <a:off x="4594671" y="123222"/>
            <a:ext cx="1850135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printf(“%d”,1);</a:t>
            </a:r>
          </a:p>
          <a:p>
            <a:r>
              <a:rPr lang="en-US" dirty="0"/>
              <a:t>printf(”%d”,2);</a:t>
            </a:r>
          </a:p>
          <a:p>
            <a:r>
              <a:rPr lang="en-US" dirty="0"/>
              <a:t>printf(”%d”,3);</a:t>
            </a:r>
          </a:p>
          <a:p>
            <a:r>
              <a:rPr lang="en-US" dirty="0"/>
              <a:t>printf(”%d”,4);</a:t>
            </a:r>
          </a:p>
          <a:p>
            <a:r>
              <a:rPr lang="en-US" dirty="0"/>
              <a:t>printf(”%d”,5);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1FD1A6-2E50-4340-8B90-53C194E42748}"/>
              </a:ext>
            </a:extLst>
          </p:cNvPr>
          <p:cNvSpPr txBox="1"/>
          <p:nvPr/>
        </p:nvSpPr>
        <p:spPr>
          <a:xfrm>
            <a:off x="6552846" y="123222"/>
            <a:ext cx="1773938" cy="2308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n-US" b="1" dirty="0"/>
              <a:t>Odd Numbers</a:t>
            </a:r>
          </a:p>
          <a:p>
            <a:r>
              <a:rPr lang="en-US" dirty="0"/>
              <a:t>i=1;</a:t>
            </a:r>
          </a:p>
          <a:p>
            <a:r>
              <a:rPr lang="en-US" dirty="0"/>
              <a:t>While(i&lt;15)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printf(“%</a:t>
            </a:r>
            <a:r>
              <a:rPr lang="en-US" dirty="0" err="1"/>
              <a:t>d”,i</a:t>
            </a:r>
            <a:r>
              <a:rPr lang="en-US" dirty="0"/>
              <a:t>);</a:t>
            </a:r>
          </a:p>
          <a:p>
            <a:r>
              <a:rPr lang="en-US" dirty="0"/>
              <a:t>    i++;</a:t>
            </a:r>
          </a:p>
          <a:p>
            <a:r>
              <a:rPr lang="en-US" dirty="0"/>
              <a:t>    i++;</a:t>
            </a:r>
          </a:p>
          <a:p>
            <a:r>
              <a:rPr lang="en-US" dirty="0"/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818818-ADD2-5B4B-A6A6-CD17508986B0}"/>
              </a:ext>
            </a:extLst>
          </p:cNvPr>
          <p:cNvSpPr txBox="1"/>
          <p:nvPr/>
        </p:nvSpPr>
        <p:spPr>
          <a:xfrm>
            <a:off x="8406530" y="123222"/>
            <a:ext cx="1760808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n-US" b="1" dirty="0"/>
              <a:t>Even Numbers</a:t>
            </a:r>
          </a:p>
          <a:p>
            <a:r>
              <a:rPr lang="en-US" dirty="0"/>
              <a:t>i=0;</a:t>
            </a:r>
          </a:p>
          <a:p>
            <a:r>
              <a:rPr lang="en-US" dirty="0"/>
              <a:t>While(i&lt;15)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printf(“%</a:t>
            </a:r>
            <a:r>
              <a:rPr lang="en-US" dirty="0" err="1"/>
              <a:t>d”,i</a:t>
            </a:r>
            <a:r>
              <a:rPr lang="en-US" dirty="0"/>
              <a:t>);</a:t>
            </a:r>
          </a:p>
          <a:p>
            <a:r>
              <a:rPr lang="en-US" dirty="0"/>
              <a:t>    i++;</a:t>
            </a:r>
          </a:p>
          <a:p>
            <a:r>
              <a:rPr lang="en-US" dirty="0"/>
              <a:t>    i++;</a:t>
            </a:r>
          </a:p>
          <a:p>
            <a:r>
              <a:rPr lang="en-US" dirty="0"/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AFB9D9-31D4-DF4F-9C2F-FD32842C360C}"/>
              </a:ext>
            </a:extLst>
          </p:cNvPr>
          <p:cNvSpPr txBox="1"/>
          <p:nvPr/>
        </p:nvSpPr>
        <p:spPr>
          <a:xfrm>
            <a:off x="6552846" y="2491698"/>
            <a:ext cx="1773938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i=1;</a:t>
            </a:r>
          </a:p>
          <a:p>
            <a:r>
              <a:rPr lang="en-US" dirty="0"/>
              <a:t>While(i&lt;15)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printf(“%</a:t>
            </a:r>
            <a:r>
              <a:rPr lang="en-US" dirty="0" err="1"/>
              <a:t>d”,i</a:t>
            </a:r>
            <a:r>
              <a:rPr lang="en-US" dirty="0"/>
              <a:t>);</a:t>
            </a:r>
          </a:p>
          <a:p>
            <a:r>
              <a:rPr lang="en-US" dirty="0"/>
              <a:t>    i+=2 // i=i+2</a:t>
            </a:r>
          </a:p>
          <a:p>
            <a:r>
              <a:rPr lang="en-US" dirty="0"/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F4769E-AEC8-CA41-B915-226C049A7630}"/>
              </a:ext>
            </a:extLst>
          </p:cNvPr>
          <p:cNvSpPr txBox="1"/>
          <p:nvPr/>
        </p:nvSpPr>
        <p:spPr>
          <a:xfrm>
            <a:off x="6552846" y="4297032"/>
            <a:ext cx="1773938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n-US" sz="1400" dirty="0"/>
              <a:t>i=1;</a:t>
            </a:r>
          </a:p>
          <a:p>
            <a:r>
              <a:rPr lang="en-US" sz="1400" dirty="0"/>
              <a:t>While(i&lt;15)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if(i%2==1)</a:t>
            </a:r>
          </a:p>
          <a:p>
            <a:r>
              <a:rPr lang="en-US" sz="1400" dirty="0"/>
              <a:t>   {</a:t>
            </a:r>
          </a:p>
          <a:p>
            <a:r>
              <a:rPr lang="en-US" sz="1400" dirty="0"/>
              <a:t>       printf(“%</a:t>
            </a:r>
            <a:r>
              <a:rPr lang="en-US" sz="1400" dirty="0" err="1"/>
              <a:t>d”,i</a:t>
            </a:r>
            <a:r>
              <a:rPr lang="en-US" sz="1400" dirty="0"/>
              <a:t>);</a:t>
            </a:r>
          </a:p>
          <a:p>
            <a:r>
              <a:rPr lang="en-US" sz="1400" dirty="0"/>
              <a:t>       i++;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D7E73A-4DA4-814B-BAD3-5005F707E418}"/>
              </a:ext>
            </a:extLst>
          </p:cNvPr>
          <p:cNvSpPr txBox="1"/>
          <p:nvPr/>
        </p:nvSpPr>
        <p:spPr>
          <a:xfrm>
            <a:off x="8399965" y="2490461"/>
            <a:ext cx="1773938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i=0;</a:t>
            </a:r>
          </a:p>
          <a:p>
            <a:r>
              <a:rPr lang="en-US" dirty="0"/>
              <a:t>While(i&lt;15)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printf(“%</a:t>
            </a:r>
            <a:r>
              <a:rPr lang="en-US" dirty="0" err="1"/>
              <a:t>d”,i</a:t>
            </a:r>
            <a:r>
              <a:rPr lang="en-US" dirty="0"/>
              <a:t>);</a:t>
            </a:r>
          </a:p>
          <a:p>
            <a:r>
              <a:rPr lang="en-US" dirty="0"/>
              <a:t>    i+=2 // i=i+2</a:t>
            </a:r>
          </a:p>
          <a:p>
            <a:r>
              <a:rPr lang="en-US" dirty="0"/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9E4FAE-3AFC-9D49-AB97-3E8E74B6CFE4}"/>
              </a:ext>
            </a:extLst>
          </p:cNvPr>
          <p:cNvSpPr txBox="1"/>
          <p:nvPr/>
        </p:nvSpPr>
        <p:spPr>
          <a:xfrm>
            <a:off x="8406530" y="4297032"/>
            <a:ext cx="1773938" cy="2031325"/>
          </a:xfrm>
          <a:prstGeom prst="rect">
            <a:avLst/>
          </a:prstGeom>
          <a:solidFill>
            <a:srgbClr val="565659"/>
          </a:solidFill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i=0;</a:t>
            </a:r>
          </a:p>
          <a:p>
            <a:r>
              <a:rPr lang="en-US" sz="1400" dirty="0">
                <a:solidFill>
                  <a:schemeClr val="bg1"/>
                </a:solidFill>
              </a:rPr>
              <a:t>While(i&lt;15)</a:t>
            </a:r>
          </a:p>
          <a:p>
            <a:r>
              <a:rPr lang="en-US" sz="1400" dirty="0">
                <a:solidFill>
                  <a:schemeClr val="bg1"/>
                </a:solidFill>
              </a:rPr>
              <a:t>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if(i%2==0)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printf(“%</a:t>
            </a:r>
            <a:r>
              <a:rPr lang="en-US" sz="1400" dirty="0" err="1">
                <a:solidFill>
                  <a:schemeClr val="bg1"/>
                </a:solidFill>
              </a:rPr>
              <a:t>d”,i</a:t>
            </a:r>
            <a:r>
              <a:rPr lang="en-US" sz="1400" dirty="0">
                <a:solidFill>
                  <a:schemeClr val="bg1"/>
                </a:solidFill>
              </a:rPr>
              <a:t>);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i++;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}</a:t>
            </a:r>
          </a:p>
          <a:p>
            <a:r>
              <a:rPr lang="en-US" sz="14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7F157E-7414-7843-ACB8-CCD60C9CD9E1}"/>
              </a:ext>
            </a:extLst>
          </p:cNvPr>
          <p:cNvSpPr txBox="1"/>
          <p:nvPr/>
        </p:nvSpPr>
        <p:spPr>
          <a:xfrm>
            <a:off x="10321542" y="123222"/>
            <a:ext cx="1728562" cy="2031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n-US" b="1" dirty="0"/>
              <a:t>Multiples</a:t>
            </a:r>
          </a:p>
          <a:p>
            <a:r>
              <a:rPr lang="en-US" dirty="0"/>
              <a:t>i=0;</a:t>
            </a:r>
          </a:p>
          <a:p>
            <a:r>
              <a:rPr lang="en-US" dirty="0"/>
              <a:t>While(i&lt;15)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printf(“%</a:t>
            </a:r>
            <a:r>
              <a:rPr lang="en-US" dirty="0" err="1"/>
              <a:t>d”,i</a:t>
            </a:r>
            <a:r>
              <a:rPr lang="en-US" dirty="0"/>
              <a:t>);</a:t>
            </a:r>
          </a:p>
          <a:p>
            <a:r>
              <a:rPr lang="en-US" dirty="0"/>
              <a:t>    i = i + 4;           </a:t>
            </a:r>
          </a:p>
          <a:p>
            <a:r>
              <a:rPr lang="en-US" dirty="0"/>
              <a:t>}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5BC03C-DD5F-2444-9428-C5A9FA660257}"/>
              </a:ext>
            </a:extLst>
          </p:cNvPr>
          <p:cNvSpPr txBox="1"/>
          <p:nvPr/>
        </p:nvSpPr>
        <p:spPr>
          <a:xfrm>
            <a:off x="10260214" y="2292810"/>
            <a:ext cx="188366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n-US" b="1" dirty="0"/>
              <a:t>Multiples       </a:t>
            </a:r>
          </a:p>
          <a:p>
            <a:r>
              <a:rPr lang="en-US" dirty="0"/>
              <a:t>i=1;</a:t>
            </a:r>
          </a:p>
          <a:p>
            <a:r>
              <a:rPr lang="en-US" dirty="0"/>
              <a:t>n=4;</a:t>
            </a:r>
          </a:p>
          <a:p>
            <a:r>
              <a:rPr lang="en-US" dirty="0"/>
              <a:t>While(i&lt;10)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   printf(“%d”,n*i);</a:t>
            </a:r>
          </a:p>
          <a:p>
            <a:r>
              <a:rPr lang="en-US" dirty="0"/>
              <a:t>   i++;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497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800" decel="10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8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8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9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20" grpId="0" animBg="1"/>
      <p:bldP spid="23" grpId="1" animBg="1"/>
      <p:bldP spid="24" grpId="0" animBg="1"/>
      <p:bldP spid="25" grpId="0" animBg="1"/>
      <p:bldP spid="26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0"/>
            <a:ext cx="4486623" cy="685800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4135275" y="0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A1ABB74-C4DC-F340-9EE6-41A9533D71D4}"/>
              </a:ext>
            </a:extLst>
          </p:cNvPr>
          <p:cNvSpPr txBox="1"/>
          <p:nvPr/>
        </p:nvSpPr>
        <p:spPr>
          <a:xfrm>
            <a:off x="275209" y="2482531"/>
            <a:ext cx="3875277" cy="193899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1+2+3+4+5+6… etc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1+3+5+7+9+11… etc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0+2+4+6+8+10… etc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4+8+12+16+20… etc</a:t>
            </a: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D0B33E-958E-F34E-AD3A-CB06D4119F08}"/>
              </a:ext>
            </a:extLst>
          </p:cNvPr>
          <p:cNvSpPr/>
          <p:nvPr/>
        </p:nvSpPr>
        <p:spPr>
          <a:xfrm>
            <a:off x="-176719" y="682038"/>
            <a:ext cx="4486622" cy="1569660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Sum of Natural Numbers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FB28B5-6449-054E-91B3-C0FEC599F131}"/>
              </a:ext>
            </a:extLst>
          </p:cNvPr>
          <p:cNvSpPr txBox="1"/>
          <p:nvPr/>
        </p:nvSpPr>
        <p:spPr>
          <a:xfrm>
            <a:off x="4566369" y="2289605"/>
            <a:ext cx="1850136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sum = 0</a:t>
            </a:r>
          </a:p>
          <a:p>
            <a:r>
              <a:rPr lang="en-US" dirty="0"/>
              <a:t>for(i=1;i&lt;=10;i++)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sum = sum + i;</a:t>
            </a:r>
          </a:p>
          <a:p>
            <a:r>
              <a:rPr lang="en-US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B4F896-8F8A-C147-8095-6DA2AA034699}"/>
              </a:ext>
            </a:extLst>
          </p:cNvPr>
          <p:cNvSpPr txBox="1"/>
          <p:nvPr/>
        </p:nvSpPr>
        <p:spPr>
          <a:xfrm>
            <a:off x="4561081" y="123222"/>
            <a:ext cx="1850135" cy="2031325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i=1;</a:t>
            </a:r>
          </a:p>
          <a:p>
            <a:r>
              <a:rPr lang="en-US" dirty="0"/>
              <a:t>sum = 0</a:t>
            </a:r>
          </a:p>
          <a:p>
            <a:r>
              <a:rPr lang="en-US" dirty="0"/>
              <a:t>While(i&lt;5)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sum = sum + i;</a:t>
            </a:r>
          </a:p>
          <a:p>
            <a:r>
              <a:rPr lang="en-US" dirty="0"/>
              <a:t>    i++; // i = i + 1;</a:t>
            </a:r>
          </a:p>
          <a:p>
            <a:r>
              <a:rPr lang="en-US" dirty="0"/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9BD8D8-BD03-6A46-83A8-5001045E7FD1}"/>
              </a:ext>
            </a:extLst>
          </p:cNvPr>
          <p:cNvSpPr txBox="1"/>
          <p:nvPr/>
        </p:nvSpPr>
        <p:spPr>
          <a:xfrm>
            <a:off x="4566376" y="3901991"/>
            <a:ext cx="1850129" cy="21852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i=1;</a:t>
            </a:r>
          </a:p>
          <a:p>
            <a:r>
              <a:rPr lang="en-US" dirty="0"/>
              <a:t>sum=0;</a:t>
            </a:r>
          </a:p>
          <a:p>
            <a:r>
              <a:rPr lang="en-US" dirty="0"/>
              <a:t>do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sum = sum + i;</a:t>
            </a:r>
          </a:p>
          <a:p>
            <a:r>
              <a:rPr lang="en-US" dirty="0"/>
              <a:t>    i++;</a:t>
            </a:r>
          </a:p>
          <a:p>
            <a:r>
              <a:rPr lang="en-US" dirty="0"/>
              <a:t>} While(i&lt;10);</a:t>
            </a:r>
          </a:p>
          <a:p>
            <a:r>
              <a:rPr lang="en-US" sz="1000" dirty="0">
                <a:solidFill>
                  <a:srgbClr val="FF0000"/>
                </a:solidFill>
              </a:rPr>
              <a:t>Not always gives correct result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1FD1A6-2E50-4340-8B90-53C194E42748}"/>
              </a:ext>
            </a:extLst>
          </p:cNvPr>
          <p:cNvSpPr txBox="1"/>
          <p:nvPr/>
        </p:nvSpPr>
        <p:spPr>
          <a:xfrm>
            <a:off x="6536802" y="220297"/>
            <a:ext cx="1773938" cy="22467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n-US" sz="1400" b="1" dirty="0"/>
              <a:t>Odd Numbers Sum</a:t>
            </a:r>
          </a:p>
          <a:p>
            <a:r>
              <a:rPr lang="en-US" dirty="0"/>
              <a:t>i=1; sum = 0;</a:t>
            </a:r>
          </a:p>
          <a:p>
            <a:r>
              <a:rPr lang="en-US" dirty="0"/>
              <a:t>While(i&lt;15)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sum=sum + i;</a:t>
            </a:r>
          </a:p>
          <a:p>
            <a:r>
              <a:rPr lang="en-US" dirty="0"/>
              <a:t>    i++;</a:t>
            </a:r>
          </a:p>
          <a:p>
            <a:r>
              <a:rPr lang="en-US" dirty="0"/>
              <a:t>    i++;</a:t>
            </a:r>
          </a:p>
          <a:p>
            <a:r>
              <a:rPr lang="en-US" dirty="0"/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818818-ADD2-5B4B-A6A6-CD17508986B0}"/>
              </a:ext>
            </a:extLst>
          </p:cNvPr>
          <p:cNvSpPr txBox="1"/>
          <p:nvPr/>
        </p:nvSpPr>
        <p:spPr>
          <a:xfrm>
            <a:off x="8408218" y="552706"/>
            <a:ext cx="1760808" cy="22467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n-US" sz="1400" b="1" dirty="0"/>
              <a:t>Even Numbers Sum</a:t>
            </a:r>
          </a:p>
          <a:p>
            <a:r>
              <a:rPr lang="en-US" dirty="0"/>
              <a:t>i=0; sum = 0;</a:t>
            </a:r>
          </a:p>
          <a:p>
            <a:r>
              <a:rPr lang="en-US" dirty="0"/>
              <a:t>While(i&lt;15)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sum = sum + i;</a:t>
            </a:r>
          </a:p>
          <a:p>
            <a:r>
              <a:rPr lang="en-US" dirty="0"/>
              <a:t>    i++;</a:t>
            </a:r>
          </a:p>
          <a:p>
            <a:r>
              <a:rPr lang="en-US" dirty="0"/>
              <a:t>    i++;</a:t>
            </a:r>
          </a:p>
          <a:p>
            <a:r>
              <a:rPr lang="en-US" dirty="0"/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AFB9D9-31D4-DF4F-9C2F-FD32842C360C}"/>
              </a:ext>
            </a:extLst>
          </p:cNvPr>
          <p:cNvSpPr txBox="1"/>
          <p:nvPr/>
        </p:nvSpPr>
        <p:spPr>
          <a:xfrm>
            <a:off x="6536802" y="2719628"/>
            <a:ext cx="1773938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i=1; sum=0;</a:t>
            </a:r>
          </a:p>
          <a:p>
            <a:r>
              <a:rPr lang="en-US" dirty="0"/>
              <a:t>While(i&lt;15)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sum = sum + i;</a:t>
            </a:r>
          </a:p>
          <a:p>
            <a:r>
              <a:rPr lang="en-US" dirty="0"/>
              <a:t>    i+=2 // i=i+2</a:t>
            </a:r>
          </a:p>
          <a:p>
            <a:r>
              <a:rPr lang="en-US" dirty="0"/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F4769E-AEC8-CA41-B915-226C049A7630}"/>
              </a:ext>
            </a:extLst>
          </p:cNvPr>
          <p:cNvSpPr txBox="1"/>
          <p:nvPr/>
        </p:nvSpPr>
        <p:spPr>
          <a:xfrm>
            <a:off x="6554534" y="4726516"/>
            <a:ext cx="1773938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n-US" sz="1400" dirty="0"/>
              <a:t>i=1; sum=0;</a:t>
            </a:r>
          </a:p>
          <a:p>
            <a:r>
              <a:rPr lang="en-US" sz="1400" dirty="0"/>
              <a:t>While(i&lt;15)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if(i%2==1)</a:t>
            </a:r>
          </a:p>
          <a:p>
            <a:r>
              <a:rPr lang="en-US" sz="1400" dirty="0"/>
              <a:t>   {</a:t>
            </a:r>
          </a:p>
          <a:p>
            <a:r>
              <a:rPr lang="en-US" sz="1400" dirty="0"/>
              <a:t>       sum = sum + i;</a:t>
            </a:r>
          </a:p>
          <a:p>
            <a:r>
              <a:rPr lang="en-US" sz="1400" dirty="0"/>
              <a:t>       i++;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D7E73A-4DA4-814B-BAD3-5005F707E418}"/>
              </a:ext>
            </a:extLst>
          </p:cNvPr>
          <p:cNvSpPr txBox="1"/>
          <p:nvPr/>
        </p:nvSpPr>
        <p:spPr>
          <a:xfrm>
            <a:off x="8401653" y="2919945"/>
            <a:ext cx="1773938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i=0; sum = 0</a:t>
            </a:r>
          </a:p>
          <a:p>
            <a:r>
              <a:rPr lang="en-US" dirty="0"/>
              <a:t>While(i&lt;15)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sum = sum + i;</a:t>
            </a:r>
          </a:p>
          <a:p>
            <a:r>
              <a:rPr lang="en-US" dirty="0"/>
              <a:t>    i+=2 // i=i+2</a:t>
            </a:r>
          </a:p>
          <a:p>
            <a:r>
              <a:rPr lang="en-US" dirty="0"/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9E4FAE-3AFC-9D49-AB97-3E8E74B6CFE4}"/>
              </a:ext>
            </a:extLst>
          </p:cNvPr>
          <p:cNvSpPr txBox="1"/>
          <p:nvPr/>
        </p:nvSpPr>
        <p:spPr>
          <a:xfrm>
            <a:off x="8408218" y="4726516"/>
            <a:ext cx="1773938" cy="20313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i=0; sum=0;</a:t>
            </a:r>
          </a:p>
          <a:p>
            <a:r>
              <a:rPr lang="en-US" sz="1400" dirty="0">
                <a:solidFill>
                  <a:schemeClr val="bg1"/>
                </a:solidFill>
              </a:rPr>
              <a:t>While(i&lt;15)</a:t>
            </a:r>
          </a:p>
          <a:p>
            <a:r>
              <a:rPr lang="en-US" sz="1400" dirty="0">
                <a:solidFill>
                  <a:schemeClr val="bg1"/>
                </a:solidFill>
              </a:rPr>
              <a:t>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if(i%2==0)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sum = sum + i;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i++;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}</a:t>
            </a:r>
          </a:p>
          <a:p>
            <a:r>
              <a:rPr lang="en-US" sz="14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7F157E-7414-7843-ACB8-CCD60C9CD9E1}"/>
              </a:ext>
            </a:extLst>
          </p:cNvPr>
          <p:cNvSpPr txBox="1"/>
          <p:nvPr/>
        </p:nvSpPr>
        <p:spPr>
          <a:xfrm>
            <a:off x="10266504" y="196030"/>
            <a:ext cx="1803020" cy="2031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n-US" b="1" dirty="0"/>
              <a:t>Multiples Sum</a:t>
            </a:r>
          </a:p>
          <a:p>
            <a:r>
              <a:rPr lang="en-US" dirty="0"/>
              <a:t>i=0; sum = 0;</a:t>
            </a:r>
          </a:p>
          <a:p>
            <a:r>
              <a:rPr lang="en-US" dirty="0"/>
              <a:t>While(i&lt;15)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sum = sum + i;</a:t>
            </a:r>
          </a:p>
          <a:p>
            <a:r>
              <a:rPr lang="en-US" dirty="0"/>
              <a:t>    i = i + 4;</a:t>
            </a:r>
          </a:p>
          <a:p>
            <a:r>
              <a:rPr lang="en-US" dirty="0"/>
              <a:t>}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5BC03C-DD5F-2444-9428-C5A9FA660257}"/>
              </a:ext>
            </a:extLst>
          </p:cNvPr>
          <p:cNvSpPr txBox="1"/>
          <p:nvPr/>
        </p:nvSpPr>
        <p:spPr>
          <a:xfrm>
            <a:off x="10217022" y="2609329"/>
            <a:ext cx="1950282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Multiples Sum</a:t>
            </a:r>
          </a:p>
          <a:p>
            <a:r>
              <a:rPr lang="en-US" dirty="0"/>
              <a:t>i=1;</a:t>
            </a:r>
          </a:p>
          <a:p>
            <a:r>
              <a:rPr lang="en-US" dirty="0"/>
              <a:t>n=4;</a:t>
            </a:r>
          </a:p>
          <a:p>
            <a:r>
              <a:rPr lang="en-US" dirty="0"/>
              <a:t>sum = 0;</a:t>
            </a:r>
          </a:p>
          <a:p>
            <a:r>
              <a:rPr lang="en-US" dirty="0"/>
              <a:t>While(i&lt;10)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sum = sum + n*i;</a:t>
            </a:r>
          </a:p>
          <a:p>
            <a:r>
              <a:rPr lang="en-US" dirty="0"/>
              <a:t>   i++;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971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800" decel="10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8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20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0"/>
            <a:ext cx="4486623" cy="685800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4135275" y="0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A1ABB74-C4DC-F340-9EE6-41A9533D71D4}"/>
              </a:ext>
            </a:extLst>
          </p:cNvPr>
          <p:cNvSpPr txBox="1"/>
          <p:nvPr/>
        </p:nvSpPr>
        <p:spPr>
          <a:xfrm>
            <a:off x="275209" y="2482531"/>
            <a:ext cx="3875277" cy="193899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1*2*3*4*5*6… etc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1*3*5*7*9*11… etc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2*4*6*8*10… etc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4*8*12*16*20… etc</a:t>
            </a: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D0B33E-958E-F34E-AD3A-CB06D4119F08}"/>
              </a:ext>
            </a:extLst>
          </p:cNvPr>
          <p:cNvSpPr/>
          <p:nvPr/>
        </p:nvSpPr>
        <p:spPr>
          <a:xfrm>
            <a:off x="-176719" y="682038"/>
            <a:ext cx="4486622" cy="830997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Factorial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FB28B5-6449-054E-91B3-C0FEC599F131}"/>
              </a:ext>
            </a:extLst>
          </p:cNvPr>
          <p:cNvSpPr txBox="1"/>
          <p:nvPr/>
        </p:nvSpPr>
        <p:spPr>
          <a:xfrm>
            <a:off x="4566369" y="2289605"/>
            <a:ext cx="1850136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fact = 1</a:t>
            </a:r>
          </a:p>
          <a:p>
            <a:r>
              <a:rPr lang="en-US" dirty="0"/>
              <a:t>for(i=1;i&lt;=10;i++)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fact = fact * i;</a:t>
            </a:r>
          </a:p>
          <a:p>
            <a:r>
              <a:rPr lang="en-US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B4F896-8F8A-C147-8095-6DA2AA034699}"/>
              </a:ext>
            </a:extLst>
          </p:cNvPr>
          <p:cNvSpPr txBox="1"/>
          <p:nvPr/>
        </p:nvSpPr>
        <p:spPr>
          <a:xfrm>
            <a:off x="4561081" y="123222"/>
            <a:ext cx="1850135" cy="2031325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i=1;</a:t>
            </a:r>
          </a:p>
          <a:p>
            <a:r>
              <a:rPr lang="en-US" dirty="0"/>
              <a:t>fact = 1</a:t>
            </a:r>
          </a:p>
          <a:p>
            <a:r>
              <a:rPr lang="en-US" dirty="0"/>
              <a:t>While(i&lt;5)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fact = fact * i;</a:t>
            </a:r>
          </a:p>
          <a:p>
            <a:r>
              <a:rPr lang="en-US" dirty="0"/>
              <a:t>    i++; // i = i + 1;</a:t>
            </a:r>
          </a:p>
          <a:p>
            <a:r>
              <a:rPr lang="en-US" dirty="0"/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9BD8D8-BD03-6A46-83A8-5001045E7FD1}"/>
              </a:ext>
            </a:extLst>
          </p:cNvPr>
          <p:cNvSpPr txBox="1"/>
          <p:nvPr/>
        </p:nvSpPr>
        <p:spPr>
          <a:xfrm>
            <a:off x="4566376" y="3901991"/>
            <a:ext cx="1850129" cy="21852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i=1;</a:t>
            </a:r>
          </a:p>
          <a:p>
            <a:r>
              <a:rPr lang="en-US" dirty="0"/>
              <a:t>fact=1;</a:t>
            </a:r>
          </a:p>
          <a:p>
            <a:r>
              <a:rPr lang="en-US" dirty="0"/>
              <a:t>do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fact = fact * i;</a:t>
            </a:r>
          </a:p>
          <a:p>
            <a:r>
              <a:rPr lang="en-US" dirty="0"/>
              <a:t>    i++;</a:t>
            </a:r>
          </a:p>
          <a:p>
            <a:r>
              <a:rPr lang="en-US" dirty="0"/>
              <a:t>} While(i&lt;10);</a:t>
            </a:r>
          </a:p>
          <a:p>
            <a:r>
              <a:rPr lang="en-US" sz="1000" dirty="0">
                <a:solidFill>
                  <a:srgbClr val="FF0000"/>
                </a:solidFill>
              </a:rPr>
              <a:t>Not always gives correct result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1FD1A6-2E50-4340-8B90-53C194E42748}"/>
              </a:ext>
            </a:extLst>
          </p:cNvPr>
          <p:cNvSpPr txBox="1"/>
          <p:nvPr/>
        </p:nvSpPr>
        <p:spPr>
          <a:xfrm>
            <a:off x="6511823" y="123222"/>
            <a:ext cx="1773938" cy="2308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n-US" b="1" dirty="0"/>
              <a:t>Odd Numbers</a:t>
            </a:r>
          </a:p>
          <a:p>
            <a:r>
              <a:rPr lang="en-US" dirty="0"/>
              <a:t>i=1; fact = 1;</a:t>
            </a:r>
          </a:p>
          <a:p>
            <a:r>
              <a:rPr lang="en-US" dirty="0"/>
              <a:t>While(i&lt;15)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fact=fact * i;</a:t>
            </a:r>
          </a:p>
          <a:p>
            <a:r>
              <a:rPr lang="en-US" dirty="0"/>
              <a:t>    i++;</a:t>
            </a:r>
          </a:p>
          <a:p>
            <a:r>
              <a:rPr lang="en-US" dirty="0"/>
              <a:t>    i++;</a:t>
            </a:r>
          </a:p>
          <a:p>
            <a:r>
              <a:rPr lang="en-US" dirty="0"/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818818-ADD2-5B4B-A6A6-CD17508986B0}"/>
              </a:ext>
            </a:extLst>
          </p:cNvPr>
          <p:cNvSpPr txBox="1"/>
          <p:nvPr/>
        </p:nvSpPr>
        <p:spPr>
          <a:xfrm>
            <a:off x="8346350" y="230002"/>
            <a:ext cx="1760808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n-US" b="1" dirty="0"/>
              <a:t>Even Numbers</a:t>
            </a:r>
          </a:p>
          <a:p>
            <a:r>
              <a:rPr lang="en-US" dirty="0"/>
              <a:t>i=1; fact = 1;</a:t>
            </a:r>
          </a:p>
          <a:p>
            <a:r>
              <a:rPr lang="en-US" dirty="0"/>
              <a:t>While(i&lt;15)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fact = fact * i;</a:t>
            </a:r>
          </a:p>
          <a:p>
            <a:r>
              <a:rPr lang="en-US" dirty="0"/>
              <a:t>    i++;</a:t>
            </a:r>
          </a:p>
          <a:p>
            <a:r>
              <a:rPr lang="en-US" dirty="0"/>
              <a:t>    i++;</a:t>
            </a:r>
          </a:p>
          <a:p>
            <a:r>
              <a:rPr lang="en-US" dirty="0"/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AFB9D9-31D4-DF4F-9C2F-FD32842C360C}"/>
              </a:ext>
            </a:extLst>
          </p:cNvPr>
          <p:cNvSpPr txBox="1"/>
          <p:nvPr/>
        </p:nvSpPr>
        <p:spPr>
          <a:xfrm>
            <a:off x="6511823" y="2551837"/>
            <a:ext cx="1773938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i=1; fact=1;</a:t>
            </a:r>
          </a:p>
          <a:p>
            <a:r>
              <a:rPr lang="en-US" dirty="0"/>
              <a:t>While(i&lt;15)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fact = fact * i;</a:t>
            </a:r>
          </a:p>
          <a:p>
            <a:r>
              <a:rPr lang="en-US" dirty="0"/>
              <a:t>    i+=2 // i=i+2</a:t>
            </a:r>
          </a:p>
          <a:p>
            <a:r>
              <a:rPr lang="en-US" dirty="0"/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F4769E-AEC8-CA41-B915-226C049A7630}"/>
              </a:ext>
            </a:extLst>
          </p:cNvPr>
          <p:cNvSpPr txBox="1"/>
          <p:nvPr/>
        </p:nvSpPr>
        <p:spPr>
          <a:xfrm>
            <a:off x="6518187" y="4638863"/>
            <a:ext cx="1773938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n-US" sz="1400" dirty="0"/>
              <a:t>i=1; fact=1;</a:t>
            </a:r>
          </a:p>
          <a:p>
            <a:r>
              <a:rPr lang="en-US" sz="1400" dirty="0"/>
              <a:t>While(i&lt;15)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if(i%2==1)</a:t>
            </a:r>
          </a:p>
          <a:p>
            <a:r>
              <a:rPr lang="en-US" sz="1400" dirty="0"/>
              <a:t>   {</a:t>
            </a:r>
          </a:p>
          <a:p>
            <a:r>
              <a:rPr lang="en-US" sz="1400" dirty="0"/>
              <a:t>       fact = fact * i;</a:t>
            </a:r>
          </a:p>
          <a:p>
            <a:r>
              <a:rPr lang="en-US" sz="1400" dirty="0"/>
              <a:t>       i++;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D7E73A-4DA4-814B-BAD3-5005F707E418}"/>
              </a:ext>
            </a:extLst>
          </p:cNvPr>
          <p:cNvSpPr txBox="1"/>
          <p:nvPr/>
        </p:nvSpPr>
        <p:spPr>
          <a:xfrm>
            <a:off x="8346689" y="2667197"/>
            <a:ext cx="1773938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i=1; fact = 1</a:t>
            </a:r>
          </a:p>
          <a:p>
            <a:r>
              <a:rPr lang="en-US" dirty="0"/>
              <a:t>While(i&lt;15)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fact = fact * i;</a:t>
            </a:r>
          </a:p>
          <a:p>
            <a:r>
              <a:rPr lang="en-US" dirty="0"/>
              <a:t>    i+=2 // i=i+2</a:t>
            </a:r>
          </a:p>
          <a:p>
            <a:r>
              <a:rPr lang="en-US" dirty="0"/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9E4FAE-3AFC-9D49-AB97-3E8E74B6CFE4}"/>
              </a:ext>
            </a:extLst>
          </p:cNvPr>
          <p:cNvSpPr txBox="1"/>
          <p:nvPr/>
        </p:nvSpPr>
        <p:spPr>
          <a:xfrm>
            <a:off x="8358942" y="4519222"/>
            <a:ext cx="1773938" cy="20313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i=1; fact=1;</a:t>
            </a:r>
          </a:p>
          <a:p>
            <a:r>
              <a:rPr lang="en-US" sz="1400" dirty="0">
                <a:solidFill>
                  <a:schemeClr val="bg1"/>
                </a:solidFill>
              </a:rPr>
              <a:t>While(i&lt;15)</a:t>
            </a:r>
          </a:p>
          <a:p>
            <a:r>
              <a:rPr lang="en-US" sz="1400" dirty="0">
                <a:solidFill>
                  <a:schemeClr val="bg1"/>
                </a:solidFill>
              </a:rPr>
              <a:t>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if(i%2==0)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fact = fact * i;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i++;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}</a:t>
            </a:r>
          </a:p>
          <a:p>
            <a:r>
              <a:rPr lang="en-US" sz="14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7F157E-7414-7843-ACB8-CCD60C9CD9E1}"/>
              </a:ext>
            </a:extLst>
          </p:cNvPr>
          <p:cNvSpPr txBox="1"/>
          <p:nvPr/>
        </p:nvSpPr>
        <p:spPr>
          <a:xfrm>
            <a:off x="10206061" y="123222"/>
            <a:ext cx="1803020" cy="2031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n-US" b="1" dirty="0"/>
              <a:t>Multiples</a:t>
            </a:r>
          </a:p>
          <a:p>
            <a:r>
              <a:rPr lang="en-US" dirty="0"/>
              <a:t>i=1; fact = 1;</a:t>
            </a:r>
          </a:p>
          <a:p>
            <a:r>
              <a:rPr lang="en-US" dirty="0"/>
              <a:t>While(i&lt;15)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fact = fact * i;</a:t>
            </a:r>
          </a:p>
          <a:p>
            <a:r>
              <a:rPr lang="en-US" dirty="0"/>
              <a:t>    i = i + 4;</a:t>
            </a:r>
          </a:p>
          <a:p>
            <a:r>
              <a:rPr lang="en-US" dirty="0"/>
              <a:t>}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5BC03C-DD5F-2444-9428-C5A9FA660257}"/>
              </a:ext>
            </a:extLst>
          </p:cNvPr>
          <p:cNvSpPr txBox="1"/>
          <p:nvPr/>
        </p:nvSpPr>
        <p:spPr>
          <a:xfrm>
            <a:off x="10167746" y="2490461"/>
            <a:ext cx="1950282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n-US" b="1" dirty="0"/>
              <a:t>Multiples</a:t>
            </a:r>
          </a:p>
          <a:p>
            <a:r>
              <a:rPr lang="en-US" dirty="0"/>
              <a:t>i=1;</a:t>
            </a:r>
          </a:p>
          <a:p>
            <a:r>
              <a:rPr lang="en-US" dirty="0"/>
              <a:t>n=4;</a:t>
            </a:r>
          </a:p>
          <a:p>
            <a:r>
              <a:rPr lang="en-US" dirty="0"/>
              <a:t>fact = 1;</a:t>
            </a:r>
          </a:p>
          <a:p>
            <a:r>
              <a:rPr lang="en-US" dirty="0"/>
              <a:t>While(i&lt;10)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fact = fact + n*i;</a:t>
            </a:r>
          </a:p>
          <a:p>
            <a:r>
              <a:rPr lang="en-US" dirty="0"/>
              <a:t>   i++;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644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800" decel="10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8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20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5915302" y="0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9238" y="0"/>
            <a:ext cx="6641595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A1ABB74-C4DC-F340-9EE6-41A9533D71D4}"/>
              </a:ext>
            </a:extLst>
          </p:cNvPr>
          <p:cNvSpPr txBox="1"/>
          <p:nvPr/>
        </p:nvSpPr>
        <p:spPr>
          <a:xfrm>
            <a:off x="415353" y="1828954"/>
            <a:ext cx="3875277" cy="415498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1*9 = 9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2*9 = 18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3*9 = 27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4*9 = 36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5*9 = 45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6*9 = 54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7*9 = 63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8*9 = 72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9*9 = 81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10*9 = 90</a:t>
            </a: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D0B33E-958E-F34E-AD3A-CB06D4119F08}"/>
              </a:ext>
            </a:extLst>
          </p:cNvPr>
          <p:cNvSpPr/>
          <p:nvPr/>
        </p:nvSpPr>
        <p:spPr>
          <a:xfrm>
            <a:off x="-185957" y="682038"/>
            <a:ext cx="5727125" cy="830997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Multiplication Table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1FD1A6-2E50-4340-8B90-53C194E42748}"/>
              </a:ext>
            </a:extLst>
          </p:cNvPr>
          <p:cNvSpPr txBox="1"/>
          <p:nvPr/>
        </p:nvSpPr>
        <p:spPr>
          <a:xfrm>
            <a:off x="7006491" y="840650"/>
            <a:ext cx="4142566" cy="1754326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i =1;</a:t>
            </a:r>
          </a:p>
          <a:p>
            <a:r>
              <a:rPr lang="en-US" dirty="0"/>
              <a:t>while(i &lt;= 10)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printf(“%d * %d = %d”, i, n, n*i)</a:t>
            </a:r>
          </a:p>
          <a:p>
            <a:r>
              <a:rPr lang="en-US" dirty="0"/>
              <a:t>  i++;</a:t>
            </a:r>
          </a:p>
          <a:p>
            <a:r>
              <a:rPr lang="en-US" dirty="0"/>
              <a:t>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850669-00D6-DD41-8072-68233992CA0B}"/>
              </a:ext>
            </a:extLst>
          </p:cNvPr>
          <p:cNvSpPr txBox="1"/>
          <p:nvPr/>
        </p:nvSpPr>
        <p:spPr>
          <a:xfrm>
            <a:off x="7006492" y="157705"/>
            <a:ext cx="3602739" cy="369332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dirty="0"/>
              <a:t>printf(“%d * %d = %d”, i, n, n*i)</a:t>
            </a:r>
          </a:p>
        </p:txBody>
      </p:sp>
    </p:spTree>
    <p:extLst>
      <p:ext uri="{BB962C8B-B14F-4D97-AF65-F5344CB8AC3E}">
        <p14:creationId xmlns:p14="http://schemas.microsoft.com/office/powerpoint/2010/main" val="993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800" decel="10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0" grpId="0"/>
      <p:bldP spid="10" grpId="1"/>
      <p:bldP spid="17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0"/>
            <a:ext cx="5668063" cy="685800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5187189" y="0"/>
            <a:ext cx="0" cy="6797903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AD0B33E-958E-F34E-AD3A-CB06D4119F08}"/>
              </a:ext>
            </a:extLst>
          </p:cNvPr>
          <p:cNvSpPr/>
          <p:nvPr/>
        </p:nvSpPr>
        <p:spPr>
          <a:xfrm>
            <a:off x="0" y="157705"/>
            <a:ext cx="5004741" cy="830997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P</a:t>
            </a:r>
            <a:r>
              <a:rPr lang="en-US" sz="4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rime</a:t>
            </a:r>
            <a:endParaRPr lang="en-US" sz="4800" b="0" cap="none" spc="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pitchFamily="18" charset="77"/>
              <a:cs typeface="LilyUPC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D81888-4EE7-A04D-9BDA-FD4E33961BFD}"/>
              </a:ext>
            </a:extLst>
          </p:cNvPr>
          <p:cNvSpPr txBox="1"/>
          <p:nvPr/>
        </p:nvSpPr>
        <p:spPr>
          <a:xfrm>
            <a:off x="5713784" y="2088660"/>
            <a:ext cx="1873675" cy="4367004"/>
          </a:xfrm>
          <a:custGeom>
            <a:avLst/>
            <a:gdLst>
              <a:gd name="connsiteX0" fmla="*/ 846930 w 1873675"/>
              <a:gd name="connsiteY0" fmla="*/ 3754874 h 4367004"/>
              <a:gd name="connsiteX1" fmla="*/ 1586875 w 1873675"/>
              <a:gd name="connsiteY1" fmla="*/ 4367004 h 4367004"/>
              <a:gd name="connsiteX2" fmla="*/ 106985 w 1873675"/>
              <a:gd name="connsiteY2" fmla="*/ 4367004 h 4367004"/>
              <a:gd name="connsiteX3" fmla="*/ 0 w 1873675"/>
              <a:gd name="connsiteY3" fmla="*/ 0 h 4367004"/>
              <a:gd name="connsiteX4" fmla="*/ 1873675 w 1873675"/>
              <a:gd name="connsiteY4" fmla="*/ 0 h 4367004"/>
              <a:gd name="connsiteX5" fmla="*/ 1873675 w 1873675"/>
              <a:gd name="connsiteY5" fmla="*/ 3754874 h 4367004"/>
              <a:gd name="connsiteX6" fmla="*/ 846930 w 1873675"/>
              <a:gd name="connsiteY6" fmla="*/ 3754874 h 4367004"/>
              <a:gd name="connsiteX7" fmla="*/ 0 w 1873675"/>
              <a:gd name="connsiteY7" fmla="*/ 3754874 h 4367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73675" h="4367004">
                <a:moveTo>
                  <a:pt x="846930" y="3754874"/>
                </a:moveTo>
                <a:lnTo>
                  <a:pt x="1586875" y="4367004"/>
                </a:lnTo>
                <a:lnTo>
                  <a:pt x="106985" y="4367004"/>
                </a:lnTo>
                <a:close/>
                <a:moveTo>
                  <a:pt x="0" y="0"/>
                </a:moveTo>
                <a:lnTo>
                  <a:pt x="1873675" y="0"/>
                </a:lnTo>
                <a:lnTo>
                  <a:pt x="1873675" y="3754874"/>
                </a:lnTo>
                <a:lnTo>
                  <a:pt x="846930" y="3754874"/>
                </a:lnTo>
                <a:lnTo>
                  <a:pt x="0" y="3754874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Baloo" panose="03080902040302020200" pitchFamily="66" charset="77"/>
                <a:cs typeface="Baloo" panose="03080902040302020200" pitchFamily="66" charset="77"/>
              </a:rPr>
              <a:t>i =1; count = 0;</a:t>
            </a:r>
          </a:p>
          <a:p>
            <a:r>
              <a:rPr lang="en-US" sz="1400" dirty="0">
                <a:solidFill>
                  <a:schemeClr val="bg1"/>
                </a:solidFill>
                <a:latin typeface="Baloo" panose="03080902040302020200" pitchFamily="66" charset="77"/>
                <a:cs typeface="Baloo" panose="03080902040302020200" pitchFamily="66" charset="77"/>
              </a:rPr>
              <a:t>while(i &lt;= n)</a:t>
            </a:r>
          </a:p>
          <a:p>
            <a:r>
              <a:rPr lang="en-US" sz="1400" dirty="0">
                <a:solidFill>
                  <a:schemeClr val="bg1"/>
                </a:solidFill>
                <a:latin typeface="Baloo" panose="03080902040302020200" pitchFamily="66" charset="77"/>
                <a:cs typeface="Baloo" panose="03080902040302020200" pitchFamily="66" charset="77"/>
              </a:rPr>
              <a:t>{</a:t>
            </a:r>
          </a:p>
          <a:p>
            <a:r>
              <a:rPr lang="en-US" sz="1400" dirty="0">
                <a:solidFill>
                  <a:schemeClr val="bg1"/>
                </a:solidFill>
                <a:latin typeface="Baloo" panose="03080902040302020200" pitchFamily="66" charset="77"/>
                <a:cs typeface="Baloo" panose="03080902040302020200" pitchFamily="66" charset="77"/>
              </a:rPr>
              <a:t>    if(</a:t>
            </a:r>
            <a:r>
              <a:rPr lang="en-US" sz="1400" dirty="0" err="1">
                <a:solidFill>
                  <a:schemeClr val="bg1"/>
                </a:solidFill>
                <a:latin typeface="Baloo" panose="03080902040302020200" pitchFamily="66" charset="77"/>
                <a:cs typeface="Baloo" panose="03080902040302020200" pitchFamily="66" charset="77"/>
              </a:rPr>
              <a:t>n%i</a:t>
            </a:r>
            <a:r>
              <a:rPr lang="en-US" sz="1400" dirty="0">
                <a:solidFill>
                  <a:schemeClr val="bg1"/>
                </a:solidFill>
                <a:latin typeface="Baloo" panose="03080902040302020200" pitchFamily="66" charset="77"/>
                <a:cs typeface="Baloo" panose="03080902040302020200" pitchFamily="66" charset="77"/>
              </a:rPr>
              <a:t>==0)</a:t>
            </a:r>
          </a:p>
          <a:p>
            <a:r>
              <a:rPr lang="en-US" sz="1400" dirty="0">
                <a:solidFill>
                  <a:schemeClr val="bg1"/>
                </a:solidFill>
                <a:latin typeface="Baloo" panose="03080902040302020200" pitchFamily="66" charset="77"/>
                <a:cs typeface="Baloo" panose="03080902040302020200" pitchFamily="66" charset="77"/>
              </a:rPr>
              <a:t>    {</a:t>
            </a:r>
          </a:p>
          <a:p>
            <a:r>
              <a:rPr lang="en-US" sz="1400" dirty="0">
                <a:solidFill>
                  <a:schemeClr val="bg1"/>
                </a:solidFill>
                <a:latin typeface="Baloo" panose="03080902040302020200" pitchFamily="66" charset="77"/>
                <a:cs typeface="Baloo" panose="03080902040302020200" pitchFamily="66" charset="77"/>
              </a:rPr>
              <a:t>        count++;</a:t>
            </a:r>
          </a:p>
          <a:p>
            <a:r>
              <a:rPr lang="en-US" sz="1400" dirty="0">
                <a:solidFill>
                  <a:schemeClr val="bg1"/>
                </a:solidFill>
                <a:latin typeface="Baloo" panose="03080902040302020200" pitchFamily="66" charset="77"/>
                <a:cs typeface="Baloo" panose="03080902040302020200" pitchFamily="66" charset="77"/>
              </a:rPr>
              <a:t>     }</a:t>
            </a:r>
          </a:p>
          <a:p>
            <a:r>
              <a:rPr lang="en-US" sz="1400" dirty="0">
                <a:solidFill>
                  <a:schemeClr val="bg1"/>
                </a:solidFill>
                <a:latin typeface="Baloo" panose="03080902040302020200" pitchFamily="66" charset="77"/>
                <a:cs typeface="Baloo" panose="03080902040302020200" pitchFamily="66" charset="77"/>
              </a:rPr>
              <a:t>  i++;</a:t>
            </a:r>
          </a:p>
          <a:p>
            <a:r>
              <a:rPr lang="en-US" sz="1400" dirty="0">
                <a:solidFill>
                  <a:schemeClr val="bg1"/>
                </a:solidFill>
                <a:latin typeface="Baloo" panose="03080902040302020200" pitchFamily="66" charset="77"/>
                <a:cs typeface="Baloo" panose="03080902040302020200" pitchFamily="66" charset="77"/>
              </a:rPr>
              <a:t>}</a:t>
            </a:r>
          </a:p>
          <a:p>
            <a:r>
              <a:rPr lang="en-US" sz="1400" dirty="0">
                <a:solidFill>
                  <a:schemeClr val="bg1"/>
                </a:solidFill>
                <a:latin typeface="Baloo" panose="03080902040302020200" pitchFamily="66" charset="77"/>
                <a:cs typeface="Baloo" panose="03080902040302020200" pitchFamily="66" charset="77"/>
              </a:rPr>
              <a:t>if(count==2)</a:t>
            </a:r>
          </a:p>
          <a:p>
            <a:r>
              <a:rPr lang="en-US" sz="1400" dirty="0">
                <a:solidFill>
                  <a:schemeClr val="bg1"/>
                </a:solidFill>
                <a:latin typeface="Baloo" panose="03080902040302020200" pitchFamily="66" charset="77"/>
                <a:cs typeface="Baloo" panose="03080902040302020200" pitchFamily="66" charset="77"/>
              </a:rPr>
              <a:t>{ </a:t>
            </a:r>
          </a:p>
          <a:p>
            <a:r>
              <a:rPr lang="en-US" sz="1400" dirty="0">
                <a:solidFill>
                  <a:schemeClr val="bg1"/>
                </a:solidFill>
                <a:latin typeface="Baloo" panose="03080902040302020200" pitchFamily="66" charset="77"/>
                <a:cs typeface="Baloo" panose="03080902040302020200" pitchFamily="66" charset="77"/>
              </a:rPr>
              <a:t>  printf(“Prime”);</a:t>
            </a:r>
          </a:p>
          <a:p>
            <a:r>
              <a:rPr lang="en-US" sz="1400" dirty="0">
                <a:solidFill>
                  <a:schemeClr val="bg1"/>
                </a:solidFill>
                <a:latin typeface="Baloo" panose="03080902040302020200" pitchFamily="66" charset="77"/>
                <a:cs typeface="Baloo" panose="03080902040302020200" pitchFamily="66" charset="77"/>
              </a:rPr>
              <a:t>}</a:t>
            </a:r>
          </a:p>
          <a:p>
            <a:r>
              <a:rPr lang="en-US" sz="1400" dirty="0">
                <a:solidFill>
                  <a:schemeClr val="bg1"/>
                </a:solidFill>
                <a:latin typeface="Baloo" panose="03080902040302020200" pitchFamily="66" charset="77"/>
                <a:cs typeface="Baloo" panose="03080902040302020200" pitchFamily="66" charset="77"/>
              </a:rPr>
              <a:t>else</a:t>
            </a:r>
          </a:p>
          <a:p>
            <a:r>
              <a:rPr lang="en-US" sz="1400" dirty="0">
                <a:solidFill>
                  <a:schemeClr val="bg1"/>
                </a:solidFill>
                <a:latin typeface="Baloo" panose="03080902040302020200" pitchFamily="66" charset="77"/>
                <a:cs typeface="Baloo" panose="03080902040302020200" pitchFamily="66" charset="77"/>
              </a:rPr>
              <a:t>{</a:t>
            </a:r>
          </a:p>
          <a:p>
            <a:r>
              <a:rPr lang="en-US" sz="1400" dirty="0">
                <a:solidFill>
                  <a:schemeClr val="bg1"/>
                </a:solidFill>
                <a:latin typeface="Baloo" panose="03080902040302020200" pitchFamily="66" charset="77"/>
                <a:cs typeface="Baloo" panose="03080902040302020200" pitchFamily="66" charset="77"/>
              </a:rPr>
              <a:t>  printf(“Not Prime”);</a:t>
            </a:r>
          </a:p>
          <a:p>
            <a:r>
              <a:rPr lang="en-US" sz="1400" dirty="0">
                <a:solidFill>
                  <a:schemeClr val="bg1"/>
                </a:solidFill>
                <a:latin typeface="Baloo" panose="03080902040302020200" pitchFamily="66" charset="77"/>
                <a:cs typeface="Baloo" panose="03080902040302020200" pitchFamily="66" charset="77"/>
              </a:rPr>
              <a:t>}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259FDF-4C1F-8B45-89DE-81F03D74EF8D}"/>
              </a:ext>
            </a:extLst>
          </p:cNvPr>
          <p:cNvSpPr txBox="1"/>
          <p:nvPr/>
        </p:nvSpPr>
        <p:spPr>
          <a:xfrm>
            <a:off x="7850730" y="2100692"/>
            <a:ext cx="1968136" cy="4367004"/>
          </a:xfrm>
          <a:custGeom>
            <a:avLst/>
            <a:gdLst>
              <a:gd name="connsiteX0" fmla="*/ 1002844 w 1968136"/>
              <a:gd name="connsiteY0" fmla="*/ 3754874 h 4367004"/>
              <a:gd name="connsiteX1" fmla="*/ 1780093 w 1968136"/>
              <a:gd name="connsiteY1" fmla="*/ 4367004 h 4367004"/>
              <a:gd name="connsiteX2" fmla="*/ 225595 w 1968136"/>
              <a:gd name="connsiteY2" fmla="*/ 4367004 h 4367004"/>
              <a:gd name="connsiteX3" fmla="*/ 0 w 1968136"/>
              <a:gd name="connsiteY3" fmla="*/ 0 h 4367004"/>
              <a:gd name="connsiteX4" fmla="*/ 1968136 w 1968136"/>
              <a:gd name="connsiteY4" fmla="*/ 0 h 4367004"/>
              <a:gd name="connsiteX5" fmla="*/ 1968136 w 1968136"/>
              <a:gd name="connsiteY5" fmla="*/ 3754874 h 4367004"/>
              <a:gd name="connsiteX6" fmla="*/ 1002844 w 1968136"/>
              <a:gd name="connsiteY6" fmla="*/ 3754874 h 4367004"/>
              <a:gd name="connsiteX7" fmla="*/ 0 w 1968136"/>
              <a:gd name="connsiteY7" fmla="*/ 3754874 h 4367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68136" h="4367004">
                <a:moveTo>
                  <a:pt x="1002844" y="3754874"/>
                </a:moveTo>
                <a:lnTo>
                  <a:pt x="1780093" y="4367004"/>
                </a:lnTo>
                <a:lnTo>
                  <a:pt x="225595" y="4367004"/>
                </a:lnTo>
                <a:close/>
                <a:moveTo>
                  <a:pt x="0" y="0"/>
                </a:moveTo>
                <a:lnTo>
                  <a:pt x="1968136" y="0"/>
                </a:lnTo>
                <a:lnTo>
                  <a:pt x="1968136" y="3754874"/>
                </a:lnTo>
                <a:lnTo>
                  <a:pt x="1002844" y="3754874"/>
                </a:lnTo>
                <a:lnTo>
                  <a:pt x="0" y="3754874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Baloo" panose="03080902040302020200" pitchFamily="66" charset="77"/>
                <a:cs typeface="Baloo" panose="03080902040302020200" pitchFamily="66" charset="77"/>
              </a:rPr>
              <a:t>i =1; count = 0;</a:t>
            </a:r>
          </a:p>
          <a:p>
            <a:r>
              <a:rPr lang="en-US" sz="1400" dirty="0">
                <a:solidFill>
                  <a:schemeClr val="bg1"/>
                </a:solidFill>
                <a:latin typeface="Baloo" panose="03080902040302020200" pitchFamily="66" charset="77"/>
                <a:cs typeface="Baloo" panose="03080902040302020200" pitchFamily="66" charset="77"/>
              </a:rPr>
              <a:t>while(i &lt;= n/2)</a:t>
            </a:r>
          </a:p>
          <a:p>
            <a:r>
              <a:rPr lang="en-US" sz="1400" dirty="0">
                <a:solidFill>
                  <a:schemeClr val="bg1"/>
                </a:solidFill>
                <a:latin typeface="Baloo" panose="03080902040302020200" pitchFamily="66" charset="77"/>
                <a:cs typeface="Baloo" panose="03080902040302020200" pitchFamily="66" charset="77"/>
              </a:rPr>
              <a:t>{</a:t>
            </a:r>
          </a:p>
          <a:p>
            <a:r>
              <a:rPr lang="en-US" sz="1400" dirty="0">
                <a:solidFill>
                  <a:schemeClr val="bg1"/>
                </a:solidFill>
                <a:latin typeface="Baloo" panose="03080902040302020200" pitchFamily="66" charset="77"/>
                <a:cs typeface="Baloo" panose="03080902040302020200" pitchFamily="66" charset="77"/>
              </a:rPr>
              <a:t>    if(</a:t>
            </a:r>
            <a:r>
              <a:rPr lang="en-US" sz="1400" dirty="0" err="1">
                <a:solidFill>
                  <a:schemeClr val="bg1"/>
                </a:solidFill>
                <a:latin typeface="Baloo" panose="03080902040302020200" pitchFamily="66" charset="77"/>
                <a:cs typeface="Baloo" panose="03080902040302020200" pitchFamily="66" charset="77"/>
              </a:rPr>
              <a:t>n%i</a:t>
            </a:r>
            <a:r>
              <a:rPr lang="en-US" sz="1400" dirty="0">
                <a:solidFill>
                  <a:schemeClr val="bg1"/>
                </a:solidFill>
                <a:latin typeface="Baloo" panose="03080902040302020200" pitchFamily="66" charset="77"/>
                <a:cs typeface="Baloo" panose="03080902040302020200" pitchFamily="66" charset="77"/>
              </a:rPr>
              <a:t>==0)</a:t>
            </a:r>
          </a:p>
          <a:p>
            <a:r>
              <a:rPr lang="en-US" sz="1400" dirty="0">
                <a:solidFill>
                  <a:schemeClr val="bg1"/>
                </a:solidFill>
                <a:latin typeface="Baloo" panose="03080902040302020200" pitchFamily="66" charset="77"/>
                <a:cs typeface="Baloo" panose="03080902040302020200" pitchFamily="66" charset="77"/>
              </a:rPr>
              <a:t>    {</a:t>
            </a:r>
          </a:p>
          <a:p>
            <a:r>
              <a:rPr lang="en-US" sz="1400" dirty="0">
                <a:solidFill>
                  <a:schemeClr val="bg1"/>
                </a:solidFill>
                <a:latin typeface="Baloo" panose="03080902040302020200" pitchFamily="66" charset="77"/>
                <a:cs typeface="Baloo" panose="03080902040302020200" pitchFamily="66" charset="77"/>
              </a:rPr>
              <a:t>        count++;</a:t>
            </a:r>
          </a:p>
          <a:p>
            <a:r>
              <a:rPr lang="en-US" sz="1400" dirty="0">
                <a:solidFill>
                  <a:schemeClr val="bg1"/>
                </a:solidFill>
                <a:latin typeface="Baloo" panose="03080902040302020200" pitchFamily="66" charset="77"/>
                <a:cs typeface="Baloo" panose="03080902040302020200" pitchFamily="66" charset="77"/>
              </a:rPr>
              <a:t>     }</a:t>
            </a:r>
          </a:p>
          <a:p>
            <a:r>
              <a:rPr lang="en-US" sz="1400" dirty="0">
                <a:solidFill>
                  <a:schemeClr val="bg1"/>
                </a:solidFill>
                <a:latin typeface="Baloo" panose="03080902040302020200" pitchFamily="66" charset="77"/>
                <a:cs typeface="Baloo" panose="03080902040302020200" pitchFamily="66" charset="77"/>
              </a:rPr>
              <a:t>  i++;</a:t>
            </a:r>
          </a:p>
          <a:p>
            <a:r>
              <a:rPr lang="en-US" sz="1400" dirty="0">
                <a:solidFill>
                  <a:schemeClr val="bg1"/>
                </a:solidFill>
                <a:latin typeface="Baloo" panose="03080902040302020200" pitchFamily="66" charset="77"/>
                <a:cs typeface="Baloo" panose="03080902040302020200" pitchFamily="66" charset="77"/>
              </a:rPr>
              <a:t>}</a:t>
            </a:r>
          </a:p>
          <a:p>
            <a:r>
              <a:rPr lang="en-US" sz="1400" dirty="0">
                <a:solidFill>
                  <a:schemeClr val="bg1"/>
                </a:solidFill>
                <a:latin typeface="Baloo" panose="03080902040302020200" pitchFamily="66" charset="77"/>
                <a:cs typeface="Baloo" panose="03080902040302020200" pitchFamily="66" charset="77"/>
              </a:rPr>
              <a:t>if(count==1)</a:t>
            </a:r>
          </a:p>
          <a:p>
            <a:r>
              <a:rPr lang="en-US" sz="1400" dirty="0">
                <a:solidFill>
                  <a:schemeClr val="bg1"/>
                </a:solidFill>
                <a:latin typeface="Baloo" panose="03080902040302020200" pitchFamily="66" charset="77"/>
                <a:cs typeface="Baloo" panose="03080902040302020200" pitchFamily="66" charset="77"/>
              </a:rPr>
              <a:t>{ </a:t>
            </a:r>
          </a:p>
          <a:p>
            <a:r>
              <a:rPr lang="en-US" sz="1400" dirty="0">
                <a:solidFill>
                  <a:schemeClr val="bg1"/>
                </a:solidFill>
                <a:latin typeface="Baloo" panose="03080902040302020200" pitchFamily="66" charset="77"/>
                <a:cs typeface="Baloo" panose="03080902040302020200" pitchFamily="66" charset="77"/>
              </a:rPr>
              <a:t>  printf(“Prime”);</a:t>
            </a:r>
          </a:p>
          <a:p>
            <a:r>
              <a:rPr lang="en-US" sz="1400" dirty="0">
                <a:solidFill>
                  <a:schemeClr val="bg1"/>
                </a:solidFill>
                <a:latin typeface="Baloo" panose="03080902040302020200" pitchFamily="66" charset="77"/>
                <a:cs typeface="Baloo" panose="03080902040302020200" pitchFamily="66" charset="77"/>
              </a:rPr>
              <a:t>}</a:t>
            </a:r>
          </a:p>
          <a:p>
            <a:r>
              <a:rPr lang="en-US" sz="1400" dirty="0">
                <a:solidFill>
                  <a:schemeClr val="bg1"/>
                </a:solidFill>
                <a:latin typeface="Baloo" panose="03080902040302020200" pitchFamily="66" charset="77"/>
                <a:cs typeface="Baloo" panose="03080902040302020200" pitchFamily="66" charset="77"/>
              </a:rPr>
              <a:t>else</a:t>
            </a:r>
          </a:p>
          <a:p>
            <a:r>
              <a:rPr lang="en-US" sz="1400" dirty="0">
                <a:solidFill>
                  <a:schemeClr val="bg1"/>
                </a:solidFill>
                <a:latin typeface="Baloo" panose="03080902040302020200" pitchFamily="66" charset="77"/>
                <a:cs typeface="Baloo" panose="03080902040302020200" pitchFamily="66" charset="77"/>
              </a:rPr>
              <a:t>{</a:t>
            </a:r>
          </a:p>
          <a:p>
            <a:r>
              <a:rPr lang="en-US" sz="1400" dirty="0">
                <a:solidFill>
                  <a:schemeClr val="bg1"/>
                </a:solidFill>
                <a:latin typeface="Baloo" panose="03080902040302020200" pitchFamily="66" charset="77"/>
                <a:cs typeface="Baloo" panose="03080902040302020200" pitchFamily="66" charset="77"/>
              </a:rPr>
              <a:t>  printf(“Not Prime”);</a:t>
            </a:r>
          </a:p>
          <a:p>
            <a:r>
              <a:rPr lang="en-US" sz="1400" dirty="0">
                <a:solidFill>
                  <a:schemeClr val="bg1"/>
                </a:solidFill>
                <a:latin typeface="Baloo" panose="03080902040302020200" pitchFamily="66" charset="77"/>
                <a:cs typeface="Baloo" panose="03080902040302020200" pitchFamily="66" charset="77"/>
              </a:rPr>
              <a:t>}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107E8C-7806-DC48-8E92-83FA868B7705}"/>
              </a:ext>
            </a:extLst>
          </p:cNvPr>
          <p:cNvSpPr txBox="1"/>
          <p:nvPr/>
        </p:nvSpPr>
        <p:spPr>
          <a:xfrm>
            <a:off x="10082138" y="2088660"/>
            <a:ext cx="1968137" cy="4367004"/>
          </a:xfrm>
          <a:custGeom>
            <a:avLst/>
            <a:gdLst>
              <a:gd name="connsiteX0" fmla="*/ 923938 w 2044039"/>
              <a:gd name="connsiteY0" fmla="*/ 3754874 h 4367004"/>
              <a:gd name="connsiteX1" fmla="*/ 1731162 w 2044039"/>
              <a:gd name="connsiteY1" fmla="*/ 4367004 h 4367004"/>
              <a:gd name="connsiteX2" fmla="*/ 116713 w 2044039"/>
              <a:gd name="connsiteY2" fmla="*/ 4367004 h 4367004"/>
              <a:gd name="connsiteX3" fmla="*/ 0 w 2044039"/>
              <a:gd name="connsiteY3" fmla="*/ 0 h 4367004"/>
              <a:gd name="connsiteX4" fmla="*/ 2044039 w 2044039"/>
              <a:gd name="connsiteY4" fmla="*/ 0 h 4367004"/>
              <a:gd name="connsiteX5" fmla="*/ 2044039 w 2044039"/>
              <a:gd name="connsiteY5" fmla="*/ 3754874 h 4367004"/>
              <a:gd name="connsiteX6" fmla="*/ 923938 w 2044039"/>
              <a:gd name="connsiteY6" fmla="*/ 3754874 h 4367004"/>
              <a:gd name="connsiteX7" fmla="*/ 0 w 2044039"/>
              <a:gd name="connsiteY7" fmla="*/ 3754874 h 4367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4039" h="4367004">
                <a:moveTo>
                  <a:pt x="923938" y="3754874"/>
                </a:moveTo>
                <a:lnTo>
                  <a:pt x="1731162" y="4367004"/>
                </a:lnTo>
                <a:lnTo>
                  <a:pt x="116713" y="4367004"/>
                </a:lnTo>
                <a:close/>
                <a:moveTo>
                  <a:pt x="0" y="0"/>
                </a:moveTo>
                <a:lnTo>
                  <a:pt x="2044039" y="0"/>
                </a:lnTo>
                <a:lnTo>
                  <a:pt x="2044039" y="3754874"/>
                </a:lnTo>
                <a:lnTo>
                  <a:pt x="923938" y="3754874"/>
                </a:lnTo>
                <a:lnTo>
                  <a:pt x="0" y="3754874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Baloo" panose="03080902040302020200" pitchFamily="66" charset="77"/>
                <a:cs typeface="Baloo" panose="03080902040302020200" pitchFamily="66" charset="77"/>
              </a:rPr>
              <a:t>i =2; count = 0;</a:t>
            </a:r>
          </a:p>
          <a:p>
            <a:r>
              <a:rPr lang="en-US" sz="1400" dirty="0">
                <a:solidFill>
                  <a:schemeClr val="bg1"/>
                </a:solidFill>
                <a:latin typeface="Baloo" panose="03080902040302020200" pitchFamily="66" charset="77"/>
                <a:cs typeface="Baloo" panose="03080902040302020200" pitchFamily="66" charset="77"/>
              </a:rPr>
              <a:t>while(i &lt;= n)</a:t>
            </a:r>
          </a:p>
          <a:p>
            <a:r>
              <a:rPr lang="en-US" sz="1400" dirty="0">
                <a:solidFill>
                  <a:schemeClr val="bg1"/>
                </a:solidFill>
                <a:latin typeface="Baloo" panose="03080902040302020200" pitchFamily="66" charset="77"/>
                <a:cs typeface="Baloo" panose="03080902040302020200" pitchFamily="66" charset="77"/>
              </a:rPr>
              <a:t>{</a:t>
            </a:r>
          </a:p>
          <a:p>
            <a:r>
              <a:rPr lang="en-US" sz="1400" dirty="0">
                <a:solidFill>
                  <a:schemeClr val="bg1"/>
                </a:solidFill>
                <a:latin typeface="Baloo" panose="03080902040302020200" pitchFamily="66" charset="77"/>
                <a:cs typeface="Baloo" panose="03080902040302020200" pitchFamily="66" charset="77"/>
              </a:rPr>
              <a:t>    if(</a:t>
            </a:r>
            <a:r>
              <a:rPr lang="en-US" sz="1400" dirty="0" err="1">
                <a:solidFill>
                  <a:schemeClr val="bg1"/>
                </a:solidFill>
                <a:latin typeface="Baloo" panose="03080902040302020200" pitchFamily="66" charset="77"/>
                <a:cs typeface="Baloo" panose="03080902040302020200" pitchFamily="66" charset="77"/>
              </a:rPr>
              <a:t>n%i</a:t>
            </a:r>
            <a:r>
              <a:rPr lang="en-US" sz="1400" dirty="0">
                <a:solidFill>
                  <a:schemeClr val="bg1"/>
                </a:solidFill>
                <a:latin typeface="Baloo" panose="03080902040302020200" pitchFamily="66" charset="77"/>
                <a:cs typeface="Baloo" panose="03080902040302020200" pitchFamily="66" charset="77"/>
              </a:rPr>
              <a:t>==0)</a:t>
            </a:r>
          </a:p>
          <a:p>
            <a:r>
              <a:rPr lang="en-US" sz="1400" dirty="0">
                <a:solidFill>
                  <a:schemeClr val="bg1"/>
                </a:solidFill>
                <a:latin typeface="Baloo" panose="03080902040302020200" pitchFamily="66" charset="77"/>
                <a:cs typeface="Baloo" panose="03080902040302020200" pitchFamily="66" charset="77"/>
              </a:rPr>
              <a:t>    {</a:t>
            </a:r>
          </a:p>
          <a:p>
            <a:r>
              <a:rPr lang="en-US" sz="1400" dirty="0">
                <a:solidFill>
                  <a:schemeClr val="bg1"/>
                </a:solidFill>
                <a:latin typeface="Baloo" panose="03080902040302020200" pitchFamily="66" charset="77"/>
                <a:cs typeface="Baloo" panose="03080902040302020200" pitchFamily="66" charset="77"/>
              </a:rPr>
              <a:t>        count++;</a:t>
            </a:r>
          </a:p>
          <a:p>
            <a:r>
              <a:rPr lang="en-US" sz="1400" dirty="0">
                <a:solidFill>
                  <a:schemeClr val="bg1"/>
                </a:solidFill>
                <a:latin typeface="Baloo" panose="03080902040302020200" pitchFamily="66" charset="77"/>
                <a:cs typeface="Baloo" panose="03080902040302020200" pitchFamily="66" charset="77"/>
              </a:rPr>
              <a:t>     }</a:t>
            </a:r>
          </a:p>
          <a:p>
            <a:r>
              <a:rPr lang="en-US" sz="1400" dirty="0">
                <a:solidFill>
                  <a:schemeClr val="bg1"/>
                </a:solidFill>
                <a:latin typeface="Baloo" panose="03080902040302020200" pitchFamily="66" charset="77"/>
                <a:cs typeface="Baloo" panose="03080902040302020200" pitchFamily="66" charset="77"/>
              </a:rPr>
              <a:t>  i++;</a:t>
            </a:r>
          </a:p>
          <a:p>
            <a:r>
              <a:rPr lang="en-US" sz="1400" dirty="0">
                <a:solidFill>
                  <a:schemeClr val="bg1"/>
                </a:solidFill>
                <a:latin typeface="Baloo" panose="03080902040302020200" pitchFamily="66" charset="77"/>
                <a:cs typeface="Baloo" panose="03080902040302020200" pitchFamily="66" charset="77"/>
              </a:rPr>
              <a:t>}</a:t>
            </a:r>
          </a:p>
          <a:p>
            <a:r>
              <a:rPr lang="en-US" sz="1400" dirty="0">
                <a:solidFill>
                  <a:schemeClr val="bg1"/>
                </a:solidFill>
                <a:latin typeface="Baloo" panose="03080902040302020200" pitchFamily="66" charset="77"/>
                <a:cs typeface="Baloo" panose="03080902040302020200" pitchFamily="66" charset="77"/>
              </a:rPr>
              <a:t>if(count==0)</a:t>
            </a:r>
          </a:p>
          <a:p>
            <a:r>
              <a:rPr lang="en-US" sz="1400" dirty="0">
                <a:solidFill>
                  <a:schemeClr val="bg1"/>
                </a:solidFill>
                <a:latin typeface="Baloo" panose="03080902040302020200" pitchFamily="66" charset="77"/>
                <a:cs typeface="Baloo" panose="03080902040302020200" pitchFamily="66" charset="77"/>
              </a:rPr>
              <a:t>{ </a:t>
            </a:r>
          </a:p>
          <a:p>
            <a:r>
              <a:rPr lang="en-US" sz="1400" dirty="0">
                <a:solidFill>
                  <a:schemeClr val="bg1"/>
                </a:solidFill>
                <a:latin typeface="Baloo" panose="03080902040302020200" pitchFamily="66" charset="77"/>
                <a:cs typeface="Baloo" panose="03080902040302020200" pitchFamily="66" charset="77"/>
              </a:rPr>
              <a:t>  printf(“Prime”);</a:t>
            </a:r>
          </a:p>
          <a:p>
            <a:r>
              <a:rPr lang="en-US" sz="1400" dirty="0">
                <a:solidFill>
                  <a:schemeClr val="bg1"/>
                </a:solidFill>
                <a:latin typeface="Baloo" panose="03080902040302020200" pitchFamily="66" charset="77"/>
                <a:cs typeface="Baloo" panose="03080902040302020200" pitchFamily="66" charset="77"/>
              </a:rPr>
              <a:t>}</a:t>
            </a:r>
          </a:p>
          <a:p>
            <a:r>
              <a:rPr lang="en-US" sz="1400" dirty="0">
                <a:solidFill>
                  <a:schemeClr val="bg1"/>
                </a:solidFill>
                <a:latin typeface="Baloo" panose="03080902040302020200" pitchFamily="66" charset="77"/>
                <a:cs typeface="Baloo" panose="03080902040302020200" pitchFamily="66" charset="77"/>
              </a:rPr>
              <a:t>else</a:t>
            </a:r>
          </a:p>
          <a:p>
            <a:r>
              <a:rPr lang="en-US" sz="1400" dirty="0">
                <a:solidFill>
                  <a:schemeClr val="bg1"/>
                </a:solidFill>
                <a:latin typeface="Baloo" panose="03080902040302020200" pitchFamily="66" charset="77"/>
                <a:cs typeface="Baloo" panose="03080902040302020200" pitchFamily="66" charset="77"/>
              </a:rPr>
              <a:t>{</a:t>
            </a:r>
          </a:p>
          <a:p>
            <a:r>
              <a:rPr lang="en-US" sz="1400" dirty="0">
                <a:solidFill>
                  <a:schemeClr val="bg1"/>
                </a:solidFill>
                <a:latin typeface="Baloo" panose="03080902040302020200" pitchFamily="66" charset="77"/>
                <a:cs typeface="Baloo" panose="03080902040302020200" pitchFamily="66" charset="77"/>
              </a:rPr>
              <a:t>  printf(“Not Prime”);</a:t>
            </a:r>
          </a:p>
          <a:p>
            <a:r>
              <a:rPr lang="en-US" sz="1400" dirty="0">
                <a:solidFill>
                  <a:schemeClr val="bg1"/>
                </a:solidFill>
                <a:latin typeface="Baloo" panose="03080902040302020200" pitchFamily="66" charset="77"/>
                <a:cs typeface="Baloo" panose="03080902040302020200" pitchFamily="66" charset="77"/>
              </a:rPr>
              <a:t>}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BC33F2-C6FA-E64D-BFF9-4B3A942E3883}"/>
              </a:ext>
            </a:extLst>
          </p:cNvPr>
          <p:cNvSpPr txBox="1"/>
          <p:nvPr/>
        </p:nvSpPr>
        <p:spPr>
          <a:xfrm>
            <a:off x="6611289" y="373327"/>
            <a:ext cx="3177395" cy="1004012"/>
          </a:xfrm>
          <a:custGeom>
            <a:avLst/>
            <a:gdLst>
              <a:gd name="connsiteX0" fmla="*/ 466521 w 3177395"/>
              <a:gd name="connsiteY0" fmla="*/ 512058 h 1004012"/>
              <a:gd name="connsiteX1" fmla="*/ 465853 w 3177395"/>
              <a:gd name="connsiteY1" fmla="*/ 525222 h 1004012"/>
              <a:gd name="connsiteX2" fmla="*/ 465826 w 3177395"/>
              <a:gd name="connsiteY2" fmla="*/ 583481 h 1004012"/>
              <a:gd name="connsiteX3" fmla="*/ 454373 w 3177395"/>
              <a:gd name="connsiteY3" fmla="*/ 783650 h 1004012"/>
              <a:gd name="connsiteX4" fmla="*/ 452160 w 3177395"/>
              <a:gd name="connsiteY4" fmla="*/ 844944 h 1004012"/>
              <a:gd name="connsiteX5" fmla="*/ 454794 w 3177395"/>
              <a:gd name="connsiteY5" fmla="*/ 872857 h 1004012"/>
              <a:gd name="connsiteX6" fmla="*/ 461562 w 3177395"/>
              <a:gd name="connsiteY6" fmla="*/ 905488 h 1004012"/>
              <a:gd name="connsiteX7" fmla="*/ 458314 w 3177395"/>
              <a:gd name="connsiteY7" fmla="*/ 846357 h 1004012"/>
              <a:gd name="connsiteX8" fmla="*/ 468673 w 3177395"/>
              <a:gd name="connsiteY8" fmla="*/ 589759 h 1004012"/>
              <a:gd name="connsiteX9" fmla="*/ 2337847 w 3177395"/>
              <a:gd name="connsiteY9" fmla="*/ 459 h 1004012"/>
              <a:gd name="connsiteX10" fmla="*/ 2645722 w 3177395"/>
              <a:gd name="connsiteY10" fmla="*/ 29008 h 1004012"/>
              <a:gd name="connsiteX11" fmla="*/ 3157056 w 3177395"/>
              <a:gd name="connsiteY11" fmla="*/ 29008 h 1004012"/>
              <a:gd name="connsiteX12" fmla="*/ 3152597 w 3177395"/>
              <a:gd name="connsiteY12" fmla="*/ 261282 h 1004012"/>
              <a:gd name="connsiteX13" fmla="*/ 3152584 w 3177395"/>
              <a:gd name="connsiteY13" fmla="*/ 261406 h 1004012"/>
              <a:gd name="connsiteX14" fmla="*/ 3151394 w 3177395"/>
              <a:gd name="connsiteY14" fmla="*/ 275974 h 1004012"/>
              <a:gd name="connsiteX15" fmla="*/ 3143859 w 3177395"/>
              <a:gd name="connsiteY15" fmla="*/ 417607 h 1004012"/>
              <a:gd name="connsiteX16" fmla="*/ 3146745 w 3177395"/>
              <a:gd name="connsiteY16" fmla="*/ 477740 h 1004012"/>
              <a:gd name="connsiteX17" fmla="*/ 3157056 w 3177395"/>
              <a:gd name="connsiteY17" fmla="*/ 515603 h 1004012"/>
              <a:gd name="connsiteX18" fmla="*/ 3157056 w 3177395"/>
              <a:gd name="connsiteY18" fmla="*/ 983115 h 1004012"/>
              <a:gd name="connsiteX19" fmla="*/ 3010677 w 3177395"/>
              <a:gd name="connsiteY19" fmla="*/ 983280 h 1004012"/>
              <a:gd name="connsiteX20" fmla="*/ 2919111 w 3177395"/>
              <a:gd name="connsiteY20" fmla="*/ 972651 h 1004012"/>
              <a:gd name="connsiteX21" fmla="*/ 2874015 w 3177395"/>
              <a:gd name="connsiteY21" fmla="*/ 968087 h 1004012"/>
              <a:gd name="connsiteX22" fmla="*/ 2813784 w 3177395"/>
              <a:gd name="connsiteY22" fmla="*/ 964521 h 1004012"/>
              <a:gd name="connsiteX23" fmla="*/ 2757298 w 3177395"/>
              <a:gd name="connsiteY23" fmla="*/ 961860 h 1004012"/>
              <a:gd name="connsiteX24" fmla="*/ 2694107 w 3177395"/>
              <a:gd name="connsiteY24" fmla="*/ 967297 h 1004012"/>
              <a:gd name="connsiteX25" fmla="*/ 2618810 w 3177395"/>
              <a:gd name="connsiteY25" fmla="*/ 983115 h 1004012"/>
              <a:gd name="connsiteX26" fmla="*/ 2161301 w 3177395"/>
              <a:gd name="connsiteY26" fmla="*/ 983115 h 1004012"/>
              <a:gd name="connsiteX27" fmla="*/ 1910662 w 3177395"/>
              <a:gd name="connsiteY27" fmla="*/ 993604 h 1004012"/>
              <a:gd name="connsiteX28" fmla="*/ 1854615 w 3177395"/>
              <a:gd name="connsiteY28" fmla="*/ 986729 h 1004012"/>
              <a:gd name="connsiteX29" fmla="*/ 1735592 w 3177395"/>
              <a:gd name="connsiteY29" fmla="*/ 980849 h 1004012"/>
              <a:gd name="connsiteX30" fmla="*/ 1731207 w 3177395"/>
              <a:gd name="connsiteY30" fmla="*/ 980938 h 1004012"/>
              <a:gd name="connsiteX31" fmla="*/ 1703792 w 3177395"/>
              <a:gd name="connsiteY31" fmla="*/ 983115 h 1004012"/>
              <a:gd name="connsiteX32" fmla="*/ 1584145 w 3177395"/>
              <a:gd name="connsiteY32" fmla="*/ 985676 h 1004012"/>
              <a:gd name="connsiteX33" fmla="*/ 1546218 w 3177395"/>
              <a:gd name="connsiteY33" fmla="*/ 982397 h 1004012"/>
              <a:gd name="connsiteX34" fmla="*/ 1500115 w 3177395"/>
              <a:gd name="connsiteY34" fmla="*/ 981967 h 1004012"/>
              <a:gd name="connsiteX35" fmla="*/ 1353213 w 3177395"/>
              <a:gd name="connsiteY35" fmla="*/ 969876 h 1004012"/>
              <a:gd name="connsiteX36" fmla="*/ 1280795 w 3177395"/>
              <a:gd name="connsiteY36" fmla="*/ 967172 h 1004012"/>
              <a:gd name="connsiteX37" fmla="*/ 1216979 w 3177395"/>
              <a:gd name="connsiteY37" fmla="*/ 970572 h 1004012"/>
              <a:gd name="connsiteX38" fmla="*/ 1138634 w 3177395"/>
              <a:gd name="connsiteY38" fmla="*/ 983115 h 1004012"/>
              <a:gd name="connsiteX39" fmla="*/ 465826 w 3177395"/>
              <a:gd name="connsiteY39" fmla="*/ 983115 h 1004012"/>
              <a:gd name="connsiteX40" fmla="*/ 462583 w 3177395"/>
              <a:gd name="connsiteY40" fmla="*/ 924083 h 1004012"/>
              <a:gd name="connsiteX41" fmla="*/ 320748 w 3177395"/>
              <a:gd name="connsiteY41" fmla="*/ 838249 h 1004012"/>
              <a:gd name="connsiteX42" fmla="*/ 222489 w 3177395"/>
              <a:gd name="connsiteY42" fmla="*/ 741364 h 1004012"/>
              <a:gd name="connsiteX43" fmla="*/ 180042 w 3177395"/>
              <a:gd name="connsiteY43" fmla="*/ 695624 h 1004012"/>
              <a:gd name="connsiteX44" fmla="*/ 125806 w 3177395"/>
              <a:gd name="connsiteY44" fmla="*/ 648889 h 1004012"/>
              <a:gd name="connsiteX45" fmla="*/ 0 w 3177395"/>
              <a:gd name="connsiteY45" fmla="*/ 569207 h 1004012"/>
              <a:gd name="connsiteX46" fmla="*/ 408750 w 3177395"/>
              <a:gd name="connsiteY46" fmla="*/ 270666 h 1004012"/>
              <a:gd name="connsiteX47" fmla="*/ 460533 w 3177395"/>
              <a:gd name="connsiteY47" fmla="*/ 217775 h 1004012"/>
              <a:gd name="connsiteX48" fmla="*/ 460703 w 3177395"/>
              <a:gd name="connsiteY48" fmla="*/ 215606 h 1004012"/>
              <a:gd name="connsiteX49" fmla="*/ 465826 w 3177395"/>
              <a:gd name="connsiteY49" fmla="*/ 29008 h 1004012"/>
              <a:gd name="connsiteX50" fmla="*/ 551986 w 3177395"/>
              <a:gd name="connsiteY50" fmla="*/ 20689 h 1004012"/>
              <a:gd name="connsiteX51" fmla="*/ 616320 w 3177395"/>
              <a:gd name="connsiteY51" fmla="*/ 21613 h 1004012"/>
              <a:gd name="connsiteX52" fmla="*/ 626995 w 3177395"/>
              <a:gd name="connsiteY52" fmla="*/ 21601 h 1004012"/>
              <a:gd name="connsiteX53" fmla="*/ 629326 w 3177395"/>
              <a:gd name="connsiteY53" fmla="*/ 21799 h 1004012"/>
              <a:gd name="connsiteX54" fmla="*/ 636064 w 3177395"/>
              <a:gd name="connsiteY54" fmla="*/ 21896 h 1004012"/>
              <a:gd name="connsiteX55" fmla="*/ 660336 w 3177395"/>
              <a:gd name="connsiteY55" fmla="*/ 24442 h 1004012"/>
              <a:gd name="connsiteX56" fmla="*/ 759008 w 3177395"/>
              <a:gd name="connsiteY56" fmla="*/ 32851 h 1004012"/>
              <a:gd name="connsiteX57" fmla="*/ 977160 w 3177395"/>
              <a:gd name="connsiteY57" fmla="*/ 29008 h 1004012"/>
              <a:gd name="connsiteX58" fmla="*/ 1090165 w 3177395"/>
              <a:gd name="connsiteY58" fmla="*/ 17189 h 1004012"/>
              <a:gd name="connsiteX59" fmla="*/ 1096994 w 3177395"/>
              <a:gd name="connsiteY59" fmla="*/ 17836 h 1004012"/>
              <a:gd name="connsiteX60" fmla="*/ 1113320 w 3177395"/>
              <a:gd name="connsiteY60" fmla="*/ 13170 h 1004012"/>
              <a:gd name="connsiteX61" fmla="*/ 1375605 w 3177395"/>
              <a:gd name="connsiteY61" fmla="*/ 38218 h 1004012"/>
              <a:gd name="connsiteX62" fmla="*/ 1385611 w 3177395"/>
              <a:gd name="connsiteY62" fmla="*/ 39098 h 1004012"/>
              <a:gd name="connsiteX63" fmla="*/ 1385826 w 3177395"/>
              <a:gd name="connsiteY63" fmla="*/ 39092 h 1004012"/>
              <a:gd name="connsiteX64" fmla="*/ 1434669 w 3177395"/>
              <a:gd name="connsiteY64" fmla="*/ 29008 h 1004012"/>
              <a:gd name="connsiteX65" fmla="*/ 1557426 w 3177395"/>
              <a:gd name="connsiteY65" fmla="*/ 19372 h 1004012"/>
              <a:gd name="connsiteX66" fmla="*/ 1637762 w 3177395"/>
              <a:gd name="connsiteY66" fmla="*/ 26651 h 1004012"/>
              <a:gd name="connsiteX67" fmla="*/ 1711911 w 3177395"/>
              <a:gd name="connsiteY67" fmla="*/ 14767 h 1004012"/>
              <a:gd name="connsiteX68" fmla="*/ 1951527 w 3177395"/>
              <a:gd name="connsiteY68" fmla="*/ 31835 h 1004012"/>
              <a:gd name="connsiteX69" fmla="*/ 1988023 w 3177395"/>
              <a:gd name="connsiteY69" fmla="*/ 37580 h 1004012"/>
              <a:gd name="connsiteX70" fmla="*/ 2026739 w 3177395"/>
              <a:gd name="connsiteY70" fmla="*/ 29008 h 1004012"/>
              <a:gd name="connsiteX71" fmla="*/ 2133878 w 3177395"/>
              <a:gd name="connsiteY71" fmla="*/ 7772 h 1004012"/>
              <a:gd name="connsiteX72" fmla="*/ 2228249 w 3177395"/>
              <a:gd name="connsiteY72" fmla="*/ 12658 h 1004012"/>
              <a:gd name="connsiteX73" fmla="*/ 2234794 w 3177395"/>
              <a:gd name="connsiteY73" fmla="*/ 9985 h 1004012"/>
              <a:gd name="connsiteX74" fmla="*/ 2337847 w 3177395"/>
              <a:gd name="connsiteY74" fmla="*/ 459 h 1004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3177395" h="1004012">
                <a:moveTo>
                  <a:pt x="466521" y="512058"/>
                </a:moveTo>
                <a:lnTo>
                  <a:pt x="465853" y="525222"/>
                </a:lnTo>
                <a:cubicBezTo>
                  <a:pt x="465350" y="543240"/>
                  <a:pt x="465271" y="562540"/>
                  <a:pt x="465826" y="583481"/>
                </a:cubicBezTo>
                <a:cubicBezTo>
                  <a:pt x="468047" y="667246"/>
                  <a:pt x="459301" y="730263"/>
                  <a:pt x="454373" y="783650"/>
                </a:cubicBezTo>
                <a:lnTo>
                  <a:pt x="452160" y="844944"/>
                </a:lnTo>
                <a:lnTo>
                  <a:pt x="454794" y="872857"/>
                </a:lnTo>
                <a:lnTo>
                  <a:pt x="461562" y="905488"/>
                </a:lnTo>
                <a:lnTo>
                  <a:pt x="458314" y="846357"/>
                </a:lnTo>
                <a:cubicBezTo>
                  <a:pt x="458429" y="755169"/>
                  <a:pt x="466485" y="665845"/>
                  <a:pt x="468673" y="589759"/>
                </a:cubicBezTo>
                <a:close/>
                <a:moveTo>
                  <a:pt x="2337847" y="459"/>
                </a:moveTo>
                <a:cubicBezTo>
                  <a:pt x="2428953" y="4294"/>
                  <a:pt x="2532686" y="30776"/>
                  <a:pt x="2645722" y="29008"/>
                </a:cubicBezTo>
                <a:cubicBezTo>
                  <a:pt x="2826579" y="26180"/>
                  <a:pt x="2953874" y="39050"/>
                  <a:pt x="3157056" y="29008"/>
                </a:cubicBezTo>
                <a:cubicBezTo>
                  <a:pt x="3179969" y="78990"/>
                  <a:pt x="3165539" y="168299"/>
                  <a:pt x="3152597" y="261282"/>
                </a:cubicBezTo>
                <a:lnTo>
                  <a:pt x="3152584" y="261406"/>
                </a:lnTo>
                <a:lnTo>
                  <a:pt x="3151394" y="275974"/>
                </a:lnTo>
                <a:cubicBezTo>
                  <a:pt x="3147416" y="325018"/>
                  <a:pt x="3143910" y="374153"/>
                  <a:pt x="3143859" y="417607"/>
                </a:cubicBezTo>
                <a:lnTo>
                  <a:pt x="3146745" y="477740"/>
                </a:lnTo>
                <a:lnTo>
                  <a:pt x="3157056" y="515603"/>
                </a:lnTo>
                <a:cubicBezTo>
                  <a:pt x="3214774" y="644962"/>
                  <a:pt x="3128311" y="793860"/>
                  <a:pt x="3157056" y="983115"/>
                </a:cubicBezTo>
                <a:cubicBezTo>
                  <a:pt x="3102405" y="988038"/>
                  <a:pt x="3054748" y="986881"/>
                  <a:pt x="3010677" y="983280"/>
                </a:cubicBezTo>
                <a:lnTo>
                  <a:pt x="2919111" y="972651"/>
                </a:lnTo>
                <a:lnTo>
                  <a:pt x="2874015" y="968087"/>
                </a:lnTo>
                <a:lnTo>
                  <a:pt x="2813784" y="964521"/>
                </a:lnTo>
                <a:lnTo>
                  <a:pt x="2757298" y="961860"/>
                </a:lnTo>
                <a:lnTo>
                  <a:pt x="2694107" y="967297"/>
                </a:lnTo>
                <a:cubicBezTo>
                  <a:pt x="2670384" y="970756"/>
                  <a:pt x="2645427" y="975877"/>
                  <a:pt x="2618810" y="983115"/>
                </a:cubicBezTo>
                <a:cubicBezTo>
                  <a:pt x="2469370" y="1040624"/>
                  <a:pt x="2370506" y="958521"/>
                  <a:pt x="2161301" y="983115"/>
                </a:cubicBezTo>
                <a:cubicBezTo>
                  <a:pt x="2060169" y="1007933"/>
                  <a:pt x="1981768" y="1002516"/>
                  <a:pt x="1910662" y="993604"/>
                </a:cubicBezTo>
                <a:lnTo>
                  <a:pt x="1854615" y="986729"/>
                </a:lnTo>
                <a:lnTo>
                  <a:pt x="1735592" y="980849"/>
                </a:lnTo>
                <a:lnTo>
                  <a:pt x="1731207" y="980938"/>
                </a:lnTo>
                <a:lnTo>
                  <a:pt x="1703792" y="983115"/>
                </a:lnTo>
                <a:cubicBezTo>
                  <a:pt x="1667816" y="988531"/>
                  <a:pt x="1627558" y="988316"/>
                  <a:pt x="1584145" y="985676"/>
                </a:cubicBezTo>
                <a:lnTo>
                  <a:pt x="1546218" y="982397"/>
                </a:lnTo>
                <a:lnTo>
                  <a:pt x="1500115" y="981967"/>
                </a:lnTo>
                <a:cubicBezTo>
                  <a:pt x="1453790" y="978784"/>
                  <a:pt x="1403472" y="973778"/>
                  <a:pt x="1353213" y="969876"/>
                </a:cubicBezTo>
                <a:lnTo>
                  <a:pt x="1280795" y="967172"/>
                </a:lnTo>
                <a:lnTo>
                  <a:pt x="1216979" y="970572"/>
                </a:lnTo>
                <a:cubicBezTo>
                  <a:pt x="1190902" y="973220"/>
                  <a:pt x="1164740" y="977267"/>
                  <a:pt x="1138634" y="983115"/>
                </a:cubicBezTo>
                <a:cubicBezTo>
                  <a:pt x="929785" y="1029898"/>
                  <a:pt x="617966" y="960350"/>
                  <a:pt x="465826" y="983115"/>
                </a:cubicBezTo>
                <a:lnTo>
                  <a:pt x="462583" y="924083"/>
                </a:lnTo>
                <a:lnTo>
                  <a:pt x="320748" y="838249"/>
                </a:lnTo>
                <a:cubicBezTo>
                  <a:pt x="282503" y="806790"/>
                  <a:pt x="252062" y="773816"/>
                  <a:pt x="222489" y="741364"/>
                </a:cubicBezTo>
                <a:lnTo>
                  <a:pt x="180042" y="695624"/>
                </a:lnTo>
                <a:lnTo>
                  <a:pt x="125806" y="648889"/>
                </a:lnTo>
                <a:cubicBezTo>
                  <a:pt x="85606" y="617619"/>
                  <a:pt x="43903" y="589842"/>
                  <a:pt x="0" y="569207"/>
                </a:cubicBezTo>
                <a:cubicBezTo>
                  <a:pt x="132839" y="405832"/>
                  <a:pt x="274427" y="390153"/>
                  <a:pt x="408750" y="270666"/>
                </a:cubicBezTo>
                <a:lnTo>
                  <a:pt x="460533" y="217775"/>
                </a:lnTo>
                <a:lnTo>
                  <a:pt x="460703" y="215606"/>
                </a:lnTo>
                <a:cubicBezTo>
                  <a:pt x="464668" y="164825"/>
                  <a:pt x="468346" y="107694"/>
                  <a:pt x="465826" y="29008"/>
                </a:cubicBezTo>
                <a:cubicBezTo>
                  <a:pt x="494816" y="24250"/>
                  <a:pt x="523574" y="21676"/>
                  <a:pt x="551986" y="20689"/>
                </a:cubicBezTo>
                <a:lnTo>
                  <a:pt x="616320" y="21613"/>
                </a:lnTo>
                <a:lnTo>
                  <a:pt x="626995" y="21601"/>
                </a:lnTo>
                <a:lnTo>
                  <a:pt x="629326" y="21799"/>
                </a:lnTo>
                <a:lnTo>
                  <a:pt x="636064" y="21896"/>
                </a:lnTo>
                <a:lnTo>
                  <a:pt x="660336" y="24442"/>
                </a:lnTo>
                <a:lnTo>
                  <a:pt x="759008" y="32851"/>
                </a:lnTo>
                <a:cubicBezTo>
                  <a:pt x="839608" y="41998"/>
                  <a:pt x="907703" y="49863"/>
                  <a:pt x="977160" y="29008"/>
                </a:cubicBezTo>
                <a:cubicBezTo>
                  <a:pt x="1011889" y="18581"/>
                  <a:pt x="1050254" y="15934"/>
                  <a:pt x="1090165" y="17189"/>
                </a:cubicBezTo>
                <a:lnTo>
                  <a:pt x="1096994" y="17836"/>
                </a:lnTo>
                <a:lnTo>
                  <a:pt x="1113320" y="13170"/>
                </a:lnTo>
                <a:cubicBezTo>
                  <a:pt x="1189667" y="1781"/>
                  <a:pt x="1276064" y="25472"/>
                  <a:pt x="1375605" y="38218"/>
                </a:cubicBezTo>
                <a:lnTo>
                  <a:pt x="1385611" y="39098"/>
                </a:lnTo>
                <a:lnTo>
                  <a:pt x="1385826" y="39092"/>
                </a:lnTo>
                <a:cubicBezTo>
                  <a:pt x="1403114" y="37343"/>
                  <a:pt x="1419482" y="34143"/>
                  <a:pt x="1434669" y="29008"/>
                </a:cubicBezTo>
                <a:cubicBezTo>
                  <a:pt x="1465043" y="18738"/>
                  <a:pt x="1507897" y="17022"/>
                  <a:pt x="1557426" y="19372"/>
                </a:cubicBezTo>
                <a:lnTo>
                  <a:pt x="1637762" y="26651"/>
                </a:lnTo>
                <a:lnTo>
                  <a:pt x="1711911" y="14767"/>
                </a:lnTo>
                <a:cubicBezTo>
                  <a:pt x="1798787" y="7720"/>
                  <a:pt x="1879459" y="20043"/>
                  <a:pt x="1951527" y="31835"/>
                </a:cubicBezTo>
                <a:lnTo>
                  <a:pt x="1988023" y="37580"/>
                </a:lnTo>
                <a:lnTo>
                  <a:pt x="2026739" y="29008"/>
                </a:lnTo>
                <a:cubicBezTo>
                  <a:pt x="2064091" y="15327"/>
                  <a:pt x="2098820" y="9309"/>
                  <a:pt x="2133878" y="7772"/>
                </a:cubicBezTo>
                <a:lnTo>
                  <a:pt x="2228249" y="12658"/>
                </a:lnTo>
                <a:lnTo>
                  <a:pt x="2234794" y="9985"/>
                </a:lnTo>
                <a:cubicBezTo>
                  <a:pt x="2266983" y="1014"/>
                  <a:pt x="2301405" y="-1075"/>
                  <a:pt x="2337847" y="459"/>
                </a:cubicBezTo>
                <a:close/>
              </a:path>
            </a:pathLst>
          </a:custGeom>
          <a:pattFill prst="lgGrid">
            <a:fgClr>
              <a:srgbClr val="FFC000"/>
            </a:fgClr>
            <a:bgClr>
              <a:schemeClr val="bg1"/>
            </a:bgClr>
          </a:patt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>
            <a:noAutofit/>
          </a:bodyPr>
          <a:lstStyle/>
          <a:p>
            <a:r>
              <a:rPr lang="en-US" sz="1400" dirty="0"/>
              <a:t>	if(</a:t>
            </a:r>
            <a:r>
              <a:rPr lang="en-US" sz="1400" dirty="0" err="1"/>
              <a:t>n%i</a:t>
            </a:r>
            <a:r>
              <a:rPr lang="en-US" sz="1400" dirty="0"/>
              <a:t>==0)</a:t>
            </a:r>
          </a:p>
          <a:p>
            <a:r>
              <a:rPr lang="en-US" sz="1400" dirty="0"/>
              <a:t>	{</a:t>
            </a:r>
          </a:p>
          <a:p>
            <a:r>
              <a:rPr lang="en-US" sz="1400" dirty="0"/>
              <a:t>   	      count++;</a:t>
            </a:r>
          </a:p>
          <a:p>
            <a:r>
              <a:rPr lang="en-US" sz="1400" dirty="0"/>
              <a:t>	}</a:t>
            </a:r>
          </a:p>
        </p:txBody>
      </p:sp>
      <p:sp>
        <p:nvSpPr>
          <p:cNvPr id="11" name="Round Diagonal Corner Rectangle 10">
            <a:extLst>
              <a:ext uri="{FF2B5EF4-FFF2-40B4-BE49-F238E27FC236}">
                <a16:creationId xmlns:a16="http://schemas.microsoft.com/office/drawing/2014/main" id="{F5DEC5AF-1CF9-8B4D-8BB5-83D2D5F4128B}"/>
              </a:ext>
            </a:extLst>
          </p:cNvPr>
          <p:cNvSpPr/>
          <p:nvPr/>
        </p:nvSpPr>
        <p:spPr>
          <a:xfrm rot="1971378">
            <a:off x="255440" y="3231895"/>
            <a:ext cx="822673" cy="858043"/>
          </a:xfrm>
          <a:prstGeom prst="round2DiagRect">
            <a:avLst>
              <a:gd name="adj1" fmla="val 16667"/>
              <a:gd name="adj2" fmla="val 30148"/>
            </a:avLst>
          </a:prstGeom>
          <a:noFill/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2400000"/>
              </a:camera>
              <a:lightRig rig="threePt" dir="t"/>
            </a:scene3d>
          </a:bodyPr>
          <a:lstStyle/>
          <a:p>
            <a:pPr algn="ctr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12700" dir="13500000" sx="98000" sy="98000" algn="br" rotWithShape="0">
                    <a:prstClr val="black">
                      <a:alpha val="52000"/>
                    </a:prstClr>
                  </a:outerShdw>
                </a:effectLst>
              </a:rPr>
              <a:t>7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09A402-E303-DA46-847F-E98BA483B949}"/>
              </a:ext>
            </a:extLst>
          </p:cNvPr>
          <p:cNvCxnSpPr>
            <a:cxnSpLocks/>
          </p:cNvCxnSpPr>
          <p:nvPr/>
        </p:nvCxnSpPr>
        <p:spPr>
          <a:xfrm flipV="1">
            <a:off x="850042" y="2313571"/>
            <a:ext cx="2480523" cy="915085"/>
          </a:xfrm>
          <a:prstGeom prst="straightConnector1">
            <a:avLst/>
          </a:prstGeom>
          <a:ln w="3492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C1AE301-2B47-B040-B43C-2DA852DFD664}"/>
              </a:ext>
            </a:extLst>
          </p:cNvPr>
          <p:cNvCxnSpPr>
            <a:cxnSpLocks/>
          </p:cNvCxnSpPr>
          <p:nvPr/>
        </p:nvCxnSpPr>
        <p:spPr>
          <a:xfrm flipV="1">
            <a:off x="1060184" y="2763259"/>
            <a:ext cx="2480020" cy="606317"/>
          </a:xfrm>
          <a:prstGeom prst="straightConnector1">
            <a:avLst/>
          </a:prstGeom>
          <a:ln w="3492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97C417-0E22-CC4D-87EC-0008A198B6E3}"/>
              </a:ext>
            </a:extLst>
          </p:cNvPr>
          <p:cNvCxnSpPr>
            <a:cxnSpLocks/>
          </p:cNvCxnSpPr>
          <p:nvPr/>
        </p:nvCxnSpPr>
        <p:spPr>
          <a:xfrm flipV="1">
            <a:off x="1165804" y="3184626"/>
            <a:ext cx="2489384" cy="302060"/>
          </a:xfrm>
          <a:prstGeom prst="straightConnector1">
            <a:avLst/>
          </a:prstGeom>
          <a:ln w="3492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D95BD5-28FB-B144-9B5A-DC864F93CB66}"/>
              </a:ext>
            </a:extLst>
          </p:cNvPr>
          <p:cNvCxnSpPr>
            <a:cxnSpLocks/>
          </p:cNvCxnSpPr>
          <p:nvPr/>
        </p:nvCxnSpPr>
        <p:spPr>
          <a:xfrm>
            <a:off x="1177862" y="3641779"/>
            <a:ext cx="2465268" cy="111768"/>
          </a:xfrm>
          <a:prstGeom prst="straightConnector1">
            <a:avLst/>
          </a:prstGeom>
          <a:ln w="3492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106DB14-C2F4-1C41-98B5-4ADC45E3EA52}"/>
              </a:ext>
            </a:extLst>
          </p:cNvPr>
          <p:cNvCxnSpPr>
            <a:cxnSpLocks/>
          </p:cNvCxnSpPr>
          <p:nvPr/>
        </p:nvCxnSpPr>
        <p:spPr>
          <a:xfrm>
            <a:off x="1134536" y="3754892"/>
            <a:ext cx="2394844" cy="509658"/>
          </a:xfrm>
          <a:prstGeom prst="straightConnector1">
            <a:avLst/>
          </a:prstGeom>
          <a:ln w="3492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F0BAC1D-9833-3C44-BA24-9FFAA623B13F}"/>
              </a:ext>
            </a:extLst>
          </p:cNvPr>
          <p:cNvCxnSpPr>
            <a:cxnSpLocks/>
          </p:cNvCxnSpPr>
          <p:nvPr/>
        </p:nvCxnSpPr>
        <p:spPr>
          <a:xfrm>
            <a:off x="1006851" y="3957440"/>
            <a:ext cx="2245966" cy="865656"/>
          </a:xfrm>
          <a:prstGeom prst="straightConnector1">
            <a:avLst/>
          </a:prstGeom>
          <a:ln w="3492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EA5336D-851D-4F41-8B78-1E17D0116D98}"/>
              </a:ext>
            </a:extLst>
          </p:cNvPr>
          <p:cNvCxnSpPr>
            <a:cxnSpLocks/>
          </p:cNvCxnSpPr>
          <p:nvPr/>
        </p:nvCxnSpPr>
        <p:spPr>
          <a:xfrm>
            <a:off x="893101" y="4133364"/>
            <a:ext cx="1983405" cy="1171787"/>
          </a:xfrm>
          <a:prstGeom prst="straightConnector1">
            <a:avLst/>
          </a:prstGeom>
          <a:ln w="3492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618C52A9-9E5E-B347-A495-DB52C3038BE7}"/>
              </a:ext>
            </a:extLst>
          </p:cNvPr>
          <p:cNvSpPr/>
          <p:nvPr/>
        </p:nvSpPr>
        <p:spPr>
          <a:xfrm>
            <a:off x="3407813" y="1995571"/>
            <a:ext cx="554182" cy="480290"/>
          </a:xfrm>
          <a:prstGeom prst="ellipse">
            <a:avLst/>
          </a:prstGeom>
          <a:solidFill>
            <a:srgbClr val="00B050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2CA8668-D2B0-834D-97EA-A2F02D51C35B}"/>
              </a:ext>
            </a:extLst>
          </p:cNvPr>
          <p:cNvSpPr/>
          <p:nvPr/>
        </p:nvSpPr>
        <p:spPr>
          <a:xfrm>
            <a:off x="3663257" y="2512925"/>
            <a:ext cx="554182" cy="480290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21FE48B-F867-C04F-9079-091807D74989}"/>
              </a:ext>
            </a:extLst>
          </p:cNvPr>
          <p:cNvSpPr/>
          <p:nvPr/>
        </p:nvSpPr>
        <p:spPr>
          <a:xfrm>
            <a:off x="3754606" y="3069031"/>
            <a:ext cx="554182" cy="480290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21D8DBB-E121-D24A-8955-3AAA68FD4C43}"/>
              </a:ext>
            </a:extLst>
          </p:cNvPr>
          <p:cNvSpPr/>
          <p:nvPr/>
        </p:nvSpPr>
        <p:spPr>
          <a:xfrm>
            <a:off x="3779817" y="3657231"/>
            <a:ext cx="554182" cy="480290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BCD5275-3317-2342-814F-0B0F523307E5}"/>
              </a:ext>
            </a:extLst>
          </p:cNvPr>
          <p:cNvSpPr/>
          <p:nvPr/>
        </p:nvSpPr>
        <p:spPr>
          <a:xfrm>
            <a:off x="3653797" y="4231982"/>
            <a:ext cx="554182" cy="480290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BCA09BD-B001-FC44-93E2-5BCAD9483C43}"/>
              </a:ext>
            </a:extLst>
          </p:cNvPr>
          <p:cNvSpPr/>
          <p:nvPr/>
        </p:nvSpPr>
        <p:spPr>
          <a:xfrm>
            <a:off x="3338110" y="4806733"/>
            <a:ext cx="554182" cy="480290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6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C323FA8-B18D-7443-B45B-C519C8D59BCE}"/>
              </a:ext>
            </a:extLst>
          </p:cNvPr>
          <p:cNvSpPr/>
          <p:nvPr/>
        </p:nvSpPr>
        <p:spPr>
          <a:xfrm>
            <a:off x="2876506" y="5305151"/>
            <a:ext cx="554182" cy="480290"/>
          </a:xfrm>
          <a:prstGeom prst="ellipse">
            <a:avLst/>
          </a:prstGeom>
          <a:solidFill>
            <a:srgbClr val="00B050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83868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edge">
                                          <p:cBhvr>
                                            <p:cTn id="13" dur="2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8" repeatCount="0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16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arrow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2" presetClass="entr" presetSubtype="8" repeatCount="0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28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arrow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" fill="hold">
                          <p:stCondLst>
                            <p:cond delay="indefinite"/>
                          </p:stCondLst>
                          <p:childTnLst>
                            <p:par>
                              <p:cTn id="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" presetID="2" presetClass="entr" presetSubtype="4" repeatCount="0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40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arrow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" fill="hold">
                          <p:stCondLst>
                            <p:cond delay="indefinite"/>
                          </p:stCondLst>
                          <p:childTnLst>
                            <p:par>
                              <p:cTn id="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" presetID="2" presetClass="entr" presetSubtype="8" repeatCount="0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52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arrow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" fill="hold">
                          <p:stCondLst>
                            <p:cond delay="indefinite"/>
                          </p:stCondLst>
                          <p:childTnLst>
                            <p:par>
                              <p:cTn id="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" fill="hold">
                          <p:stCondLst>
                            <p:cond delay="indefinite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2" presetClass="entr" presetSubtype="8" repeatCount="0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64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arrow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" fill="hold">
                          <p:stCondLst>
                            <p:cond delay="indefinite"/>
                          </p:stCondLst>
                          <p:childTnLst>
                            <p:par>
                              <p:cTn id="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" fill="hold">
                          <p:stCondLst>
                            <p:cond delay="indefinite"/>
                          </p:stCondLst>
                          <p:childTnLst>
                            <p:par>
                              <p:cTn id="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" presetID="2" presetClass="entr" presetSubtype="8" repeatCount="0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76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arrow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0" fill="hold">
                          <p:stCondLst>
                            <p:cond delay="indefinite"/>
                          </p:stCondLst>
                          <p:childTnLst>
                            <p:par>
                              <p:cTn id="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2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6" fill="hold">
                          <p:stCondLst>
                            <p:cond delay="indefinite"/>
                          </p:stCondLst>
                          <p:childTnLst>
                            <p:par>
                              <p:cTn id="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8" presetID="2" presetClass="entr" presetSubtype="8" repeatCount="0" accel="50000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88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arrow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2" fill="hold">
                          <p:stCondLst>
                            <p:cond delay="indefinite"/>
                          </p:stCondLst>
                          <p:childTnLst>
                            <p:par>
                              <p:cTn id="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4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8" fill="hold">
                          <p:stCondLst>
                            <p:cond delay="indefinite"/>
                          </p:stCondLst>
                          <p:childTnLst>
                            <p:par>
                              <p:cTn id="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0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4" fill="hold">
                          <p:stCondLst>
                            <p:cond delay="indefinite"/>
                          </p:stCondLst>
                          <p:childTnLst>
                            <p:par>
                              <p:cTn id="1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6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10" grpId="0"/>
          <p:bldP spid="28" grpId="0" animBg="1"/>
          <p:bldP spid="27" grpId="0" animBg="1"/>
          <p:bldP spid="29" grpId="0" animBg="1"/>
          <p:bldP spid="30" grpId="0" animBg="1"/>
          <p:bldP spid="19" grpId="0" animBg="1"/>
          <p:bldP spid="20" grpId="0" animBg="1"/>
          <p:bldP spid="21" grpId="0" animBg="1"/>
          <p:bldP spid="22" grpId="0" animBg="1"/>
          <p:bldP spid="23" grpId="0" animBg="1"/>
          <p:bldP spid="24" grpId="0" animBg="1"/>
          <p:bldP spid="2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edge">
                                          <p:cBhvr>
                                            <p:cTn id="13" dur="2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8" repeatCount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16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6" name="arrow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2" presetClass="entr" presetSubtype="8" repeatCount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28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6" name="arrow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" fill="hold">
                          <p:stCondLst>
                            <p:cond delay="indefinite"/>
                          </p:stCondLst>
                          <p:childTnLst>
                            <p:par>
                              <p:cTn id="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" presetID="2" presetClass="entr" presetSubtype="4" repeatCount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40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6" name="arrow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" fill="hold">
                          <p:stCondLst>
                            <p:cond delay="indefinite"/>
                          </p:stCondLst>
                          <p:childTnLst>
                            <p:par>
                              <p:cTn id="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" presetID="2" presetClass="entr" presetSubtype="8" repeatCount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52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6" name="arrow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" fill="hold">
                          <p:stCondLst>
                            <p:cond delay="indefinite"/>
                          </p:stCondLst>
                          <p:childTnLst>
                            <p:par>
                              <p:cTn id="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" fill="hold">
                          <p:stCondLst>
                            <p:cond delay="indefinite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2" presetClass="entr" presetSubtype="8" repeatCount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64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6" name="arrow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" fill="hold">
                          <p:stCondLst>
                            <p:cond delay="indefinite"/>
                          </p:stCondLst>
                          <p:childTnLst>
                            <p:par>
                              <p:cTn id="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" fill="hold">
                          <p:stCondLst>
                            <p:cond delay="indefinite"/>
                          </p:stCondLst>
                          <p:childTnLst>
                            <p:par>
                              <p:cTn id="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" presetID="2" presetClass="entr" presetSubtype="8" repeatCount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76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6" name="arrow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0" fill="hold">
                          <p:stCondLst>
                            <p:cond delay="indefinite"/>
                          </p:stCondLst>
                          <p:childTnLst>
                            <p:par>
                              <p:cTn id="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2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6" fill="hold">
                          <p:stCondLst>
                            <p:cond delay="indefinite"/>
                          </p:stCondLst>
                          <p:childTnLst>
                            <p:par>
                              <p:cTn id="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8" presetID="2" presetClass="entr" presetSubtype="8" repeatCount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88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6" name="arrow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2" fill="hold">
                          <p:stCondLst>
                            <p:cond delay="indefinite"/>
                          </p:stCondLst>
                          <p:childTnLst>
                            <p:par>
                              <p:cTn id="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4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8" fill="hold">
                          <p:stCondLst>
                            <p:cond delay="indefinite"/>
                          </p:stCondLst>
                          <p:childTnLst>
                            <p:par>
                              <p:cTn id="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0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4" fill="hold">
                          <p:stCondLst>
                            <p:cond delay="indefinite"/>
                          </p:stCondLst>
                          <p:childTnLst>
                            <p:par>
                              <p:cTn id="1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6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10" grpId="0"/>
          <p:bldP spid="28" grpId="0" animBg="1"/>
          <p:bldP spid="27" grpId="0" animBg="1"/>
          <p:bldP spid="29" grpId="0" animBg="1"/>
          <p:bldP spid="30" grpId="0" animBg="1"/>
          <p:bldP spid="19" grpId="0" animBg="1"/>
          <p:bldP spid="20" grpId="0" animBg="1"/>
          <p:bldP spid="21" grpId="0" animBg="1"/>
          <p:bldP spid="22" grpId="0" animBg="1"/>
          <p:bldP spid="23" grpId="0" animBg="1"/>
          <p:bldP spid="24" grpId="0" animBg="1"/>
          <p:bldP spid="25" grpId="0" animBg="1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1785</TotalTime>
  <Words>5408</Words>
  <Application>Microsoft Macintosh PowerPoint</Application>
  <PresentationFormat>Widescreen</PresentationFormat>
  <Paragraphs>2072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Amasis MT Pro Medium</vt:lpstr>
      <vt:lpstr>Arial</vt:lpstr>
      <vt:lpstr>Baloo</vt:lpstr>
      <vt:lpstr>Bernard MT Condensed</vt:lpstr>
      <vt:lpstr>Calibri</vt:lpstr>
      <vt:lpstr>Calibri Light</vt:lpstr>
      <vt:lpstr>Silom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Workshop</dc:title>
  <dc:creator>Penti, Visweswararao</dc:creator>
  <cp:lastModifiedBy>Penti, Visweswararao</cp:lastModifiedBy>
  <cp:revision>129</cp:revision>
  <dcterms:created xsi:type="dcterms:W3CDTF">2021-10-23T03:25:23Z</dcterms:created>
  <dcterms:modified xsi:type="dcterms:W3CDTF">2021-10-30T09:28:49Z</dcterms:modified>
</cp:coreProperties>
</file>