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4" r:id="rId2"/>
    <p:sldId id="266" r:id="rId3"/>
    <p:sldId id="276" r:id="rId4"/>
    <p:sldId id="274" r:id="rId5"/>
    <p:sldId id="275" r:id="rId6"/>
    <p:sldId id="277" r:id="rId7"/>
    <p:sldId id="282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73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6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224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30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00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83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93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4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59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78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29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40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58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9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60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62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80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6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4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9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1729292" y="105013"/>
            <a:ext cx="8733405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Double Ended Queue(</a:t>
            </a:r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Deque</a:t>
            </a:r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140387" y="1330831"/>
            <a:ext cx="5819736" cy="470898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Queue is a linear data structures.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Doesn’t Follows first in first out principle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Insert and remove elements from either front or rear ends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front and rear</a:t>
            </a:r>
            <a:r>
              <a:rPr lang="en-US" dirty="0">
                <a:solidFill>
                  <a:schemeClr val="tx1"/>
                </a:solidFill>
              </a:rPr>
              <a:t> are pointers, “front” always points first element in the queue, “rear” always points last element.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Operations of queue: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InsertFront</a:t>
            </a:r>
            <a:r>
              <a:rPr lang="en-US" dirty="0">
                <a:solidFill>
                  <a:schemeClr val="tx1"/>
                </a:solidFill>
              </a:rPr>
              <a:t>(ele) – Insert element at front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InsertRear</a:t>
            </a:r>
            <a:r>
              <a:rPr lang="en-US" dirty="0">
                <a:solidFill>
                  <a:schemeClr val="tx1"/>
                </a:solidFill>
              </a:rPr>
              <a:t>(ele) – Insert element at rear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DeleteFront(ele) – Delete element at front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DeleteFront(ele) – Delete element at rear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Display() – returns list of elements in the queue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AC643B6-C465-EA41-B5F4-E2561EBCC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23807"/>
              </p:ext>
            </p:extLst>
          </p:nvPr>
        </p:nvGraphicFramePr>
        <p:xfrm>
          <a:off x="6548323" y="2205640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F411310-79CA-6649-8EA8-A379AC0A747A}"/>
              </a:ext>
            </a:extLst>
          </p:cNvPr>
          <p:cNvSpPr txBox="1"/>
          <p:nvPr/>
        </p:nvSpPr>
        <p:spPr>
          <a:xfrm>
            <a:off x="6733745" y="3074327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81300E-BC1B-0847-A5AD-CD50F52398A0}"/>
              </a:ext>
            </a:extLst>
          </p:cNvPr>
          <p:cNvSpPr txBox="1"/>
          <p:nvPr/>
        </p:nvSpPr>
        <p:spPr>
          <a:xfrm>
            <a:off x="9574563" y="3074327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 </a:t>
            </a:r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Front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6" y="495351"/>
            <a:ext cx="3321782" cy="619354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 err="1">
                <a:solidFill>
                  <a:srgbClr val="39CC8F"/>
                </a:solidFill>
              </a:rPr>
              <a:t>InsertFront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&amp;&amp;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return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&gt;=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--)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]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return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0C9080F-50E1-E048-85FD-A3EB6526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00423"/>
              </p:ext>
            </p:extLst>
          </p:nvPr>
        </p:nvGraphicFramePr>
        <p:xfrm>
          <a:off x="6518831" y="1311782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B3F4A6-3B82-9B4B-9B5B-2EE56A2C7E57}"/>
              </a:ext>
            </a:extLst>
          </p:cNvPr>
          <p:cNvSpPr txBox="1"/>
          <p:nvPr/>
        </p:nvSpPr>
        <p:spPr>
          <a:xfrm>
            <a:off x="8483089" y="2205022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33CAE-6ED8-514D-9F64-9C2774360569}"/>
              </a:ext>
            </a:extLst>
          </p:cNvPr>
          <p:cNvSpPr txBox="1"/>
          <p:nvPr/>
        </p:nvSpPr>
        <p:spPr>
          <a:xfrm>
            <a:off x="9531326" y="2205022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DE38F-262C-AAF0-0F85-F6EEF8650323}"/>
              </a:ext>
            </a:extLst>
          </p:cNvPr>
          <p:cNvSpPr txBox="1"/>
          <p:nvPr/>
        </p:nvSpPr>
        <p:spPr>
          <a:xfrm>
            <a:off x="3907881" y="2452631"/>
            <a:ext cx="2106273" cy="584775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BDBDBD"/>
                </a:solidFill>
              </a:rPr>
              <a:t>      </a:t>
            </a:r>
            <a:r>
              <a:rPr lang="en-US" sz="1600" dirty="0">
                <a:solidFill>
                  <a:srgbClr val="66C3CC"/>
                </a:solidFill>
              </a:rPr>
              <a:t>_front</a:t>
            </a:r>
            <a:r>
              <a:rPr lang="en-US" sz="1600" dirty="0">
                <a:solidFill>
                  <a:srgbClr val="BDBDBD"/>
                </a:solidFill>
              </a:rPr>
              <a:t>--;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</a:t>
            </a:r>
            <a:r>
              <a:rPr lang="en-US" sz="1600" dirty="0">
                <a:solidFill>
                  <a:srgbClr val="66C3CC"/>
                </a:solidFill>
              </a:rPr>
              <a:t>_array</a:t>
            </a:r>
            <a:r>
              <a:rPr lang="en-US" sz="1600" dirty="0">
                <a:solidFill>
                  <a:srgbClr val="BDBDBD"/>
                </a:solidFill>
              </a:rPr>
              <a:t>[</a:t>
            </a:r>
            <a:r>
              <a:rPr lang="en-US" sz="1600" dirty="0">
                <a:solidFill>
                  <a:srgbClr val="66C3CC"/>
                </a:solidFill>
              </a:rPr>
              <a:t>_front</a:t>
            </a:r>
            <a:r>
              <a:rPr lang="en-US" sz="1600" dirty="0">
                <a:solidFill>
                  <a:srgbClr val="BDBDBD"/>
                </a:solidFill>
              </a:rPr>
              <a:t>] = ele;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1522A6B8-955C-9209-9FBD-37228A9C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86189"/>
              </p:ext>
            </p:extLst>
          </p:nvPr>
        </p:nvGraphicFramePr>
        <p:xfrm>
          <a:off x="6518831" y="3316509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E5EE84E-B8A4-7171-A196-4D358797BE87}"/>
              </a:ext>
            </a:extLst>
          </p:cNvPr>
          <p:cNvSpPr txBox="1"/>
          <p:nvPr/>
        </p:nvSpPr>
        <p:spPr>
          <a:xfrm>
            <a:off x="7630314" y="414880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76793-8256-957A-1028-0286200F3B06}"/>
              </a:ext>
            </a:extLst>
          </p:cNvPr>
          <p:cNvSpPr txBox="1"/>
          <p:nvPr/>
        </p:nvSpPr>
        <p:spPr>
          <a:xfrm>
            <a:off x="9531326" y="4112800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DDA06B80-49D8-F616-721D-585ACA779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39124"/>
              </p:ext>
            </p:extLst>
          </p:nvPr>
        </p:nvGraphicFramePr>
        <p:xfrm>
          <a:off x="6518831" y="5224287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EFA1849-004F-1BE1-C779-64DDE279E67A}"/>
              </a:ext>
            </a:extLst>
          </p:cNvPr>
          <p:cNvSpPr txBox="1"/>
          <p:nvPr/>
        </p:nvSpPr>
        <p:spPr>
          <a:xfrm>
            <a:off x="6683175" y="6056583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CEAB95-4189-978E-09F3-6B3B45DE31EB}"/>
              </a:ext>
            </a:extLst>
          </p:cNvPr>
          <p:cNvSpPr txBox="1"/>
          <p:nvPr/>
        </p:nvSpPr>
        <p:spPr>
          <a:xfrm>
            <a:off x="9531326" y="6056583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4BFB09-2308-72DA-91ED-857AE6F679C4}"/>
              </a:ext>
            </a:extLst>
          </p:cNvPr>
          <p:cNvSpPr txBox="1"/>
          <p:nvPr/>
        </p:nvSpPr>
        <p:spPr>
          <a:xfrm>
            <a:off x="3898451" y="4318082"/>
            <a:ext cx="2106273" cy="584775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BDBDBD"/>
                </a:solidFill>
              </a:rPr>
              <a:t>      </a:t>
            </a:r>
            <a:r>
              <a:rPr lang="en-US" sz="1600" dirty="0">
                <a:solidFill>
                  <a:srgbClr val="66C3CC"/>
                </a:solidFill>
              </a:rPr>
              <a:t>_front</a:t>
            </a:r>
            <a:r>
              <a:rPr lang="en-US" sz="1600" dirty="0">
                <a:solidFill>
                  <a:srgbClr val="BDBDBD"/>
                </a:solidFill>
              </a:rPr>
              <a:t>--;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</a:t>
            </a:r>
            <a:r>
              <a:rPr lang="en-US" sz="1600" dirty="0">
                <a:solidFill>
                  <a:srgbClr val="66C3CC"/>
                </a:solidFill>
              </a:rPr>
              <a:t>_array</a:t>
            </a:r>
            <a:r>
              <a:rPr lang="en-US" sz="1600" dirty="0">
                <a:solidFill>
                  <a:srgbClr val="BDBDBD"/>
                </a:solidFill>
              </a:rPr>
              <a:t>[</a:t>
            </a:r>
            <a:r>
              <a:rPr lang="en-US" sz="1600" dirty="0">
                <a:solidFill>
                  <a:srgbClr val="66C3CC"/>
                </a:solidFill>
              </a:rPr>
              <a:t>_front</a:t>
            </a:r>
            <a:r>
              <a:rPr lang="en-US" sz="1600" dirty="0">
                <a:solidFill>
                  <a:srgbClr val="BDBDBD"/>
                </a:solidFill>
              </a:rPr>
              <a:t>] = ele;</a:t>
            </a:r>
          </a:p>
        </p:txBody>
      </p:sp>
    </p:spTree>
    <p:extLst>
      <p:ext uri="{BB962C8B-B14F-4D97-AF65-F5344CB8AC3E}">
        <p14:creationId xmlns:p14="http://schemas.microsoft.com/office/powerpoint/2010/main" val="64000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 Front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70847" y="163273"/>
            <a:ext cx="3357327" cy="653707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 err="1">
                <a:solidFill>
                  <a:srgbClr val="39CC8F"/>
                </a:solidFill>
              </a:rPr>
              <a:t>InsertFront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&amp;&amp;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return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&gt;=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--)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]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return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0C9080F-50E1-E048-85FD-A3EB6526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945506"/>
              </p:ext>
            </p:extLst>
          </p:nvPr>
        </p:nvGraphicFramePr>
        <p:xfrm>
          <a:off x="6518831" y="1311782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B3F4A6-3B82-9B4B-9B5B-2EE56A2C7E57}"/>
              </a:ext>
            </a:extLst>
          </p:cNvPr>
          <p:cNvSpPr txBox="1"/>
          <p:nvPr/>
        </p:nvSpPr>
        <p:spPr>
          <a:xfrm>
            <a:off x="6658904" y="2085114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33CAE-6ED8-514D-9F64-9C2774360569}"/>
              </a:ext>
            </a:extLst>
          </p:cNvPr>
          <p:cNvSpPr txBox="1"/>
          <p:nvPr/>
        </p:nvSpPr>
        <p:spPr>
          <a:xfrm>
            <a:off x="8578979" y="2075078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DE38F-262C-AAF0-0F85-F6EEF8650323}"/>
              </a:ext>
            </a:extLst>
          </p:cNvPr>
          <p:cNvSpPr txBox="1"/>
          <p:nvPr/>
        </p:nvSpPr>
        <p:spPr>
          <a:xfrm>
            <a:off x="3651299" y="2172833"/>
            <a:ext cx="2869456" cy="584775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for 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 err="1">
                <a:solidFill>
                  <a:srgbClr val="BDBDBD"/>
                </a:solidFill>
              </a:rPr>
              <a:t>i</a:t>
            </a:r>
            <a:r>
              <a:rPr lang="en-US" sz="1600" dirty="0">
                <a:solidFill>
                  <a:srgbClr val="BDBDBD"/>
                </a:solidFill>
              </a:rPr>
              <a:t> = 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; </a:t>
            </a:r>
            <a:r>
              <a:rPr lang="en-US" sz="1600" dirty="0" err="1">
                <a:solidFill>
                  <a:srgbClr val="BDBDBD"/>
                </a:solidFill>
              </a:rPr>
              <a:t>i</a:t>
            </a:r>
            <a:r>
              <a:rPr lang="en-US" sz="1600" dirty="0">
                <a:solidFill>
                  <a:srgbClr val="BDBDBD"/>
                </a:solidFill>
              </a:rPr>
              <a:t> &gt;= </a:t>
            </a:r>
            <a:r>
              <a:rPr lang="en-US" sz="1600" dirty="0">
                <a:solidFill>
                  <a:srgbClr val="66C3CC"/>
                </a:solidFill>
              </a:rPr>
              <a:t>_front</a:t>
            </a:r>
            <a:r>
              <a:rPr lang="en-US" sz="1600" dirty="0">
                <a:solidFill>
                  <a:srgbClr val="BDBDBD"/>
                </a:solidFill>
              </a:rPr>
              <a:t>; </a:t>
            </a:r>
            <a:r>
              <a:rPr lang="en-US" sz="1600" dirty="0" err="1">
                <a:solidFill>
                  <a:srgbClr val="BDBDBD"/>
                </a:solidFill>
              </a:rPr>
              <a:t>i</a:t>
            </a:r>
            <a:r>
              <a:rPr lang="en-US" sz="1600" dirty="0">
                <a:solidFill>
                  <a:srgbClr val="BDBDBD"/>
                </a:solidFill>
              </a:rPr>
              <a:t>--)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</a:t>
            </a:r>
            <a:r>
              <a:rPr lang="en-US" sz="1600" dirty="0">
                <a:solidFill>
                  <a:srgbClr val="66C3CC"/>
                </a:solidFill>
              </a:rPr>
              <a:t>_array</a:t>
            </a:r>
            <a:r>
              <a:rPr lang="en-US" sz="1600" dirty="0">
                <a:solidFill>
                  <a:srgbClr val="BDBDBD"/>
                </a:solidFill>
              </a:rPr>
              <a:t>[</a:t>
            </a:r>
            <a:r>
              <a:rPr lang="en-US" sz="1600" dirty="0" err="1">
                <a:solidFill>
                  <a:srgbClr val="BDBDBD"/>
                </a:solidFill>
              </a:rPr>
              <a:t>i</a:t>
            </a:r>
            <a:r>
              <a:rPr lang="en-US" sz="1600" dirty="0">
                <a:solidFill>
                  <a:srgbClr val="BDBDBD"/>
                </a:solidFill>
              </a:rPr>
              <a:t> + </a:t>
            </a:r>
            <a:r>
              <a:rPr lang="en-US" sz="1600" dirty="0">
                <a:solidFill>
                  <a:srgbClr val="ED94C0"/>
                </a:solidFill>
              </a:rPr>
              <a:t>1</a:t>
            </a:r>
            <a:r>
              <a:rPr lang="en-US" sz="1600" dirty="0">
                <a:solidFill>
                  <a:srgbClr val="BDBDBD"/>
                </a:solidFill>
              </a:rPr>
              <a:t>] = </a:t>
            </a:r>
            <a:r>
              <a:rPr lang="en-US" sz="1600" dirty="0">
                <a:solidFill>
                  <a:srgbClr val="66C3CC"/>
                </a:solidFill>
              </a:rPr>
              <a:t>_array</a:t>
            </a:r>
            <a:r>
              <a:rPr lang="en-US" sz="1600" dirty="0">
                <a:solidFill>
                  <a:srgbClr val="BDBDBD"/>
                </a:solidFill>
              </a:rPr>
              <a:t>[</a:t>
            </a:r>
            <a:r>
              <a:rPr lang="en-US" sz="1600" dirty="0" err="1">
                <a:solidFill>
                  <a:srgbClr val="BDBDBD"/>
                </a:solidFill>
              </a:rPr>
              <a:t>i</a:t>
            </a:r>
            <a:r>
              <a:rPr lang="en-US" sz="1600" dirty="0">
                <a:solidFill>
                  <a:srgbClr val="BDBDBD"/>
                </a:solidFill>
              </a:rPr>
              <a:t>];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1522A6B8-955C-9209-9FBD-37228A9C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096"/>
              </p:ext>
            </p:extLst>
          </p:nvPr>
        </p:nvGraphicFramePr>
        <p:xfrm>
          <a:off x="6556306" y="275760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E5EE84E-B8A4-7171-A196-4D358797BE87}"/>
              </a:ext>
            </a:extLst>
          </p:cNvPr>
          <p:cNvSpPr txBox="1"/>
          <p:nvPr/>
        </p:nvSpPr>
        <p:spPr>
          <a:xfrm>
            <a:off x="6802124" y="357813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76793-8256-957A-1028-0286200F3B06}"/>
              </a:ext>
            </a:extLst>
          </p:cNvPr>
          <p:cNvSpPr txBox="1"/>
          <p:nvPr/>
        </p:nvSpPr>
        <p:spPr>
          <a:xfrm>
            <a:off x="8667618" y="3571856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DDA06B80-49D8-F616-721D-585ACA779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87487"/>
              </p:ext>
            </p:extLst>
          </p:nvPr>
        </p:nvGraphicFramePr>
        <p:xfrm>
          <a:off x="6595601" y="4242684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EFA1849-004F-1BE1-C779-64DDE279E67A}"/>
              </a:ext>
            </a:extLst>
          </p:cNvPr>
          <p:cNvSpPr txBox="1"/>
          <p:nvPr/>
        </p:nvSpPr>
        <p:spPr>
          <a:xfrm>
            <a:off x="6761388" y="5016220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CEAB95-4189-978E-09F3-6B3B45DE31EB}"/>
              </a:ext>
            </a:extLst>
          </p:cNvPr>
          <p:cNvSpPr txBox="1"/>
          <p:nvPr/>
        </p:nvSpPr>
        <p:spPr>
          <a:xfrm>
            <a:off x="8667618" y="4990306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F976E-4399-0F4F-FA85-D0E3AE571618}"/>
              </a:ext>
            </a:extLst>
          </p:cNvPr>
          <p:cNvSpPr txBox="1"/>
          <p:nvPr/>
        </p:nvSpPr>
        <p:spPr>
          <a:xfrm>
            <a:off x="3822653" y="3873957"/>
            <a:ext cx="2151164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6C3CC"/>
                </a:solidFill>
              </a:rPr>
              <a:t>_array</a:t>
            </a:r>
            <a:r>
              <a:rPr lang="en-US" sz="1600" dirty="0">
                <a:solidFill>
                  <a:srgbClr val="BDBDBD"/>
                </a:solidFill>
              </a:rPr>
              <a:t>[</a:t>
            </a:r>
            <a:r>
              <a:rPr lang="en-US" sz="1600" dirty="0">
                <a:solidFill>
                  <a:srgbClr val="66C3CC"/>
                </a:solidFill>
              </a:rPr>
              <a:t>_front</a:t>
            </a:r>
            <a:r>
              <a:rPr lang="en-US" sz="1600" dirty="0">
                <a:solidFill>
                  <a:srgbClr val="BDBDBD"/>
                </a:solidFill>
              </a:rPr>
              <a:t>] = ele;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070E547C-7E63-F19C-C063-FADD786E0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23800"/>
              </p:ext>
            </p:extLst>
          </p:nvPr>
        </p:nvGraphicFramePr>
        <p:xfrm>
          <a:off x="6644178" y="5680769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0F73D10-DE7E-69BD-6196-B865CB81B8C3}"/>
              </a:ext>
            </a:extLst>
          </p:cNvPr>
          <p:cNvSpPr txBox="1"/>
          <p:nvPr/>
        </p:nvSpPr>
        <p:spPr>
          <a:xfrm>
            <a:off x="6834353" y="640956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8FC83C-0218-8A7C-B93B-D70E18A0EEFD}"/>
              </a:ext>
            </a:extLst>
          </p:cNvPr>
          <p:cNvSpPr txBox="1"/>
          <p:nvPr/>
        </p:nvSpPr>
        <p:spPr>
          <a:xfrm>
            <a:off x="9679915" y="6381268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14F51A-F50E-BC34-B161-A64732A7CEB4}"/>
              </a:ext>
            </a:extLst>
          </p:cNvPr>
          <p:cNvSpPr txBox="1"/>
          <p:nvPr/>
        </p:nvSpPr>
        <p:spPr>
          <a:xfrm>
            <a:off x="3820649" y="5159583"/>
            <a:ext cx="2151164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++;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U-Turn Arrow 1">
            <a:extLst>
              <a:ext uri="{FF2B5EF4-FFF2-40B4-BE49-F238E27FC236}">
                <a16:creationId xmlns:a16="http://schemas.microsoft.com/office/drawing/2014/main" id="{9934F7FF-5C49-1040-9BCA-262400774DDD}"/>
              </a:ext>
            </a:extLst>
          </p:cNvPr>
          <p:cNvSpPr>
            <a:spLocks/>
          </p:cNvSpPr>
          <p:nvPr/>
        </p:nvSpPr>
        <p:spPr>
          <a:xfrm>
            <a:off x="9002855" y="1098407"/>
            <a:ext cx="960343" cy="272240"/>
          </a:xfrm>
          <a:prstGeom prst="uturnArrow">
            <a:avLst>
              <a:gd name="adj1" fmla="val 25000"/>
              <a:gd name="adj2" fmla="val 25000"/>
              <a:gd name="adj3" fmla="val 26625"/>
              <a:gd name="adj4" fmla="val 35623"/>
              <a:gd name="adj5" fmla="val 78251"/>
            </a:avLst>
          </a:prstGeom>
          <a:ln w="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U-Turn Arrow 29">
            <a:extLst>
              <a:ext uri="{FF2B5EF4-FFF2-40B4-BE49-F238E27FC236}">
                <a16:creationId xmlns:a16="http://schemas.microsoft.com/office/drawing/2014/main" id="{F94D19E5-52C2-60FE-0A90-D0CB2768D180}"/>
              </a:ext>
            </a:extLst>
          </p:cNvPr>
          <p:cNvSpPr>
            <a:spLocks/>
          </p:cNvSpPr>
          <p:nvPr/>
        </p:nvSpPr>
        <p:spPr>
          <a:xfrm>
            <a:off x="7910335" y="1084393"/>
            <a:ext cx="960343" cy="272240"/>
          </a:xfrm>
          <a:prstGeom prst="uturnArrow">
            <a:avLst>
              <a:gd name="adj1" fmla="val 25000"/>
              <a:gd name="adj2" fmla="val 25000"/>
              <a:gd name="adj3" fmla="val 26625"/>
              <a:gd name="adj4" fmla="val 35623"/>
              <a:gd name="adj5" fmla="val 78251"/>
            </a:avLst>
          </a:prstGeom>
          <a:ln w="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U-Turn Arrow 30">
            <a:extLst>
              <a:ext uri="{FF2B5EF4-FFF2-40B4-BE49-F238E27FC236}">
                <a16:creationId xmlns:a16="http://schemas.microsoft.com/office/drawing/2014/main" id="{159D657B-2790-726D-2233-64E03C36CD6E}"/>
              </a:ext>
            </a:extLst>
          </p:cNvPr>
          <p:cNvSpPr>
            <a:spLocks/>
          </p:cNvSpPr>
          <p:nvPr/>
        </p:nvSpPr>
        <p:spPr>
          <a:xfrm>
            <a:off x="6832224" y="1113483"/>
            <a:ext cx="960343" cy="272240"/>
          </a:xfrm>
          <a:prstGeom prst="uturnArrow">
            <a:avLst>
              <a:gd name="adj1" fmla="val 25000"/>
              <a:gd name="adj2" fmla="val 25000"/>
              <a:gd name="adj3" fmla="val 26625"/>
              <a:gd name="adj4" fmla="val 35623"/>
              <a:gd name="adj5" fmla="val 78251"/>
            </a:avLst>
          </a:prstGeom>
          <a:ln w="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0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 Front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27641" y="1819884"/>
            <a:ext cx="6582757" cy="249299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queue , “front and rear” should point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queue is empty or not 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	(front == -1 or rear == -1)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delete element from the queue, increase “front” by one position (front++).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While deleting element, if </a:t>
            </a:r>
            <a:r>
              <a:rPr lang="en-US" b="1" dirty="0"/>
              <a:t>front</a:t>
            </a:r>
            <a:r>
              <a:rPr lang="en-US" dirty="0"/>
              <a:t> and </a:t>
            </a:r>
            <a:r>
              <a:rPr lang="en-US" b="1" dirty="0"/>
              <a:t>rear</a:t>
            </a:r>
            <a:r>
              <a:rPr lang="en-US" dirty="0"/>
              <a:t> is pointing same element, </a:t>
            </a:r>
            <a:r>
              <a:rPr lang="en-US" b="1" dirty="0"/>
              <a:t>front </a:t>
            </a:r>
            <a:r>
              <a:rPr lang="en-US" dirty="0"/>
              <a:t>and </a:t>
            </a:r>
            <a:r>
              <a:rPr lang="en-US" b="1" dirty="0"/>
              <a:t>rear </a:t>
            </a:r>
            <a:r>
              <a:rPr lang="en-US" dirty="0"/>
              <a:t>should point </a:t>
            </a:r>
            <a:r>
              <a:rPr lang="en-US" b="1" dirty="0"/>
              <a:t>-1</a:t>
            </a:r>
            <a:r>
              <a:rPr lang="en-US" dirty="0"/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47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 Front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6" y="495352"/>
            <a:ext cx="3698166" cy="3569718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>
                <a:solidFill>
                  <a:srgbClr val="39CC8F"/>
                </a:solidFill>
              </a:rPr>
              <a:t>DeleteFront</a:t>
            </a:r>
            <a:r>
              <a:rPr lang="en-US" sz="1400" dirty="0">
                <a:solidFill>
                  <a:srgbClr val="BDBDBD"/>
                </a:solidFill>
              </a:rPr>
              <a:t>()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ele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0C9080F-50E1-E048-85FD-A3EB6526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66424"/>
              </p:ext>
            </p:extLst>
          </p:nvPr>
        </p:nvGraphicFramePr>
        <p:xfrm>
          <a:off x="6524834" y="2109099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B3F4A6-3B82-9B4B-9B5B-2EE56A2C7E57}"/>
              </a:ext>
            </a:extLst>
          </p:cNvPr>
          <p:cNvSpPr txBox="1"/>
          <p:nvPr/>
        </p:nvSpPr>
        <p:spPr>
          <a:xfrm>
            <a:off x="4843648" y="2889354"/>
            <a:ext cx="1150875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 = 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33CAE-6ED8-514D-9F64-9C2774360569}"/>
              </a:ext>
            </a:extLst>
          </p:cNvPr>
          <p:cNvSpPr txBox="1"/>
          <p:nvPr/>
        </p:nvSpPr>
        <p:spPr>
          <a:xfrm>
            <a:off x="4882867" y="3225394"/>
            <a:ext cx="98189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 = 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B3BC88-9AE5-B447-822F-E69C1C3D41A1}"/>
              </a:ext>
            </a:extLst>
          </p:cNvPr>
          <p:cNvSpPr txBox="1"/>
          <p:nvPr/>
        </p:nvSpPr>
        <p:spPr>
          <a:xfrm>
            <a:off x="6447876" y="1613679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Queue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B168BA-530E-DE4B-9248-B92C0963AF28}"/>
              </a:ext>
            </a:extLst>
          </p:cNvPr>
          <p:cNvSpPr txBox="1"/>
          <p:nvPr/>
        </p:nvSpPr>
        <p:spPr>
          <a:xfrm>
            <a:off x="6447876" y="5230178"/>
            <a:ext cx="4968976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Can’t delete elements from the queue when it is empty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2B0B8-57DF-1845-9D27-3916AFA5F2CA}"/>
              </a:ext>
            </a:extLst>
          </p:cNvPr>
          <p:cNvSpPr txBox="1"/>
          <p:nvPr/>
        </p:nvSpPr>
        <p:spPr>
          <a:xfrm>
            <a:off x="6524834" y="4065069"/>
            <a:ext cx="2917529" cy="307777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400" dirty="0">
                <a:solidFill>
                  <a:srgbClr val="66C3CC"/>
                </a:solidFill>
              </a:rPr>
              <a:t>_ 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 </a:t>
            </a:r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Front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5" y="495352"/>
            <a:ext cx="3626383" cy="337245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>
                <a:solidFill>
                  <a:srgbClr val="39CC8F"/>
                </a:solidFill>
              </a:rPr>
              <a:t>DeleteFront</a:t>
            </a:r>
            <a:r>
              <a:rPr lang="en-US" sz="1400" dirty="0">
                <a:solidFill>
                  <a:srgbClr val="BDBDBD"/>
                </a:solidFill>
              </a:rPr>
              <a:t>()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ele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AEBE4B5A-2E37-B241-97D9-359E698FF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718224"/>
              </p:ext>
            </p:extLst>
          </p:nvPr>
        </p:nvGraphicFramePr>
        <p:xfrm>
          <a:off x="6765675" y="1807202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53B168BA-530E-DE4B-9248-B92C0963AF28}"/>
              </a:ext>
            </a:extLst>
          </p:cNvPr>
          <p:cNvSpPr txBox="1"/>
          <p:nvPr/>
        </p:nvSpPr>
        <p:spPr>
          <a:xfrm>
            <a:off x="9699549" y="2636808"/>
            <a:ext cx="1061545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6FB7BD-4A86-D84E-BEA1-4341BC8E2806}"/>
              </a:ext>
            </a:extLst>
          </p:cNvPr>
          <p:cNvSpPr txBox="1"/>
          <p:nvPr/>
        </p:nvSpPr>
        <p:spPr>
          <a:xfrm>
            <a:off x="9727050" y="2959519"/>
            <a:ext cx="95328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2B0B8-57DF-1845-9D27-3916AFA5F2CA}"/>
              </a:ext>
            </a:extLst>
          </p:cNvPr>
          <p:cNvSpPr txBox="1"/>
          <p:nvPr/>
        </p:nvSpPr>
        <p:spPr>
          <a:xfrm>
            <a:off x="6688717" y="1311782"/>
            <a:ext cx="4073873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When front and rear pointing same element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A8190697-6E76-85C2-1497-265B53B0D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75717"/>
              </p:ext>
            </p:extLst>
          </p:nvPr>
        </p:nvGraphicFramePr>
        <p:xfrm>
          <a:off x="6765674" y="4761747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5B9F618-EF17-1B9B-2174-B59159EF3A39}"/>
              </a:ext>
            </a:extLst>
          </p:cNvPr>
          <p:cNvSpPr txBox="1"/>
          <p:nvPr/>
        </p:nvSpPr>
        <p:spPr>
          <a:xfrm>
            <a:off x="4439403" y="3411986"/>
            <a:ext cx="2795192" cy="584775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BDBDBD"/>
                </a:solidFill>
              </a:rPr>
              <a:t> </a:t>
            </a:r>
            <a:r>
              <a:rPr lang="en-US" sz="1600" dirty="0">
                <a:solidFill>
                  <a:srgbClr val="6C95EB"/>
                </a:solidFill>
              </a:rPr>
              <a:t>if 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>
                <a:solidFill>
                  <a:srgbClr val="66C3CC"/>
                </a:solidFill>
              </a:rPr>
              <a:t>_front </a:t>
            </a:r>
            <a:r>
              <a:rPr lang="en-US" sz="1600" dirty="0">
                <a:solidFill>
                  <a:srgbClr val="BDBDBD"/>
                </a:solidFill>
              </a:rPr>
              <a:t>== 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    </a:t>
            </a:r>
            <a:r>
              <a:rPr lang="en-US" sz="1600" dirty="0">
                <a:solidFill>
                  <a:srgbClr val="66C3CC"/>
                </a:solidFill>
              </a:rPr>
              <a:t>_front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_rear </a:t>
            </a:r>
            <a:r>
              <a:rPr lang="en-US" sz="1600" dirty="0">
                <a:solidFill>
                  <a:srgbClr val="BDBDBD"/>
                </a:solidFill>
              </a:rPr>
              <a:t>= -</a:t>
            </a:r>
            <a:r>
              <a:rPr lang="en-US" sz="1600" dirty="0">
                <a:solidFill>
                  <a:srgbClr val="ED94C0"/>
                </a:solidFill>
              </a:rPr>
              <a:t>1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F72B7-2A92-159E-1DEF-728993AFC635}"/>
              </a:ext>
            </a:extLst>
          </p:cNvPr>
          <p:cNvSpPr txBox="1"/>
          <p:nvPr/>
        </p:nvSpPr>
        <p:spPr>
          <a:xfrm>
            <a:off x="5179577" y="4885163"/>
            <a:ext cx="1061545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 = -1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1703C-7065-E945-8AF8-F8DFD9ABD663}"/>
              </a:ext>
            </a:extLst>
          </p:cNvPr>
          <p:cNvSpPr txBox="1"/>
          <p:nvPr/>
        </p:nvSpPr>
        <p:spPr>
          <a:xfrm>
            <a:off x="5179577" y="5223717"/>
            <a:ext cx="95328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 = -1</a:t>
            </a:r>
          </a:p>
        </p:txBody>
      </p:sp>
    </p:spTree>
    <p:extLst>
      <p:ext uri="{BB962C8B-B14F-4D97-AF65-F5344CB8AC3E}">
        <p14:creationId xmlns:p14="http://schemas.microsoft.com/office/powerpoint/2010/main" val="410987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 </a:t>
            </a:r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Front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5" y="495352"/>
            <a:ext cx="3615739" cy="3361946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>
                <a:solidFill>
                  <a:srgbClr val="39CC8F"/>
                </a:solidFill>
              </a:rPr>
              <a:t>DeleteFront</a:t>
            </a:r>
            <a:r>
              <a:rPr lang="en-US" sz="1400" dirty="0">
                <a:solidFill>
                  <a:srgbClr val="BDBDBD"/>
                </a:solidFill>
              </a:rPr>
              <a:t>()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ele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0C9080F-50E1-E048-85FD-A3EB6526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03145"/>
              </p:ext>
            </p:extLst>
          </p:nvPr>
        </p:nvGraphicFramePr>
        <p:xfrm>
          <a:off x="6518831" y="1311782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B3F4A6-3B82-9B4B-9B5B-2EE56A2C7E57}"/>
              </a:ext>
            </a:extLst>
          </p:cNvPr>
          <p:cNvSpPr txBox="1"/>
          <p:nvPr/>
        </p:nvSpPr>
        <p:spPr>
          <a:xfrm>
            <a:off x="6679808" y="217632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33CAE-6ED8-514D-9F64-9C2774360569}"/>
              </a:ext>
            </a:extLst>
          </p:cNvPr>
          <p:cNvSpPr txBox="1"/>
          <p:nvPr/>
        </p:nvSpPr>
        <p:spPr>
          <a:xfrm>
            <a:off x="9531326" y="2205022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DE38F-262C-AAF0-0F85-F6EEF8650323}"/>
              </a:ext>
            </a:extLst>
          </p:cNvPr>
          <p:cNvSpPr txBox="1"/>
          <p:nvPr/>
        </p:nvSpPr>
        <p:spPr>
          <a:xfrm>
            <a:off x="4090123" y="2543576"/>
            <a:ext cx="2106273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 </a:t>
            </a:r>
            <a:r>
              <a:rPr lang="en-US" sz="1600" dirty="0">
                <a:solidFill>
                  <a:srgbClr val="66C3CC"/>
                </a:solidFill>
              </a:rPr>
              <a:t>_front</a:t>
            </a:r>
            <a:r>
              <a:rPr lang="en-US" sz="1600" dirty="0">
                <a:solidFill>
                  <a:srgbClr val="BDBDBD"/>
                </a:solidFill>
              </a:rPr>
              <a:t>++;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1522A6B8-955C-9209-9FBD-37228A9C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47463"/>
              </p:ext>
            </p:extLst>
          </p:nvPr>
        </p:nvGraphicFramePr>
        <p:xfrm>
          <a:off x="6518831" y="3316509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E5EE84E-B8A4-7171-A196-4D358797BE87}"/>
              </a:ext>
            </a:extLst>
          </p:cNvPr>
          <p:cNvSpPr txBox="1"/>
          <p:nvPr/>
        </p:nvSpPr>
        <p:spPr>
          <a:xfrm>
            <a:off x="7630314" y="414880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76793-8256-957A-1028-0286200F3B06}"/>
              </a:ext>
            </a:extLst>
          </p:cNvPr>
          <p:cNvSpPr txBox="1"/>
          <p:nvPr/>
        </p:nvSpPr>
        <p:spPr>
          <a:xfrm>
            <a:off x="9531326" y="4112800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DDA06B80-49D8-F616-721D-585ACA779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2859"/>
              </p:ext>
            </p:extLst>
          </p:nvPr>
        </p:nvGraphicFramePr>
        <p:xfrm>
          <a:off x="6518831" y="5224287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EFA1849-004F-1BE1-C779-64DDE279E67A}"/>
              </a:ext>
            </a:extLst>
          </p:cNvPr>
          <p:cNvSpPr txBox="1"/>
          <p:nvPr/>
        </p:nvSpPr>
        <p:spPr>
          <a:xfrm>
            <a:off x="8630718" y="6069718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CEAB95-4189-978E-09F3-6B3B45DE31EB}"/>
              </a:ext>
            </a:extLst>
          </p:cNvPr>
          <p:cNvSpPr txBox="1"/>
          <p:nvPr/>
        </p:nvSpPr>
        <p:spPr>
          <a:xfrm>
            <a:off x="9531326" y="6056583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AB7BCD-62EA-DA8F-C547-86795FC68EB9}"/>
              </a:ext>
            </a:extLst>
          </p:cNvPr>
          <p:cNvSpPr txBox="1"/>
          <p:nvPr/>
        </p:nvSpPr>
        <p:spPr>
          <a:xfrm>
            <a:off x="4102935" y="4535271"/>
            <a:ext cx="2106273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 </a:t>
            </a:r>
            <a:r>
              <a:rPr lang="en-US" sz="1600" dirty="0">
                <a:solidFill>
                  <a:srgbClr val="66C3CC"/>
                </a:solidFill>
              </a:rPr>
              <a:t>_front</a:t>
            </a:r>
            <a:r>
              <a:rPr lang="en-US" sz="1600" dirty="0">
                <a:solidFill>
                  <a:srgbClr val="BDBDBD"/>
                </a:solidFill>
              </a:rPr>
              <a:t>++;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3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 Rear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27641" y="1819884"/>
            <a:ext cx="6582757" cy="249299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queue , “front and rear” should point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queue is empty or not 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	(front == -1 or rear == -1)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delete element from the queue, decrease “rear” by one position (rear--).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While deleting element, if </a:t>
            </a:r>
            <a:r>
              <a:rPr lang="en-US" b="1" dirty="0"/>
              <a:t>front</a:t>
            </a:r>
            <a:r>
              <a:rPr lang="en-US" dirty="0"/>
              <a:t> and </a:t>
            </a:r>
            <a:r>
              <a:rPr lang="en-US" b="1" dirty="0"/>
              <a:t>rear</a:t>
            </a:r>
            <a:r>
              <a:rPr lang="en-US" dirty="0"/>
              <a:t> is pointing same element, </a:t>
            </a:r>
            <a:r>
              <a:rPr lang="en-US" b="1" dirty="0"/>
              <a:t>front </a:t>
            </a:r>
            <a:r>
              <a:rPr lang="en-US" dirty="0"/>
              <a:t>and </a:t>
            </a:r>
            <a:r>
              <a:rPr lang="en-US" b="1" dirty="0"/>
              <a:t>rear </a:t>
            </a:r>
            <a:r>
              <a:rPr lang="en-US" dirty="0"/>
              <a:t>should point </a:t>
            </a:r>
            <a:r>
              <a:rPr lang="en-US" b="1" dirty="0"/>
              <a:t>-1</a:t>
            </a:r>
            <a:r>
              <a:rPr lang="en-US" dirty="0"/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 Rear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6" y="495352"/>
            <a:ext cx="3698166" cy="3569718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 err="1">
                <a:solidFill>
                  <a:srgbClr val="39CC8F"/>
                </a:solidFill>
              </a:rPr>
              <a:t>DeleteRear</a:t>
            </a:r>
            <a:r>
              <a:rPr lang="en-US" sz="1400" dirty="0">
                <a:solidFill>
                  <a:srgbClr val="BDBDBD"/>
                </a:solidFill>
              </a:rPr>
              <a:t>()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ele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0C9080F-50E1-E048-85FD-A3EB65265457}"/>
              </a:ext>
            </a:extLst>
          </p:cNvPr>
          <p:cNvGraphicFramePr>
            <a:graphicFrameLocks noGrp="1"/>
          </p:cNvGraphicFramePr>
          <p:nvPr/>
        </p:nvGraphicFramePr>
        <p:xfrm>
          <a:off x="6524834" y="2109099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B3F4A6-3B82-9B4B-9B5B-2EE56A2C7E57}"/>
              </a:ext>
            </a:extLst>
          </p:cNvPr>
          <p:cNvSpPr txBox="1"/>
          <p:nvPr/>
        </p:nvSpPr>
        <p:spPr>
          <a:xfrm>
            <a:off x="4843648" y="2889354"/>
            <a:ext cx="1150875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 = 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33CAE-6ED8-514D-9F64-9C2774360569}"/>
              </a:ext>
            </a:extLst>
          </p:cNvPr>
          <p:cNvSpPr txBox="1"/>
          <p:nvPr/>
        </p:nvSpPr>
        <p:spPr>
          <a:xfrm>
            <a:off x="4882867" y="3225394"/>
            <a:ext cx="98189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 = 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B3BC88-9AE5-B447-822F-E69C1C3D41A1}"/>
              </a:ext>
            </a:extLst>
          </p:cNvPr>
          <p:cNvSpPr txBox="1"/>
          <p:nvPr/>
        </p:nvSpPr>
        <p:spPr>
          <a:xfrm>
            <a:off x="6447876" y="1613679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Queue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B168BA-530E-DE4B-9248-B92C0963AF28}"/>
              </a:ext>
            </a:extLst>
          </p:cNvPr>
          <p:cNvSpPr txBox="1"/>
          <p:nvPr/>
        </p:nvSpPr>
        <p:spPr>
          <a:xfrm>
            <a:off x="6447876" y="5230178"/>
            <a:ext cx="4968976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Can’t delete elements from the queue when it is empty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2B0B8-57DF-1845-9D27-3916AFA5F2CA}"/>
              </a:ext>
            </a:extLst>
          </p:cNvPr>
          <p:cNvSpPr txBox="1"/>
          <p:nvPr/>
        </p:nvSpPr>
        <p:spPr>
          <a:xfrm>
            <a:off x="6524834" y="4065069"/>
            <a:ext cx="2917529" cy="307777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400" dirty="0">
                <a:solidFill>
                  <a:srgbClr val="66C3CC"/>
                </a:solidFill>
              </a:rPr>
              <a:t>_ 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3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 </a:t>
            </a:r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Rear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5" y="495352"/>
            <a:ext cx="3626383" cy="337245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 err="1">
                <a:solidFill>
                  <a:srgbClr val="39CC8F"/>
                </a:solidFill>
              </a:rPr>
              <a:t>DeleteRear</a:t>
            </a:r>
            <a:r>
              <a:rPr lang="en-US" sz="1400" dirty="0">
                <a:solidFill>
                  <a:srgbClr val="BDBDBD"/>
                </a:solidFill>
              </a:rPr>
              <a:t>()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ele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AEBE4B5A-2E37-B241-97D9-359E698FFB19}"/>
              </a:ext>
            </a:extLst>
          </p:cNvPr>
          <p:cNvGraphicFramePr>
            <a:graphicFrameLocks noGrp="1"/>
          </p:cNvGraphicFramePr>
          <p:nvPr/>
        </p:nvGraphicFramePr>
        <p:xfrm>
          <a:off x="6765675" y="1807202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53B168BA-530E-DE4B-9248-B92C0963AF28}"/>
              </a:ext>
            </a:extLst>
          </p:cNvPr>
          <p:cNvSpPr txBox="1"/>
          <p:nvPr/>
        </p:nvSpPr>
        <p:spPr>
          <a:xfrm>
            <a:off x="9699549" y="2636808"/>
            <a:ext cx="1061545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6FB7BD-4A86-D84E-BEA1-4341BC8E2806}"/>
              </a:ext>
            </a:extLst>
          </p:cNvPr>
          <p:cNvSpPr txBox="1"/>
          <p:nvPr/>
        </p:nvSpPr>
        <p:spPr>
          <a:xfrm>
            <a:off x="9727050" y="2959519"/>
            <a:ext cx="95328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2B0B8-57DF-1845-9D27-3916AFA5F2CA}"/>
              </a:ext>
            </a:extLst>
          </p:cNvPr>
          <p:cNvSpPr txBox="1"/>
          <p:nvPr/>
        </p:nvSpPr>
        <p:spPr>
          <a:xfrm>
            <a:off x="6688717" y="1311782"/>
            <a:ext cx="4073873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When front and rear pointing same element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A8190697-6E76-85C2-1497-265B53B0D00A}"/>
              </a:ext>
            </a:extLst>
          </p:cNvPr>
          <p:cNvGraphicFramePr>
            <a:graphicFrameLocks noGrp="1"/>
          </p:cNvGraphicFramePr>
          <p:nvPr/>
        </p:nvGraphicFramePr>
        <p:xfrm>
          <a:off x="6765674" y="4761747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5B9F618-EF17-1B9B-2174-B59159EF3A39}"/>
              </a:ext>
            </a:extLst>
          </p:cNvPr>
          <p:cNvSpPr txBox="1"/>
          <p:nvPr/>
        </p:nvSpPr>
        <p:spPr>
          <a:xfrm>
            <a:off x="4439403" y="3411986"/>
            <a:ext cx="2795192" cy="584775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BDBDBD"/>
                </a:solidFill>
              </a:rPr>
              <a:t> </a:t>
            </a:r>
            <a:r>
              <a:rPr lang="en-US" sz="1600" dirty="0">
                <a:solidFill>
                  <a:srgbClr val="6C95EB"/>
                </a:solidFill>
              </a:rPr>
              <a:t>if 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>
                <a:solidFill>
                  <a:srgbClr val="66C3CC"/>
                </a:solidFill>
              </a:rPr>
              <a:t>_front </a:t>
            </a:r>
            <a:r>
              <a:rPr lang="en-US" sz="1600" dirty="0">
                <a:solidFill>
                  <a:srgbClr val="BDBDBD"/>
                </a:solidFill>
              </a:rPr>
              <a:t>== 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    </a:t>
            </a:r>
            <a:r>
              <a:rPr lang="en-US" sz="1600" dirty="0">
                <a:solidFill>
                  <a:srgbClr val="66C3CC"/>
                </a:solidFill>
              </a:rPr>
              <a:t>_front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_rear </a:t>
            </a:r>
            <a:r>
              <a:rPr lang="en-US" sz="1600" dirty="0">
                <a:solidFill>
                  <a:srgbClr val="BDBDBD"/>
                </a:solidFill>
              </a:rPr>
              <a:t>= -</a:t>
            </a:r>
            <a:r>
              <a:rPr lang="en-US" sz="1600" dirty="0">
                <a:solidFill>
                  <a:srgbClr val="ED94C0"/>
                </a:solidFill>
              </a:rPr>
              <a:t>1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F72B7-2A92-159E-1DEF-728993AFC635}"/>
              </a:ext>
            </a:extLst>
          </p:cNvPr>
          <p:cNvSpPr txBox="1"/>
          <p:nvPr/>
        </p:nvSpPr>
        <p:spPr>
          <a:xfrm>
            <a:off x="5179577" y="4885163"/>
            <a:ext cx="1061545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 = -1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1703C-7065-E945-8AF8-F8DFD9ABD663}"/>
              </a:ext>
            </a:extLst>
          </p:cNvPr>
          <p:cNvSpPr txBox="1"/>
          <p:nvPr/>
        </p:nvSpPr>
        <p:spPr>
          <a:xfrm>
            <a:off x="5179577" y="5223717"/>
            <a:ext cx="95328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 = -1</a:t>
            </a:r>
          </a:p>
        </p:txBody>
      </p:sp>
    </p:spTree>
    <p:extLst>
      <p:ext uri="{BB962C8B-B14F-4D97-AF65-F5344CB8AC3E}">
        <p14:creationId xmlns:p14="http://schemas.microsoft.com/office/powerpoint/2010/main" val="5185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 </a:t>
            </a:r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Rear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5" y="495352"/>
            <a:ext cx="3615739" cy="3361946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 err="1">
                <a:solidFill>
                  <a:srgbClr val="39CC8F"/>
                </a:solidFill>
              </a:rPr>
              <a:t>DeleteRear</a:t>
            </a:r>
            <a:r>
              <a:rPr lang="en-US" sz="1400" dirty="0">
                <a:solidFill>
                  <a:srgbClr val="BDBDBD"/>
                </a:solidFill>
              </a:rPr>
              <a:t>()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ele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0C9080F-50E1-E048-85FD-A3EB65265457}"/>
              </a:ext>
            </a:extLst>
          </p:cNvPr>
          <p:cNvGraphicFramePr>
            <a:graphicFrameLocks noGrp="1"/>
          </p:cNvGraphicFramePr>
          <p:nvPr/>
        </p:nvGraphicFramePr>
        <p:xfrm>
          <a:off x="6518831" y="1311782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B3F4A6-3B82-9B4B-9B5B-2EE56A2C7E57}"/>
              </a:ext>
            </a:extLst>
          </p:cNvPr>
          <p:cNvSpPr txBox="1"/>
          <p:nvPr/>
        </p:nvSpPr>
        <p:spPr>
          <a:xfrm>
            <a:off x="6679808" y="217632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33CAE-6ED8-514D-9F64-9C2774360569}"/>
              </a:ext>
            </a:extLst>
          </p:cNvPr>
          <p:cNvSpPr txBox="1"/>
          <p:nvPr/>
        </p:nvSpPr>
        <p:spPr>
          <a:xfrm>
            <a:off x="9531326" y="2205022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DE38F-262C-AAF0-0F85-F6EEF8650323}"/>
              </a:ext>
            </a:extLst>
          </p:cNvPr>
          <p:cNvSpPr txBox="1"/>
          <p:nvPr/>
        </p:nvSpPr>
        <p:spPr>
          <a:xfrm>
            <a:off x="4090123" y="2543576"/>
            <a:ext cx="2106273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 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--;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1522A6B8-955C-9209-9FBD-37228A9C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599136"/>
              </p:ext>
            </p:extLst>
          </p:nvPr>
        </p:nvGraphicFramePr>
        <p:xfrm>
          <a:off x="6518831" y="3316509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E5EE84E-B8A4-7171-A196-4D358797BE87}"/>
              </a:ext>
            </a:extLst>
          </p:cNvPr>
          <p:cNvSpPr txBox="1"/>
          <p:nvPr/>
        </p:nvSpPr>
        <p:spPr>
          <a:xfrm>
            <a:off x="6650464" y="4112800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76793-8256-957A-1028-0286200F3B06}"/>
              </a:ext>
            </a:extLst>
          </p:cNvPr>
          <p:cNvSpPr txBox="1"/>
          <p:nvPr/>
        </p:nvSpPr>
        <p:spPr>
          <a:xfrm>
            <a:off x="8626058" y="4112800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DDA06B80-49D8-F616-721D-585ACA779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63184"/>
              </p:ext>
            </p:extLst>
          </p:nvPr>
        </p:nvGraphicFramePr>
        <p:xfrm>
          <a:off x="6518831" y="5224287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2CEAB95-4189-978E-09F3-6B3B45DE31EB}"/>
              </a:ext>
            </a:extLst>
          </p:cNvPr>
          <p:cNvSpPr txBox="1"/>
          <p:nvPr/>
        </p:nvSpPr>
        <p:spPr>
          <a:xfrm>
            <a:off x="7646208" y="6056583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AB7BCD-62EA-DA8F-C547-86795FC68EB9}"/>
              </a:ext>
            </a:extLst>
          </p:cNvPr>
          <p:cNvSpPr txBox="1"/>
          <p:nvPr/>
        </p:nvSpPr>
        <p:spPr>
          <a:xfrm>
            <a:off x="4102935" y="4535271"/>
            <a:ext cx="2106273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 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--;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13AA04-9C92-BC5D-793C-E504166B2509}"/>
              </a:ext>
            </a:extLst>
          </p:cNvPr>
          <p:cNvSpPr txBox="1"/>
          <p:nvPr/>
        </p:nvSpPr>
        <p:spPr>
          <a:xfrm>
            <a:off x="6650464" y="6056583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27252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 Rear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27641" y="1819884"/>
            <a:ext cx="5668357" cy="276998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queue , “front and rear” should point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queue is full or not 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	(front == 0 &amp;&amp; rear == max - 1)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insert element into the queue, increase “rear” by one position (rear++) then array[rear] = ele.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While inserting element at </a:t>
            </a:r>
            <a:r>
              <a:rPr lang="en-US" b="1" dirty="0"/>
              <a:t>rear</a:t>
            </a:r>
            <a:r>
              <a:rPr lang="en-US" dirty="0"/>
              <a:t>, if </a:t>
            </a:r>
            <a:r>
              <a:rPr lang="en-US" b="1" dirty="0"/>
              <a:t>rear</a:t>
            </a:r>
            <a:r>
              <a:rPr lang="en-US" dirty="0"/>
              <a:t> is pointing </a:t>
            </a:r>
            <a:r>
              <a:rPr lang="en-US" b="1" dirty="0"/>
              <a:t>“max – 1” </a:t>
            </a:r>
            <a:r>
              <a:rPr lang="en-US" dirty="0"/>
              <a:t>move elements to left and then insert the element at</a:t>
            </a:r>
            <a:r>
              <a:rPr lang="en-US" b="1" dirty="0"/>
              <a:t> rear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4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Display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578317" y="1311783"/>
            <a:ext cx="3817196" cy="2623724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6C95EB"/>
                </a:solidFill>
              </a:rPr>
              <a:t>public </a:t>
            </a:r>
            <a:r>
              <a:rPr lang="en-US" dirty="0">
                <a:solidFill>
                  <a:srgbClr val="C191FF"/>
                </a:solidFill>
              </a:rPr>
              <a:t>List</a:t>
            </a:r>
            <a:r>
              <a:rPr lang="en-US" dirty="0">
                <a:solidFill>
                  <a:srgbClr val="BDBDBD"/>
                </a:solidFill>
              </a:rPr>
              <a:t>&lt;</a:t>
            </a:r>
            <a:r>
              <a:rPr lang="en-US" dirty="0">
                <a:solidFill>
                  <a:srgbClr val="6C95EB"/>
                </a:solidFill>
              </a:rPr>
              <a:t>int</a:t>
            </a:r>
            <a:r>
              <a:rPr lang="en-US" dirty="0">
                <a:solidFill>
                  <a:srgbClr val="BDBDBD"/>
                </a:solidFill>
              </a:rPr>
              <a:t>&gt; </a:t>
            </a:r>
            <a:r>
              <a:rPr lang="en-US" dirty="0">
                <a:solidFill>
                  <a:srgbClr val="39CC8F"/>
                </a:solidFill>
              </a:rPr>
              <a:t>Display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var </a:t>
            </a:r>
            <a:r>
              <a:rPr lang="en-US" dirty="0">
                <a:solidFill>
                  <a:srgbClr val="BDBDBD"/>
                </a:solidFill>
              </a:rPr>
              <a:t>queueElements =</a:t>
            </a:r>
            <a:r>
              <a:rPr lang="en-US" dirty="0">
                <a:solidFill>
                  <a:srgbClr val="6C95EB"/>
                </a:solidFill>
              </a:rPr>
              <a:t>new </a:t>
            </a:r>
            <a:r>
              <a:rPr lang="en-US" dirty="0">
                <a:solidFill>
                  <a:srgbClr val="C191FF"/>
                </a:solidFill>
              </a:rPr>
              <a:t>List</a:t>
            </a:r>
            <a:r>
              <a:rPr lang="en-US" dirty="0">
                <a:solidFill>
                  <a:srgbClr val="BDBDBD"/>
                </a:solidFill>
              </a:rPr>
              <a:t>&lt;</a:t>
            </a:r>
            <a:r>
              <a:rPr lang="en-US" dirty="0">
                <a:solidFill>
                  <a:srgbClr val="6C95EB"/>
                </a:solidFill>
              </a:rPr>
              <a:t>int</a:t>
            </a:r>
            <a:r>
              <a:rPr lang="en-US" dirty="0">
                <a:solidFill>
                  <a:srgbClr val="BDBDBD"/>
                </a:solidFill>
              </a:rPr>
              <a:t>&gt;();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66C3CC"/>
                </a:solidFill>
              </a:rPr>
              <a:t>_front</a:t>
            </a:r>
            <a:r>
              <a:rPr lang="en-US" dirty="0">
                <a:solidFill>
                  <a:srgbClr val="BDBDBD"/>
                </a:solidFill>
              </a:rPr>
              <a:t>; i &lt;= </a:t>
            </a:r>
            <a:r>
              <a:rPr lang="en-US" dirty="0">
                <a:solidFill>
                  <a:srgbClr val="66C3CC"/>
                </a:solidFill>
              </a:rPr>
              <a:t>_rear</a:t>
            </a:r>
            <a:r>
              <a:rPr lang="en-US" dirty="0">
                <a:solidFill>
                  <a:srgbClr val="BDBDBD"/>
                </a:solidFill>
              </a:rPr>
              <a:t>; i++)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queueElements.</a:t>
            </a:r>
            <a:r>
              <a:rPr lang="en-US" dirty="0">
                <a:solidFill>
                  <a:srgbClr val="39CC8F"/>
                </a:solidFill>
              </a:rPr>
              <a:t>Add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_array</a:t>
            </a:r>
            <a:r>
              <a:rPr lang="en-US" dirty="0">
                <a:solidFill>
                  <a:srgbClr val="BDBDBD"/>
                </a:solidFill>
              </a:rPr>
              <a:t>[i]);</a:t>
            </a:r>
            <a:br>
              <a:rPr lang="en-US" dirty="0">
                <a:solidFill>
                  <a:srgbClr val="BDBDBD"/>
                </a:solidFill>
              </a:rPr>
            </a:b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queueElements;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6EAFC5A2-7E08-7D41-8EA7-4A9DD3791500}"/>
              </a:ext>
            </a:extLst>
          </p:cNvPr>
          <p:cNvGraphicFramePr>
            <a:graphicFrameLocks noGrp="1"/>
          </p:cNvGraphicFramePr>
          <p:nvPr/>
        </p:nvGraphicFramePr>
        <p:xfrm>
          <a:off x="6417317" y="163109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B485DF4-F816-4144-888C-77A7E4DA08DD}"/>
              </a:ext>
            </a:extLst>
          </p:cNvPr>
          <p:cNvSpPr txBox="1"/>
          <p:nvPr/>
        </p:nvSpPr>
        <p:spPr>
          <a:xfrm>
            <a:off x="6602739" y="249978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D12B1F-5052-6D4B-8CB2-732DB7FB844C}"/>
              </a:ext>
            </a:extLst>
          </p:cNvPr>
          <p:cNvSpPr txBox="1"/>
          <p:nvPr/>
        </p:nvSpPr>
        <p:spPr>
          <a:xfrm>
            <a:off x="9432789" y="249978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82789-3418-A14E-8ED8-78F448C9AE0A}"/>
              </a:ext>
            </a:extLst>
          </p:cNvPr>
          <p:cNvSpPr txBox="1"/>
          <p:nvPr/>
        </p:nvSpPr>
        <p:spPr>
          <a:xfrm>
            <a:off x="6389242" y="3586620"/>
            <a:ext cx="2181018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Output</a:t>
            </a:r>
            <a:r>
              <a:rPr lang="en-US" sz="1600" dirty="0">
                <a:solidFill>
                  <a:schemeClr val="tx1"/>
                </a:solidFill>
              </a:rPr>
              <a:t>: 10, 30, 40, 20 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A329E4CB-A2B2-F250-3C53-BF2F39B27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88274"/>
              </p:ext>
            </p:extLst>
          </p:nvPr>
        </p:nvGraphicFramePr>
        <p:xfrm>
          <a:off x="6417317" y="440046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3705ABF-3DFC-6618-7036-3FF9EE13848B}"/>
              </a:ext>
            </a:extLst>
          </p:cNvPr>
          <p:cNvSpPr txBox="1"/>
          <p:nvPr/>
        </p:nvSpPr>
        <p:spPr>
          <a:xfrm>
            <a:off x="7479751" y="526915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73626A-FB09-022A-0805-95B5DEAD4D48}"/>
              </a:ext>
            </a:extLst>
          </p:cNvPr>
          <p:cNvSpPr txBox="1"/>
          <p:nvPr/>
        </p:nvSpPr>
        <p:spPr>
          <a:xfrm>
            <a:off x="9432789" y="526915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A3CBEE-F957-AC94-C04F-FB685F7EBD76}"/>
              </a:ext>
            </a:extLst>
          </p:cNvPr>
          <p:cNvSpPr txBox="1"/>
          <p:nvPr/>
        </p:nvSpPr>
        <p:spPr>
          <a:xfrm>
            <a:off x="6389242" y="6355990"/>
            <a:ext cx="2181018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Output</a:t>
            </a:r>
            <a:r>
              <a:rPr lang="en-US" sz="1600" dirty="0">
                <a:solidFill>
                  <a:schemeClr val="tx1"/>
                </a:solidFill>
              </a:rPr>
              <a:t>: 30, 40, 20 </a:t>
            </a:r>
          </a:p>
        </p:txBody>
      </p:sp>
    </p:spTree>
    <p:extLst>
      <p:ext uri="{BB962C8B-B14F-4D97-AF65-F5344CB8AC3E}">
        <p14:creationId xmlns:p14="http://schemas.microsoft.com/office/powerpoint/2010/main" val="68878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DataStructures.QueueProj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DataStructures.QueueProj.Tests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DataStructures.QueueProj.Tests</a:t>
            </a:r>
            <a:r>
              <a:rPr lang="en-US" dirty="0"/>
              <a:t>/</a:t>
            </a:r>
            <a:r>
              <a:rPr lang="en-US" dirty="0" err="1"/>
              <a:t>DataStructures.QueueProj.Tests.csproj</a:t>
            </a:r>
            <a:r>
              <a:rPr lang="en-US" dirty="0"/>
              <a:t> reference ./</a:t>
            </a:r>
            <a:r>
              <a:rPr lang="en-US" dirty="0" err="1"/>
              <a:t>DataStructures.QueueProj</a:t>
            </a:r>
            <a:r>
              <a:rPr lang="en-US" dirty="0"/>
              <a:t>/</a:t>
            </a:r>
            <a:r>
              <a:rPr lang="en-US" dirty="0" err="1"/>
              <a:t>DataStructures.QueueProj.csproj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757EB-3A18-5044-AC4F-F3ED72C9D30B}"/>
              </a:ext>
            </a:extLst>
          </p:cNvPr>
          <p:cNvSpPr txBox="1"/>
          <p:nvPr/>
        </p:nvSpPr>
        <p:spPr>
          <a:xfrm>
            <a:off x="383934" y="3745721"/>
            <a:ext cx="5626607" cy="175432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   int a[]={1,2,3};</a:t>
            </a:r>
          </a:p>
          <a:p>
            <a:r>
              <a:rPr lang="en-US" dirty="0"/>
              <a:t>       printf(“%d %d %d”,a[0],a[1],a[2]);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Output:1 2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 Rear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6" y="495351"/>
            <a:ext cx="3321782" cy="619354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 err="1">
                <a:solidFill>
                  <a:srgbClr val="39CC8F"/>
                </a:solidFill>
              </a:rPr>
              <a:t>InsertRear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&amp;&amp;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return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=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&lt;=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++)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]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return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0C9080F-50E1-E048-85FD-A3EB6526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78018"/>
              </p:ext>
            </p:extLst>
          </p:nvPr>
        </p:nvGraphicFramePr>
        <p:xfrm>
          <a:off x="6524834" y="2109099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B3F4A6-3B82-9B4B-9B5B-2EE56A2C7E57}"/>
              </a:ext>
            </a:extLst>
          </p:cNvPr>
          <p:cNvSpPr txBox="1"/>
          <p:nvPr/>
        </p:nvSpPr>
        <p:spPr>
          <a:xfrm>
            <a:off x="6710256" y="2977786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33CAE-6ED8-514D-9F64-9C2774360569}"/>
              </a:ext>
            </a:extLst>
          </p:cNvPr>
          <p:cNvSpPr txBox="1"/>
          <p:nvPr/>
        </p:nvSpPr>
        <p:spPr>
          <a:xfrm>
            <a:off x="10453350" y="2977786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B3BC88-9AE5-B447-822F-E69C1C3D41A1}"/>
              </a:ext>
            </a:extLst>
          </p:cNvPr>
          <p:cNvSpPr txBox="1"/>
          <p:nvPr/>
        </p:nvSpPr>
        <p:spPr>
          <a:xfrm>
            <a:off x="6447876" y="1613679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Queue is full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B168BA-530E-DE4B-9248-B92C0963AF28}"/>
              </a:ext>
            </a:extLst>
          </p:cNvPr>
          <p:cNvSpPr txBox="1"/>
          <p:nvPr/>
        </p:nvSpPr>
        <p:spPr>
          <a:xfrm>
            <a:off x="6447876" y="5230178"/>
            <a:ext cx="4968976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Can’t insert elements into the queue when it is full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2B0B8-57DF-1845-9D27-3916AFA5F2CA}"/>
              </a:ext>
            </a:extLst>
          </p:cNvPr>
          <p:cNvSpPr txBox="1"/>
          <p:nvPr/>
        </p:nvSpPr>
        <p:spPr>
          <a:xfrm>
            <a:off x="6524834" y="4065069"/>
            <a:ext cx="2917529" cy="307777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&amp;&amp;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3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 Rear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6" y="495351"/>
            <a:ext cx="3321782" cy="619354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 err="1">
                <a:solidFill>
                  <a:srgbClr val="39CC8F"/>
                </a:solidFill>
              </a:rPr>
              <a:t>InsertRear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&amp;&amp;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return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=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&lt;=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++)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]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return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AEBE4B5A-2E37-B241-97D9-359E698FF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11650"/>
              </p:ext>
            </p:extLst>
          </p:nvPr>
        </p:nvGraphicFramePr>
        <p:xfrm>
          <a:off x="6765675" y="1807202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53B168BA-530E-DE4B-9248-B92C0963AF28}"/>
              </a:ext>
            </a:extLst>
          </p:cNvPr>
          <p:cNvSpPr txBox="1"/>
          <p:nvPr/>
        </p:nvSpPr>
        <p:spPr>
          <a:xfrm>
            <a:off x="5282292" y="2169114"/>
            <a:ext cx="1061545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 = -1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6FB7BD-4A86-D84E-BEA1-4341BC8E2806}"/>
              </a:ext>
            </a:extLst>
          </p:cNvPr>
          <p:cNvSpPr txBox="1"/>
          <p:nvPr/>
        </p:nvSpPr>
        <p:spPr>
          <a:xfrm>
            <a:off x="5282292" y="2507668"/>
            <a:ext cx="95328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 = -1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2B0B8-57DF-1845-9D27-3916AFA5F2CA}"/>
              </a:ext>
            </a:extLst>
          </p:cNvPr>
          <p:cNvSpPr txBox="1"/>
          <p:nvPr/>
        </p:nvSpPr>
        <p:spPr>
          <a:xfrm>
            <a:off x="6688717" y="1311782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Queue is empty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A8190697-6E76-85C2-1497-265B53B0D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820701"/>
              </p:ext>
            </p:extLst>
          </p:nvPr>
        </p:nvGraphicFramePr>
        <p:xfrm>
          <a:off x="6760133" y="398612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5B9F618-EF17-1B9B-2174-B59159EF3A39}"/>
              </a:ext>
            </a:extLst>
          </p:cNvPr>
          <p:cNvSpPr txBox="1"/>
          <p:nvPr/>
        </p:nvSpPr>
        <p:spPr>
          <a:xfrm>
            <a:off x="6744343" y="5381178"/>
            <a:ext cx="2795192" cy="1323439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if 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>
                <a:solidFill>
                  <a:srgbClr val="66C3CC"/>
                </a:solidFill>
              </a:rPr>
              <a:t>_front </a:t>
            </a:r>
            <a:r>
              <a:rPr lang="en-US" sz="1600" dirty="0">
                <a:solidFill>
                  <a:srgbClr val="BDBDBD"/>
                </a:solidFill>
              </a:rPr>
              <a:t>== -</a:t>
            </a:r>
            <a:r>
              <a:rPr lang="en-US" sz="1600" dirty="0">
                <a:solidFill>
                  <a:srgbClr val="ED94C0"/>
                </a:solidFill>
              </a:rPr>
              <a:t>1</a:t>
            </a:r>
            <a:r>
              <a:rPr lang="en-US" sz="1600" dirty="0">
                <a:solidFill>
                  <a:srgbClr val="BDBDBD"/>
                </a:solidFill>
              </a:rPr>
              <a:t>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</a:t>
            </a:r>
            <a:r>
              <a:rPr lang="en-US" sz="1600" dirty="0">
                <a:solidFill>
                  <a:srgbClr val="66C3CC"/>
                </a:solidFill>
              </a:rPr>
              <a:t>_front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_rear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ED94C0"/>
                </a:solidFill>
              </a:rPr>
              <a:t>0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</a:t>
            </a:r>
            <a:r>
              <a:rPr lang="en-US" sz="1600" dirty="0">
                <a:solidFill>
                  <a:srgbClr val="66C3CC"/>
                </a:solidFill>
              </a:rPr>
              <a:t>_array</a:t>
            </a:r>
            <a:r>
              <a:rPr lang="en-US" sz="1600" dirty="0">
                <a:solidFill>
                  <a:srgbClr val="BDBDBD"/>
                </a:solidFill>
              </a:rPr>
              <a:t>[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] = ele;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66601B-5550-004D-88B3-8AC9BF752ADD}"/>
              </a:ext>
            </a:extLst>
          </p:cNvPr>
          <p:cNvSpPr txBox="1"/>
          <p:nvPr/>
        </p:nvSpPr>
        <p:spPr>
          <a:xfrm>
            <a:off x="6817209" y="4811282"/>
            <a:ext cx="1464940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front, rear</a:t>
            </a:r>
          </a:p>
        </p:txBody>
      </p:sp>
    </p:spTree>
    <p:extLst>
      <p:ext uri="{BB962C8B-B14F-4D97-AF65-F5344CB8AC3E}">
        <p14:creationId xmlns:p14="http://schemas.microsoft.com/office/powerpoint/2010/main" val="374353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 </a:t>
            </a:r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Rear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6" y="495351"/>
            <a:ext cx="3321782" cy="619354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 err="1">
                <a:solidFill>
                  <a:srgbClr val="39CC8F"/>
                </a:solidFill>
              </a:rPr>
              <a:t>InsertRear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&amp;&amp;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return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=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&lt;=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++)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]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return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0C9080F-50E1-E048-85FD-A3EB6526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37008"/>
              </p:ext>
            </p:extLst>
          </p:nvPr>
        </p:nvGraphicFramePr>
        <p:xfrm>
          <a:off x="6518831" y="1311782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B3F4A6-3B82-9B4B-9B5B-2EE56A2C7E57}"/>
              </a:ext>
            </a:extLst>
          </p:cNvPr>
          <p:cNvSpPr txBox="1"/>
          <p:nvPr/>
        </p:nvSpPr>
        <p:spPr>
          <a:xfrm>
            <a:off x="6704253" y="218046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33CAE-6ED8-514D-9F64-9C2774360569}"/>
              </a:ext>
            </a:extLst>
          </p:cNvPr>
          <p:cNvSpPr txBox="1"/>
          <p:nvPr/>
        </p:nvSpPr>
        <p:spPr>
          <a:xfrm>
            <a:off x="6704253" y="251043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DE38F-262C-AAF0-0F85-F6EEF8650323}"/>
              </a:ext>
            </a:extLst>
          </p:cNvPr>
          <p:cNvSpPr txBox="1"/>
          <p:nvPr/>
        </p:nvSpPr>
        <p:spPr>
          <a:xfrm>
            <a:off x="3909715" y="2611109"/>
            <a:ext cx="2106273" cy="584775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BDBDBD"/>
                </a:solidFill>
              </a:rPr>
              <a:t>      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++;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</a:t>
            </a:r>
            <a:r>
              <a:rPr lang="en-US" sz="1600" dirty="0">
                <a:solidFill>
                  <a:srgbClr val="66C3CC"/>
                </a:solidFill>
              </a:rPr>
              <a:t>_array</a:t>
            </a:r>
            <a:r>
              <a:rPr lang="en-US" sz="1600" dirty="0">
                <a:solidFill>
                  <a:srgbClr val="BDBDBD"/>
                </a:solidFill>
              </a:rPr>
              <a:t>[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] = ele;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1522A6B8-955C-9209-9FBD-37228A9C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75617"/>
              </p:ext>
            </p:extLst>
          </p:nvPr>
        </p:nvGraphicFramePr>
        <p:xfrm>
          <a:off x="6518831" y="3316509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E5EE84E-B8A4-7171-A196-4D358797BE87}"/>
              </a:ext>
            </a:extLst>
          </p:cNvPr>
          <p:cNvSpPr txBox="1"/>
          <p:nvPr/>
        </p:nvSpPr>
        <p:spPr>
          <a:xfrm>
            <a:off x="6704253" y="4185196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76793-8256-957A-1028-0286200F3B06}"/>
              </a:ext>
            </a:extLst>
          </p:cNvPr>
          <p:cNvSpPr txBox="1"/>
          <p:nvPr/>
        </p:nvSpPr>
        <p:spPr>
          <a:xfrm>
            <a:off x="7660124" y="4185196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DDA06B80-49D8-F616-721D-585ACA779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05906"/>
              </p:ext>
            </p:extLst>
          </p:nvPr>
        </p:nvGraphicFramePr>
        <p:xfrm>
          <a:off x="6518831" y="5224287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EFA1849-004F-1BE1-C779-64DDE279E67A}"/>
              </a:ext>
            </a:extLst>
          </p:cNvPr>
          <p:cNvSpPr txBox="1"/>
          <p:nvPr/>
        </p:nvSpPr>
        <p:spPr>
          <a:xfrm>
            <a:off x="6704253" y="6092974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CEAB95-4189-978E-09F3-6B3B45DE31EB}"/>
              </a:ext>
            </a:extLst>
          </p:cNvPr>
          <p:cNvSpPr txBox="1"/>
          <p:nvPr/>
        </p:nvSpPr>
        <p:spPr>
          <a:xfrm>
            <a:off x="8664799" y="6056583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8D7F63-D80E-ACD8-EDA1-FB307A3A19A8}"/>
              </a:ext>
            </a:extLst>
          </p:cNvPr>
          <p:cNvSpPr txBox="1"/>
          <p:nvPr/>
        </p:nvSpPr>
        <p:spPr>
          <a:xfrm>
            <a:off x="3804298" y="4445927"/>
            <a:ext cx="2106273" cy="584775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BDBDBD"/>
                </a:solidFill>
              </a:rPr>
              <a:t>      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++;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</a:t>
            </a:r>
            <a:r>
              <a:rPr lang="en-US" sz="1600" dirty="0">
                <a:solidFill>
                  <a:srgbClr val="66C3CC"/>
                </a:solidFill>
              </a:rPr>
              <a:t>_array</a:t>
            </a:r>
            <a:r>
              <a:rPr lang="en-US" sz="1600" dirty="0">
                <a:solidFill>
                  <a:srgbClr val="BDBDBD"/>
                </a:solidFill>
              </a:rPr>
              <a:t>[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] = ele;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0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 Rear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70847" y="163273"/>
            <a:ext cx="3357327" cy="653707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 err="1">
                <a:solidFill>
                  <a:srgbClr val="39CC8F"/>
                </a:solidFill>
              </a:rPr>
              <a:t>InsertRear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&amp;&amp;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return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=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&lt;=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++)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]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return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0C9080F-50E1-E048-85FD-A3EB6526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93681"/>
              </p:ext>
            </p:extLst>
          </p:nvPr>
        </p:nvGraphicFramePr>
        <p:xfrm>
          <a:off x="6518831" y="1311782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B3F4A6-3B82-9B4B-9B5B-2EE56A2C7E57}"/>
              </a:ext>
            </a:extLst>
          </p:cNvPr>
          <p:cNvSpPr txBox="1"/>
          <p:nvPr/>
        </p:nvSpPr>
        <p:spPr>
          <a:xfrm>
            <a:off x="8483089" y="2156547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33CAE-6ED8-514D-9F64-9C2774360569}"/>
              </a:ext>
            </a:extLst>
          </p:cNvPr>
          <p:cNvSpPr txBox="1"/>
          <p:nvPr/>
        </p:nvSpPr>
        <p:spPr>
          <a:xfrm>
            <a:off x="10483050" y="2156547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DE38F-262C-AAF0-0F85-F6EEF8650323}"/>
              </a:ext>
            </a:extLst>
          </p:cNvPr>
          <p:cNvSpPr txBox="1"/>
          <p:nvPr/>
        </p:nvSpPr>
        <p:spPr>
          <a:xfrm>
            <a:off x="3651299" y="2172833"/>
            <a:ext cx="2869456" cy="584775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BDBDBD"/>
                </a:solidFill>
              </a:rPr>
              <a:t> </a:t>
            </a:r>
            <a:r>
              <a:rPr lang="en-US" sz="1600" dirty="0">
                <a:solidFill>
                  <a:srgbClr val="6C95EB"/>
                </a:solidFill>
              </a:rPr>
              <a:t>for 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 err="1">
                <a:solidFill>
                  <a:srgbClr val="BDBDBD"/>
                </a:solidFill>
              </a:rPr>
              <a:t>i</a:t>
            </a:r>
            <a:r>
              <a:rPr lang="en-US" sz="1600" dirty="0">
                <a:solidFill>
                  <a:srgbClr val="BDBDBD"/>
                </a:solidFill>
              </a:rPr>
              <a:t> = </a:t>
            </a:r>
            <a:r>
              <a:rPr lang="en-US" sz="1600" dirty="0">
                <a:solidFill>
                  <a:srgbClr val="66C3CC"/>
                </a:solidFill>
              </a:rPr>
              <a:t>_front</a:t>
            </a:r>
            <a:r>
              <a:rPr lang="en-US" sz="1600" dirty="0">
                <a:solidFill>
                  <a:srgbClr val="BDBDBD"/>
                </a:solidFill>
              </a:rPr>
              <a:t>; </a:t>
            </a:r>
            <a:r>
              <a:rPr lang="en-US" sz="1600" dirty="0" err="1">
                <a:solidFill>
                  <a:srgbClr val="BDBDBD"/>
                </a:solidFill>
              </a:rPr>
              <a:t>i</a:t>
            </a:r>
            <a:r>
              <a:rPr lang="en-US" sz="1600" dirty="0">
                <a:solidFill>
                  <a:srgbClr val="BDBDBD"/>
                </a:solidFill>
              </a:rPr>
              <a:t> &lt;= 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; </a:t>
            </a:r>
            <a:r>
              <a:rPr lang="en-US" sz="1600" dirty="0" err="1">
                <a:solidFill>
                  <a:srgbClr val="BDBDBD"/>
                </a:solidFill>
              </a:rPr>
              <a:t>i</a:t>
            </a:r>
            <a:r>
              <a:rPr lang="en-US" sz="1600" dirty="0">
                <a:solidFill>
                  <a:srgbClr val="BDBDBD"/>
                </a:solidFill>
              </a:rPr>
              <a:t>++)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</a:t>
            </a:r>
            <a:r>
              <a:rPr lang="en-US" sz="1600" dirty="0">
                <a:solidFill>
                  <a:srgbClr val="66C3CC"/>
                </a:solidFill>
              </a:rPr>
              <a:t>_array</a:t>
            </a:r>
            <a:r>
              <a:rPr lang="en-US" sz="1600" dirty="0">
                <a:solidFill>
                  <a:srgbClr val="BDBDBD"/>
                </a:solidFill>
              </a:rPr>
              <a:t>[</a:t>
            </a:r>
            <a:r>
              <a:rPr lang="en-US" sz="1600" dirty="0" err="1">
                <a:solidFill>
                  <a:srgbClr val="BDBDBD"/>
                </a:solidFill>
              </a:rPr>
              <a:t>i</a:t>
            </a:r>
            <a:r>
              <a:rPr lang="en-US" sz="1600" dirty="0">
                <a:solidFill>
                  <a:srgbClr val="BDBDBD"/>
                </a:solidFill>
              </a:rPr>
              <a:t> - </a:t>
            </a:r>
            <a:r>
              <a:rPr lang="en-US" sz="1600" dirty="0">
                <a:solidFill>
                  <a:srgbClr val="ED94C0"/>
                </a:solidFill>
              </a:rPr>
              <a:t>1</a:t>
            </a:r>
            <a:r>
              <a:rPr lang="en-US" sz="1600" dirty="0">
                <a:solidFill>
                  <a:srgbClr val="BDBDBD"/>
                </a:solidFill>
              </a:rPr>
              <a:t>] = </a:t>
            </a:r>
            <a:r>
              <a:rPr lang="en-US" sz="1600" dirty="0">
                <a:solidFill>
                  <a:srgbClr val="66C3CC"/>
                </a:solidFill>
              </a:rPr>
              <a:t>_array</a:t>
            </a:r>
            <a:r>
              <a:rPr lang="en-US" sz="1600" dirty="0">
                <a:solidFill>
                  <a:srgbClr val="BDBDBD"/>
                </a:solidFill>
              </a:rPr>
              <a:t>[</a:t>
            </a:r>
            <a:r>
              <a:rPr lang="en-US" sz="1600" dirty="0" err="1">
                <a:solidFill>
                  <a:srgbClr val="BDBDBD"/>
                </a:solidFill>
              </a:rPr>
              <a:t>i</a:t>
            </a:r>
            <a:r>
              <a:rPr lang="en-US" sz="1600" dirty="0">
                <a:solidFill>
                  <a:srgbClr val="BDBDBD"/>
                </a:solidFill>
              </a:rPr>
              <a:t>];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1522A6B8-955C-9209-9FBD-37228A9C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76709"/>
              </p:ext>
            </p:extLst>
          </p:nvPr>
        </p:nvGraphicFramePr>
        <p:xfrm>
          <a:off x="6556306" y="275760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E5EE84E-B8A4-7171-A196-4D358797BE87}"/>
              </a:ext>
            </a:extLst>
          </p:cNvPr>
          <p:cNvSpPr txBox="1"/>
          <p:nvPr/>
        </p:nvSpPr>
        <p:spPr>
          <a:xfrm>
            <a:off x="8644463" y="3581472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76793-8256-957A-1028-0286200F3B06}"/>
              </a:ext>
            </a:extLst>
          </p:cNvPr>
          <p:cNvSpPr txBox="1"/>
          <p:nvPr/>
        </p:nvSpPr>
        <p:spPr>
          <a:xfrm>
            <a:off x="10520525" y="3602373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DDA06B80-49D8-F616-721D-585ACA779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1549"/>
              </p:ext>
            </p:extLst>
          </p:nvPr>
        </p:nvGraphicFramePr>
        <p:xfrm>
          <a:off x="6595601" y="4242684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EFA1849-004F-1BE1-C779-64DDE279E67A}"/>
              </a:ext>
            </a:extLst>
          </p:cNvPr>
          <p:cNvSpPr txBox="1"/>
          <p:nvPr/>
        </p:nvSpPr>
        <p:spPr>
          <a:xfrm>
            <a:off x="8628763" y="5041891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CEAB95-4189-978E-09F3-6B3B45DE31EB}"/>
              </a:ext>
            </a:extLst>
          </p:cNvPr>
          <p:cNvSpPr txBox="1"/>
          <p:nvPr/>
        </p:nvSpPr>
        <p:spPr>
          <a:xfrm>
            <a:off x="10545738" y="502877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F976E-4399-0F4F-FA85-D0E3AE571618}"/>
              </a:ext>
            </a:extLst>
          </p:cNvPr>
          <p:cNvSpPr txBox="1"/>
          <p:nvPr/>
        </p:nvSpPr>
        <p:spPr>
          <a:xfrm>
            <a:off x="3822653" y="3873957"/>
            <a:ext cx="2151164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BDBDBD"/>
                </a:solidFill>
              </a:rPr>
              <a:t> </a:t>
            </a:r>
            <a:r>
              <a:rPr lang="en-US" sz="1600" dirty="0">
                <a:solidFill>
                  <a:srgbClr val="66C3CC"/>
                </a:solidFill>
              </a:rPr>
              <a:t>_array</a:t>
            </a:r>
            <a:r>
              <a:rPr lang="en-US" sz="1600" dirty="0">
                <a:solidFill>
                  <a:srgbClr val="BDBDBD"/>
                </a:solidFill>
              </a:rPr>
              <a:t>[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] = ele;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070E547C-7E63-F19C-C063-FADD786E0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829748"/>
              </p:ext>
            </p:extLst>
          </p:nvPr>
        </p:nvGraphicFramePr>
        <p:xfrm>
          <a:off x="6644178" y="5680769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0F73D10-DE7E-69BD-6196-B865CB81B8C3}"/>
              </a:ext>
            </a:extLst>
          </p:cNvPr>
          <p:cNvSpPr txBox="1"/>
          <p:nvPr/>
        </p:nvSpPr>
        <p:spPr>
          <a:xfrm>
            <a:off x="7726985" y="6469896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8FC83C-0218-8A7C-B93B-D70E18A0EEFD}"/>
              </a:ext>
            </a:extLst>
          </p:cNvPr>
          <p:cNvSpPr txBox="1"/>
          <p:nvPr/>
        </p:nvSpPr>
        <p:spPr>
          <a:xfrm>
            <a:off x="10594315" y="6466864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14F51A-F50E-BC34-B161-A64732A7CEB4}"/>
              </a:ext>
            </a:extLst>
          </p:cNvPr>
          <p:cNvSpPr txBox="1"/>
          <p:nvPr/>
        </p:nvSpPr>
        <p:spPr>
          <a:xfrm>
            <a:off x="3820649" y="5159583"/>
            <a:ext cx="2151164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6C3CC"/>
                </a:solidFill>
              </a:rPr>
              <a:t>_front</a:t>
            </a:r>
            <a:r>
              <a:rPr lang="en-US" sz="1600" dirty="0">
                <a:solidFill>
                  <a:srgbClr val="BDBDBD"/>
                </a:solidFill>
              </a:rPr>
              <a:t>--;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U-Turn Arrow 1">
            <a:extLst>
              <a:ext uri="{FF2B5EF4-FFF2-40B4-BE49-F238E27FC236}">
                <a16:creationId xmlns:a16="http://schemas.microsoft.com/office/drawing/2014/main" id="{9934F7FF-5C49-1040-9BCA-262400774DDD}"/>
              </a:ext>
            </a:extLst>
          </p:cNvPr>
          <p:cNvSpPr>
            <a:spLocks/>
          </p:cNvSpPr>
          <p:nvPr/>
        </p:nvSpPr>
        <p:spPr>
          <a:xfrm flipH="1">
            <a:off x="7926791" y="1098784"/>
            <a:ext cx="901771" cy="272240"/>
          </a:xfrm>
          <a:prstGeom prst="uturnArrow">
            <a:avLst>
              <a:gd name="adj1" fmla="val 25000"/>
              <a:gd name="adj2" fmla="val 25000"/>
              <a:gd name="adj3" fmla="val 26625"/>
              <a:gd name="adj4" fmla="val 35623"/>
              <a:gd name="adj5" fmla="val 78251"/>
            </a:avLst>
          </a:prstGeom>
          <a:ln w="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U-Turn Arrow 31">
            <a:extLst>
              <a:ext uri="{FF2B5EF4-FFF2-40B4-BE49-F238E27FC236}">
                <a16:creationId xmlns:a16="http://schemas.microsoft.com/office/drawing/2014/main" id="{4DFB7B92-74D3-C67B-615D-7A60BAF1177B}"/>
              </a:ext>
            </a:extLst>
          </p:cNvPr>
          <p:cNvSpPr>
            <a:spLocks/>
          </p:cNvSpPr>
          <p:nvPr/>
        </p:nvSpPr>
        <p:spPr>
          <a:xfrm flipH="1">
            <a:off x="9959331" y="1053747"/>
            <a:ext cx="901771" cy="272240"/>
          </a:xfrm>
          <a:prstGeom prst="uturnArrow">
            <a:avLst>
              <a:gd name="adj1" fmla="val 25000"/>
              <a:gd name="adj2" fmla="val 25000"/>
              <a:gd name="adj3" fmla="val 26625"/>
              <a:gd name="adj4" fmla="val 35623"/>
              <a:gd name="adj5" fmla="val 78251"/>
            </a:avLst>
          </a:prstGeom>
          <a:ln w="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U-Turn Arrow 33">
            <a:extLst>
              <a:ext uri="{FF2B5EF4-FFF2-40B4-BE49-F238E27FC236}">
                <a16:creationId xmlns:a16="http://schemas.microsoft.com/office/drawing/2014/main" id="{B82BEC9E-555B-244D-99C9-7D3B8E258C0C}"/>
              </a:ext>
            </a:extLst>
          </p:cNvPr>
          <p:cNvSpPr>
            <a:spLocks/>
          </p:cNvSpPr>
          <p:nvPr/>
        </p:nvSpPr>
        <p:spPr>
          <a:xfrm flipH="1">
            <a:off x="8949681" y="1060829"/>
            <a:ext cx="901771" cy="272240"/>
          </a:xfrm>
          <a:prstGeom prst="uturnArrow">
            <a:avLst>
              <a:gd name="adj1" fmla="val 25000"/>
              <a:gd name="adj2" fmla="val 25000"/>
              <a:gd name="adj3" fmla="val 26625"/>
              <a:gd name="adj4" fmla="val 35623"/>
              <a:gd name="adj5" fmla="val 78251"/>
            </a:avLst>
          </a:prstGeom>
          <a:ln w="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4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 Front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27641" y="1819884"/>
            <a:ext cx="6582757" cy="249299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queue , “front and rear” should point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queue is full or not 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	(front == 0 &amp;&amp; rear == max - 1)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insert element into the queue, decrease “front” by one position (front--) then array[front] = ele.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While inserting element at </a:t>
            </a:r>
            <a:r>
              <a:rPr lang="en-US" b="1" dirty="0"/>
              <a:t>front</a:t>
            </a:r>
            <a:r>
              <a:rPr lang="en-US" dirty="0"/>
              <a:t>, if </a:t>
            </a:r>
            <a:r>
              <a:rPr lang="en-US" b="1" dirty="0"/>
              <a:t>front</a:t>
            </a:r>
            <a:r>
              <a:rPr lang="en-US" dirty="0"/>
              <a:t> is pointing </a:t>
            </a:r>
            <a:r>
              <a:rPr lang="en-US" b="1" dirty="0"/>
              <a:t>“0” </a:t>
            </a:r>
            <a:r>
              <a:rPr lang="en-US" dirty="0"/>
              <a:t>move elements to right and then insert the element at</a:t>
            </a:r>
            <a:r>
              <a:rPr lang="en-US" b="1" dirty="0"/>
              <a:t> front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7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 Front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6" y="495351"/>
            <a:ext cx="3321782" cy="619354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 err="1">
                <a:solidFill>
                  <a:srgbClr val="39CC8F"/>
                </a:solidFill>
              </a:rPr>
              <a:t>InsertFront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&amp;&amp;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return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&gt;=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--)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]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return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0C9080F-50E1-E048-85FD-A3EB65265457}"/>
              </a:ext>
            </a:extLst>
          </p:cNvPr>
          <p:cNvGraphicFramePr>
            <a:graphicFrameLocks noGrp="1"/>
          </p:cNvGraphicFramePr>
          <p:nvPr/>
        </p:nvGraphicFramePr>
        <p:xfrm>
          <a:off x="6524834" y="2109099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B3F4A6-3B82-9B4B-9B5B-2EE56A2C7E57}"/>
              </a:ext>
            </a:extLst>
          </p:cNvPr>
          <p:cNvSpPr txBox="1"/>
          <p:nvPr/>
        </p:nvSpPr>
        <p:spPr>
          <a:xfrm>
            <a:off x="6710256" y="2977786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33CAE-6ED8-514D-9F64-9C2774360569}"/>
              </a:ext>
            </a:extLst>
          </p:cNvPr>
          <p:cNvSpPr txBox="1"/>
          <p:nvPr/>
        </p:nvSpPr>
        <p:spPr>
          <a:xfrm>
            <a:off x="10453350" y="2977786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B3BC88-9AE5-B447-822F-E69C1C3D41A1}"/>
              </a:ext>
            </a:extLst>
          </p:cNvPr>
          <p:cNvSpPr txBox="1"/>
          <p:nvPr/>
        </p:nvSpPr>
        <p:spPr>
          <a:xfrm>
            <a:off x="6447876" y="1613679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Queue is full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B168BA-530E-DE4B-9248-B92C0963AF28}"/>
              </a:ext>
            </a:extLst>
          </p:cNvPr>
          <p:cNvSpPr txBox="1"/>
          <p:nvPr/>
        </p:nvSpPr>
        <p:spPr>
          <a:xfrm>
            <a:off x="6447876" y="5230178"/>
            <a:ext cx="4968976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Can’t insert elements into the queue when it is full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2B0B8-57DF-1845-9D27-3916AFA5F2CA}"/>
              </a:ext>
            </a:extLst>
          </p:cNvPr>
          <p:cNvSpPr txBox="1"/>
          <p:nvPr/>
        </p:nvSpPr>
        <p:spPr>
          <a:xfrm>
            <a:off x="6524834" y="4065069"/>
            <a:ext cx="2917529" cy="307777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&amp;&amp;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 </a:t>
            </a:r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Front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6" y="495351"/>
            <a:ext cx="3321782" cy="619354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 err="1">
                <a:solidFill>
                  <a:srgbClr val="39CC8F"/>
                </a:solidFill>
              </a:rPr>
              <a:t>InsertFront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&amp;&amp;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return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&gt;=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--)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]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return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AEBE4B5A-2E37-B241-97D9-359E698FFB19}"/>
              </a:ext>
            </a:extLst>
          </p:cNvPr>
          <p:cNvGraphicFramePr>
            <a:graphicFrameLocks noGrp="1"/>
          </p:cNvGraphicFramePr>
          <p:nvPr/>
        </p:nvGraphicFramePr>
        <p:xfrm>
          <a:off x="6765675" y="1807202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53B168BA-530E-DE4B-9248-B92C0963AF28}"/>
              </a:ext>
            </a:extLst>
          </p:cNvPr>
          <p:cNvSpPr txBox="1"/>
          <p:nvPr/>
        </p:nvSpPr>
        <p:spPr>
          <a:xfrm>
            <a:off x="5282292" y="2169114"/>
            <a:ext cx="1061545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 = -1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6FB7BD-4A86-D84E-BEA1-4341BC8E2806}"/>
              </a:ext>
            </a:extLst>
          </p:cNvPr>
          <p:cNvSpPr txBox="1"/>
          <p:nvPr/>
        </p:nvSpPr>
        <p:spPr>
          <a:xfrm>
            <a:off x="5282292" y="2507668"/>
            <a:ext cx="95328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 = -1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2B0B8-57DF-1845-9D27-3916AFA5F2CA}"/>
              </a:ext>
            </a:extLst>
          </p:cNvPr>
          <p:cNvSpPr txBox="1"/>
          <p:nvPr/>
        </p:nvSpPr>
        <p:spPr>
          <a:xfrm>
            <a:off x="6688717" y="1311782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Queue is empty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A8190697-6E76-85C2-1497-265B53B0D00A}"/>
              </a:ext>
            </a:extLst>
          </p:cNvPr>
          <p:cNvGraphicFramePr>
            <a:graphicFrameLocks noGrp="1"/>
          </p:cNvGraphicFramePr>
          <p:nvPr/>
        </p:nvGraphicFramePr>
        <p:xfrm>
          <a:off x="6760133" y="398612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5B9F618-EF17-1B9B-2174-B59159EF3A39}"/>
              </a:ext>
            </a:extLst>
          </p:cNvPr>
          <p:cNvSpPr txBox="1"/>
          <p:nvPr/>
        </p:nvSpPr>
        <p:spPr>
          <a:xfrm>
            <a:off x="6744343" y="5381178"/>
            <a:ext cx="2795192" cy="1323439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if 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>
                <a:solidFill>
                  <a:srgbClr val="66C3CC"/>
                </a:solidFill>
              </a:rPr>
              <a:t>_front </a:t>
            </a:r>
            <a:r>
              <a:rPr lang="en-US" sz="1600" dirty="0">
                <a:solidFill>
                  <a:srgbClr val="BDBDBD"/>
                </a:solidFill>
              </a:rPr>
              <a:t>== -</a:t>
            </a:r>
            <a:r>
              <a:rPr lang="en-US" sz="1600" dirty="0">
                <a:solidFill>
                  <a:srgbClr val="ED94C0"/>
                </a:solidFill>
              </a:rPr>
              <a:t>1</a:t>
            </a:r>
            <a:r>
              <a:rPr lang="en-US" sz="1600" dirty="0">
                <a:solidFill>
                  <a:srgbClr val="BDBDBD"/>
                </a:solidFill>
              </a:rPr>
              <a:t>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</a:t>
            </a:r>
            <a:r>
              <a:rPr lang="en-US" sz="1600" dirty="0">
                <a:solidFill>
                  <a:srgbClr val="66C3CC"/>
                </a:solidFill>
              </a:rPr>
              <a:t>_front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_rear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ED94C0"/>
                </a:solidFill>
              </a:rPr>
              <a:t>0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</a:t>
            </a:r>
            <a:r>
              <a:rPr lang="en-US" sz="1600" dirty="0">
                <a:solidFill>
                  <a:srgbClr val="66C3CC"/>
                </a:solidFill>
              </a:rPr>
              <a:t>_array</a:t>
            </a:r>
            <a:r>
              <a:rPr lang="en-US" sz="1600" dirty="0">
                <a:solidFill>
                  <a:srgbClr val="BDBDBD"/>
                </a:solidFill>
              </a:rPr>
              <a:t>[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] = ele;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66601B-5550-004D-88B3-8AC9BF752ADD}"/>
              </a:ext>
            </a:extLst>
          </p:cNvPr>
          <p:cNvSpPr txBox="1"/>
          <p:nvPr/>
        </p:nvSpPr>
        <p:spPr>
          <a:xfrm>
            <a:off x="6817209" y="4811282"/>
            <a:ext cx="1464940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front, rear</a:t>
            </a:r>
          </a:p>
        </p:txBody>
      </p:sp>
    </p:spTree>
    <p:extLst>
      <p:ext uri="{BB962C8B-B14F-4D97-AF65-F5344CB8AC3E}">
        <p14:creationId xmlns:p14="http://schemas.microsoft.com/office/powerpoint/2010/main" val="149914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3935</TotalTime>
  <Words>2972</Words>
  <Application>Microsoft Macintosh PowerPoint</Application>
  <PresentationFormat>Widescreen</PresentationFormat>
  <Paragraphs>292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304</cp:revision>
  <dcterms:created xsi:type="dcterms:W3CDTF">2021-10-23T03:25:23Z</dcterms:created>
  <dcterms:modified xsi:type="dcterms:W3CDTF">2022-05-25T01:09:50Z</dcterms:modified>
</cp:coreProperties>
</file>