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74" r:id="rId3"/>
    <p:sldId id="266" r:id="rId4"/>
    <p:sldId id="275" r:id="rId5"/>
    <p:sldId id="270" r:id="rId6"/>
    <p:sldId id="276" r:id="rId7"/>
    <p:sldId id="277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94898"/>
  </p:normalViewPr>
  <p:slideViewPr>
    <p:cSldViewPr snapToGrid="0" snapToObjects="1">
      <p:cViewPr varScale="1">
        <p:scale>
          <a:sx n="121" d="100"/>
          <a:sy n="121" d="100"/>
        </p:scale>
        <p:origin x="12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7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9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6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7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2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813666" y="7521"/>
            <a:ext cx="7397882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Queue using linked list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159680" y="771277"/>
            <a:ext cx="3833930" cy="5016758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Queue is a linear data structures.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Follows first in first out principle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r>
              <a:rPr lang="en-US" dirty="0">
                <a:solidFill>
                  <a:schemeClr val="tx1"/>
                </a:solidFill>
              </a:rPr>
              <a:t> is a pointer which always point first element in the stack and </a:t>
            </a:r>
            <a:r>
              <a:rPr lang="en-US" b="1" dirty="0">
                <a:solidFill>
                  <a:schemeClr val="tx1"/>
                </a:solidFill>
              </a:rPr>
              <a:t>rear </a:t>
            </a:r>
            <a:r>
              <a:rPr lang="en-US" dirty="0">
                <a:solidFill>
                  <a:schemeClr val="tx1"/>
                </a:solidFill>
              </a:rPr>
              <a:t>is pointer which always points last element in the stack.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Operations of stack:</a:t>
            </a:r>
          </a:p>
          <a:p>
            <a:pPr fontAlgn="base"/>
            <a:endParaRPr lang="en-US" dirty="0">
              <a:solidFill>
                <a:schemeClr val="tx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Inert(ele) – inserts element into stack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 Delete()  -- delete element from stack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ele[] Display() – returns list of elements </a:t>
            </a:r>
            <a:r>
              <a:rPr lang="en-US">
                <a:solidFill>
                  <a:schemeClr val="tx1"/>
                </a:solidFill>
              </a:rPr>
              <a:t>in Queue</a:t>
            </a:r>
            <a:r>
              <a:rPr lang="en-US" sz="160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0CFF53-237B-C849-842D-688E4E774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430898"/>
              </p:ext>
            </p:extLst>
          </p:nvPr>
        </p:nvGraphicFramePr>
        <p:xfrm>
          <a:off x="4669689" y="3429000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399C9F-B101-484A-8B6F-963B26B651E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892875" y="3726280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ent Arrow 11">
            <a:extLst>
              <a:ext uri="{FF2B5EF4-FFF2-40B4-BE49-F238E27FC236}">
                <a16:creationId xmlns:a16="http://schemas.microsoft.com/office/drawing/2014/main" id="{2C21E28D-710A-0648-9DF0-522036FD0E57}"/>
              </a:ext>
            </a:extLst>
          </p:cNvPr>
          <p:cNvSpPr/>
          <p:nvPr/>
        </p:nvSpPr>
        <p:spPr>
          <a:xfrm rot="10800000" flipH="1">
            <a:off x="4209322" y="3256682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6281C5-A799-504C-8F6E-66C64AA1EE5A}"/>
              </a:ext>
            </a:extLst>
          </p:cNvPr>
          <p:cNvCxnSpPr>
            <a:cxnSpLocks/>
          </p:cNvCxnSpPr>
          <p:nvPr/>
        </p:nvCxnSpPr>
        <p:spPr>
          <a:xfrm flipV="1">
            <a:off x="7678426" y="3726279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6450A7-0DBB-E24A-A375-C7EBEE615AED}"/>
              </a:ext>
            </a:extLst>
          </p:cNvPr>
          <p:cNvCxnSpPr>
            <a:cxnSpLocks/>
          </p:cNvCxnSpPr>
          <p:nvPr/>
        </p:nvCxnSpPr>
        <p:spPr>
          <a:xfrm flipV="1">
            <a:off x="9463977" y="3726279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ABCA5D1A-DF9B-BE4F-BB79-D46662594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82322"/>
              </p:ext>
            </p:extLst>
          </p:nvPr>
        </p:nvGraphicFramePr>
        <p:xfrm>
          <a:off x="6439541" y="3429000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F7AD7F4A-3914-624B-9D0C-ED53A67CE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21667"/>
              </p:ext>
            </p:extLst>
          </p:nvPr>
        </p:nvGraphicFramePr>
        <p:xfrm>
          <a:off x="8271779" y="3429000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7B94700B-A063-714C-B48F-246918086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621986"/>
              </p:ext>
            </p:extLst>
          </p:nvPr>
        </p:nvGraphicFramePr>
        <p:xfrm>
          <a:off x="10023212" y="3429000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BF61AD7D-E362-B54D-986F-38132A549929}"/>
              </a:ext>
            </a:extLst>
          </p:cNvPr>
          <p:cNvGrpSpPr/>
          <p:nvPr/>
        </p:nvGrpSpPr>
        <p:grpSpPr>
          <a:xfrm>
            <a:off x="4209321" y="2779609"/>
            <a:ext cx="1260672" cy="338554"/>
            <a:chOff x="6461660" y="2598490"/>
            <a:chExt cx="1260672" cy="33855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D4D910-80A6-C341-8ACF-3577A432DBA1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6896A5-D0B9-4D4F-B5FB-139EF69C1E1C}"/>
                </a:ext>
              </a:extLst>
            </p:cNvPr>
            <p:cNvSpPr txBox="1"/>
            <p:nvPr/>
          </p:nvSpPr>
          <p:spPr>
            <a:xfrm>
              <a:off x="7091996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sp>
        <p:nvSpPr>
          <p:cNvPr id="20" name="Bent Arrow 19">
            <a:extLst>
              <a:ext uri="{FF2B5EF4-FFF2-40B4-BE49-F238E27FC236}">
                <a16:creationId xmlns:a16="http://schemas.microsoft.com/office/drawing/2014/main" id="{E604ED7F-EA49-A847-99E3-49A0AADDFA02}"/>
              </a:ext>
            </a:extLst>
          </p:cNvPr>
          <p:cNvSpPr/>
          <p:nvPr/>
        </p:nvSpPr>
        <p:spPr>
          <a:xfrm rot="10800000">
            <a:off x="11271771" y="3256682"/>
            <a:ext cx="444660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F73810-3BED-3644-B4D8-FFB19D1DFB5F}"/>
              </a:ext>
            </a:extLst>
          </p:cNvPr>
          <p:cNvGrpSpPr/>
          <p:nvPr/>
        </p:nvGrpSpPr>
        <p:grpSpPr>
          <a:xfrm>
            <a:off x="10581213" y="2779609"/>
            <a:ext cx="1145762" cy="338554"/>
            <a:chOff x="6461660" y="2598490"/>
            <a:chExt cx="1145762" cy="3385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EF8345-1D4A-BB4A-AB79-FFD279B0ADE6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8007DC-D2E2-2C4C-8CAB-3AB2DF0A6D43}"/>
                </a:ext>
              </a:extLst>
            </p:cNvPr>
            <p:cNvSpPr txBox="1"/>
            <p:nvPr/>
          </p:nvSpPr>
          <p:spPr>
            <a:xfrm>
              <a:off x="7091995" y="2598490"/>
              <a:ext cx="51542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1355835" y="151820"/>
            <a:ext cx="7397882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Node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80426F-F659-3444-93FE-784E5DDB4EF8}"/>
              </a:ext>
            </a:extLst>
          </p:cNvPr>
          <p:cNvSpPr txBox="1"/>
          <p:nvPr/>
        </p:nvSpPr>
        <p:spPr>
          <a:xfrm>
            <a:off x="4481039" y="2524546"/>
            <a:ext cx="650122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front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0CFF53-237B-C849-842D-688E4E77489B}"/>
              </a:ext>
            </a:extLst>
          </p:cNvPr>
          <p:cNvGraphicFramePr>
            <a:graphicFrameLocks noGrp="1"/>
          </p:cNvGraphicFramePr>
          <p:nvPr/>
        </p:nvGraphicFramePr>
        <p:xfrm>
          <a:off x="5131161" y="3131721"/>
          <a:ext cx="194537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6270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1029103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18944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16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12" name="Bent Arrow 11">
            <a:extLst>
              <a:ext uri="{FF2B5EF4-FFF2-40B4-BE49-F238E27FC236}">
                <a16:creationId xmlns:a16="http://schemas.microsoft.com/office/drawing/2014/main" id="{2C21E28D-710A-0648-9DF0-522036FD0E57}"/>
              </a:ext>
            </a:extLst>
          </p:cNvPr>
          <p:cNvSpPr/>
          <p:nvPr/>
        </p:nvSpPr>
        <p:spPr>
          <a:xfrm rot="10800000" flipH="1">
            <a:off x="4655096" y="2949976"/>
            <a:ext cx="460367" cy="595480"/>
          </a:xfrm>
          <a:prstGeom prst="bentArrow">
            <a:avLst>
              <a:gd name="adj1" fmla="val 17740"/>
              <a:gd name="adj2" fmla="val 14507"/>
              <a:gd name="adj3" fmla="val 25000"/>
              <a:gd name="adj4" fmla="val 437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978F8-BEA4-4C43-B94B-F1CA92D4A4C6}"/>
              </a:ext>
            </a:extLst>
          </p:cNvPr>
          <p:cNvSpPr txBox="1"/>
          <p:nvPr/>
        </p:nvSpPr>
        <p:spPr>
          <a:xfrm>
            <a:off x="240273" y="1536174"/>
            <a:ext cx="1811324" cy="1326926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C95EB"/>
                </a:solidFill>
              </a:rPr>
              <a:t>public class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br>
              <a:rPr lang="en-US" sz="1600" dirty="0">
                <a:solidFill>
                  <a:srgbClr val="C191FF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{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public int </a:t>
            </a:r>
            <a:r>
              <a:rPr lang="en-US" sz="1600" dirty="0">
                <a:solidFill>
                  <a:srgbClr val="66C3CC"/>
                </a:solidFill>
              </a:rPr>
              <a:t>info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    </a:t>
            </a:r>
            <a:r>
              <a:rPr lang="en-US" sz="1600" dirty="0">
                <a:solidFill>
                  <a:srgbClr val="6C95EB"/>
                </a:solidFill>
              </a:rPr>
              <a:t>public </a:t>
            </a:r>
            <a:r>
              <a:rPr lang="en-US" sz="1600" dirty="0">
                <a:solidFill>
                  <a:srgbClr val="C191FF"/>
                </a:solidFill>
              </a:rPr>
              <a:t>Node </a:t>
            </a:r>
            <a:r>
              <a:rPr lang="en-US" sz="1600" dirty="0">
                <a:solidFill>
                  <a:srgbClr val="66C3CC"/>
                </a:solidFill>
              </a:rPr>
              <a:t>ptr</a:t>
            </a:r>
            <a:r>
              <a:rPr lang="en-US" sz="1600" dirty="0">
                <a:solidFill>
                  <a:srgbClr val="BDBDBD"/>
                </a:solidFill>
              </a:rPr>
              <a:t>;</a:t>
            </a:r>
            <a:br>
              <a:rPr lang="en-US" sz="1600" dirty="0">
                <a:solidFill>
                  <a:srgbClr val="BDBDBD"/>
                </a:solidFill>
              </a:rPr>
            </a:br>
            <a:r>
              <a:rPr lang="en-US" sz="1600" dirty="0">
                <a:solidFill>
                  <a:srgbClr val="BDBDBD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8FA629-0BC9-9740-BF37-73BECC312E7D}"/>
              </a:ext>
            </a:extLst>
          </p:cNvPr>
          <p:cNvSpPr txBox="1"/>
          <p:nvPr/>
        </p:nvSpPr>
        <p:spPr>
          <a:xfrm>
            <a:off x="276263" y="3545457"/>
            <a:ext cx="1811324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C191FF"/>
                </a:solidFill>
              </a:rPr>
              <a:t>Node </a:t>
            </a:r>
            <a:r>
              <a:rPr lang="en-US" sz="1600" dirty="0">
                <a:solidFill>
                  <a:srgbClr val="66C3CC"/>
                </a:solidFill>
              </a:rPr>
              <a:t>front</a:t>
            </a:r>
            <a:r>
              <a:rPr lang="en-US" sz="1600" dirty="0">
                <a:solidFill>
                  <a:srgbClr val="BDBDBD"/>
                </a:solidFill>
              </a:rPr>
              <a:t>, </a:t>
            </a:r>
            <a:r>
              <a:rPr lang="en-US" sz="1600" dirty="0">
                <a:solidFill>
                  <a:srgbClr val="66C3CC"/>
                </a:solidFill>
              </a:rPr>
              <a:t>rear</a:t>
            </a:r>
            <a:r>
              <a:rPr lang="en-US" sz="1600" dirty="0">
                <a:solidFill>
                  <a:srgbClr val="BDBDBD"/>
                </a:solidFill>
              </a:rPr>
              <a:t>.</a:t>
            </a:r>
            <a:endParaRPr lang="en-US" sz="1600" dirty="0">
              <a:solidFill>
                <a:srgbClr val="C191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86843B-4B46-5443-A2A3-61FF9DEE97C7}"/>
              </a:ext>
            </a:extLst>
          </p:cNvPr>
          <p:cNvSpPr txBox="1"/>
          <p:nvPr/>
        </p:nvSpPr>
        <p:spPr>
          <a:xfrm>
            <a:off x="276263" y="4514376"/>
            <a:ext cx="2397926" cy="338554"/>
          </a:xfrm>
          <a:prstGeom prst="rect">
            <a:avLst/>
          </a:prstGeom>
          <a:solidFill>
            <a:schemeClr val="tx1"/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rgbClr val="66C3CC"/>
                </a:solidFill>
              </a:rPr>
              <a:t>Node newn </a:t>
            </a:r>
            <a:r>
              <a:rPr lang="en-US" sz="1600" dirty="0">
                <a:solidFill>
                  <a:srgbClr val="BDBDBD"/>
                </a:solidFill>
              </a:rPr>
              <a:t>= </a:t>
            </a:r>
            <a:r>
              <a:rPr lang="en-US" sz="1600" dirty="0">
                <a:solidFill>
                  <a:srgbClr val="6C95EB"/>
                </a:solidFill>
              </a:rPr>
              <a:t>new </a:t>
            </a:r>
            <a:r>
              <a:rPr lang="en-US" sz="1600" dirty="0">
                <a:solidFill>
                  <a:srgbClr val="C191FF"/>
                </a:solidFill>
              </a:rPr>
              <a:t>Node</a:t>
            </a:r>
            <a:r>
              <a:rPr lang="en-US" sz="1600" dirty="0">
                <a:solidFill>
                  <a:srgbClr val="BDBDBD"/>
                </a:solidFill>
              </a:rPr>
              <a:t>();</a:t>
            </a:r>
            <a:endParaRPr lang="en-US" sz="1600" dirty="0">
              <a:solidFill>
                <a:srgbClr val="C191FF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D6069E-B598-5A4C-8D22-CA7FE719029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6103847" y="2216649"/>
            <a:ext cx="204770" cy="915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8BE1E0-C947-8245-BD45-E9145543E26E}"/>
              </a:ext>
            </a:extLst>
          </p:cNvPr>
          <p:cNvSpPr txBox="1"/>
          <p:nvPr/>
        </p:nvSpPr>
        <p:spPr>
          <a:xfrm>
            <a:off x="5519300" y="1592200"/>
            <a:ext cx="1578634" cy="58477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Address of the node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8262D1-08CF-CA42-8240-7DD77B54FC0D}"/>
              </a:ext>
            </a:extLst>
          </p:cNvPr>
          <p:cNvCxnSpPr>
            <a:cxnSpLocks/>
          </p:cNvCxnSpPr>
          <p:nvPr/>
        </p:nvCxnSpPr>
        <p:spPr>
          <a:xfrm flipH="1">
            <a:off x="5046443" y="3657601"/>
            <a:ext cx="460367" cy="1195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737692-216E-2A45-9B4C-FBC05218EAC7}"/>
              </a:ext>
            </a:extLst>
          </p:cNvPr>
          <p:cNvSpPr txBox="1"/>
          <p:nvPr/>
        </p:nvSpPr>
        <p:spPr>
          <a:xfrm>
            <a:off x="4879715" y="4915470"/>
            <a:ext cx="1578634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Info of the node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0F4033-6873-BA4A-B690-DFB64A4C8591}"/>
              </a:ext>
            </a:extLst>
          </p:cNvPr>
          <p:cNvCxnSpPr>
            <a:cxnSpLocks/>
          </p:cNvCxnSpPr>
          <p:nvPr/>
        </p:nvCxnSpPr>
        <p:spPr>
          <a:xfrm>
            <a:off x="6742676" y="3713955"/>
            <a:ext cx="1434834" cy="10639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6ED124-A085-904D-B77B-9D8A2EA1C98B}"/>
              </a:ext>
            </a:extLst>
          </p:cNvPr>
          <p:cNvSpPr txBox="1"/>
          <p:nvPr/>
        </p:nvSpPr>
        <p:spPr>
          <a:xfrm>
            <a:off x="7571808" y="4852930"/>
            <a:ext cx="2397917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Next node address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336914-5FF6-3A46-B9CB-A76A4A6FAA3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51597" y="2045616"/>
            <a:ext cx="3079564" cy="1390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B8DCE5-3E85-3E4C-8467-E0B7912D2E67}"/>
              </a:ext>
            </a:extLst>
          </p:cNvPr>
          <p:cNvCxnSpPr>
            <a:cxnSpLocks/>
          </p:cNvCxnSpPr>
          <p:nvPr/>
        </p:nvCxnSpPr>
        <p:spPr>
          <a:xfrm flipV="1">
            <a:off x="2090844" y="2829146"/>
            <a:ext cx="2357416" cy="92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C735CE-B5F2-9B4D-9354-FBEADA5D7E2B}"/>
              </a:ext>
            </a:extLst>
          </p:cNvPr>
          <p:cNvCxnSpPr>
            <a:cxnSpLocks/>
          </p:cNvCxnSpPr>
          <p:nvPr/>
        </p:nvCxnSpPr>
        <p:spPr>
          <a:xfrm flipV="1">
            <a:off x="2685770" y="3657601"/>
            <a:ext cx="2469243" cy="998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EA4A061-CA93-6F44-AA84-B027E1A1E5B0}"/>
              </a:ext>
            </a:extLst>
          </p:cNvPr>
          <p:cNvSpPr txBox="1"/>
          <p:nvPr/>
        </p:nvSpPr>
        <p:spPr>
          <a:xfrm>
            <a:off x="370855" y="5182274"/>
            <a:ext cx="3739337" cy="58477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Top should always point the last created node.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474992A5-FA4F-8E4C-8148-8E47E4BA9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02863"/>
              </p:ext>
            </p:extLst>
          </p:nvPr>
        </p:nvGraphicFramePr>
        <p:xfrm>
          <a:off x="8078010" y="3111707"/>
          <a:ext cx="194537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6270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1029103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18944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165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DB2A98-0ED4-CE45-96E5-F05612DF726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116931" y="3416507"/>
            <a:ext cx="961079" cy="336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143E52-1872-8641-BB40-84BC4C655289}"/>
              </a:ext>
            </a:extLst>
          </p:cNvPr>
          <p:cNvSpPr txBox="1"/>
          <p:nvPr/>
        </p:nvSpPr>
        <p:spPr>
          <a:xfrm>
            <a:off x="9919882" y="2524547"/>
            <a:ext cx="650122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sz="1600" dirty="0">
                <a:solidFill>
                  <a:schemeClr val="tx1"/>
                </a:solidFill>
              </a:rPr>
              <a:t>rear</a:t>
            </a:r>
          </a:p>
        </p:txBody>
      </p:sp>
      <p:sp>
        <p:nvSpPr>
          <p:cNvPr id="35" name="Bent Arrow 34">
            <a:extLst>
              <a:ext uri="{FF2B5EF4-FFF2-40B4-BE49-F238E27FC236}">
                <a16:creationId xmlns:a16="http://schemas.microsoft.com/office/drawing/2014/main" id="{6F3FE1D7-8450-3445-A3E7-DF614B6B45F7}"/>
              </a:ext>
            </a:extLst>
          </p:cNvPr>
          <p:cNvSpPr/>
          <p:nvPr/>
        </p:nvSpPr>
        <p:spPr>
          <a:xfrm rot="10800000">
            <a:off x="10043591" y="2949976"/>
            <a:ext cx="450360" cy="595480"/>
          </a:xfrm>
          <a:prstGeom prst="bentArrow">
            <a:avLst>
              <a:gd name="adj1" fmla="val 17740"/>
              <a:gd name="adj2" fmla="val 14507"/>
              <a:gd name="adj3" fmla="val 25000"/>
              <a:gd name="adj4" fmla="val 4375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78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483030" y="1256427"/>
            <a:ext cx="5138124" cy="193899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stack , “top” should point “null”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overflow case if we want, we can implement as well by passing “max”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element is pushed into the stack, top should point newly created element.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820135" y="3272371"/>
            <a:ext cx="3487875" cy="3516198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39CC8F"/>
                </a:solidFill>
              </a:rPr>
              <a:t>Insert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new </a:t>
            </a:r>
            <a:r>
              <a:rPr lang="en-US" sz="1400" dirty="0">
                <a:solidFill>
                  <a:srgbClr val="C191FF"/>
                </a:solidFill>
              </a:rPr>
              <a:t>Node</a:t>
            </a:r>
            <a:r>
              <a:rPr lang="en-US" sz="1400" dirty="0">
                <a:solidFill>
                  <a:srgbClr val="BDBDBD"/>
                </a:solidFill>
              </a:rPr>
              <a:t>();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info </a:t>
            </a:r>
            <a:r>
              <a:rPr lang="en-US" sz="1400" dirty="0">
                <a:solidFill>
                  <a:srgbClr val="BDBDBD"/>
                </a:solidFill>
              </a:rPr>
              <a:t>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rear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rear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rear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length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2F739-DE27-1044-B04F-FD1C130E0249}"/>
              </a:ext>
            </a:extLst>
          </p:cNvPr>
          <p:cNvSpPr txBox="1"/>
          <p:nvPr/>
        </p:nvSpPr>
        <p:spPr>
          <a:xfrm>
            <a:off x="6119518" y="1167483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the “top” is null or first element pushing</a:t>
            </a: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9F755C70-7253-9442-977C-96E2028E584A}"/>
              </a:ext>
            </a:extLst>
          </p:cNvPr>
          <p:cNvGraphicFramePr>
            <a:graphicFrameLocks noGrp="1"/>
          </p:cNvGraphicFramePr>
          <p:nvPr/>
        </p:nvGraphicFramePr>
        <p:xfrm>
          <a:off x="7272399" y="174978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98D3537-6724-7246-B4BC-E123145AAC1F}"/>
              </a:ext>
            </a:extLst>
          </p:cNvPr>
          <p:cNvSpPr txBox="1"/>
          <p:nvPr/>
        </p:nvSpPr>
        <p:spPr>
          <a:xfrm rot="10800000" flipV="1">
            <a:off x="6303944" y="1854532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6119517" y="3959916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inserting second element</a:t>
            </a:r>
          </a:p>
        </p:txBody>
      </p: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D6E0890A-396F-D943-B8AB-D016DFD76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585615"/>
              </p:ext>
            </p:extLst>
          </p:nvPr>
        </p:nvGraphicFramePr>
        <p:xfrm>
          <a:off x="7467813" y="4545500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6499358" y="4650245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C4F99E39-AC81-5A40-857A-FEC7DDC2F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57647"/>
              </p:ext>
            </p:extLst>
          </p:nvPr>
        </p:nvGraphicFramePr>
        <p:xfrm>
          <a:off x="7099736" y="3255493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43" name="Bent Arrow 42">
            <a:extLst>
              <a:ext uri="{FF2B5EF4-FFF2-40B4-BE49-F238E27FC236}">
                <a16:creationId xmlns:a16="http://schemas.microsoft.com/office/drawing/2014/main" id="{A11F557B-7E6E-1347-9C3E-A47B9705DD18}"/>
              </a:ext>
            </a:extLst>
          </p:cNvPr>
          <p:cNvSpPr/>
          <p:nvPr/>
        </p:nvSpPr>
        <p:spPr>
          <a:xfrm rot="10800000" flipH="1">
            <a:off x="6367372" y="3054558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C68D8C-1C38-4C4D-981C-008B25EBC245}"/>
              </a:ext>
            </a:extLst>
          </p:cNvPr>
          <p:cNvGrpSpPr/>
          <p:nvPr/>
        </p:nvGrpSpPr>
        <p:grpSpPr>
          <a:xfrm>
            <a:off x="6303944" y="2606103"/>
            <a:ext cx="1260672" cy="338554"/>
            <a:chOff x="6461660" y="2598490"/>
            <a:chExt cx="1260672" cy="33855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1EE507-F9AE-F942-B257-338DCBE68D09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0895B3-C296-2646-AA55-F543AC575228}"/>
                </a:ext>
              </a:extLst>
            </p:cNvPr>
            <p:cNvSpPr txBox="1"/>
            <p:nvPr/>
          </p:nvSpPr>
          <p:spPr>
            <a:xfrm>
              <a:off x="7091996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sp>
        <p:nvSpPr>
          <p:cNvPr id="60" name="Bent Arrow 59">
            <a:extLst>
              <a:ext uri="{FF2B5EF4-FFF2-40B4-BE49-F238E27FC236}">
                <a16:creationId xmlns:a16="http://schemas.microsoft.com/office/drawing/2014/main" id="{FB239115-A507-C841-B295-00A281D7FDB0}"/>
              </a:ext>
            </a:extLst>
          </p:cNvPr>
          <p:cNvSpPr/>
          <p:nvPr/>
        </p:nvSpPr>
        <p:spPr>
          <a:xfrm rot="10800000">
            <a:off x="8610627" y="3079733"/>
            <a:ext cx="444660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024ACEC-5AC1-5D49-80C9-BBDD528E7A04}"/>
              </a:ext>
            </a:extLst>
          </p:cNvPr>
          <p:cNvGrpSpPr/>
          <p:nvPr/>
        </p:nvGrpSpPr>
        <p:grpSpPr>
          <a:xfrm>
            <a:off x="7916781" y="2612387"/>
            <a:ext cx="1145762" cy="338554"/>
            <a:chOff x="6461660" y="2598490"/>
            <a:chExt cx="1145762" cy="33855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EBCFF35-1AF3-3646-A80C-4E69D74D8581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7FC25BD-FEAC-EB4C-8FD1-2581755141BB}"/>
                </a:ext>
              </a:extLst>
            </p:cNvPr>
            <p:cNvSpPr txBox="1"/>
            <p:nvPr/>
          </p:nvSpPr>
          <p:spPr>
            <a:xfrm>
              <a:off x="7091995" y="2598490"/>
              <a:ext cx="51542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rear</a:t>
              </a:r>
            </a:p>
          </p:txBody>
        </p:sp>
      </p:grpSp>
      <p:graphicFrame>
        <p:nvGraphicFramePr>
          <p:cNvPr id="64" name="Table 3">
            <a:extLst>
              <a:ext uri="{FF2B5EF4-FFF2-40B4-BE49-F238E27FC236}">
                <a16:creationId xmlns:a16="http://schemas.microsoft.com/office/drawing/2014/main" id="{867C35C3-06E8-604D-B140-5B46A89BE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30281"/>
              </p:ext>
            </p:extLst>
          </p:nvPr>
        </p:nvGraphicFramePr>
        <p:xfrm>
          <a:off x="6660806" y="6027206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6B1EA7D-1552-1142-81B2-F6D41259098E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7883992" y="6324486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Bent Arrow 65">
            <a:extLst>
              <a:ext uri="{FF2B5EF4-FFF2-40B4-BE49-F238E27FC236}">
                <a16:creationId xmlns:a16="http://schemas.microsoft.com/office/drawing/2014/main" id="{6E18DA48-C0A2-604B-A291-A3F259B3F3B8}"/>
              </a:ext>
            </a:extLst>
          </p:cNvPr>
          <p:cNvSpPr/>
          <p:nvPr/>
        </p:nvSpPr>
        <p:spPr>
          <a:xfrm rot="10800000" flipH="1">
            <a:off x="6200439" y="5854888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9" name="Table 3">
            <a:extLst>
              <a:ext uri="{FF2B5EF4-FFF2-40B4-BE49-F238E27FC236}">
                <a16:creationId xmlns:a16="http://schemas.microsoft.com/office/drawing/2014/main" id="{14B4149D-1701-354D-BDF9-453604A58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10405"/>
              </p:ext>
            </p:extLst>
          </p:nvPr>
        </p:nvGraphicFramePr>
        <p:xfrm>
          <a:off x="8430658" y="6027206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pSp>
        <p:nvGrpSpPr>
          <p:cNvPr id="72" name="Group 71">
            <a:extLst>
              <a:ext uri="{FF2B5EF4-FFF2-40B4-BE49-F238E27FC236}">
                <a16:creationId xmlns:a16="http://schemas.microsoft.com/office/drawing/2014/main" id="{3CDCC692-094D-FC46-821E-F6D8E2C49D35}"/>
              </a:ext>
            </a:extLst>
          </p:cNvPr>
          <p:cNvGrpSpPr/>
          <p:nvPr/>
        </p:nvGrpSpPr>
        <p:grpSpPr>
          <a:xfrm>
            <a:off x="6200438" y="5377815"/>
            <a:ext cx="1260672" cy="338554"/>
            <a:chOff x="6461660" y="2598490"/>
            <a:chExt cx="1260672" cy="33855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30C7510-571B-6D42-8148-C633E699F226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0E24D22-7E4E-6A4C-BC8E-F550A5A996A4}"/>
                </a:ext>
              </a:extLst>
            </p:cNvPr>
            <p:cNvSpPr txBox="1"/>
            <p:nvPr/>
          </p:nvSpPr>
          <p:spPr>
            <a:xfrm>
              <a:off x="7091996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sp>
        <p:nvSpPr>
          <p:cNvPr id="75" name="Bent Arrow 74">
            <a:extLst>
              <a:ext uri="{FF2B5EF4-FFF2-40B4-BE49-F238E27FC236}">
                <a16:creationId xmlns:a16="http://schemas.microsoft.com/office/drawing/2014/main" id="{E487F9DA-05AD-4A4E-B871-7C817A63E4BD}"/>
              </a:ext>
            </a:extLst>
          </p:cNvPr>
          <p:cNvSpPr/>
          <p:nvPr/>
        </p:nvSpPr>
        <p:spPr>
          <a:xfrm rot="10800000">
            <a:off x="9659008" y="5854888"/>
            <a:ext cx="444660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4885704-4FD8-C24C-BD56-3CC8AEEDAF2E}"/>
              </a:ext>
            </a:extLst>
          </p:cNvPr>
          <p:cNvGrpSpPr/>
          <p:nvPr/>
        </p:nvGrpSpPr>
        <p:grpSpPr>
          <a:xfrm>
            <a:off x="8968450" y="5377815"/>
            <a:ext cx="1145762" cy="338554"/>
            <a:chOff x="6461660" y="2598490"/>
            <a:chExt cx="1145762" cy="33855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6915E6-473F-3A4B-BBC7-41EA9B7AE931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2000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CF920C3-AF00-7E46-912E-5FFA5CDE89FC}"/>
                </a:ext>
              </a:extLst>
            </p:cNvPr>
            <p:cNvSpPr txBox="1"/>
            <p:nvPr/>
          </p:nvSpPr>
          <p:spPr>
            <a:xfrm>
              <a:off x="7091995" y="2598490"/>
              <a:ext cx="51542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4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3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420529" y="1029302"/>
            <a:ext cx="3487875" cy="3516198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6C95EB"/>
                </a:solidFill>
              </a:rPr>
              <a:t>public void </a:t>
            </a:r>
            <a:r>
              <a:rPr lang="en-US" sz="1400" dirty="0">
                <a:solidFill>
                  <a:srgbClr val="39CC8F"/>
                </a:solidFill>
              </a:rPr>
              <a:t>Insert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C95EB"/>
                </a:solidFill>
              </a:rPr>
              <a:t>int </a:t>
            </a:r>
            <a:r>
              <a:rPr lang="en-US" sz="1400" dirty="0">
                <a:solidFill>
                  <a:srgbClr val="BDBDBD"/>
                </a:solidFill>
              </a:rPr>
              <a:t>ele)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new </a:t>
            </a:r>
            <a:r>
              <a:rPr lang="en-US" sz="1400" dirty="0">
                <a:solidFill>
                  <a:srgbClr val="C191FF"/>
                </a:solidFill>
              </a:rPr>
              <a:t>Node</a:t>
            </a:r>
            <a:r>
              <a:rPr lang="en-US" sz="1400" dirty="0">
                <a:solidFill>
                  <a:srgbClr val="BDBDBD"/>
                </a:solidFill>
              </a:rPr>
              <a:t>();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info </a:t>
            </a:r>
            <a:r>
              <a:rPr lang="en-US" sz="1400" dirty="0">
                <a:solidFill>
                  <a:srgbClr val="BDBDBD"/>
                </a:solidFill>
              </a:rPr>
              <a:t>= ele;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if </a:t>
            </a:r>
            <a:r>
              <a:rPr lang="en-US" sz="1400" dirty="0">
                <a:solidFill>
                  <a:srgbClr val="BDBDBD"/>
                </a:solidFill>
              </a:rPr>
              <a:t>(</a:t>
            </a:r>
            <a:r>
              <a:rPr lang="en-US" sz="1400" dirty="0">
                <a:solidFill>
                  <a:srgbClr val="66C3CC"/>
                </a:solidFill>
              </a:rPr>
              <a:t>rear </a:t>
            </a:r>
            <a:r>
              <a:rPr lang="en-US" sz="1400" dirty="0">
                <a:solidFill>
                  <a:srgbClr val="BDBDBD"/>
                </a:solidFill>
              </a:rPr>
              <a:t>== </a:t>
            </a:r>
            <a:r>
              <a:rPr lang="en-US" sz="1400" dirty="0">
                <a:solidFill>
                  <a:srgbClr val="6C95EB"/>
                </a:solidFill>
              </a:rPr>
              <a:t>null</a:t>
            </a:r>
            <a:r>
              <a:rPr lang="en-US" sz="1400" dirty="0">
                <a:solidFill>
                  <a:srgbClr val="BDBDBD"/>
                </a:solidFill>
              </a:rPr>
              <a:t>)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front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rear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C95EB"/>
                </a:solidFill>
              </a:rPr>
              <a:t>else</a:t>
            </a:r>
            <a:br>
              <a:rPr lang="en-US" sz="1400" dirty="0">
                <a:solidFill>
                  <a:srgbClr val="6C95EB"/>
                </a:solidFill>
              </a:rPr>
            </a:br>
            <a:r>
              <a:rPr lang="en-US" sz="1400" dirty="0">
                <a:solidFill>
                  <a:srgbClr val="6C95EB"/>
                </a:solidFill>
              </a:rPr>
              <a:t>    </a:t>
            </a:r>
            <a:r>
              <a:rPr lang="en-US" sz="1400" dirty="0">
                <a:solidFill>
                  <a:srgbClr val="BDBDBD"/>
                </a:solidFill>
              </a:rPr>
              <a:t>{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rear</a:t>
            </a:r>
            <a:r>
              <a:rPr lang="en-US" sz="1400" dirty="0">
                <a:solidFill>
                  <a:srgbClr val="BDBDBD"/>
                </a:solidFill>
              </a:rPr>
              <a:t>.</a:t>
            </a:r>
            <a:r>
              <a:rPr lang="en-US" sz="1400" dirty="0">
                <a:solidFill>
                  <a:srgbClr val="66C3CC"/>
                </a:solidFill>
              </a:rPr>
              <a:t>ptr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    </a:t>
            </a:r>
            <a:r>
              <a:rPr lang="en-US" sz="1400" dirty="0">
                <a:solidFill>
                  <a:srgbClr val="66C3CC"/>
                </a:solidFill>
              </a:rPr>
              <a:t>rear </a:t>
            </a:r>
            <a:r>
              <a:rPr lang="en-US" sz="1400" dirty="0">
                <a:solidFill>
                  <a:srgbClr val="BDBDBD"/>
                </a:solidFill>
              </a:rPr>
              <a:t>= </a:t>
            </a:r>
            <a:r>
              <a:rPr lang="en-US" sz="1400" dirty="0">
                <a:solidFill>
                  <a:srgbClr val="66C3CC"/>
                </a:solidFill>
              </a:rPr>
              <a:t>newn</a:t>
            </a:r>
            <a:r>
              <a:rPr lang="en-US" sz="1400" dirty="0">
                <a:solidFill>
                  <a:srgbClr val="BDBDBD"/>
                </a:solidFill>
              </a:rPr>
              <a:t>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}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    </a:t>
            </a:r>
            <a:r>
              <a:rPr lang="en-US" sz="1400" dirty="0">
                <a:solidFill>
                  <a:srgbClr val="66C3CC"/>
                </a:solidFill>
              </a:rPr>
              <a:t>length</a:t>
            </a:r>
            <a:r>
              <a:rPr lang="en-US" sz="1400" dirty="0">
                <a:solidFill>
                  <a:srgbClr val="BDBDBD"/>
                </a:solidFill>
              </a:rPr>
              <a:t>++;</a:t>
            </a:r>
            <a:br>
              <a:rPr lang="en-US" sz="1400" dirty="0">
                <a:solidFill>
                  <a:srgbClr val="BDBDBD"/>
                </a:solidFill>
              </a:rPr>
            </a:br>
            <a:r>
              <a:rPr lang="en-US" sz="1400" dirty="0">
                <a:solidFill>
                  <a:srgbClr val="BDBDBD"/>
                </a:solidFill>
              </a:rPr>
              <a:t>}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10F80-20C6-0B40-A100-2CB42D36A3F1}"/>
              </a:ext>
            </a:extLst>
          </p:cNvPr>
          <p:cNvSpPr txBox="1"/>
          <p:nvPr/>
        </p:nvSpPr>
        <p:spPr>
          <a:xfrm>
            <a:off x="5433278" y="257865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Inserting third element</a:t>
            </a:r>
          </a:p>
        </p:txBody>
      </p: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D6E0890A-396F-D943-B8AB-D016DFD76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19402"/>
              </p:ext>
            </p:extLst>
          </p:nvPr>
        </p:nvGraphicFramePr>
        <p:xfrm>
          <a:off x="6964816" y="948194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C581B9D-0555-1A45-B17A-2272B553AAD8}"/>
              </a:ext>
            </a:extLst>
          </p:cNvPr>
          <p:cNvSpPr txBox="1"/>
          <p:nvPr/>
        </p:nvSpPr>
        <p:spPr>
          <a:xfrm rot="10800000" flipV="1">
            <a:off x="5996361" y="1052939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C85621-75AE-AA46-B88C-5776461BBC09}"/>
              </a:ext>
            </a:extLst>
          </p:cNvPr>
          <p:cNvSpPr txBox="1"/>
          <p:nvPr/>
        </p:nvSpPr>
        <p:spPr>
          <a:xfrm>
            <a:off x="5533802" y="3575168"/>
            <a:ext cx="5400033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Inserting fourth element</a:t>
            </a:r>
          </a:p>
        </p:txBody>
      </p:sp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17E22D05-026C-F740-91BB-4E9D4C7CA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00492"/>
              </p:ext>
            </p:extLst>
          </p:nvPr>
        </p:nvGraphicFramePr>
        <p:xfrm>
          <a:off x="7103305" y="4197425"/>
          <a:ext cx="126900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EE36B21-6020-324E-9990-2A214C43996C}"/>
              </a:ext>
            </a:extLst>
          </p:cNvPr>
          <p:cNvSpPr txBox="1"/>
          <p:nvPr/>
        </p:nvSpPr>
        <p:spPr>
          <a:xfrm rot="10800000" flipV="1">
            <a:off x="6134850" y="4302170"/>
            <a:ext cx="795792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newn</a:t>
            </a:r>
          </a:p>
        </p:txBody>
      </p:sp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66C39B8-5530-E443-AB7A-B2A836481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86990"/>
              </p:ext>
            </p:extLst>
          </p:nvPr>
        </p:nvGraphicFramePr>
        <p:xfrm>
          <a:off x="4763857" y="2659309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15A725-A855-D14D-B871-53DAFC50F17E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987043" y="2956589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ent Arrow 47">
            <a:extLst>
              <a:ext uri="{FF2B5EF4-FFF2-40B4-BE49-F238E27FC236}">
                <a16:creationId xmlns:a16="http://schemas.microsoft.com/office/drawing/2014/main" id="{7234BB16-49D8-1246-AAE9-FD73C9C585C1}"/>
              </a:ext>
            </a:extLst>
          </p:cNvPr>
          <p:cNvSpPr/>
          <p:nvPr/>
        </p:nvSpPr>
        <p:spPr>
          <a:xfrm rot="10800000" flipH="1">
            <a:off x="4303490" y="2486991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967A20-493A-2448-A689-C4AAEDADB31D}"/>
              </a:ext>
            </a:extLst>
          </p:cNvPr>
          <p:cNvCxnSpPr>
            <a:cxnSpLocks/>
          </p:cNvCxnSpPr>
          <p:nvPr/>
        </p:nvCxnSpPr>
        <p:spPr>
          <a:xfrm flipV="1">
            <a:off x="7772594" y="2956588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3">
            <a:extLst>
              <a:ext uri="{FF2B5EF4-FFF2-40B4-BE49-F238E27FC236}">
                <a16:creationId xmlns:a16="http://schemas.microsoft.com/office/drawing/2014/main" id="{0DA3B76F-76EA-7444-A6CB-853C2181E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184139"/>
              </p:ext>
            </p:extLst>
          </p:nvPr>
        </p:nvGraphicFramePr>
        <p:xfrm>
          <a:off x="6533709" y="2659309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59" name="Table 3">
            <a:extLst>
              <a:ext uri="{FF2B5EF4-FFF2-40B4-BE49-F238E27FC236}">
                <a16:creationId xmlns:a16="http://schemas.microsoft.com/office/drawing/2014/main" id="{F2227305-223D-EB4F-9695-E272CFC49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48590"/>
              </p:ext>
            </p:extLst>
          </p:nvPr>
        </p:nvGraphicFramePr>
        <p:xfrm>
          <a:off x="8365947" y="2659309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pSp>
        <p:nvGrpSpPr>
          <p:cNvPr id="61" name="Group 60">
            <a:extLst>
              <a:ext uri="{FF2B5EF4-FFF2-40B4-BE49-F238E27FC236}">
                <a16:creationId xmlns:a16="http://schemas.microsoft.com/office/drawing/2014/main" id="{F35D8110-B486-B143-9D56-6D5BFFC2ECBF}"/>
              </a:ext>
            </a:extLst>
          </p:cNvPr>
          <p:cNvGrpSpPr/>
          <p:nvPr/>
        </p:nvGrpSpPr>
        <p:grpSpPr>
          <a:xfrm>
            <a:off x="4303489" y="2009918"/>
            <a:ext cx="1260672" cy="338554"/>
            <a:chOff x="6461660" y="2598490"/>
            <a:chExt cx="1260672" cy="33855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78A14CA-E4CA-5343-A56B-715FB418EFBA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E524126-D1FD-DE4C-AC20-9D68A73AB032}"/>
                </a:ext>
              </a:extLst>
            </p:cNvPr>
            <p:cNvSpPr txBox="1"/>
            <p:nvPr/>
          </p:nvSpPr>
          <p:spPr>
            <a:xfrm>
              <a:off x="7091996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sp>
        <p:nvSpPr>
          <p:cNvPr id="64" name="Bent Arrow 63">
            <a:extLst>
              <a:ext uri="{FF2B5EF4-FFF2-40B4-BE49-F238E27FC236}">
                <a16:creationId xmlns:a16="http://schemas.microsoft.com/office/drawing/2014/main" id="{FCCF89C0-8F0B-9D46-9377-1FC968C2C945}"/>
              </a:ext>
            </a:extLst>
          </p:cNvPr>
          <p:cNvSpPr/>
          <p:nvPr/>
        </p:nvSpPr>
        <p:spPr>
          <a:xfrm rot="10800000">
            <a:off x="9596499" y="2484017"/>
            <a:ext cx="444660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1AEB9B6-BF85-8942-A5A3-E4A2388C91CB}"/>
              </a:ext>
            </a:extLst>
          </p:cNvPr>
          <p:cNvGrpSpPr/>
          <p:nvPr/>
        </p:nvGrpSpPr>
        <p:grpSpPr>
          <a:xfrm>
            <a:off x="8905941" y="2006944"/>
            <a:ext cx="1145762" cy="338554"/>
            <a:chOff x="6461660" y="2598490"/>
            <a:chExt cx="1145762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C13EB29-CFB9-294C-BFA4-0677CA0F260F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C931A4E-A6D0-6A4D-98C4-A98638737609}"/>
                </a:ext>
              </a:extLst>
            </p:cNvPr>
            <p:cNvSpPr txBox="1"/>
            <p:nvPr/>
          </p:nvSpPr>
          <p:spPr>
            <a:xfrm>
              <a:off x="7091995" y="2598490"/>
              <a:ext cx="51542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rear</a:t>
              </a:r>
            </a:p>
          </p:txBody>
        </p:sp>
      </p:grpSp>
      <p:graphicFrame>
        <p:nvGraphicFramePr>
          <p:cNvPr id="68" name="Table 3">
            <a:extLst>
              <a:ext uri="{FF2B5EF4-FFF2-40B4-BE49-F238E27FC236}">
                <a16:creationId xmlns:a16="http://schemas.microsoft.com/office/drawing/2014/main" id="{B6D6EF38-49C4-E54D-805B-9BE6253E2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91121"/>
              </p:ext>
            </p:extLst>
          </p:nvPr>
        </p:nvGraphicFramePr>
        <p:xfrm>
          <a:off x="4618657" y="580884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E2EA152-A26A-2346-9828-8CA80BBC629B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5841843" y="6106121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Bent Arrow 69">
            <a:extLst>
              <a:ext uri="{FF2B5EF4-FFF2-40B4-BE49-F238E27FC236}">
                <a16:creationId xmlns:a16="http://schemas.microsoft.com/office/drawing/2014/main" id="{142CF8CF-7C7C-FC47-A724-084D5ED20C90}"/>
              </a:ext>
            </a:extLst>
          </p:cNvPr>
          <p:cNvSpPr/>
          <p:nvPr/>
        </p:nvSpPr>
        <p:spPr>
          <a:xfrm rot="10800000" flipH="1">
            <a:off x="4158290" y="5636523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AD282C-BDF8-0542-9247-C0EB9B59A7D1}"/>
              </a:ext>
            </a:extLst>
          </p:cNvPr>
          <p:cNvCxnSpPr>
            <a:cxnSpLocks/>
          </p:cNvCxnSpPr>
          <p:nvPr/>
        </p:nvCxnSpPr>
        <p:spPr>
          <a:xfrm flipV="1">
            <a:off x="7627394" y="6106120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837294D-8957-5C4E-BC4B-B0A5983606C6}"/>
              </a:ext>
            </a:extLst>
          </p:cNvPr>
          <p:cNvCxnSpPr>
            <a:cxnSpLocks/>
          </p:cNvCxnSpPr>
          <p:nvPr/>
        </p:nvCxnSpPr>
        <p:spPr>
          <a:xfrm flipV="1">
            <a:off x="9412945" y="6106120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3">
            <a:extLst>
              <a:ext uri="{FF2B5EF4-FFF2-40B4-BE49-F238E27FC236}">
                <a16:creationId xmlns:a16="http://schemas.microsoft.com/office/drawing/2014/main" id="{61D5B328-1591-6D4F-8FDA-C65B936FC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7298"/>
              </p:ext>
            </p:extLst>
          </p:nvPr>
        </p:nvGraphicFramePr>
        <p:xfrm>
          <a:off x="6388509" y="580884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ED52E4A7-60C1-004B-AE91-FD241E80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99148"/>
              </p:ext>
            </p:extLst>
          </p:nvPr>
        </p:nvGraphicFramePr>
        <p:xfrm>
          <a:off x="8220747" y="580884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5" name="Table 3">
            <a:extLst>
              <a:ext uri="{FF2B5EF4-FFF2-40B4-BE49-F238E27FC236}">
                <a16:creationId xmlns:a16="http://schemas.microsoft.com/office/drawing/2014/main" id="{E4CA7855-58C0-8A41-B7AB-54F0D9122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55798"/>
              </p:ext>
            </p:extLst>
          </p:nvPr>
        </p:nvGraphicFramePr>
        <p:xfrm>
          <a:off x="9972180" y="5808841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B0C5F962-F8E5-C14B-A216-00F61899E067}"/>
              </a:ext>
            </a:extLst>
          </p:cNvPr>
          <p:cNvGrpSpPr/>
          <p:nvPr/>
        </p:nvGrpSpPr>
        <p:grpSpPr>
          <a:xfrm>
            <a:off x="4158289" y="5159450"/>
            <a:ext cx="1260672" cy="338554"/>
            <a:chOff x="6461660" y="2598490"/>
            <a:chExt cx="1260672" cy="33855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C1EFB56-A06F-A54F-AE81-311C95183B5F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406AEB-D5BB-8D4F-8F8F-98205ABA01B9}"/>
                </a:ext>
              </a:extLst>
            </p:cNvPr>
            <p:cNvSpPr txBox="1"/>
            <p:nvPr/>
          </p:nvSpPr>
          <p:spPr>
            <a:xfrm>
              <a:off x="7091996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sp>
        <p:nvSpPr>
          <p:cNvPr id="79" name="Bent Arrow 78">
            <a:extLst>
              <a:ext uri="{FF2B5EF4-FFF2-40B4-BE49-F238E27FC236}">
                <a16:creationId xmlns:a16="http://schemas.microsoft.com/office/drawing/2014/main" id="{16AF7B0B-CDE8-2A43-A827-26B8DF98C4FA}"/>
              </a:ext>
            </a:extLst>
          </p:cNvPr>
          <p:cNvSpPr/>
          <p:nvPr/>
        </p:nvSpPr>
        <p:spPr>
          <a:xfrm rot="10800000">
            <a:off x="11220739" y="5636523"/>
            <a:ext cx="444660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09563E9-6C00-274C-B834-7475389B7CE3}"/>
              </a:ext>
            </a:extLst>
          </p:cNvPr>
          <p:cNvGrpSpPr/>
          <p:nvPr/>
        </p:nvGrpSpPr>
        <p:grpSpPr>
          <a:xfrm>
            <a:off x="10530181" y="5159450"/>
            <a:ext cx="1145762" cy="338554"/>
            <a:chOff x="6461660" y="2598490"/>
            <a:chExt cx="1145762" cy="33855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A5E89C2-3C9B-3340-BBE3-510B672694B2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CF5A31E-0FC4-2D47-B3AD-BE24EF1FDD99}"/>
                </a:ext>
              </a:extLst>
            </p:cNvPr>
            <p:cNvSpPr txBox="1"/>
            <p:nvPr/>
          </p:nvSpPr>
          <p:spPr>
            <a:xfrm>
              <a:off x="7091995" y="2598490"/>
              <a:ext cx="51542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68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29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438273" y="151820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103408" y="397485"/>
            <a:ext cx="3656469" cy="255454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no elements in the Queue , “front” and “rear” should point null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Queue is empty or not using “front == null or rear== null”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delete element from the Queue, do “front = </a:t>
            </a:r>
            <a:r>
              <a:rPr lang="en-US" dirty="0" err="1">
                <a:solidFill>
                  <a:schemeClr val="tx1"/>
                </a:solidFill>
              </a:rPr>
              <a:t>front.ptr</a:t>
            </a:r>
            <a:r>
              <a:rPr lang="en-US" dirty="0">
                <a:solidFill>
                  <a:schemeClr val="tx1"/>
                </a:solidFill>
              </a:rPr>
              <a:t>”;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04163" y="3191775"/>
            <a:ext cx="4423231" cy="3504876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 </a:t>
            </a:r>
            <a:r>
              <a:rPr lang="en-US" dirty="0">
                <a:solidFill>
                  <a:srgbClr val="39CC8F"/>
                </a:solidFill>
              </a:rPr>
              <a:t>Delete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front </a:t>
            </a:r>
            <a:r>
              <a:rPr lang="en-US" dirty="0">
                <a:solidFill>
                  <a:srgbClr val="BDBDBD"/>
                </a:solidFill>
              </a:rPr>
              <a:t>== </a:t>
            </a:r>
            <a:r>
              <a:rPr lang="en-US" dirty="0">
                <a:solidFill>
                  <a:srgbClr val="6C95EB"/>
                </a:solidFill>
              </a:rPr>
              <a:t>null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"Queue is empty"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ele = </a:t>
            </a:r>
            <a:r>
              <a:rPr lang="en-US" dirty="0">
                <a:solidFill>
                  <a:srgbClr val="66C3CC"/>
                </a:solidFill>
              </a:rPr>
              <a:t>front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front </a:t>
            </a:r>
            <a:r>
              <a:rPr lang="en-US" dirty="0">
                <a:solidFill>
                  <a:srgbClr val="BDBDBD"/>
                </a:solidFill>
              </a:rPr>
              <a:t>== </a:t>
            </a:r>
            <a:r>
              <a:rPr lang="en-US" dirty="0">
                <a:solidFill>
                  <a:srgbClr val="66C3CC"/>
                </a:solidFill>
              </a:rPr>
              <a:t>rear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front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rear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C95EB"/>
                </a:solidFill>
              </a:rPr>
              <a:t>null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else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front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front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--;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99FF11-E180-7746-8989-34283B613CDE}"/>
              </a:ext>
            </a:extLst>
          </p:cNvPr>
          <p:cNvSpPr txBox="1"/>
          <p:nvPr/>
        </p:nvSpPr>
        <p:spPr>
          <a:xfrm>
            <a:off x="4400244" y="2791664"/>
            <a:ext cx="6660820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perform delete, set front = front.ptr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5A7BC0-EE3F-F040-98D7-05387579D739}"/>
              </a:ext>
            </a:extLst>
          </p:cNvPr>
          <p:cNvSpPr txBox="1"/>
          <p:nvPr/>
        </p:nvSpPr>
        <p:spPr>
          <a:xfrm>
            <a:off x="4620302" y="4802709"/>
            <a:ext cx="6534015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perform delete, set front = front.ptr</a:t>
            </a:r>
          </a:p>
        </p:txBody>
      </p:sp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62EFAAFB-00DE-1F43-84DE-895B46DA7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492637"/>
              </p:ext>
            </p:extLst>
          </p:nvPr>
        </p:nvGraphicFramePr>
        <p:xfrm>
          <a:off x="4484369" y="1948969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933BB76-3E74-2C47-BA41-9CA9C6B0FEC0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5707555" y="2246249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Bent Arrow 51">
            <a:extLst>
              <a:ext uri="{FF2B5EF4-FFF2-40B4-BE49-F238E27FC236}">
                <a16:creationId xmlns:a16="http://schemas.microsoft.com/office/drawing/2014/main" id="{27AE3DB7-595D-FC41-B4C1-00BB58AA61CE}"/>
              </a:ext>
            </a:extLst>
          </p:cNvPr>
          <p:cNvSpPr/>
          <p:nvPr/>
        </p:nvSpPr>
        <p:spPr>
          <a:xfrm rot="10800000" flipH="1">
            <a:off x="4024002" y="1776651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66380D8-3FFD-ED4D-B04A-9044D42A5518}"/>
              </a:ext>
            </a:extLst>
          </p:cNvPr>
          <p:cNvCxnSpPr>
            <a:cxnSpLocks/>
          </p:cNvCxnSpPr>
          <p:nvPr/>
        </p:nvCxnSpPr>
        <p:spPr>
          <a:xfrm flipV="1">
            <a:off x="7493106" y="2246248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F02DBE-8539-104A-807B-A22DC393DA1D}"/>
              </a:ext>
            </a:extLst>
          </p:cNvPr>
          <p:cNvCxnSpPr>
            <a:cxnSpLocks/>
          </p:cNvCxnSpPr>
          <p:nvPr/>
        </p:nvCxnSpPr>
        <p:spPr>
          <a:xfrm flipV="1">
            <a:off x="9278657" y="2246248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3">
            <a:extLst>
              <a:ext uri="{FF2B5EF4-FFF2-40B4-BE49-F238E27FC236}">
                <a16:creationId xmlns:a16="http://schemas.microsoft.com/office/drawing/2014/main" id="{FE4EA6A4-8AAC-284E-B660-B811D0930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54087"/>
              </p:ext>
            </p:extLst>
          </p:nvPr>
        </p:nvGraphicFramePr>
        <p:xfrm>
          <a:off x="6254221" y="1948969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27180476-007E-E74A-806A-A082E488D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7169"/>
              </p:ext>
            </p:extLst>
          </p:nvPr>
        </p:nvGraphicFramePr>
        <p:xfrm>
          <a:off x="8086459" y="1948969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57" name="Table 3">
            <a:extLst>
              <a:ext uri="{FF2B5EF4-FFF2-40B4-BE49-F238E27FC236}">
                <a16:creationId xmlns:a16="http://schemas.microsoft.com/office/drawing/2014/main" id="{5FD5490F-05D6-2043-BC66-CCCDA27BC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1645"/>
              </p:ext>
            </p:extLst>
          </p:nvPr>
        </p:nvGraphicFramePr>
        <p:xfrm>
          <a:off x="9837892" y="1948969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3E88848D-97E2-8043-A8FA-63CF1DB5D473}"/>
              </a:ext>
            </a:extLst>
          </p:cNvPr>
          <p:cNvGrpSpPr/>
          <p:nvPr/>
        </p:nvGrpSpPr>
        <p:grpSpPr>
          <a:xfrm>
            <a:off x="4024001" y="1299578"/>
            <a:ext cx="1260672" cy="338554"/>
            <a:chOff x="6461660" y="2598490"/>
            <a:chExt cx="1260672" cy="33855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3F2B772-0798-5148-BF6C-77EE98575706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B4379F-FF6B-0D44-B977-8356B44BEA6B}"/>
                </a:ext>
              </a:extLst>
            </p:cNvPr>
            <p:cNvSpPr txBox="1"/>
            <p:nvPr/>
          </p:nvSpPr>
          <p:spPr>
            <a:xfrm>
              <a:off x="7091996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sp>
        <p:nvSpPr>
          <p:cNvPr id="61" name="Bent Arrow 60">
            <a:extLst>
              <a:ext uri="{FF2B5EF4-FFF2-40B4-BE49-F238E27FC236}">
                <a16:creationId xmlns:a16="http://schemas.microsoft.com/office/drawing/2014/main" id="{DC8851C0-8685-224B-88CC-E212085A477F}"/>
              </a:ext>
            </a:extLst>
          </p:cNvPr>
          <p:cNvSpPr/>
          <p:nvPr/>
        </p:nvSpPr>
        <p:spPr>
          <a:xfrm rot="10800000">
            <a:off x="11086451" y="1776651"/>
            <a:ext cx="444660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3966F0B-0FBC-254C-A199-31263E4CF2A2}"/>
              </a:ext>
            </a:extLst>
          </p:cNvPr>
          <p:cNvGrpSpPr/>
          <p:nvPr/>
        </p:nvGrpSpPr>
        <p:grpSpPr>
          <a:xfrm>
            <a:off x="10395893" y="1299578"/>
            <a:ext cx="1145762" cy="338554"/>
            <a:chOff x="6461660" y="2598490"/>
            <a:chExt cx="1145762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F6B065F-E613-574C-9377-2703B7061B2D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3D94622-D902-BD4F-B461-0B1F243202AA}"/>
                </a:ext>
              </a:extLst>
            </p:cNvPr>
            <p:cNvSpPr txBox="1"/>
            <p:nvPr/>
          </p:nvSpPr>
          <p:spPr>
            <a:xfrm>
              <a:off x="7091995" y="2598490"/>
              <a:ext cx="51542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rear</a:t>
              </a:r>
            </a:p>
          </p:txBody>
        </p:sp>
      </p:grpSp>
      <p:sp>
        <p:nvSpPr>
          <p:cNvPr id="75" name="Bent Arrow 74">
            <a:extLst>
              <a:ext uri="{FF2B5EF4-FFF2-40B4-BE49-F238E27FC236}">
                <a16:creationId xmlns:a16="http://schemas.microsoft.com/office/drawing/2014/main" id="{57EA6626-4786-4746-AE44-F98EADAC8FF7}"/>
              </a:ext>
            </a:extLst>
          </p:cNvPr>
          <p:cNvSpPr/>
          <p:nvPr/>
        </p:nvSpPr>
        <p:spPr>
          <a:xfrm rot="10800000" flipH="1">
            <a:off x="5195472" y="3833104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2385725-A5C1-DB42-8A59-7F31FE35BEFC}"/>
              </a:ext>
            </a:extLst>
          </p:cNvPr>
          <p:cNvCxnSpPr>
            <a:cxnSpLocks/>
          </p:cNvCxnSpPr>
          <p:nvPr/>
        </p:nvCxnSpPr>
        <p:spPr>
          <a:xfrm flipV="1">
            <a:off x="6881513" y="4292191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A6812D-FD82-3147-9410-4C6E7A9138C1}"/>
              </a:ext>
            </a:extLst>
          </p:cNvPr>
          <p:cNvCxnSpPr>
            <a:cxnSpLocks/>
          </p:cNvCxnSpPr>
          <p:nvPr/>
        </p:nvCxnSpPr>
        <p:spPr>
          <a:xfrm flipV="1">
            <a:off x="8667064" y="4292191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3">
            <a:extLst>
              <a:ext uri="{FF2B5EF4-FFF2-40B4-BE49-F238E27FC236}">
                <a16:creationId xmlns:a16="http://schemas.microsoft.com/office/drawing/2014/main" id="{0DA3A484-2C09-E248-9ED3-0A49F4E6C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04794"/>
              </p:ext>
            </p:extLst>
          </p:nvPr>
        </p:nvGraphicFramePr>
        <p:xfrm>
          <a:off x="5642628" y="3994912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9824B30B-BD1F-1E43-84B3-F87EF00F9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07318"/>
              </p:ext>
            </p:extLst>
          </p:nvPr>
        </p:nvGraphicFramePr>
        <p:xfrm>
          <a:off x="7474866" y="3994912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80" name="Table 3">
            <a:extLst>
              <a:ext uri="{FF2B5EF4-FFF2-40B4-BE49-F238E27FC236}">
                <a16:creationId xmlns:a16="http://schemas.microsoft.com/office/drawing/2014/main" id="{CB6C3918-3340-824A-BBFF-5B62D5B14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52083"/>
              </p:ext>
            </p:extLst>
          </p:nvPr>
        </p:nvGraphicFramePr>
        <p:xfrm>
          <a:off x="9226299" y="3994912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pSp>
        <p:nvGrpSpPr>
          <p:cNvPr id="81" name="Group 80">
            <a:extLst>
              <a:ext uri="{FF2B5EF4-FFF2-40B4-BE49-F238E27FC236}">
                <a16:creationId xmlns:a16="http://schemas.microsoft.com/office/drawing/2014/main" id="{88CEBCBA-BEF8-2743-B875-3FFFAEB8F688}"/>
              </a:ext>
            </a:extLst>
          </p:cNvPr>
          <p:cNvGrpSpPr/>
          <p:nvPr/>
        </p:nvGrpSpPr>
        <p:grpSpPr>
          <a:xfrm>
            <a:off x="5195471" y="3356031"/>
            <a:ext cx="1260672" cy="338554"/>
            <a:chOff x="6461660" y="2598490"/>
            <a:chExt cx="1260672" cy="338554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4853FD0-159B-9541-B893-014AEC01FB9B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8D61A91-C265-2F4A-A13D-BE020449DBDC}"/>
                </a:ext>
              </a:extLst>
            </p:cNvPr>
            <p:cNvSpPr txBox="1"/>
            <p:nvPr/>
          </p:nvSpPr>
          <p:spPr>
            <a:xfrm>
              <a:off x="7091996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2000</a:t>
              </a:r>
            </a:p>
          </p:txBody>
        </p:sp>
      </p:grpSp>
      <p:sp>
        <p:nvSpPr>
          <p:cNvPr id="84" name="Bent Arrow 83">
            <a:extLst>
              <a:ext uri="{FF2B5EF4-FFF2-40B4-BE49-F238E27FC236}">
                <a16:creationId xmlns:a16="http://schemas.microsoft.com/office/drawing/2014/main" id="{B32437FA-DAA5-504E-B190-4070F10FAD69}"/>
              </a:ext>
            </a:extLst>
          </p:cNvPr>
          <p:cNvSpPr/>
          <p:nvPr/>
        </p:nvSpPr>
        <p:spPr>
          <a:xfrm rot="10800000">
            <a:off x="10474858" y="3822594"/>
            <a:ext cx="444660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80F8E99-B29B-4543-8705-5BCE2EC17318}"/>
              </a:ext>
            </a:extLst>
          </p:cNvPr>
          <p:cNvGrpSpPr/>
          <p:nvPr/>
        </p:nvGrpSpPr>
        <p:grpSpPr>
          <a:xfrm>
            <a:off x="9784300" y="3345521"/>
            <a:ext cx="1145762" cy="338554"/>
            <a:chOff x="6461660" y="2598490"/>
            <a:chExt cx="1145762" cy="33855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066A362-67CB-9F4F-9047-B015D6A51E76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FF661F-405F-3E40-82AD-AE0C5087A721}"/>
                </a:ext>
              </a:extLst>
            </p:cNvPr>
            <p:cNvSpPr txBox="1"/>
            <p:nvPr/>
          </p:nvSpPr>
          <p:spPr>
            <a:xfrm>
              <a:off x="7091995" y="2598490"/>
              <a:ext cx="51542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rear</a:t>
              </a:r>
            </a:p>
          </p:txBody>
        </p:sp>
      </p:grpSp>
      <p:sp>
        <p:nvSpPr>
          <p:cNvPr id="88" name="Bent Arrow 87">
            <a:extLst>
              <a:ext uri="{FF2B5EF4-FFF2-40B4-BE49-F238E27FC236}">
                <a16:creationId xmlns:a16="http://schemas.microsoft.com/office/drawing/2014/main" id="{0F40EF61-BE17-AF41-98B9-79E5C40E47CE}"/>
              </a:ext>
            </a:extLst>
          </p:cNvPr>
          <p:cNvSpPr/>
          <p:nvPr/>
        </p:nvSpPr>
        <p:spPr>
          <a:xfrm rot="10800000" flipH="1">
            <a:off x="5305802" y="5799946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1D12B60-1FDE-8440-ACCC-35EFC94844B5}"/>
              </a:ext>
            </a:extLst>
          </p:cNvPr>
          <p:cNvCxnSpPr>
            <a:cxnSpLocks/>
          </p:cNvCxnSpPr>
          <p:nvPr/>
        </p:nvCxnSpPr>
        <p:spPr>
          <a:xfrm flipV="1">
            <a:off x="6965726" y="6269664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e 3">
            <a:extLst>
              <a:ext uri="{FF2B5EF4-FFF2-40B4-BE49-F238E27FC236}">
                <a16:creationId xmlns:a16="http://schemas.microsoft.com/office/drawing/2014/main" id="{F4FF01F1-47EF-6443-BB53-062F77F3B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37732"/>
              </p:ext>
            </p:extLst>
          </p:nvPr>
        </p:nvGraphicFramePr>
        <p:xfrm>
          <a:off x="5773528" y="597238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93" name="Table 3">
            <a:extLst>
              <a:ext uri="{FF2B5EF4-FFF2-40B4-BE49-F238E27FC236}">
                <a16:creationId xmlns:a16="http://schemas.microsoft.com/office/drawing/2014/main" id="{7955A2D3-5C46-C949-8B00-6EDCBBB58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564138"/>
              </p:ext>
            </p:extLst>
          </p:nvPr>
        </p:nvGraphicFramePr>
        <p:xfrm>
          <a:off x="7524961" y="5972385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pSp>
        <p:nvGrpSpPr>
          <p:cNvPr id="94" name="Group 93">
            <a:extLst>
              <a:ext uri="{FF2B5EF4-FFF2-40B4-BE49-F238E27FC236}">
                <a16:creationId xmlns:a16="http://schemas.microsoft.com/office/drawing/2014/main" id="{010E02DE-2BBF-6848-BBBC-D342D5846F1F}"/>
              </a:ext>
            </a:extLst>
          </p:cNvPr>
          <p:cNvGrpSpPr/>
          <p:nvPr/>
        </p:nvGrpSpPr>
        <p:grpSpPr>
          <a:xfrm>
            <a:off x="5305801" y="5322873"/>
            <a:ext cx="1260672" cy="338554"/>
            <a:chOff x="6461660" y="2598490"/>
            <a:chExt cx="1260672" cy="33855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46961B5-6748-A348-AB93-1394E0A44128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47F9707-7CC1-704B-977B-CD367FC4345D}"/>
                </a:ext>
              </a:extLst>
            </p:cNvPr>
            <p:cNvSpPr txBox="1"/>
            <p:nvPr/>
          </p:nvSpPr>
          <p:spPr>
            <a:xfrm>
              <a:off x="7091996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3000</a:t>
              </a:r>
            </a:p>
          </p:txBody>
        </p:sp>
      </p:grpSp>
      <p:sp>
        <p:nvSpPr>
          <p:cNvPr id="97" name="Bent Arrow 96">
            <a:extLst>
              <a:ext uri="{FF2B5EF4-FFF2-40B4-BE49-F238E27FC236}">
                <a16:creationId xmlns:a16="http://schemas.microsoft.com/office/drawing/2014/main" id="{8E8C1F9E-9E5F-C548-BE90-591947E73241}"/>
              </a:ext>
            </a:extLst>
          </p:cNvPr>
          <p:cNvSpPr/>
          <p:nvPr/>
        </p:nvSpPr>
        <p:spPr>
          <a:xfrm rot="10800000">
            <a:off x="8773520" y="5800067"/>
            <a:ext cx="444660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7A5A82A-FDD9-A349-9C7E-429AFCEFAFB9}"/>
              </a:ext>
            </a:extLst>
          </p:cNvPr>
          <p:cNvGrpSpPr/>
          <p:nvPr/>
        </p:nvGrpSpPr>
        <p:grpSpPr>
          <a:xfrm>
            <a:off x="8082962" y="5322994"/>
            <a:ext cx="1145762" cy="338554"/>
            <a:chOff x="6461660" y="2598490"/>
            <a:chExt cx="1145762" cy="33855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FAA4DCB-020B-CC46-973B-FEE5CA8C8327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A7D6083-246A-B94F-B7E4-53D12F6703A6}"/>
                </a:ext>
              </a:extLst>
            </p:cNvPr>
            <p:cNvSpPr txBox="1"/>
            <p:nvPr/>
          </p:nvSpPr>
          <p:spPr>
            <a:xfrm>
              <a:off x="7091995" y="2598490"/>
              <a:ext cx="51542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38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-18817" y="-7521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821143" y="752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245654" y="409189"/>
            <a:ext cx="4420250" cy="3722863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 </a:t>
            </a:r>
            <a:r>
              <a:rPr lang="en-US" dirty="0">
                <a:solidFill>
                  <a:srgbClr val="39CC8F"/>
                </a:solidFill>
              </a:rPr>
              <a:t>Delete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front </a:t>
            </a:r>
            <a:r>
              <a:rPr lang="en-US" dirty="0">
                <a:solidFill>
                  <a:srgbClr val="BDBDBD"/>
                </a:solidFill>
              </a:rPr>
              <a:t>== </a:t>
            </a:r>
            <a:r>
              <a:rPr lang="en-US" dirty="0">
                <a:solidFill>
                  <a:srgbClr val="6C95EB"/>
                </a:solidFill>
              </a:rPr>
              <a:t>null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C95EB"/>
                </a:solidFill>
              </a:rPr>
              <a:t>throw new </a:t>
            </a:r>
            <a:r>
              <a:rPr lang="en-US" dirty="0">
                <a:solidFill>
                  <a:srgbClr val="C191FF"/>
                </a:solidFill>
              </a:rPr>
              <a:t>Exception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C9A26D"/>
                </a:solidFill>
              </a:rPr>
              <a:t>"Queue is empty"</a:t>
            </a:r>
            <a:r>
              <a:rPr lang="en-US" dirty="0">
                <a:solidFill>
                  <a:srgbClr val="BDBDBD"/>
                </a:solidFill>
              </a:rPr>
              <a:t>);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ele = </a:t>
            </a:r>
            <a:r>
              <a:rPr lang="en-US" dirty="0">
                <a:solidFill>
                  <a:srgbClr val="66C3CC"/>
                </a:solidFill>
              </a:rPr>
              <a:t>front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if </a:t>
            </a:r>
            <a:r>
              <a:rPr lang="en-US" dirty="0">
                <a:solidFill>
                  <a:srgbClr val="BDBDBD"/>
                </a:solidFill>
              </a:rPr>
              <a:t>(</a:t>
            </a:r>
            <a:r>
              <a:rPr lang="en-US" dirty="0">
                <a:solidFill>
                  <a:srgbClr val="66C3CC"/>
                </a:solidFill>
              </a:rPr>
              <a:t>front </a:t>
            </a:r>
            <a:r>
              <a:rPr lang="en-US" dirty="0">
                <a:solidFill>
                  <a:srgbClr val="BDBDBD"/>
                </a:solidFill>
              </a:rPr>
              <a:t>== </a:t>
            </a:r>
            <a:r>
              <a:rPr lang="en-US" dirty="0">
                <a:solidFill>
                  <a:srgbClr val="66C3CC"/>
                </a:solidFill>
              </a:rPr>
              <a:t>rear</a:t>
            </a:r>
            <a:r>
              <a:rPr lang="en-US" dirty="0">
                <a:solidFill>
                  <a:srgbClr val="BDBDBD"/>
                </a:solidFill>
              </a:rPr>
              <a:t>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front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rear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C95EB"/>
                </a:solidFill>
              </a:rPr>
              <a:t>null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else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front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front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--;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ele;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99FF11-E180-7746-8989-34283B613CDE}"/>
              </a:ext>
            </a:extLst>
          </p:cNvPr>
          <p:cNvSpPr txBox="1"/>
          <p:nvPr/>
        </p:nvSpPr>
        <p:spPr>
          <a:xfrm>
            <a:off x="5510011" y="670703"/>
            <a:ext cx="5264378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perform delete, set front = front.ptr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5A7BC0-EE3F-F040-98D7-05387579D739}"/>
              </a:ext>
            </a:extLst>
          </p:cNvPr>
          <p:cNvSpPr txBox="1"/>
          <p:nvPr/>
        </p:nvSpPr>
        <p:spPr>
          <a:xfrm>
            <a:off x="5510010" y="3005675"/>
            <a:ext cx="6204660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While performing delete, only one element is there set front = rear = null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63C9E9-0AA9-CD4B-8871-07A81A5E5DA1}"/>
              </a:ext>
            </a:extLst>
          </p:cNvPr>
          <p:cNvSpPr txBox="1"/>
          <p:nvPr/>
        </p:nvSpPr>
        <p:spPr>
          <a:xfrm>
            <a:off x="5510010" y="4681855"/>
            <a:ext cx="4423231" cy="70788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we perform delete Throws empty exception</a:t>
            </a: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A90338E5-2CBE-AB4E-BB4C-2E037D68CD98}"/>
              </a:ext>
            </a:extLst>
          </p:cNvPr>
          <p:cNvSpPr/>
          <p:nvPr/>
        </p:nvSpPr>
        <p:spPr>
          <a:xfrm rot="10800000" flipH="1">
            <a:off x="6096001" y="1877545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7809ED3E-A201-AE45-A94E-FF9DE099C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140664"/>
              </p:ext>
            </p:extLst>
          </p:nvPr>
        </p:nvGraphicFramePr>
        <p:xfrm>
          <a:off x="7194315" y="2049984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E555B900-8737-6D43-94B4-3580B1126CF5}"/>
              </a:ext>
            </a:extLst>
          </p:cNvPr>
          <p:cNvGrpSpPr/>
          <p:nvPr/>
        </p:nvGrpSpPr>
        <p:grpSpPr>
          <a:xfrm>
            <a:off x="6096000" y="1400472"/>
            <a:ext cx="1260672" cy="338554"/>
            <a:chOff x="6461660" y="2598490"/>
            <a:chExt cx="1260672" cy="3385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71D3A6-F8EE-AE44-A369-A63446F1E484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6D6F39-6B1A-754C-9F98-C7C45A685C1C}"/>
                </a:ext>
              </a:extLst>
            </p:cNvPr>
            <p:cNvSpPr txBox="1"/>
            <p:nvPr/>
          </p:nvSpPr>
          <p:spPr>
            <a:xfrm>
              <a:off x="7091996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</p:grpSp>
      <p:sp>
        <p:nvSpPr>
          <p:cNvPr id="29" name="Bent Arrow 28">
            <a:extLst>
              <a:ext uri="{FF2B5EF4-FFF2-40B4-BE49-F238E27FC236}">
                <a16:creationId xmlns:a16="http://schemas.microsoft.com/office/drawing/2014/main" id="{1AF75974-522B-C841-AFA0-911722D9B7C6}"/>
              </a:ext>
            </a:extLst>
          </p:cNvPr>
          <p:cNvSpPr/>
          <p:nvPr/>
        </p:nvSpPr>
        <p:spPr>
          <a:xfrm rot="10800000">
            <a:off x="8848072" y="1877545"/>
            <a:ext cx="444660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193522-05F6-7C4F-BA62-F1D92ED4E28C}"/>
              </a:ext>
            </a:extLst>
          </p:cNvPr>
          <p:cNvGrpSpPr/>
          <p:nvPr/>
        </p:nvGrpSpPr>
        <p:grpSpPr>
          <a:xfrm>
            <a:off x="8157514" y="1400472"/>
            <a:ext cx="1145762" cy="338554"/>
            <a:chOff x="6461660" y="2598490"/>
            <a:chExt cx="1145762" cy="3385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40436C-5E14-BA4B-8B81-7DCBDEF83DB9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9882EF-142D-FF4A-B8A5-837280830BFA}"/>
                </a:ext>
              </a:extLst>
            </p:cNvPr>
            <p:cNvSpPr txBox="1"/>
            <p:nvPr/>
          </p:nvSpPr>
          <p:spPr>
            <a:xfrm>
              <a:off x="7091995" y="2598490"/>
              <a:ext cx="51542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rear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E01F4E-E27A-8747-BB11-35F3F93D1095}"/>
              </a:ext>
            </a:extLst>
          </p:cNvPr>
          <p:cNvGrpSpPr/>
          <p:nvPr/>
        </p:nvGrpSpPr>
        <p:grpSpPr>
          <a:xfrm>
            <a:off x="6096000" y="3962775"/>
            <a:ext cx="1260672" cy="338554"/>
            <a:chOff x="6461660" y="2598490"/>
            <a:chExt cx="1260672" cy="3385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B25350-DB63-A444-A408-E53864818B6A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83C0D8-CEF5-EF45-9A03-8B7DAA21F9BA}"/>
                </a:ext>
              </a:extLst>
            </p:cNvPr>
            <p:cNvSpPr txBox="1"/>
            <p:nvPr/>
          </p:nvSpPr>
          <p:spPr>
            <a:xfrm>
              <a:off x="7091996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08B71F-4985-E641-A457-CF558B1A4CBD}"/>
              </a:ext>
            </a:extLst>
          </p:cNvPr>
          <p:cNvGrpSpPr/>
          <p:nvPr/>
        </p:nvGrpSpPr>
        <p:grpSpPr>
          <a:xfrm>
            <a:off x="8157514" y="3962775"/>
            <a:ext cx="1145762" cy="338554"/>
            <a:chOff x="6461660" y="2598490"/>
            <a:chExt cx="1145762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B1367A0-10DC-3347-B933-D2F9BEFDB231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A1139-4C7A-164D-BA1C-39887923C296}"/>
                </a:ext>
              </a:extLst>
            </p:cNvPr>
            <p:cNvSpPr txBox="1"/>
            <p:nvPr/>
          </p:nvSpPr>
          <p:spPr>
            <a:xfrm>
              <a:off x="7091995" y="2598490"/>
              <a:ext cx="51542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468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7" y="0"/>
            <a:ext cx="12191993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21078" y="88303"/>
            <a:ext cx="5224960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Display</a:t>
            </a:r>
            <a:endParaRPr lang="en-US" sz="6000" b="0" cap="none" spc="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nard MT Condensed" panose="02050806060905020404" pitchFamily="18" charset="77"/>
              <a:cs typeface="LilyUPC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8D63C-BAB7-5E45-8DA4-7B1014F6FFDB}"/>
              </a:ext>
            </a:extLst>
          </p:cNvPr>
          <p:cNvSpPr/>
          <p:nvPr/>
        </p:nvSpPr>
        <p:spPr>
          <a:xfrm>
            <a:off x="144259" y="825650"/>
            <a:ext cx="4007692" cy="35651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C95EB"/>
                </a:solidFill>
              </a:rPr>
              <a:t>public int</a:t>
            </a:r>
            <a:r>
              <a:rPr lang="en-US" dirty="0">
                <a:solidFill>
                  <a:srgbClr val="BDBDBD"/>
                </a:solidFill>
              </a:rPr>
              <a:t>[] </a:t>
            </a:r>
            <a:r>
              <a:rPr lang="en-US" dirty="0">
                <a:solidFill>
                  <a:srgbClr val="39CC8F"/>
                </a:solidFill>
              </a:rPr>
              <a:t>Display</a:t>
            </a:r>
            <a:r>
              <a:rPr lang="en-US" dirty="0">
                <a:solidFill>
                  <a:srgbClr val="BDBDBD"/>
                </a:solidFill>
              </a:rPr>
              <a:t>()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int </a:t>
            </a:r>
            <a:r>
              <a:rPr lang="en-US" dirty="0">
                <a:solidFill>
                  <a:srgbClr val="BDBDBD"/>
                </a:solidFill>
              </a:rPr>
              <a:t>i;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var </a:t>
            </a:r>
            <a:r>
              <a:rPr lang="en-US" dirty="0">
                <a:solidFill>
                  <a:srgbClr val="BDBDBD"/>
                </a:solidFill>
              </a:rPr>
              <a:t>queueElements = </a:t>
            </a:r>
            <a:r>
              <a:rPr lang="en-US" dirty="0">
                <a:solidFill>
                  <a:srgbClr val="6C95EB"/>
                </a:solidFill>
              </a:rPr>
              <a:t>new int</a:t>
            </a:r>
            <a:r>
              <a:rPr lang="en-US" dirty="0">
                <a:solidFill>
                  <a:srgbClr val="BDBDBD"/>
                </a:solidFill>
              </a:rPr>
              <a:t>[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];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front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for </a:t>
            </a:r>
            <a:r>
              <a:rPr lang="en-US" dirty="0">
                <a:solidFill>
                  <a:srgbClr val="BDBDBD"/>
                </a:solidFill>
              </a:rPr>
              <a:t>(i = </a:t>
            </a:r>
            <a:r>
              <a:rPr lang="en-US" dirty="0">
                <a:solidFill>
                  <a:srgbClr val="ED94C0"/>
                </a:solidFill>
              </a:rPr>
              <a:t>0</a:t>
            </a:r>
            <a:r>
              <a:rPr lang="en-US" dirty="0">
                <a:solidFill>
                  <a:srgbClr val="BDBDBD"/>
                </a:solidFill>
              </a:rPr>
              <a:t>; i &lt; </a:t>
            </a:r>
            <a:r>
              <a:rPr lang="en-US" dirty="0">
                <a:solidFill>
                  <a:srgbClr val="66C3CC"/>
                </a:solidFill>
              </a:rPr>
              <a:t>length</a:t>
            </a:r>
            <a:r>
              <a:rPr lang="en-US" dirty="0">
                <a:solidFill>
                  <a:srgbClr val="BDBDBD"/>
                </a:solidFill>
              </a:rPr>
              <a:t>; i++)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{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queueElements[i] 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info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    </a:t>
            </a:r>
            <a:r>
              <a:rPr lang="en-US" dirty="0">
                <a:solidFill>
                  <a:srgbClr val="66C3CC"/>
                </a:solidFill>
              </a:rPr>
              <a:t>temp </a:t>
            </a:r>
            <a:r>
              <a:rPr lang="en-US" dirty="0">
                <a:solidFill>
                  <a:srgbClr val="BDBDBD"/>
                </a:solidFill>
              </a:rPr>
              <a:t>= </a:t>
            </a:r>
            <a:r>
              <a:rPr lang="en-US" dirty="0">
                <a:solidFill>
                  <a:srgbClr val="66C3CC"/>
                </a:solidFill>
              </a:rPr>
              <a:t>temp</a:t>
            </a:r>
            <a:r>
              <a:rPr lang="en-US" dirty="0">
                <a:solidFill>
                  <a:srgbClr val="BDBDBD"/>
                </a:solidFill>
              </a:rPr>
              <a:t>.</a:t>
            </a:r>
            <a:r>
              <a:rPr lang="en-US" dirty="0">
                <a:solidFill>
                  <a:srgbClr val="66C3CC"/>
                </a:solidFill>
              </a:rPr>
              <a:t>ptr</a:t>
            </a:r>
            <a:r>
              <a:rPr lang="en-US" dirty="0">
                <a:solidFill>
                  <a:srgbClr val="BDBDBD"/>
                </a:solidFill>
              </a:rPr>
              <a:t>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}</a:t>
            </a:r>
            <a:br>
              <a:rPr lang="en-US" dirty="0">
                <a:solidFill>
                  <a:srgbClr val="BDBDBD"/>
                </a:solidFill>
              </a:rPr>
            </a:b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    </a:t>
            </a:r>
            <a:r>
              <a:rPr lang="en-US" dirty="0">
                <a:solidFill>
                  <a:srgbClr val="6C95EB"/>
                </a:solidFill>
              </a:rPr>
              <a:t>return </a:t>
            </a:r>
            <a:r>
              <a:rPr lang="en-US" dirty="0">
                <a:solidFill>
                  <a:srgbClr val="BDBDBD"/>
                </a:solidFill>
              </a:rPr>
              <a:t>queueElements;</a:t>
            </a:r>
            <a:br>
              <a:rPr lang="en-US" dirty="0">
                <a:solidFill>
                  <a:srgbClr val="BDBDBD"/>
                </a:solidFill>
              </a:rPr>
            </a:br>
            <a:r>
              <a:rPr lang="en-US" dirty="0">
                <a:solidFill>
                  <a:srgbClr val="BDBDBD"/>
                </a:solidFill>
              </a:rPr>
              <a:t>}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1B7BE-B53A-4C45-95CE-9CEC548B9F35}"/>
              </a:ext>
            </a:extLst>
          </p:cNvPr>
          <p:cNvSpPr txBox="1"/>
          <p:nvPr/>
        </p:nvSpPr>
        <p:spPr>
          <a:xfrm>
            <a:off x="4522807" y="3223068"/>
            <a:ext cx="5469659" cy="40011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fontAlgn="base"/>
            <a:r>
              <a:rPr lang="en-US" dirty="0">
                <a:solidFill>
                  <a:schemeClr val="tx1"/>
                </a:solidFill>
              </a:rPr>
              <a:t>Display returns {10, 20, 30, 40}</a:t>
            </a: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17089C70-1DEC-5543-8C73-70B38F939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256353"/>
              </p:ext>
            </p:extLst>
          </p:nvPr>
        </p:nvGraphicFramePr>
        <p:xfrm>
          <a:off x="4756571" y="191832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0752C-CA05-D74C-A079-153FF96559B4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979757" y="2215607"/>
            <a:ext cx="590223" cy="75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ent Arrow 18">
            <a:extLst>
              <a:ext uri="{FF2B5EF4-FFF2-40B4-BE49-F238E27FC236}">
                <a16:creationId xmlns:a16="http://schemas.microsoft.com/office/drawing/2014/main" id="{39012792-88D1-2D4D-B03D-B9E725A0D030}"/>
              </a:ext>
            </a:extLst>
          </p:cNvPr>
          <p:cNvSpPr/>
          <p:nvPr/>
        </p:nvSpPr>
        <p:spPr>
          <a:xfrm rot="10800000" flipH="1">
            <a:off x="4296204" y="1746009"/>
            <a:ext cx="444659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2393CC-31AC-DF43-96EB-63B81209469A}"/>
              </a:ext>
            </a:extLst>
          </p:cNvPr>
          <p:cNvCxnSpPr>
            <a:cxnSpLocks/>
          </p:cNvCxnSpPr>
          <p:nvPr/>
        </p:nvCxnSpPr>
        <p:spPr>
          <a:xfrm flipV="1">
            <a:off x="7765308" y="2215606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A57FF0-A6A3-9048-9BE3-24C0D05564B1}"/>
              </a:ext>
            </a:extLst>
          </p:cNvPr>
          <p:cNvCxnSpPr>
            <a:cxnSpLocks/>
          </p:cNvCxnSpPr>
          <p:nvPr/>
        </p:nvCxnSpPr>
        <p:spPr>
          <a:xfrm flipV="1">
            <a:off x="9550859" y="2215606"/>
            <a:ext cx="590223" cy="75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64080729-1CDE-A040-A52B-9DFDD3454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76474"/>
              </p:ext>
            </p:extLst>
          </p:nvPr>
        </p:nvGraphicFramePr>
        <p:xfrm>
          <a:off x="6526423" y="191832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0E4A916D-A61C-0640-AF2C-B34022CCC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54430"/>
              </p:ext>
            </p:extLst>
          </p:nvPr>
        </p:nvGraphicFramePr>
        <p:xfrm>
          <a:off x="8358661" y="191832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8E23EA3F-9BA1-4545-861F-69D27F923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37890"/>
              </p:ext>
            </p:extLst>
          </p:nvPr>
        </p:nvGraphicFramePr>
        <p:xfrm>
          <a:off x="10110094" y="1918327"/>
          <a:ext cx="122318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226">
                  <a:extLst>
                    <a:ext uri="{9D8B030D-6E8A-4147-A177-3AD203B41FA5}">
                      <a16:colId xmlns:a16="http://schemas.microsoft.com/office/drawing/2014/main" val="1855153153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4117728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4000</a:t>
                      </a:r>
                    </a:p>
                  </a:txBody>
                  <a:tcPr marL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25883"/>
                  </a:ext>
                </a:extLst>
              </a:tr>
              <a:tr h="30987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132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24C69A5A-51EE-BD44-9682-EB731BE1A803}"/>
              </a:ext>
            </a:extLst>
          </p:cNvPr>
          <p:cNvGrpSpPr/>
          <p:nvPr/>
        </p:nvGrpSpPr>
        <p:grpSpPr>
          <a:xfrm>
            <a:off x="4296203" y="1268936"/>
            <a:ext cx="1260672" cy="338554"/>
            <a:chOff x="6461660" y="2598490"/>
            <a:chExt cx="1260672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965BAA-9B46-0C46-A7B7-461B8988D7F7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front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144EFA3-3D15-9D40-9E8A-C5263EE0A791}"/>
                </a:ext>
              </a:extLst>
            </p:cNvPr>
            <p:cNvSpPr txBox="1"/>
            <p:nvPr/>
          </p:nvSpPr>
          <p:spPr>
            <a:xfrm>
              <a:off x="7091996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sp>
        <p:nvSpPr>
          <p:cNvPr id="28" name="Bent Arrow 27">
            <a:extLst>
              <a:ext uri="{FF2B5EF4-FFF2-40B4-BE49-F238E27FC236}">
                <a16:creationId xmlns:a16="http://schemas.microsoft.com/office/drawing/2014/main" id="{EA85E4E3-E7A1-7C4C-9871-3216CCE343D0}"/>
              </a:ext>
            </a:extLst>
          </p:cNvPr>
          <p:cNvSpPr/>
          <p:nvPr/>
        </p:nvSpPr>
        <p:spPr>
          <a:xfrm rot="10800000">
            <a:off x="11358653" y="1746009"/>
            <a:ext cx="444660" cy="609600"/>
          </a:xfrm>
          <a:prstGeom prst="bentArrow">
            <a:avLst>
              <a:gd name="adj1" fmla="val 17740"/>
              <a:gd name="adj2" fmla="val 29347"/>
              <a:gd name="adj3" fmla="val 20905"/>
              <a:gd name="adj4" fmla="val 74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9111C3B-06A6-0F4A-BC02-047AAB3C9748}"/>
              </a:ext>
            </a:extLst>
          </p:cNvPr>
          <p:cNvGrpSpPr/>
          <p:nvPr/>
        </p:nvGrpSpPr>
        <p:grpSpPr>
          <a:xfrm>
            <a:off x="10668095" y="1268936"/>
            <a:ext cx="1145762" cy="338554"/>
            <a:chOff x="6461660" y="2598490"/>
            <a:chExt cx="1145762" cy="33855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55FD4A-6B7E-7940-BBC7-69EDF716D633}"/>
                </a:ext>
              </a:extLst>
            </p:cNvPr>
            <p:cNvSpPr txBox="1"/>
            <p:nvPr/>
          </p:nvSpPr>
          <p:spPr>
            <a:xfrm>
              <a:off x="6461660" y="2598490"/>
              <a:ext cx="630336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4000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96B1A1-A76B-EB45-8A78-CE69B18317D7}"/>
                </a:ext>
              </a:extLst>
            </p:cNvPr>
            <p:cNvSpPr txBox="1"/>
            <p:nvPr/>
          </p:nvSpPr>
          <p:spPr>
            <a:xfrm>
              <a:off x="7091995" y="2598490"/>
              <a:ext cx="515427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glow rad="63500">
                <a:schemeClr val="accent2">
                  <a:satMod val="175000"/>
                  <a:alpha val="0"/>
                </a:schemeClr>
              </a:glow>
            </a:effectLst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bg2"/>
                  </a:solidFill>
                </a:defRPr>
              </a:lvl1pPr>
            </a:lstStyle>
            <a:p>
              <a:pPr fontAlgn="base"/>
              <a:r>
                <a:rPr lang="en-US" sz="1600" dirty="0">
                  <a:solidFill>
                    <a:schemeClr val="tx1"/>
                  </a:solidFill>
                </a:rPr>
                <a:t> 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58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DataStructures.QueueUsingLinkedListProj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DataStructures.QueueUsingLinkedListProj.Tests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DataStructures.QueueUsingLinkedListProj.Tests</a:t>
            </a:r>
            <a:r>
              <a:rPr lang="en-US" dirty="0"/>
              <a:t>/</a:t>
            </a:r>
            <a:r>
              <a:rPr lang="en-US" dirty="0" err="1"/>
              <a:t>DataStructures.QueueUsingLinkedListProj.Tests.csproj</a:t>
            </a:r>
            <a:r>
              <a:rPr lang="en-US" dirty="0"/>
              <a:t> reference ./</a:t>
            </a:r>
            <a:r>
              <a:rPr lang="en-US" dirty="0" err="1"/>
              <a:t>DataStructures.QueueUsingLinkedListProj</a:t>
            </a:r>
            <a:r>
              <a:rPr lang="en-US" dirty="0"/>
              <a:t>/</a:t>
            </a:r>
            <a:r>
              <a:rPr lang="en-US" dirty="0" err="1"/>
              <a:t>DataStructures.QueueUsingLinkedListProj.csproj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935</Words>
  <Application>Microsoft Macintosh PowerPoint</Application>
  <PresentationFormat>Widescreen</PresentationFormat>
  <Paragraphs>206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230</cp:revision>
  <dcterms:created xsi:type="dcterms:W3CDTF">2021-10-23T03:25:23Z</dcterms:created>
  <dcterms:modified xsi:type="dcterms:W3CDTF">2022-05-25T23:09:49Z</dcterms:modified>
</cp:coreProperties>
</file>