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notesMasterIdLst>
    <p:notesMasterId r:id="rId32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9" r:id="rId12"/>
    <p:sldId id="260" r:id="rId13"/>
    <p:sldId id="279" r:id="rId14"/>
    <p:sldId id="261" r:id="rId15"/>
    <p:sldId id="262" r:id="rId16"/>
    <p:sldId id="263" r:id="rId17"/>
    <p:sldId id="264" r:id="rId18"/>
    <p:sldId id="278" r:id="rId19"/>
    <p:sldId id="265" r:id="rId20"/>
    <p:sldId id="266" r:id="rId21"/>
    <p:sldId id="267" r:id="rId22"/>
    <p:sldId id="280" r:id="rId23"/>
    <p:sldId id="281" r:id="rId24"/>
    <p:sldId id="282" r:id="rId25"/>
    <p:sldId id="284" r:id="rId26"/>
    <p:sldId id="285" r:id="rId27"/>
    <p:sldId id="286" r:id="rId28"/>
    <p:sldId id="276" r:id="rId29"/>
    <p:sldId id="27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/>
    <p:restoredTop sz="94725"/>
  </p:normalViewPr>
  <p:slideViewPr>
    <p:cSldViewPr snapToGrid="0">
      <p:cViewPr varScale="1">
        <p:scale>
          <a:sx n="113" d="100"/>
          <a:sy n="113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F5CC7-BF03-CC47-9D99-7644616DAA77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FA9E1-7914-0B4B-8703-464598413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FA9E1-7914-0B4B-8703-4645984130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7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F462B-FF34-A7C6-3580-3AE81C032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38ADD0-47D4-4DCD-88D5-888743359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22037-A8C6-BE4B-13F1-1D9C88803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B95D1-B98A-1151-AD07-6BC3ED57F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FA9E1-7914-0B4B-8703-4645984130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4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0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2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0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5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8" r:id="rId6"/>
    <p:sldLayoutId id="2147483853" r:id="rId7"/>
    <p:sldLayoutId id="2147483854" r:id="rId8"/>
    <p:sldLayoutId id="2147483855" r:id="rId9"/>
    <p:sldLayoutId id="2147483857" r:id="rId10"/>
    <p:sldLayoutId id="214748385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abs/1812.0590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0949" TargetMode="External"/><Relationship Id="rId2" Type="http://schemas.openxmlformats.org/officeDocument/2006/relationships/hyperlink" Target="https://arxiv.org/abs/1812.029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006.04779" TargetMode="External"/><Relationship Id="rId4" Type="http://schemas.openxmlformats.org/officeDocument/2006/relationships/hyperlink" Target="https://arxiv.org/abs/1911.11361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6169" TargetMode="External"/><Relationship Id="rId2" Type="http://schemas.openxmlformats.org/officeDocument/2006/relationships/hyperlink" Target="https://arxiv.org/abs/2106.0686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ceedings.mlr.press/v242/srinivasan24a/srinivasan24a.pdf" TargetMode="External"/><Relationship Id="rId4" Type="http://schemas.openxmlformats.org/officeDocument/2006/relationships/hyperlink" Target="https://arxiv.org/abs/2110.0154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offline-rl" TargetMode="External"/><Relationship Id="rId2" Type="http://schemas.openxmlformats.org/officeDocument/2006/relationships/hyperlink" Target="https://github.com/rail-berkeley/d4r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inningup.openai.com/en/latest/algorithms/sac.html" TargetMode="External"/><Relationship Id="rId4" Type="http://schemas.openxmlformats.org/officeDocument/2006/relationships/hyperlink" Target="https://github.com/vwxyzjn/cleanrl/blob/master/cleanrl/sac_continuous_action.p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network&#10;&#10;Description automatically generated">
            <a:extLst>
              <a:ext uri="{FF2B5EF4-FFF2-40B4-BE49-F238E27FC236}">
                <a16:creationId xmlns:a16="http://schemas.microsoft.com/office/drawing/2014/main" id="{7B4191C3-C039-15F8-19B8-D357351C36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9689"/>
          <a:stretch>
            <a:fillRect/>
          </a:stretch>
        </p:blipFill>
        <p:spPr>
          <a:xfrm>
            <a:off x="20" y="22730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FBD728-E925-E2F5-D9A2-303F1BED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501658"/>
            <a:ext cx="5207564" cy="335585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SAC ONLINE vs OFFLINE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12E6B-3D6F-E618-CA15-9CBD05C0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3631406"/>
            <a:ext cx="4439920" cy="1104721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An investigation into sample efficiency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A382B5F4-013E-E8A1-4CA2-BA20F14FBD2E}"/>
              </a:ext>
            </a:extLst>
          </p:cNvPr>
          <p:cNvSpPr txBox="1">
            <a:spLocks/>
          </p:cNvSpPr>
          <p:nvPr/>
        </p:nvSpPr>
        <p:spPr>
          <a:xfrm>
            <a:off x="640080" y="5085042"/>
            <a:ext cx="4439920" cy="11047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Viswak RB – 124104338</a:t>
            </a:r>
          </a:p>
          <a:p>
            <a:r>
              <a:rPr lang="en-US" dirty="0">
                <a:solidFill>
                  <a:srgbClr val="FFFFFF"/>
                </a:solidFill>
              </a:rPr>
              <a:t>M.Sc. Data science &amp; Analytics - UCC</a:t>
            </a:r>
          </a:p>
        </p:txBody>
      </p:sp>
    </p:spTree>
    <p:extLst>
      <p:ext uri="{BB962C8B-B14F-4D97-AF65-F5344CB8AC3E}">
        <p14:creationId xmlns:p14="http://schemas.microsoft.com/office/powerpoint/2010/main" val="188927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F17-E59E-5C6F-91B2-868CF461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SAC Works Across Many Environments?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10815-2487-FCC7-C65C-30362659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3. Off-Policy and Sample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SAC is </a:t>
            </a:r>
            <a:r>
              <a:rPr lang="en-GB" b="1" dirty="0"/>
              <a:t>off-policy</a:t>
            </a:r>
            <a:r>
              <a:rPr lang="en-GB" dirty="0"/>
              <a:t>, meaning it reuses past transitions via a </a:t>
            </a:r>
            <a:r>
              <a:rPr lang="en-GB" b="1" dirty="0"/>
              <a:t>replay buffer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This improves </a:t>
            </a:r>
            <a:r>
              <a:rPr lang="en-GB" b="1" dirty="0"/>
              <a:t>sample efficiency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SAC is more generalized as it can handle</a:t>
            </a:r>
          </a:p>
          <a:p>
            <a:pPr marL="0" indent="0">
              <a:buNone/>
            </a:pPr>
            <a:r>
              <a:rPr lang="en-GB" dirty="0"/>
              <a:t>Continuous action spaces (e.g., Pendulum, </a:t>
            </a:r>
            <a:r>
              <a:rPr lang="en-GB" dirty="0" err="1"/>
              <a:t>LunarLanderContinuous</a:t>
            </a:r>
            <a:r>
              <a:rPr lang="en-GB" dirty="0"/>
              <a:t>), High-dimensional observations, Stochastic or deterministic dynamics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8D649-7910-50F3-13F8-17D8CFB1D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884" y="3618794"/>
            <a:ext cx="3238500" cy="54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2AA21-5404-5F2A-8F7B-0B7B3D2C1768}"/>
              </a:ext>
            </a:extLst>
          </p:cNvPr>
          <p:cNvSpPr txBox="1"/>
          <p:nvPr/>
        </p:nvSpPr>
        <p:spPr>
          <a:xfrm>
            <a:off x="5039646" y="4047220"/>
            <a:ext cx="482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replay buffer</a:t>
            </a:r>
            <a:r>
              <a:rPr lang="en-GB" dirty="0"/>
              <a:t> D stores past experience tuples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61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E06A-4CD0-D3A9-1C7A-6DB1B47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109" y="1109487"/>
            <a:ext cx="10890929" cy="87488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SAC vs DQN</a:t>
            </a: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64F6473A-FFBF-4CF3-2F67-E1A5297B5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398" y="1995664"/>
            <a:ext cx="9753600" cy="323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AD17FA-8CB3-B03E-1CA5-363D2F26E31E}"/>
              </a:ext>
            </a:extLst>
          </p:cNvPr>
          <p:cNvSpPr txBox="1"/>
          <p:nvPr/>
        </p:nvSpPr>
        <p:spPr>
          <a:xfrm>
            <a:off x="639109" y="5355087"/>
            <a:ext cx="10130491" cy="1097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/>
              <a:t>Key difference: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DQN works well for simple, discrete problems like Atari games.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dirty="0"/>
              <a:t>SAC is designed for more complex tasks like robotic control, where actions are continuous and noisy</a:t>
            </a:r>
            <a:r>
              <a:rPr lang="en-GB" sz="17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2178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A99D-F079-A5FE-98F9-9B36470A4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0978"/>
            <a:ext cx="10890929" cy="773287"/>
          </a:xfrm>
        </p:spPr>
        <p:txBody>
          <a:bodyPr/>
          <a:lstStyle/>
          <a:p>
            <a:r>
              <a:rPr lang="en-US" dirty="0"/>
              <a:t>Task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C745-D366-F318-05E5-F9DD3F6B2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46" y="2190043"/>
            <a:ext cx="5942176" cy="438009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 wanted to explore how SAC performs when trained: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Online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— the agent interacts with the environment while learning</a:t>
            </a:r>
          </a:p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Offline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— the agent is trained only on a fixed dataset collected earlier</a:t>
            </a:r>
          </a:p>
          <a:p>
            <a:pPr marL="0" indent="0" algn="l">
              <a:buNone/>
            </a:pP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 ran this experiment on two environments: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LunarLanderContinuous-v2 : </a:t>
            </a:r>
            <a:r>
              <a:rPr lang="en-GB" sz="1400" dirty="0">
                <a:solidFill>
                  <a:srgbClr val="000000"/>
                </a:solidFill>
              </a:rPr>
              <a:t>A simulated lunar module must land softly on a designated pad using thrusters.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Action space: 2 continuous controls (main engine + side thrusters)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Reward depends on landing speed, position, angle, and fuel efficiency</a:t>
            </a:r>
            <a:r>
              <a:rPr lang="en-GB" sz="14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GB" sz="140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Pendulum-v1 : </a:t>
            </a: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A simple inverted pendulum must be balanced upright by applying torque.</a:t>
            </a:r>
            <a:br>
              <a:rPr lang="en-GB" sz="140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Action space: 1 continuous torque value</a:t>
            </a:r>
            <a:br>
              <a:rPr lang="en-GB" sz="140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Reward penalizes angle deviation and high velocity.</a:t>
            </a:r>
          </a:p>
          <a:p>
            <a:pPr marL="0" indent="0" algn="l">
              <a:buNone/>
            </a:pP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504AA-F841-3387-CEC1-3D5487B91EE0}"/>
              </a:ext>
            </a:extLst>
          </p:cNvPr>
          <p:cNvSpPr txBox="1"/>
          <p:nvPr/>
        </p:nvSpPr>
        <p:spPr>
          <a:xfrm>
            <a:off x="7861283" y="4398317"/>
            <a:ext cx="4086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For each:</a:t>
            </a:r>
          </a:p>
          <a:p>
            <a:pPr algn="l"/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We trained online for 1,000 episodes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Collected the replay buffer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Used it to train a new agent offline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Compared convergence and final performance</a:t>
            </a:r>
          </a:p>
          <a:p>
            <a:endParaRPr lang="en-US" sz="14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435800-4A2F-B676-FD61-E45B3AC78687}"/>
              </a:ext>
            </a:extLst>
          </p:cNvPr>
          <p:cNvSpPr/>
          <p:nvPr/>
        </p:nvSpPr>
        <p:spPr>
          <a:xfrm>
            <a:off x="7001219" y="5043315"/>
            <a:ext cx="541867" cy="310442"/>
          </a:xfrm>
          <a:prstGeom prst="rightArrow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7644-ED27-2961-15C5-39EC59406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SACv1: Provided Custom Implementation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4F49-4DAE-3DAB-E888-7E46613C5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Custom/Provided neural network architecture for policy and Q-networks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A87C2-E3B3-4818-8EC1-58C9A6EA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783" y="1607961"/>
            <a:ext cx="44323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C4B7-64BD-AF9A-EF82-58BFBAE0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58712"/>
            <a:ext cx="10890929" cy="1097280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Code Structure (.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Files)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462B-AA03-D62B-C2C6-4D6A6ECB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1" y="2355992"/>
            <a:ext cx="5230142" cy="35867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sac_torch.py</a:t>
            </a:r>
            <a:br>
              <a:rPr lang="en-US" sz="1600" dirty="0"/>
            </a:br>
            <a:r>
              <a:rPr lang="en-US" sz="1600" dirty="0"/>
              <a:t>The heart of the SAC agent. Defines:</a:t>
            </a:r>
          </a:p>
          <a:p>
            <a:r>
              <a:rPr lang="en-US" sz="1600" dirty="0"/>
              <a:t>Actor and critic networks</a:t>
            </a:r>
          </a:p>
          <a:p>
            <a:r>
              <a:rPr lang="en-US" sz="1600" dirty="0"/>
              <a:t>Replay buffer</a:t>
            </a:r>
          </a:p>
          <a:p>
            <a:r>
              <a:rPr lang="en-US" sz="1600" dirty="0"/>
              <a:t>Training loop (learn())</a:t>
            </a:r>
          </a:p>
          <a:p>
            <a:pPr marL="0" indent="0">
              <a:buNone/>
            </a:pPr>
            <a:r>
              <a:rPr lang="en-US" sz="1600" b="1" dirty="0" err="1"/>
              <a:t>networks.py</a:t>
            </a:r>
            <a:br>
              <a:rPr lang="en-US" sz="1600" dirty="0"/>
            </a:br>
            <a:r>
              <a:rPr lang="en-US" sz="1600" dirty="0"/>
              <a:t>Contains the neural network models for actor and critic.</a:t>
            </a:r>
          </a:p>
          <a:p>
            <a:pPr marL="0" indent="0">
              <a:buNone/>
            </a:pPr>
            <a:r>
              <a:rPr lang="en-US" sz="1600" b="1" dirty="0" err="1"/>
              <a:t>utils.py</a:t>
            </a:r>
            <a:br>
              <a:rPr lang="en-US" sz="1600" dirty="0"/>
            </a:br>
            <a:r>
              <a:rPr lang="en-US" sz="1600" dirty="0"/>
              <a:t>Simple utility for plotting learning curves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B1FD4-EEED-D303-6C40-2C900F994C4A}"/>
              </a:ext>
            </a:extLst>
          </p:cNvPr>
          <p:cNvSpPr txBox="1"/>
          <p:nvPr/>
        </p:nvSpPr>
        <p:spPr>
          <a:xfrm>
            <a:off x="6721940" y="4502009"/>
            <a:ext cx="42446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main_sac_offline.py</a:t>
            </a:r>
            <a:endParaRPr lang="en-US" sz="1600" b="1" dirty="0"/>
          </a:p>
          <a:p>
            <a:endParaRPr lang="en-US" sz="16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Handles offline training: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Loads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Trains without any new interaction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0F90D-BB18-45AA-F98C-343CD80AAC84}"/>
              </a:ext>
            </a:extLst>
          </p:cNvPr>
          <p:cNvSpPr txBox="1"/>
          <p:nvPr/>
        </p:nvSpPr>
        <p:spPr>
          <a:xfrm>
            <a:off x="6685964" y="2532239"/>
            <a:ext cx="3680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main_sac.py</a:t>
            </a:r>
            <a:endParaRPr lang="en-US" sz="1600" b="1" dirty="0"/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 online training: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Interacts with the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Trains and saves models and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5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69BD-9286-8516-41ED-3CA155E2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Online and Offline Code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150C-153F-9724-7BEF-1B30B97F5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2373828"/>
            <a:ext cx="5117254" cy="28077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Online Training Flow (</a:t>
            </a:r>
            <a:r>
              <a:rPr lang="en-GB" sz="1400" b="1" i="0" u="none" strike="noStrike" dirty="0" err="1">
                <a:solidFill>
                  <a:srgbClr val="000000"/>
                </a:solidFill>
                <a:effectLst/>
              </a:rPr>
              <a:t>main_sac.py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Agent runs episodes in the environment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After every step: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Saves transition to replay buffer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Learns from sampled batches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All transitions are saved as a .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pkl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file for offline use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Plots learning curve during training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3239D1-54BE-466C-18C8-53D6195C4289}"/>
              </a:ext>
            </a:extLst>
          </p:cNvPr>
          <p:cNvSpPr txBox="1">
            <a:spLocks/>
          </p:cNvSpPr>
          <p:nvPr/>
        </p:nvSpPr>
        <p:spPr>
          <a:xfrm>
            <a:off x="5994992" y="2373828"/>
            <a:ext cx="5117254" cy="2807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Offline Training Flow (</a:t>
            </a:r>
            <a:r>
              <a:rPr lang="en-GB" sz="1400" b="1" i="0" u="none" strike="noStrike" dirty="0" err="1">
                <a:solidFill>
                  <a:srgbClr val="000000"/>
                </a:solidFill>
                <a:effectLst/>
              </a:rPr>
              <a:t>main_sac_offline.py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Loads the .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pkl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 dataset into replay buffer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Trains the agent entirely from this fixed data (no new steps in the env)</a:t>
            </a:r>
          </a:p>
          <a:p>
            <a:pPr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Every few thousand steps: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Evaluates policy in the environment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Plots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55C65-543A-7BAC-54DE-3D5DE20079FF}"/>
              </a:ext>
            </a:extLst>
          </p:cNvPr>
          <p:cNvSpPr txBox="1"/>
          <p:nvPr/>
        </p:nvSpPr>
        <p:spPr>
          <a:xfrm>
            <a:off x="660992" y="5486399"/>
            <a:ext cx="99279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By reusing the same agent class across both flows, we minimized code duplication while testing both training setups.</a:t>
            </a:r>
          </a:p>
        </p:txBody>
      </p:sp>
    </p:spTree>
    <p:extLst>
      <p:ext uri="{BB962C8B-B14F-4D97-AF65-F5344CB8AC3E}">
        <p14:creationId xmlns:p14="http://schemas.microsoft.com/office/powerpoint/2010/main" val="1691040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15D0-87BD-C930-DD55-7833C312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Overview -  LunarLanderContinuousv2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808B5-CD61-1780-7647-50CE7117EB48}"/>
              </a:ext>
            </a:extLst>
          </p:cNvPr>
          <p:cNvSpPr txBox="1"/>
          <p:nvPr/>
        </p:nvSpPr>
        <p:spPr>
          <a:xfrm>
            <a:off x="2472264" y="6191695"/>
            <a:ext cx="11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DEF4C-A73C-792A-0BE8-3101FF04960A}"/>
              </a:ext>
            </a:extLst>
          </p:cNvPr>
          <p:cNvSpPr txBox="1"/>
          <p:nvPr/>
        </p:nvSpPr>
        <p:spPr>
          <a:xfrm>
            <a:off x="7929786" y="6201123"/>
            <a:ext cx="11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8F9942E5-8522-C93F-5C1E-C6580D6BF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82" y="2178747"/>
            <a:ext cx="5350598" cy="4012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3F01C3-6E32-5378-3B55-54387278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380" y="2315377"/>
            <a:ext cx="5666493" cy="37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11ADE-F3A0-1E4B-66ED-E70B9125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7408-EC8D-16A5-C425-323EDF0E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Overview -  Pendulum V1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83FA1-DF76-0D66-14D3-1C239576BCF3}"/>
              </a:ext>
            </a:extLst>
          </p:cNvPr>
          <p:cNvSpPr txBox="1"/>
          <p:nvPr/>
        </p:nvSpPr>
        <p:spPr>
          <a:xfrm>
            <a:off x="2472267" y="6206023"/>
            <a:ext cx="11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2C72A-363F-EF6B-4194-69669A7A9B27}"/>
              </a:ext>
            </a:extLst>
          </p:cNvPr>
          <p:cNvSpPr txBox="1"/>
          <p:nvPr/>
        </p:nvSpPr>
        <p:spPr>
          <a:xfrm>
            <a:off x="8082656" y="6206023"/>
            <a:ext cx="114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OFFLINE</a:t>
            </a:r>
          </a:p>
        </p:txBody>
      </p:sp>
      <p:pic>
        <p:nvPicPr>
          <p:cNvPr id="10" name="Picture 9" descr="A graph of a graph showing the growt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060DF116-5852-8667-36B0-310472F3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9" y="2170941"/>
            <a:ext cx="5380108" cy="4035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7AC68-E65B-5C30-C810-89C757A5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187" y="2363731"/>
            <a:ext cx="5222985" cy="36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95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3159-9708-0DD1-21F0-529DC1D1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7197-BAD0-DB67-0E11-F6A37B94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Comparison -  </a:t>
            </a:r>
            <a:r>
              <a:rPr lang="en-GB" b="0" dirty="0">
                <a:solidFill>
                  <a:srgbClr val="000000"/>
                </a:solidFill>
                <a:latin typeface="-webkit-standard"/>
              </a:rPr>
              <a:t>Lunar &amp; Pendulum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A13B6-D46A-D830-44DB-A0227B39F60F}"/>
              </a:ext>
            </a:extLst>
          </p:cNvPr>
          <p:cNvSpPr txBox="1"/>
          <p:nvPr/>
        </p:nvSpPr>
        <p:spPr>
          <a:xfrm>
            <a:off x="1911934" y="5841913"/>
            <a:ext cx="256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Lunar- Online v Offline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507907-2512-9C97-438E-82F917835E2A}"/>
              </a:ext>
            </a:extLst>
          </p:cNvPr>
          <p:cNvSpPr txBox="1"/>
          <p:nvPr/>
        </p:nvSpPr>
        <p:spPr>
          <a:xfrm>
            <a:off x="7981244" y="5841913"/>
            <a:ext cx="3409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Pendulum- Online v Offline</a:t>
            </a:r>
          </a:p>
          <a:p>
            <a:endParaRPr lang="en-US" dirty="0"/>
          </a:p>
        </p:txBody>
      </p:sp>
      <p:pic>
        <p:nvPicPr>
          <p:cNvPr id="4" name="Picture 3" descr="A graph with blue lines and numbers&#10;&#10;Description automatically generated">
            <a:extLst>
              <a:ext uri="{FF2B5EF4-FFF2-40B4-BE49-F238E27FC236}">
                <a16:creationId xmlns:a16="http://schemas.microsoft.com/office/drawing/2014/main" id="{064B3732-B11A-70FF-20E1-619045E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" y="2589510"/>
            <a:ext cx="5996980" cy="2998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841E28-FDF4-1273-C05F-044F2A3C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985" y="2630184"/>
            <a:ext cx="5796282" cy="285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01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2A75-B5DF-E978-2A96-E110C250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179690"/>
            <a:ext cx="10890929" cy="1097280"/>
          </a:xfrm>
        </p:spPr>
        <p:txBody>
          <a:bodyPr/>
          <a:lstStyle/>
          <a:p>
            <a:r>
              <a:rPr lang="en-US" dirty="0"/>
              <a:t>Key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C7A2-1D23-9EC1-3857-BD9D21A2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082122"/>
            <a:ext cx="10890928" cy="46139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1. </a:t>
            </a:r>
            <a:r>
              <a:rPr lang="en-GB" sz="1600" b="1" i="0" u="none" strike="noStrike" dirty="0" err="1">
                <a:solidFill>
                  <a:srgbClr val="000000"/>
                </a:solidFill>
                <a:effectLst/>
              </a:rPr>
              <a:t>NaNs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 During Training (Pendulum)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When we ran SAC on Pendulum, training exploded — the policy outputs and losses became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NaN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 early on.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This happened because Pendulum gives small, consistent negative rewards (–16 to 0), making it easy for unstable gradients to blow up.</a:t>
            </a:r>
          </a:p>
          <a:p>
            <a:pPr marL="0" indent="0" algn="l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Fixed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Added a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random warm-up phase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(5,000–10,000 steps) before learning started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Clamped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log standard deviation (log 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σ)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to stay in a safe range [–20, +2]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el-GR" sz="1600" b="0" i="0" u="none" strike="noStrike" dirty="0">
                <a:solidFill>
                  <a:srgbClr val="000000"/>
                </a:solidFill>
                <a:effectLst/>
              </a:rPr>
              <a:t>σ 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values themselves to avoid zero or extreme variance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Added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gradient clipping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to stop huge updates from destabilizing learning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These tweaks made the training smooth and reproducible.</a:t>
            </a:r>
          </a:p>
        </p:txBody>
      </p:sp>
    </p:spTree>
    <p:extLst>
      <p:ext uri="{BB962C8B-B14F-4D97-AF65-F5344CB8AC3E}">
        <p14:creationId xmlns:p14="http://schemas.microsoft.com/office/powerpoint/2010/main" val="1159262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21E-1E2A-56AC-2CD9-E46B3470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66368"/>
            <a:ext cx="10890929" cy="1097280"/>
          </a:xfrm>
        </p:spPr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5924-006F-6574-72DA-4C920B76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2012581"/>
            <a:ext cx="10890928" cy="435435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Reinforcement Learning (RL) is a way to train an agent to make decisions by trial and error. The agent interacts with an environment by: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Observing a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state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Taking an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action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Receiving a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reward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Moving to a </a:t>
            </a: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new state</a:t>
            </a:r>
            <a:endParaRPr lang="en-GB" sz="1500" dirty="0">
              <a:solidFill>
                <a:srgbClr val="000000"/>
              </a:solidFill>
            </a:endParaRPr>
          </a:p>
          <a:p>
            <a:pPr marL="0" indent="0" algn="l">
              <a:buNone/>
            </a:pP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Over time, the agent learns a policy that maximizes total reward.</a:t>
            </a:r>
          </a:p>
          <a:p>
            <a:pPr marL="0" indent="0" algn="l">
              <a:buNone/>
            </a:pP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Two main training styles:</a:t>
            </a:r>
            <a:endParaRPr lang="en-GB" sz="15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Online RL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: The agent learns by actively interacting with the environment.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500" b="1" i="0" u="none" strike="noStrike" dirty="0">
                <a:solidFill>
                  <a:srgbClr val="000000"/>
                </a:solidFill>
                <a:effectLst/>
              </a:rPr>
              <a:t>Offline RL</a:t>
            </a:r>
            <a:r>
              <a:rPr lang="en-GB" sz="1500" b="0" i="0" u="none" strike="noStrike" dirty="0">
                <a:solidFill>
                  <a:srgbClr val="000000"/>
                </a:solidFill>
                <a:effectLst/>
              </a:rPr>
              <a:t>: The agent is trained on a pre-recorded dataset — no new environment interaction is allowed.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FD4AA9-7A0C-FB54-27E4-8129F4B1CFB5}"/>
              </a:ext>
            </a:extLst>
          </p:cNvPr>
          <p:cNvSpPr/>
          <p:nvPr/>
        </p:nvSpPr>
        <p:spPr>
          <a:xfrm>
            <a:off x="474133" y="5057422"/>
            <a:ext cx="10509956" cy="138853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2101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BA45-7EBD-57E1-03A8-5B0B278A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AAD1-FA64-01B5-A9DD-71A0C76D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179690"/>
            <a:ext cx="10890929" cy="1097280"/>
          </a:xfrm>
        </p:spPr>
        <p:txBody>
          <a:bodyPr/>
          <a:lstStyle/>
          <a:p>
            <a:r>
              <a:rPr lang="en-US" dirty="0"/>
              <a:t>Key Challenges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944B-DDE6-AD6F-9B53-05D2D0C4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082122"/>
            <a:ext cx="10890928" cy="461399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 2. Gym API Changes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latest version of Gym changed how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env.reset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() works — it started returning a tuple (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obs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, info) instead of just obs.</a:t>
            </a:r>
            <a:br>
              <a:rPr lang="en-GB" sz="1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If not handled, this broke the input to the agent and caused crashes or silent bugs.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We unpacked the tuple properly before passing observations to the network.</a:t>
            </a:r>
          </a:p>
          <a:p>
            <a:pPr marL="0" indent="0" algn="l">
              <a:buNone/>
            </a:pP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3. Missing Folders During Model Saving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Our model checkpoints were failing to save because folders like models/ or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tmp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/ didn’t exist.</a:t>
            </a:r>
          </a:p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We fixed this by calling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os.makedirs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(..., 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exist_ok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=True) before each </a:t>
            </a:r>
            <a:r>
              <a:rPr lang="en-GB" sz="1600" b="0" i="0" u="none" strike="noStrike" dirty="0" err="1">
                <a:solidFill>
                  <a:srgbClr val="000000"/>
                </a:solidFill>
                <a:effectLst/>
              </a:rPr>
              <a:t>torch.save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976937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157F-3BBE-B3E0-5AB1-2725A9A8C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220103"/>
            <a:ext cx="10890929" cy="744164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BE3B6-24AE-B9BC-6E4F-76931E56A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317383"/>
            <a:ext cx="10890928" cy="356616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 err="1"/>
              <a:t>LunarLander</a:t>
            </a:r>
            <a:r>
              <a:rPr lang="en-GB" b="1" dirty="0"/>
              <a:t> Online:</a:t>
            </a:r>
            <a:r>
              <a:rPr lang="en-GB" dirty="0"/>
              <a:t> The agent’s rolling average climbs from negative to about +100 by episode 300 but never reliably reaches the “solved” threshold of 200, indicating it learned a decent landing policy but not an optimal one.</a:t>
            </a:r>
          </a:p>
          <a:p>
            <a:r>
              <a:rPr lang="en-GB" b="1" dirty="0" err="1"/>
              <a:t>LunarLander</a:t>
            </a:r>
            <a:r>
              <a:rPr lang="en-GB" b="1" dirty="0"/>
              <a:t> Offline:</a:t>
            </a:r>
            <a:r>
              <a:rPr lang="en-GB" dirty="0"/>
              <a:t> Starting from a static replay buffer, offline SAC quickly reaches ~+100 reward by ~30 000 gradient steps and plateaus there—never hitting 200 because the dataset lacked enough high-reward trajectories.</a:t>
            </a:r>
          </a:p>
          <a:p>
            <a:r>
              <a:rPr lang="en-GB" b="1" dirty="0"/>
              <a:t>Pendulum Online:</a:t>
            </a:r>
            <a:r>
              <a:rPr lang="en-GB" dirty="0"/>
              <a:t> Returns drop to ~–1 350 around episode 60 then steadily improve to ~–800 by episode 300; the agent is learning but remains far from the ideal (near 0), showing slow and unstable on-policy progress.</a:t>
            </a:r>
          </a:p>
          <a:p>
            <a:r>
              <a:rPr lang="en-GB" b="1" dirty="0"/>
              <a:t>Pendulum Offline:</a:t>
            </a:r>
            <a:r>
              <a:rPr lang="en-GB" dirty="0"/>
              <a:t> From pre-collected data, offline SAC jumps to ~–200 by 40 000 steps and edges to ~–150 by 200 000 steps, but a wide ±300–400 spread persists, reflecting that the fixed dataset did not cover all swing-up scenarios.</a:t>
            </a:r>
          </a:p>
        </p:txBody>
      </p:sp>
    </p:spTree>
    <p:extLst>
      <p:ext uri="{BB962C8B-B14F-4D97-AF65-F5344CB8AC3E}">
        <p14:creationId xmlns:p14="http://schemas.microsoft.com/office/powerpoint/2010/main" val="3006436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A4F2D-AF7F-347F-BC5E-24FAA8919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CD9E-7FAF-F4AA-6AD4-1CA35A0B6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SAC SB3 (Stable-Baselines3)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3F550-AEC6-1503-2B8E-7AD86416E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3805946"/>
            <a:ext cx="6675120" cy="1287887"/>
          </a:xfrm>
        </p:spPr>
        <p:txBody>
          <a:bodyPr/>
          <a:lstStyle/>
          <a:p>
            <a:r>
              <a:rPr lang="en-GB" dirty="0"/>
              <a:t>Uses SB3’s Built-in training loop</a:t>
            </a:r>
          </a:p>
          <a:p>
            <a:r>
              <a:rPr lang="en-GB" dirty="0"/>
              <a:t>Default </a:t>
            </a:r>
            <a:r>
              <a:rPr lang="en-GB" dirty="0" err="1"/>
              <a:t>MLPPolicy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C6AB7-BD3B-2211-B3F5-0E55926CB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0" y="1529644"/>
            <a:ext cx="3009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2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DB94-6BA3-20EC-9F5E-15951333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SAC SB3?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F40E-B528-C0B3-6F14-4CB7F4010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2373828"/>
            <a:ext cx="10890928" cy="35661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SAC SB3 is the </a:t>
            </a:r>
            <a:r>
              <a:rPr lang="en-GB" b="1" dirty="0"/>
              <a:t>Soft Actor-Critic algorithm implemented in the Stable-Baselines3 (SB3) library</a:t>
            </a:r>
            <a:r>
              <a:rPr lang="en-GB" dirty="0"/>
              <a:t>, using a standard Multi-Layer Perceptron (MLP) policy. It provides a reliable, high-level API for training reinforcement learning agents with minimal setup.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Why ? – Key Points</a:t>
            </a:r>
          </a:p>
          <a:p>
            <a:r>
              <a:rPr lang="en-GB" dirty="0"/>
              <a:t>Off-the-shelf SAC implementation from Stable-Baselines3.</a:t>
            </a:r>
          </a:p>
          <a:p>
            <a:r>
              <a:rPr lang="en-GB" dirty="0"/>
              <a:t>Uses default MLP policy (2 hidden layers, 256 units).</a:t>
            </a:r>
          </a:p>
          <a:p>
            <a:r>
              <a:rPr lang="en-GB" dirty="0"/>
              <a:t>Handles training logic, replay buffer, and updates internally.</a:t>
            </a:r>
          </a:p>
          <a:p>
            <a:r>
              <a:rPr lang="en-GB" dirty="0"/>
              <a:t>More stable and easier to use than custom code.</a:t>
            </a:r>
          </a:p>
          <a:p>
            <a:r>
              <a:rPr lang="en-GB" dirty="0"/>
              <a:t>Ideal for fast, reliable experimentation.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84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DEE02-61F0-1C04-4122-E7C8C5A8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C77A-E5B4-7BDF-076D-158B3105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2293"/>
            <a:ext cx="10890929" cy="828418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Results Overview -  LunarLanderContv2 Online</a:t>
            </a:r>
            <a:endParaRPr lang="en-US" dirty="0"/>
          </a:p>
        </p:txBody>
      </p:sp>
      <p:pic>
        <p:nvPicPr>
          <p:cNvPr id="5" name="Picture 4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83A56B6-400C-12F3-E736-2560BDF19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80" y="1893710"/>
            <a:ext cx="9543554" cy="47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45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752E2-4A58-859C-5030-307BCFFD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1C74-B221-FF74-39BC-493DE633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220103"/>
            <a:ext cx="10890929" cy="744164"/>
          </a:xfrm>
        </p:spPr>
        <p:txBody>
          <a:bodyPr/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8B5C-9F5C-4758-2C3E-9E1B586D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317383"/>
            <a:ext cx="10890928" cy="35661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Rapid Learning:</a:t>
            </a:r>
            <a:r>
              <a:rPr lang="en-GB" dirty="0"/>
              <a:t> By around episode 200, the agent went from mostly crashing (returns ≪ 0) to consistently scoring ≥ 200, showing it “solved” the task within those first few hundred episodes.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 Final Performance:</a:t>
            </a:r>
            <a:r>
              <a:rPr lang="en-GB" dirty="0"/>
              <a:t> After ~400 episodes, the rolling mean stabilized around 280–300 return, indicating near‐optimal landings with minimal fuel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Low Variability:</a:t>
            </a:r>
            <a:r>
              <a:rPr lang="en-GB" dirty="0"/>
              <a:t> In later episodes (1,500–2,280), the ±1 STD band tightened to ±20 points, meaning nearly every landing was consistently good (returns ~260–320).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Expected or Better:</a:t>
            </a:r>
            <a:r>
              <a:rPr lang="en-GB" dirty="0"/>
              <a:t> Achieving ~300 average reward is on par with or slightly above typical SAC baselines for LunarLanderContinuous-v2, so performance meets expectations and is at the high end of reported results.</a:t>
            </a:r>
          </a:p>
        </p:txBody>
      </p:sp>
    </p:spTree>
    <p:extLst>
      <p:ext uri="{BB962C8B-B14F-4D97-AF65-F5344CB8AC3E}">
        <p14:creationId xmlns:p14="http://schemas.microsoft.com/office/powerpoint/2010/main" val="243156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535EE-2F28-364A-86B6-05C2D94C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33D6-C051-3D9B-7C89-04AA51A7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220103"/>
            <a:ext cx="10890929" cy="744164"/>
          </a:xfrm>
        </p:spPr>
        <p:txBody>
          <a:bodyPr/>
          <a:lstStyle/>
          <a:p>
            <a:r>
              <a:rPr lang="en-GB" b="1" dirty="0"/>
              <a:t>Why SACv1 Underperformed vs SAC SB3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AE7B2-CF54-F120-DCD6-6AABF6948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2102893"/>
            <a:ext cx="10890928" cy="4286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b="1" dirty="0"/>
              <a:t>Observation:</a:t>
            </a:r>
            <a:endParaRPr lang="en-GB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Our custom SACv1 struggled to reach the target score of 200+ on LunarLanderContinuous-v2.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SAC SB3, however, consistently achieved higher, stable performance.</a:t>
            </a:r>
          </a:p>
          <a:p>
            <a:pPr marL="0" indent="0">
              <a:buNone/>
            </a:pPr>
            <a:r>
              <a:rPr lang="en-GB" sz="1300" b="1" dirty="0"/>
              <a:t>Initial Hypothesis:</a:t>
            </a:r>
            <a:endParaRPr lang="en-GB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Suspected the issue might be with network architecture (e.g., underpowered MLP).</a:t>
            </a:r>
          </a:p>
          <a:p>
            <a:pPr marL="0" indent="0">
              <a:buNone/>
            </a:pPr>
            <a:r>
              <a:rPr lang="en-GB" sz="1300" b="1" dirty="0"/>
              <a:t>What We Found:</a:t>
            </a:r>
            <a:endParaRPr lang="en-GB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Both SACv1 and SB3 used the same architecture: </a:t>
            </a:r>
            <a:r>
              <a:rPr lang="en-GB" sz="1300" b="1" dirty="0"/>
              <a:t>2 hidden layers, 256 units each (</a:t>
            </a:r>
            <a:r>
              <a:rPr lang="en-GB" sz="1300" b="1" dirty="0" err="1"/>
              <a:t>ReLU</a:t>
            </a:r>
            <a:r>
              <a:rPr lang="en-GB" sz="1300" b="1" dirty="0"/>
              <a:t>)</a:t>
            </a:r>
            <a:r>
              <a:rPr lang="en-GB" sz="13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dirty="0"/>
              <a:t>Replay buffer size, batch size, reward scaling, and update rules were also aligned.</a:t>
            </a:r>
          </a:p>
          <a:p>
            <a:pPr marL="0" indent="0">
              <a:buNone/>
            </a:pPr>
            <a:endParaRPr lang="en-GB" sz="1300" b="1" dirty="0"/>
          </a:p>
          <a:p>
            <a:pPr marL="0" indent="0">
              <a:buNone/>
            </a:pPr>
            <a:r>
              <a:rPr lang="en-GB" sz="1300" b="1" dirty="0"/>
              <a:t>Root Cause Identified:</a:t>
            </a:r>
            <a:endParaRPr lang="en-GB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1" dirty="0"/>
              <a:t>SACv1 uses a fixed entropy coefficient </a:t>
            </a:r>
            <a:r>
              <a:rPr lang="el-GR" sz="1300" b="1" dirty="0"/>
              <a:t>α (</a:t>
            </a:r>
            <a:r>
              <a:rPr lang="en-GB" sz="1300" b="1" dirty="0"/>
              <a:t>implicitly = 1)</a:t>
            </a:r>
            <a:r>
              <a:rPr lang="en-GB" sz="13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1" dirty="0"/>
              <a:t>SAC SB3 uses automatic entropy tuning</a:t>
            </a:r>
            <a:r>
              <a:rPr lang="en-GB" sz="1300" dirty="0"/>
              <a:t>, dynamically adjusting </a:t>
            </a:r>
            <a:r>
              <a:rPr lang="el-GR" sz="1300" dirty="0"/>
              <a:t>α </a:t>
            </a:r>
            <a:r>
              <a:rPr lang="en-GB" sz="1300" dirty="0"/>
              <a:t>for balanced exploration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51CE04-9238-EBCC-965A-C112DB72466A}"/>
              </a:ext>
            </a:extLst>
          </p:cNvPr>
          <p:cNvSpPr/>
          <p:nvPr/>
        </p:nvSpPr>
        <p:spPr>
          <a:xfrm>
            <a:off x="462844" y="5260622"/>
            <a:ext cx="10509956" cy="1388534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09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9C47-C9DF-8481-53E0-D78D9028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157112"/>
            <a:ext cx="10890929" cy="716844"/>
          </a:xfrm>
        </p:spPr>
        <p:txBody>
          <a:bodyPr/>
          <a:lstStyle/>
          <a:p>
            <a:r>
              <a:rPr lang="en-US" dirty="0"/>
              <a:t>SAC Auto Entropy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44FD-DB4E-1EDF-5CBD-D6211AA42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916628"/>
            <a:ext cx="10890928" cy="3566160"/>
          </a:xfrm>
        </p:spPr>
        <p:txBody>
          <a:bodyPr>
            <a:normAutofit/>
          </a:bodyPr>
          <a:lstStyle/>
          <a:p>
            <a:r>
              <a:rPr lang="en-GB" sz="1600" b="1" dirty="0"/>
              <a:t>Paper: </a:t>
            </a:r>
            <a:r>
              <a:rPr lang="en-GB" sz="1600" i="1" dirty="0"/>
              <a:t>Soft Actor-Critic Algorithms and Applications</a:t>
            </a:r>
            <a:br>
              <a:rPr lang="en-GB" sz="1600" dirty="0"/>
            </a:br>
            <a:r>
              <a:rPr lang="en-GB" sz="1600" dirty="0" err="1"/>
              <a:t>Tuomas</a:t>
            </a:r>
            <a:r>
              <a:rPr lang="en-GB" sz="1600" dirty="0"/>
              <a:t> </a:t>
            </a:r>
            <a:r>
              <a:rPr lang="en-GB" sz="1600" dirty="0" err="1"/>
              <a:t>Haarnoja</a:t>
            </a:r>
            <a:r>
              <a:rPr lang="en-GB" sz="1600" dirty="0"/>
              <a:t> et al., </a:t>
            </a:r>
            <a:r>
              <a:rPr lang="en-GB" sz="1600" dirty="0">
                <a:hlinkClick r:id="rId2"/>
              </a:rPr>
              <a:t>arXiv:1812.05905</a:t>
            </a:r>
            <a:endParaRPr lang="en-GB" sz="1600" dirty="0"/>
          </a:p>
          <a:p>
            <a:r>
              <a:rPr lang="en-GB" sz="1600" dirty="0"/>
              <a:t>Key Idea : Automatically adjust the entropy coefficient </a:t>
            </a:r>
            <a:r>
              <a:rPr lang="el-GR" sz="1600" b="1" dirty="0"/>
              <a:t>α</a:t>
            </a:r>
            <a:r>
              <a:rPr lang="el-GR" sz="1600" dirty="0"/>
              <a:t> </a:t>
            </a:r>
            <a:r>
              <a:rPr lang="en-GB" sz="1600" dirty="0"/>
              <a:t>during training to maintain the right level of policy randomness (exploration). Formulates </a:t>
            </a:r>
            <a:r>
              <a:rPr lang="el-GR" sz="1600" dirty="0"/>
              <a:t>α </a:t>
            </a:r>
            <a:r>
              <a:rPr lang="en-GB" sz="1600" dirty="0"/>
              <a:t>tuning as a </a:t>
            </a:r>
            <a:r>
              <a:rPr lang="en-GB" sz="1600" b="1" dirty="0"/>
              <a:t>dual optimization problem</a:t>
            </a:r>
            <a:r>
              <a:rPr lang="en-GB" sz="1600" dirty="0"/>
              <a:t> to match policy entropy with a target entropy level: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CCF1E-ABE8-8171-9698-43C48E7C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38" y="3771665"/>
            <a:ext cx="5278778" cy="52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771EA-D171-EFD2-1F97-FCEF21F42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44" y="3420312"/>
            <a:ext cx="4373203" cy="1002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3B1526-B32B-35B3-B474-2C2215CAB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738" y="4301064"/>
            <a:ext cx="4518378" cy="128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2F4BBD-E0D7-B927-F8E9-2DBE28FA9F56}"/>
              </a:ext>
            </a:extLst>
          </p:cNvPr>
          <p:cNvSpPr txBox="1"/>
          <p:nvPr/>
        </p:nvSpPr>
        <p:spPr>
          <a:xfrm>
            <a:off x="984174" y="570088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Result: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SAC adapts exploration automatically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 More stable learning across tasks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7F9368-961F-ED18-0524-5823393F0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744" y="4533037"/>
            <a:ext cx="2934668" cy="211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57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C4B6-8842-C205-D00D-1ED68713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03972"/>
            <a:ext cx="10890929" cy="769433"/>
          </a:xfrm>
        </p:spPr>
        <p:txBody>
          <a:bodyPr>
            <a:normAutofit fontScale="90000"/>
          </a:bodyPr>
          <a:lstStyle/>
          <a:p>
            <a:r>
              <a:rPr lang="en-US" dirty="0"/>
              <a:t>Key papers - on why SAC struggles in Offline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0D9F-BD24-6031-3B87-0F580D7B8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873405"/>
            <a:ext cx="10890928" cy="4481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b="1" dirty="0">
                <a:highlight>
                  <a:srgbClr val="FFFF00"/>
                </a:highlight>
              </a:rPr>
              <a:t>1. Off-Policy Deep Reinforcement Learning without Exploration - Fujimoto et al., ICML 2019</a:t>
            </a:r>
            <a:br>
              <a:rPr lang="en-GB" sz="1300" dirty="0"/>
            </a:br>
            <a:r>
              <a:rPr lang="en-GB" sz="1300" dirty="0"/>
              <a:t>This foundational paper introduces the problem of </a:t>
            </a:r>
            <a:r>
              <a:rPr lang="en-GB" sz="1300" b="1" dirty="0"/>
              <a:t>extrapolation error</a:t>
            </a:r>
            <a:r>
              <a:rPr lang="en-GB" sz="1300" dirty="0"/>
              <a:t> in offline RL — SAC and other off-policy algorithms may assign high value to unseen (out-of-distribution) actions, causing poor policies. The authors propose BCQ (Batch-Constrained Q-learning) to restrict actions to those seen in the dataset, which greatly improves stability and performance in offline settings.</a:t>
            </a:r>
            <a:br>
              <a:rPr lang="en-GB" sz="1300" dirty="0"/>
            </a:br>
            <a:r>
              <a:rPr lang="en-GB" sz="1300" dirty="0">
                <a:hlinkClick r:id="rId2"/>
              </a:rPr>
              <a:t>Read here</a:t>
            </a:r>
            <a:endParaRPr lang="en-GB" sz="1300" dirty="0"/>
          </a:p>
          <a:p>
            <a:pPr marL="0" indent="0">
              <a:buNone/>
            </a:pPr>
            <a:r>
              <a:rPr lang="en-GB" sz="1300" b="1" dirty="0">
                <a:highlight>
                  <a:srgbClr val="FFFF00"/>
                </a:highlight>
              </a:rPr>
              <a:t>2. Stabilizing Off-Policy Q-Learning via Bootstrapping Error Reduction (BEAR) - Kumar et al., </a:t>
            </a:r>
            <a:r>
              <a:rPr lang="en-GB" sz="1300" b="1" dirty="0" err="1">
                <a:highlight>
                  <a:srgbClr val="FFFF00"/>
                </a:highlight>
              </a:rPr>
              <a:t>NeurIPS</a:t>
            </a:r>
            <a:r>
              <a:rPr lang="en-GB" sz="1300" b="1" dirty="0">
                <a:highlight>
                  <a:srgbClr val="FFFF00"/>
                </a:highlight>
              </a:rPr>
              <a:t> 2019</a:t>
            </a:r>
            <a:br>
              <a:rPr lang="en-GB" sz="1300" dirty="0"/>
            </a:br>
            <a:r>
              <a:rPr lang="en-GB" sz="1300" dirty="0"/>
              <a:t>BEAR highlights </a:t>
            </a:r>
            <a:r>
              <a:rPr lang="en-GB" sz="1300" b="1" dirty="0"/>
              <a:t>bootstrapping error</a:t>
            </a:r>
            <a:r>
              <a:rPr lang="en-GB" sz="1300" dirty="0"/>
              <a:t> — the repeated use of inaccurate value estimates for unseen actions in SAC’s critic leads to divergence. It proposes constraining the learned policy to remain close to the data distribution using a similarity metric, effectively improving stability.</a:t>
            </a:r>
            <a:br>
              <a:rPr lang="en-GB" sz="1300" dirty="0"/>
            </a:br>
            <a:r>
              <a:rPr lang="en-GB" sz="1300" dirty="0">
                <a:hlinkClick r:id="rId3"/>
              </a:rPr>
              <a:t>Read here</a:t>
            </a: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3. </a:t>
            </a:r>
            <a:r>
              <a:rPr lang="en-GB" sz="1300" b="1" dirty="0" err="1"/>
              <a:t>Behavior</a:t>
            </a:r>
            <a:r>
              <a:rPr lang="en-GB" sz="1300" b="1" dirty="0"/>
              <a:t> Regularized Offline Reinforcement Learning (BRAC) - Wu et al., 2019 (Google Research)</a:t>
            </a:r>
            <a:br>
              <a:rPr lang="en-GB" sz="1300" dirty="0"/>
            </a:br>
            <a:r>
              <a:rPr lang="en-GB" sz="1300" dirty="0"/>
              <a:t>BRAC shows that SAC fails offline mainly due to </a:t>
            </a:r>
            <a:r>
              <a:rPr lang="en-GB" sz="1300" b="1" dirty="0"/>
              <a:t>unconstrained policy deviation</a:t>
            </a:r>
            <a:r>
              <a:rPr lang="en-GB" sz="1300" dirty="0"/>
              <a:t>. By adding a regularization term (e.g., KL divergence) between the learned and </a:t>
            </a:r>
            <a:r>
              <a:rPr lang="en-GB" sz="1300" dirty="0" err="1"/>
              <a:t>behavior</a:t>
            </a:r>
            <a:r>
              <a:rPr lang="en-GB" sz="1300" dirty="0"/>
              <a:t> policy, SAC becomes significantly more stable and effective in offline training.</a:t>
            </a:r>
            <a:br>
              <a:rPr lang="en-GB" sz="1300" dirty="0"/>
            </a:br>
            <a:r>
              <a:rPr lang="en-GB" sz="1300" dirty="0">
                <a:hlinkClick r:id="rId4"/>
              </a:rPr>
              <a:t>Read here</a:t>
            </a:r>
            <a:endParaRPr lang="en-GB" sz="1300" dirty="0"/>
          </a:p>
          <a:p>
            <a:pPr marL="0" indent="0">
              <a:buNone/>
            </a:pPr>
            <a:r>
              <a:rPr lang="en-GB" sz="1300" b="1" dirty="0"/>
              <a:t>4. Conservative Q-Learning for Offline Reinforcement Learning (CQL) - Kumar et al., </a:t>
            </a:r>
            <a:r>
              <a:rPr lang="en-GB" sz="1300" b="1" dirty="0" err="1"/>
              <a:t>NeurIPS</a:t>
            </a:r>
            <a:r>
              <a:rPr lang="en-GB" sz="1300" b="1" dirty="0"/>
              <a:t> 2020</a:t>
            </a:r>
            <a:br>
              <a:rPr lang="en-GB" sz="1300" dirty="0"/>
            </a:br>
            <a:r>
              <a:rPr lang="en-GB" sz="1300" dirty="0"/>
              <a:t>CQL addresses SAC's offline failure by making Q-learning </a:t>
            </a:r>
            <a:r>
              <a:rPr lang="en-GB" sz="1300" b="1" dirty="0"/>
              <a:t>conservative</a:t>
            </a:r>
            <a:r>
              <a:rPr lang="en-GB" sz="1300" dirty="0"/>
              <a:t> — penalizing Q-values of actions not in the dataset. This reduces overestimation and prevents the agent from exploiting erroneous Q-values for out-of-distribution actions.</a:t>
            </a:r>
            <a:br>
              <a:rPr lang="en-GB" sz="1300" dirty="0"/>
            </a:br>
            <a:r>
              <a:rPr lang="en-GB" sz="1300" dirty="0">
                <a:hlinkClick r:id="rId5"/>
              </a:rPr>
              <a:t>Read here</a:t>
            </a:r>
            <a:endParaRPr lang="en-GB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5461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4C4AF-FA52-68B5-AAD7-ED3129583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9268B-7C54-87EC-7165-318C8D173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03972"/>
            <a:ext cx="10890929" cy="769433"/>
          </a:xfrm>
        </p:spPr>
        <p:txBody>
          <a:bodyPr>
            <a:normAutofit fontScale="90000"/>
          </a:bodyPr>
          <a:lstStyle/>
          <a:p>
            <a:r>
              <a:rPr lang="en-US" dirty="0"/>
              <a:t>Key papers - on why SAC struggles in Offline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C0517-302E-AA3E-32E1-586548668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973766"/>
            <a:ext cx="10890928" cy="44810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/>
              <a:t>5. A Minimalist Approach to Offline Reinforcement Learning (TD3+BC) - Fujimoto &amp; Gu, </a:t>
            </a:r>
            <a:r>
              <a:rPr lang="en-GB" sz="1200" b="1" dirty="0" err="1"/>
              <a:t>NeurIPS</a:t>
            </a:r>
            <a:r>
              <a:rPr lang="en-GB" sz="1200" b="1" dirty="0"/>
              <a:t> 2021</a:t>
            </a:r>
            <a:br>
              <a:rPr lang="en-GB" sz="1200" dirty="0"/>
            </a:br>
            <a:r>
              <a:rPr lang="en-GB" sz="1200" dirty="0"/>
              <a:t>This simple approach shows that just adding a </a:t>
            </a:r>
            <a:r>
              <a:rPr lang="en-GB" sz="1200" b="1" dirty="0" err="1"/>
              <a:t>behavior</a:t>
            </a:r>
            <a:r>
              <a:rPr lang="en-GB" sz="1200" b="1" dirty="0"/>
              <a:t> cloning loss</a:t>
            </a:r>
            <a:r>
              <a:rPr lang="en-GB" sz="1200" dirty="0"/>
              <a:t> to SAC or TD3's policy update significantly improves offline performance. It confirms that SAC mainly fails offline due to its policy choosing actions too far from those in the dataset.</a:t>
            </a:r>
            <a:br>
              <a:rPr lang="en-GB" sz="1200" dirty="0"/>
            </a:br>
            <a:r>
              <a:rPr lang="en-GB" sz="1200" dirty="0">
                <a:hlinkClick r:id="rId2"/>
              </a:rPr>
              <a:t>Read here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>
                <a:highlight>
                  <a:srgbClr val="FFFF00"/>
                </a:highlight>
              </a:rPr>
              <a:t>6. Offline Reinforcement Learning with Implicit Q-Learning (IQL) - </a:t>
            </a:r>
            <a:r>
              <a:rPr lang="en-GB" sz="1200" b="1" dirty="0" err="1">
                <a:highlight>
                  <a:srgbClr val="FFFF00"/>
                </a:highlight>
              </a:rPr>
              <a:t>Kostrikov</a:t>
            </a:r>
            <a:r>
              <a:rPr lang="en-GB" sz="1200" b="1" dirty="0">
                <a:highlight>
                  <a:srgbClr val="FFFF00"/>
                </a:highlight>
              </a:rPr>
              <a:t> et al., ICLR 2022</a:t>
            </a:r>
            <a:br>
              <a:rPr lang="en-GB" sz="1200" dirty="0"/>
            </a:br>
            <a:r>
              <a:rPr lang="en-GB" sz="1200" dirty="0"/>
              <a:t>IQL avoids the failure of SAC in offline RL by </a:t>
            </a:r>
            <a:r>
              <a:rPr lang="en-GB" sz="1200" b="1" dirty="0"/>
              <a:t>never querying out-of-distribution actions</a:t>
            </a:r>
            <a:r>
              <a:rPr lang="en-GB" sz="1200" dirty="0"/>
              <a:t>. It trains a value function using </a:t>
            </a:r>
            <a:r>
              <a:rPr lang="en-GB" sz="1200" dirty="0" err="1"/>
              <a:t>expectile</a:t>
            </a:r>
            <a:r>
              <a:rPr lang="en-GB" sz="1200" dirty="0"/>
              <a:t> regression and performs advantage-weighted </a:t>
            </a:r>
            <a:r>
              <a:rPr lang="en-GB" sz="1200" dirty="0" err="1"/>
              <a:t>behavior</a:t>
            </a:r>
            <a:r>
              <a:rPr lang="en-GB" sz="1200" dirty="0"/>
              <a:t> cloning, bypassing the pitfalls of standard SAC’s critic updates.</a:t>
            </a:r>
            <a:br>
              <a:rPr lang="en-GB" sz="1200" dirty="0"/>
            </a:br>
            <a:r>
              <a:rPr lang="en-GB" sz="1200" dirty="0">
                <a:hlinkClick r:id="rId3"/>
              </a:rPr>
              <a:t>Read here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7. Uncertainty-Based Offline Reinforcement Learning with Diversified Q-Ensemble (EDAC) - An et al., </a:t>
            </a:r>
            <a:r>
              <a:rPr lang="en-GB" sz="1200" b="1" dirty="0" err="1"/>
              <a:t>NeurIPS</a:t>
            </a:r>
            <a:r>
              <a:rPr lang="en-GB" sz="1200" b="1" dirty="0"/>
              <a:t> 2021</a:t>
            </a:r>
            <a:br>
              <a:rPr lang="en-GB" sz="1200" dirty="0"/>
            </a:br>
            <a:r>
              <a:rPr lang="en-GB" sz="1200" dirty="0"/>
              <a:t>EDAC enhances SAC by using a </a:t>
            </a:r>
            <a:r>
              <a:rPr lang="en-GB" sz="1200" b="1" dirty="0"/>
              <a:t>Q-network ensemble</a:t>
            </a:r>
            <a:r>
              <a:rPr lang="en-GB" sz="1200" dirty="0"/>
              <a:t> to estimate uncertainty and conservatively penalize high-variance value predictions. This helps mitigate SAC’s tendency to overestimate Q-values for out-of-distribution actions.</a:t>
            </a:r>
            <a:br>
              <a:rPr lang="en-GB" sz="1200" dirty="0"/>
            </a:br>
            <a:r>
              <a:rPr lang="en-GB" sz="1200" dirty="0">
                <a:hlinkClick r:id="rId4"/>
              </a:rPr>
              <a:t>Read here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/>
              <a:t>8. </a:t>
            </a:r>
            <a:r>
              <a:rPr lang="en-GB" sz="1200" b="1" dirty="0" err="1"/>
              <a:t>SpOiLer</a:t>
            </a:r>
            <a:r>
              <a:rPr lang="en-GB" sz="1200" b="1" dirty="0"/>
              <a:t>: Offline Reinforcement Learning using Scaled Penalties - Srinivasan &amp; </a:t>
            </a:r>
            <a:r>
              <a:rPr lang="en-GB" sz="1200" b="1" dirty="0" err="1"/>
              <a:t>Knottenbelt</a:t>
            </a:r>
            <a:r>
              <a:rPr lang="en-GB" sz="1200" b="1" dirty="0"/>
              <a:t>, PMLR 2024</a:t>
            </a:r>
            <a:br>
              <a:rPr lang="en-GB" sz="1200" dirty="0"/>
            </a:br>
            <a:r>
              <a:rPr lang="en-GB" sz="1200" dirty="0" err="1"/>
              <a:t>SpOiLer</a:t>
            </a:r>
            <a:r>
              <a:rPr lang="en-GB" sz="1200" dirty="0"/>
              <a:t> modifies SAC’s Bellman backups by adding a </a:t>
            </a:r>
            <a:r>
              <a:rPr lang="en-GB" sz="1200" b="1" dirty="0"/>
              <a:t>penalty proportional to the action's likelihood under the dataset</a:t>
            </a:r>
            <a:r>
              <a:rPr lang="en-GB" sz="1200" dirty="0"/>
              <a:t>, making value estimates more pessimistic for unfamiliar actions. This method avoids overestimation without needing ensembles or </a:t>
            </a:r>
            <a:r>
              <a:rPr lang="en-GB" sz="1200" dirty="0" err="1"/>
              <a:t>behavior</a:t>
            </a:r>
            <a:r>
              <a:rPr lang="en-GB" sz="1200" dirty="0"/>
              <a:t> cloning.</a:t>
            </a:r>
          </a:p>
          <a:p>
            <a:pPr marL="0" indent="0">
              <a:buNone/>
            </a:pPr>
            <a:r>
              <a:rPr lang="en-GB" sz="1200" dirty="0">
                <a:hlinkClick r:id="rId5"/>
              </a:rPr>
              <a:t>Read here</a:t>
            </a:r>
            <a:endParaRPr lang="en-GB" sz="1200" dirty="0"/>
          </a:p>
          <a:p>
            <a:pPr marL="0" indent="0">
              <a:buNone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4434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5E1E-CE86-1F68-B485-FFA624AB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213556"/>
            <a:ext cx="10890929" cy="923205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SAC (Soft Actor-Critic)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56F3-6964-CC08-BAFF-E151EFA8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36760"/>
            <a:ext cx="10890928" cy="4015683"/>
          </a:xfrm>
        </p:spPr>
        <p:txBody>
          <a:bodyPr>
            <a:noAutofit/>
          </a:bodyPr>
          <a:lstStyle/>
          <a:p>
            <a:pPr algn="l"/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SAC is a modern RL algorithm designed for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continuous action spaces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It uses both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actor–critic architecture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entropy regularization</a:t>
            </a: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actor learns a </a:t>
            </a: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stochastic policy</a:t>
            </a: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 (samples actions from a Gaussian)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Two critics estimate how good actions are (Q-values)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The entropy term in the objective encourages exploration and avoids premature convergence</a:t>
            </a:r>
          </a:p>
          <a:p>
            <a:pPr marL="0" indent="0" algn="l">
              <a:buNone/>
            </a:pPr>
            <a:endParaRPr lang="en-GB" sz="16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600" b="1" i="0" u="none" strike="noStrike" dirty="0">
                <a:solidFill>
                  <a:srgbClr val="000000"/>
                </a:solidFill>
                <a:effectLst/>
              </a:rPr>
              <a:t>Why SAC?</a:t>
            </a:r>
          </a:p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Stable</a:t>
            </a:r>
          </a:p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Sample-efficient</a:t>
            </a:r>
          </a:p>
          <a:p>
            <a:r>
              <a:rPr lang="en-GB" sz="1600" b="0" i="0" u="none" strike="noStrike" dirty="0">
                <a:solidFill>
                  <a:srgbClr val="000000"/>
                </a:solidFill>
                <a:effectLst/>
              </a:rPr>
              <a:t>Works well even in complex, continuous environments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5795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7B47-D0BC-757B-752C-15627022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664FE-A386-65E1-B038-A78AEF68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https://github.com/rail-berkeley/d4rl</a:t>
            </a:r>
            <a:endParaRPr lang="en-US" dirty="0"/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  <a:hlinkClick r:id="rId3"/>
              </a:rPr>
              <a:t>https://huggingface.co/blog/offline-rl</a:t>
            </a: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>
                <a:hlinkClick r:id="rId4"/>
              </a:rPr>
              <a:t>https://github.com/vwxyzjn/cleanrl/blob/master/cleanrl/sac_continuous_action.py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r>
              <a:rPr lang="en-US" dirty="0">
                <a:hlinkClick r:id="rId5"/>
              </a:rPr>
              <a:t>https://spinningup.openai.com/en/latest/algorithms/sac.html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125A-007F-2ADE-F38A-6C5DE2AB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192902"/>
            <a:ext cx="10890929" cy="863600"/>
          </a:xfrm>
        </p:spPr>
        <p:txBody>
          <a:bodyPr/>
          <a:lstStyle/>
          <a:p>
            <a:r>
              <a:rPr lang="en-US" dirty="0"/>
              <a:t>SAC in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15CD-7957-81DC-60D8-0FEC8D054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2015736"/>
            <a:ext cx="10890928" cy="439950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SAC tries to </a:t>
            </a:r>
            <a:r>
              <a:rPr lang="en-GB" b="1" dirty="0"/>
              <a:t>maximize two things</a:t>
            </a:r>
            <a:r>
              <a:rPr lang="en-GB" dirty="0"/>
              <a:t> at once: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total reward it gets from the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amount of </a:t>
            </a:r>
            <a:r>
              <a:rPr lang="en-GB" b="1" dirty="0"/>
              <a:t>randomness/ flexibility</a:t>
            </a:r>
            <a:r>
              <a:rPr lang="en-GB" dirty="0"/>
              <a:t> in its actions (</a:t>
            </a:r>
            <a:r>
              <a:rPr lang="en-GB" i="1" dirty="0"/>
              <a:t>Entropy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US" dirty="0"/>
              <a:t>So, the main goal is : </a:t>
            </a:r>
            <a:r>
              <a:rPr lang="en-GB" b="1" dirty="0"/>
              <a:t>Maximize: ∑[Reward+</a:t>
            </a:r>
            <a:r>
              <a:rPr lang="el-GR" b="1" dirty="0"/>
              <a:t>α⋅</a:t>
            </a:r>
            <a:r>
              <a:rPr lang="en-GB" b="1" dirty="0"/>
              <a:t>Entropy]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Mathematically represented as -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3A02B-2A3D-DA81-6DEE-2655C269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78" y="4995665"/>
            <a:ext cx="5511800" cy="86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3F473E-EF36-1713-D7DF-0BDDA2F51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931" y="4765708"/>
            <a:ext cx="6613069" cy="136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7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21BE-B236-30AC-B3B0-003499D8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Online Learning works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6467-78EE-5E37-6FF3-70AE205F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b="1" dirty="0"/>
              <a:t>online learning</a:t>
            </a:r>
            <a:r>
              <a:rPr lang="en-GB" dirty="0"/>
              <a:t>, SAC works great because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Collects new data that matches its current policy </a:t>
            </a:r>
            <a:r>
              <a:rPr lang="el-GR" dirty="0"/>
              <a:t>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Keeps improving the policy using good and up-to-date information</a:t>
            </a:r>
          </a:p>
          <a:p>
            <a:pPr marL="0" indent="0">
              <a:buNone/>
            </a:pPr>
            <a:r>
              <a:rPr lang="en-GB" dirty="0"/>
              <a:t>So, policy </a:t>
            </a:r>
            <a:r>
              <a:rPr lang="el-GR" dirty="0"/>
              <a:t>π </a:t>
            </a:r>
            <a:r>
              <a:rPr lang="en-GB" dirty="0"/>
              <a:t>is learning from data that was generated by itself, the Q-values it learns are better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0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6077-F0AA-6404-83AD-AA505B5C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89539"/>
            <a:ext cx="10890929" cy="795528"/>
          </a:xfrm>
        </p:spPr>
        <p:txBody>
          <a:bodyPr/>
          <a:lstStyle/>
          <a:p>
            <a:r>
              <a:rPr lang="en-GB" dirty="0"/>
              <a:t>Soft Bellman Backup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67F-F79A-221B-B8ED-5BAEC04B8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1917"/>
            <a:ext cx="10890928" cy="795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Soft Bellman Backup</a:t>
            </a:r>
            <a:r>
              <a:rPr lang="en-GB" dirty="0"/>
              <a:t> is the </a:t>
            </a:r>
            <a:r>
              <a:rPr lang="en-GB" b="1" dirty="0"/>
              <a:t>core update rule</a:t>
            </a:r>
            <a:r>
              <a:rPr lang="en-GB" dirty="0"/>
              <a:t> that SAC uses to learn the Q-values, and it reveals - Why SAC works so well when collecting its own data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B56EF-17B0-2AC0-3C54-C790CFC9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22" y="3020667"/>
            <a:ext cx="5572396" cy="1470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BB6B2D-B0AA-B8CC-E4BF-2CC9DBAB2BC4}"/>
              </a:ext>
            </a:extLst>
          </p:cNvPr>
          <p:cNvSpPr txBox="1"/>
          <p:nvPr/>
        </p:nvSpPr>
        <p:spPr>
          <a:xfrm>
            <a:off x="640080" y="4652798"/>
            <a:ext cx="97367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further confirms </a:t>
            </a:r>
            <a:r>
              <a:rPr lang="en-GB" b="1" dirty="0"/>
              <a:t>Why Online SAC Works Well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b="1" dirty="0"/>
              <a:t>online training</a:t>
            </a:r>
            <a:r>
              <a:rPr lang="en-GB" dirty="0"/>
              <a:t>, the agent is constantly gathering data using its </a:t>
            </a:r>
            <a:r>
              <a:rPr lang="en-GB" b="1" dirty="0"/>
              <a:t>current policy </a:t>
            </a:r>
            <a:r>
              <a:rPr lang="el-GR" dirty="0"/>
              <a:t>π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means the actions a′ used in the soft Bellman backup </a:t>
            </a:r>
            <a:r>
              <a:rPr lang="en-GB" b="1" dirty="0"/>
              <a:t>actually exist</a:t>
            </a:r>
            <a:r>
              <a:rPr lang="en-GB" dirty="0"/>
              <a:t> in the replay 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So, the Q-values it learns are grounded in </a:t>
            </a:r>
            <a:r>
              <a:rPr lang="en-GB" b="1" dirty="0"/>
              <a:t>real, seen transitions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makes the estimate of future rewards (the Q-values) </a:t>
            </a:r>
            <a:r>
              <a:rPr lang="en-GB" b="1" dirty="0"/>
              <a:t>accurate and stable</a:t>
            </a:r>
            <a:r>
              <a:rPr lang="en-GB" dirty="0"/>
              <a:t>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F32854-A749-C2DC-4C53-30DFE559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902" y="3072694"/>
            <a:ext cx="4088541" cy="12556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3B93D7-CB30-CAA0-4C00-33D6D5567EA7}"/>
              </a:ext>
            </a:extLst>
          </p:cNvPr>
          <p:cNvSpPr txBox="1"/>
          <p:nvPr/>
        </p:nvSpPr>
        <p:spPr>
          <a:xfrm>
            <a:off x="1761067" y="3531264"/>
            <a:ext cx="880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Where,</a:t>
            </a:r>
          </a:p>
        </p:txBody>
      </p:sp>
    </p:spTree>
    <p:extLst>
      <p:ext uri="{BB962C8B-B14F-4D97-AF65-F5344CB8AC3E}">
        <p14:creationId xmlns:p14="http://schemas.microsoft.com/office/powerpoint/2010/main" val="2350957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2BBD-761B-DC51-ADE6-0F24AE2C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SAC Struggles in Offline?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7B1E-C097-5313-93E3-768115DFB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1. In </a:t>
            </a:r>
            <a:r>
              <a:rPr lang="en-GB" b="1" dirty="0"/>
              <a:t>offline RL</a:t>
            </a:r>
            <a:r>
              <a:rPr lang="en-GB" dirty="0"/>
              <a:t>, we train using a fixed dataset D={(</a:t>
            </a:r>
            <a:r>
              <a:rPr lang="en-GB" dirty="0" err="1"/>
              <a:t>s,a,r,s</a:t>
            </a:r>
            <a:r>
              <a:rPr lang="en-GB" dirty="0"/>
              <a:t>′)} </a:t>
            </a:r>
            <a:r>
              <a:rPr lang="en-GB" b="1" dirty="0"/>
              <a:t>collected by another policy</a:t>
            </a:r>
            <a:r>
              <a:rPr lang="en-GB" dirty="0"/>
              <a:t>, not by interacting with the environment. This causes </a:t>
            </a:r>
            <a:r>
              <a:rPr lang="en-GB" b="1" dirty="0"/>
              <a:t>overestimation of Q Values</a:t>
            </a:r>
          </a:p>
          <a:p>
            <a:pPr marL="0" indent="0">
              <a:buNone/>
            </a:pPr>
            <a:r>
              <a:rPr lang="en-GB" dirty="0"/>
              <a:t>The dataset policy </a:t>
            </a:r>
            <a:r>
              <a:rPr lang="el-GR" b="1" dirty="0"/>
              <a:t>β(</a:t>
            </a:r>
            <a:r>
              <a:rPr lang="en-GB" b="1" dirty="0" err="1"/>
              <a:t>a∣s</a:t>
            </a:r>
            <a:r>
              <a:rPr lang="en-GB" b="1" dirty="0"/>
              <a:t>) is different from the current policy </a:t>
            </a:r>
            <a:r>
              <a:rPr lang="el-GR" b="1" dirty="0"/>
              <a:t>π(</a:t>
            </a:r>
            <a:r>
              <a:rPr lang="en-GB" b="1" dirty="0" err="1"/>
              <a:t>a∣s</a:t>
            </a:r>
            <a:r>
              <a:rPr lang="en-GB" b="1" dirty="0"/>
              <a:t>)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Actions in buffer were chosen by </a:t>
            </a:r>
            <a:r>
              <a:rPr lang="el-GR" dirty="0"/>
              <a:t>β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But SAC updates using </a:t>
            </a:r>
            <a:r>
              <a:rPr lang="el-GR" dirty="0"/>
              <a:t>π, </a:t>
            </a:r>
            <a:r>
              <a:rPr lang="en-GB" dirty="0"/>
              <a:t>which may assign high probability to </a:t>
            </a:r>
            <a:r>
              <a:rPr lang="en-GB" b="1" dirty="0"/>
              <a:t>out-of-distribution (OOD)</a:t>
            </a:r>
            <a:r>
              <a:rPr lang="en-GB" dirty="0"/>
              <a:t> actions</a:t>
            </a:r>
          </a:p>
          <a:p>
            <a:r>
              <a:rPr lang="en-GB" dirty="0"/>
              <a:t>This causes Q-values to be overestimated.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2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5C0A-82BF-DE7A-306F-9BD96A0E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SAC Struggles in Offline?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98A91-FFB8-9080-0AB4-C071747D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Unseen Actions : </a:t>
            </a:r>
          </a:p>
          <a:p>
            <a:r>
              <a:rPr lang="en-GB" dirty="0"/>
              <a:t>SAC samples actions a′∼</a:t>
            </a:r>
            <a:r>
              <a:rPr lang="el-GR" dirty="0"/>
              <a:t>π(</a:t>
            </a:r>
            <a:r>
              <a:rPr lang="en-GB" dirty="0" err="1"/>
              <a:t>a∣s</a:t>
            </a:r>
            <a:r>
              <a:rPr lang="en-GB" dirty="0"/>
              <a:t>′) during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But in offline RL, these actions </a:t>
            </a:r>
            <a:r>
              <a:rPr lang="en-GB" b="1" dirty="0"/>
              <a:t>may not exist</a:t>
            </a:r>
            <a:r>
              <a:rPr lang="en-GB" dirty="0"/>
              <a:t>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When the Q-function tries to evaluate Q(</a:t>
            </a:r>
            <a:r>
              <a:rPr lang="en-GB" dirty="0" err="1"/>
              <a:t>s′,a</a:t>
            </a:r>
            <a:r>
              <a:rPr lang="en-GB" dirty="0"/>
              <a:t>′), it tries random guesses.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This could be even worsened by </a:t>
            </a:r>
            <a:r>
              <a:rPr lang="en-GB" b="1" dirty="0"/>
              <a:t>Entropy Term (−</a:t>
            </a:r>
            <a:r>
              <a:rPr lang="el-GR" b="1" dirty="0"/>
              <a:t>α</a:t>
            </a:r>
            <a:r>
              <a:rPr lang="en-GB" b="1" dirty="0"/>
              <a:t>log</a:t>
            </a:r>
            <a:r>
              <a:rPr lang="el-GR" b="1" dirty="0"/>
              <a:t>π(</a:t>
            </a:r>
            <a:r>
              <a:rPr lang="en-GB" b="1" dirty="0" err="1"/>
              <a:t>a∣s</a:t>
            </a:r>
            <a:r>
              <a:rPr lang="en-GB" b="1" dirty="0"/>
              <a:t>) ), </a:t>
            </a:r>
            <a:r>
              <a:rPr lang="en-GB" dirty="0"/>
              <a:t>as it can push the policy toward diverse actions not supported by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EC64-5C02-A61C-884E-5CCE3BFD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863599"/>
          </a:xfrm>
        </p:spPr>
        <p:txBody>
          <a:bodyPr/>
          <a:lstStyle/>
          <a:p>
            <a:r>
              <a:rPr lang="en-GB" dirty="0"/>
              <a:t>Why SAC Works Across Many Environments?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57C3C7-15BB-5B8E-CF70-3C16C5716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39" y="2859086"/>
            <a:ext cx="5412639" cy="13260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C3F02-B5DA-64C3-34F3-F15DAC8638DD}"/>
              </a:ext>
            </a:extLst>
          </p:cNvPr>
          <p:cNvSpPr txBox="1"/>
          <p:nvPr/>
        </p:nvSpPr>
        <p:spPr>
          <a:xfrm>
            <a:off x="7378954" y="2672818"/>
            <a:ext cx="439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encourages </a:t>
            </a:r>
            <a:r>
              <a:rPr lang="en-GB" b="1" dirty="0"/>
              <a:t>diverse actions</a:t>
            </a:r>
            <a:r>
              <a:rPr lang="en-GB" dirty="0"/>
              <a:t>, improving exploration in </a:t>
            </a:r>
            <a:r>
              <a:rPr lang="en-GB" b="1" dirty="0"/>
              <a:t>continuous and sparse reward</a:t>
            </a:r>
            <a:r>
              <a:rPr lang="en-GB" dirty="0"/>
              <a:t> environments.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DBE93-3B92-FF2F-D18B-EAB7CD89B02C}"/>
              </a:ext>
            </a:extLst>
          </p:cNvPr>
          <p:cNvSpPr txBox="1"/>
          <p:nvPr/>
        </p:nvSpPr>
        <p:spPr>
          <a:xfrm>
            <a:off x="835378" y="2303486"/>
            <a:ext cx="568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SAC maximizes </a:t>
            </a:r>
            <a:r>
              <a:rPr lang="en-GB" b="1" dirty="0"/>
              <a:t>both expected reward and entropy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A5ED3-76AF-290C-8169-8890F91A77C7}"/>
              </a:ext>
            </a:extLst>
          </p:cNvPr>
          <p:cNvSpPr txBox="1"/>
          <p:nvPr/>
        </p:nvSpPr>
        <p:spPr>
          <a:xfrm>
            <a:off x="947293" y="4910667"/>
            <a:ext cx="452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Soft Bellman Backup Stabilizes Learning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6D84D-3AC1-878C-2C4D-1289B77E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78" y="5371178"/>
            <a:ext cx="4180313" cy="458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0ABF2-C970-70F3-53E9-4C92F585B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578" y="6076208"/>
            <a:ext cx="5412639" cy="533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3543B7-7CCA-076B-DCAE-1279DB602D98}"/>
              </a:ext>
            </a:extLst>
          </p:cNvPr>
          <p:cNvSpPr txBox="1"/>
          <p:nvPr/>
        </p:nvSpPr>
        <p:spPr>
          <a:xfrm>
            <a:off x="1292578" y="5808796"/>
            <a:ext cx="1804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soft value function,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859E1-D505-6AAA-256E-3363D1BEBA0C}"/>
              </a:ext>
            </a:extLst>
          </p:cNvPr>
          <p:cNvSpPr txBox="1"/>
          <p:nvPr/>
        </p:nvSpPr>
        <p:spPr>
          <a:xfrm>
            <a:off x="7378954" y="5486399"/>
            <a:ext cx="453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</a:t>
            </a:r>
            <a:r>
              <a:rPr lang="en-GB" b="1" dirty="0"/>
              <a:t>smooths out overestimation errors</a:t>
            </a:r>
            <a:r>
              <a:rPr lang="en-GB" dirty="0"/>
              <a:t> and helps convergence.</a:t>
            </a:r>
          </a:p>
          <a:p>
            <a:endParaRPr lang="en-US" dirty="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084D332-C778-69CF-F207-83BBF381968E}"/>
              </a:ext>
            </a:extLst>
          </p:cNvPr>
          <p:cNvSpPr/>
          <p:nvPr/>
        </p:nvSpPr>
        <p:spPr>
          <a:xfrm>
            <a:off x="6705217" y="5644444"/>
            <a:ext cx="339050" cy="349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5E5A3B9-9C51-971E-FBCA-A200B02706A4}"/>
              </a:ext>
            </a:extLst>
          </p:cNvPr>
          <p:cNvSpPr/>
          <p:nvPr/>
        </p:nvSpPr>
        <p:spPr>
          <a:xfrm>
            <a:off x="6705217" y="3042698"/>
            <a:ext cx="339050" cy="3499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044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652</TotalTime>
  <Words>2602</Words>
  <Application>Microsoft Macintosh PowerPoint</Application>
  <PresentationFormat>Widescreen</PresentationFormat>
  <Paragraphs>213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-webkit-standard</vt:lpstr>
      <vt:lpstr>Aptos</vt:lpstr>
      <vt:lpstr>Arial</vt:lpstr>
      <vt:lpstr>Grandview Display</vt:lpstr>
      <vt:lpstr>DashVTI</vt:lpstr>
      <vt:lpstr>SAC ONLINE vs OFFLINE LEARNING</vt:lpstr>
      <vt:lpstr>Reinforcement Learning (RL)</vt:lpstr>
      <vt:lpstr>SAC (Soft Actor-Critic)</vt:lpstr>
      <vt:lpstr>SAC in Online Learning</vt:lpstr>
      <vt:lpstr>Why Online Learning works better?</vt:lpstr>
      <vt:lpstr>Soft Bellman Backup</vt:lpstr>
      <vt:lpstr>Why SAC Struggles in Offline?</vt:lpstr>
      <vt:lpstr>Why SAC Struggles in Offline? (Cont.)</vt:lpstr>
      <vt:lpstr>Why SAC Works Across Many Environments?</vt:lpstr>
      <vt:lpstr>Why SAC Works Across Many Environments?</vt:lpstr>
      <vt:lpstr>SAC vs DQN</vt:lpstr>
      <vt:lpstr>Task Summary</vt:lpstr>
      <vt:lpstr>SACv1: Provided Custom Implementation</vt:lpstr>
      <vt:lpstr>Code Structure (.py Files)</vt:lpstr>
      <vt:lpstr>Online and Offline Code Flow</vt:lpstr>
      <vt:lpstr>Results Overview -  LunarLanderContinuousv2</vt:lpstr>
      <vt:lpstr>Results Overview -  Pendulum V1</vt:lpstr>
      <vt:lpstr>Results Comparison -  Lunar &amp; Pendulum</vt:lpstr>
      <vt:lpstr>Key Challenges</vt:lpstr>
      <vt:lpstr>Key Challenges (Cont.)</vt:lpstr>
      <vt:lpstr>Interpretation</vt:lpstr>
      <vt:lpstr>SAC SB3 (Stable-Baselines3)</vt:lpstr>
      <vt:lpstr>SAC SB3?</vt:lpstr>
      <vt:lpstr>Results Overview -  LunarLanderContv2 Online</vt:lpstr>
      <vt:lpstr>Interpretation</vt:lpstr>
      <vt:lpstr>Why SACv1 Underperformed vs SAC SB3</vt:lpstr>
      <vt:lpstr>SAC Auto Entropy Tuning</vt:lpstr>
      <vt:lpstr>Key papers - on why SAC struggles in Offline RL</vt:lpstr>
      <vt:lpstr>Key papers - on why SAC struggles in Offline RL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Viswak Balaji</dc:creator>
  <cp:lastModifiedBy>Viswak Balaji</cp:lastModifiedBy>
  <cp:revision>13</cp:revision>
  <dcterms:created xsi:type="dcterms:W3CDTF">2025-05-21T13:07:47Z</dcterms:created>
  <dcterms:modified xsi:type="dcterms:W3CDTF">2025-06-06T11:23:20Z</dcterms:modified>
</cp:coreProperties>
</file>