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3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9" r:id="rId12"/>
    <p:sldId id="260" r:id="rId13"/>
    <p:sldId id="279" r:id="rId14"/>
    <p:sldId id="261" r:id="rId15"/>
    <p:sldId id="262" r:id="rId16"/>
    <p:sldId id="288" r:id="rId17"/>
    <p:sldId id="289" r:id="rId18"/>
    <p:sldId id="278" r:id="rId19"/>
    <p:sldId id="287" r:id="rId20"/>
    <p:sldId id="292" r:id="rId21"/>
    <p:sldId id="291" r:id="rId22"/>
    <p:sldId id="300" r:id="rId23"/>
    <p:sldId id="296" r:id="rId24"/>
    <p:sldId id="297" r:id="rId25"/>
    <p:sldId id="298" r:id="rId26"/>
    <p:sldId id="293" r:id="rId27"/>
    <p:sldId id="294" r:id="rId28"/>
    <p:sldId id="295" r:id="rId29"/>
    <p:sldId id="299" r:id="rId30"/>
    <p:sldId id="286" r:id="rId31"/>
    <p:sldId id="276" r:id="rId32"/>
    <p:sldId id="277" r:id="rId33"/>
    <p:sldId id="26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7"/>
    <p:restoredTop sz="94725"/>
  </p:normalViewPr>
  <p:slideViewPr>
    <p:cSldViewPr snapToGrid="0">
      <p:cViewPr varScale="1">
        <p:scale>
          <a:sx n="108" d="100"/>
          <a:sy n="108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5CC7-BF03-CC47-9D99-7644616DAA7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FA9E1-7914-0B4B-8703-464598413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E88A-B853-70C4-C88A-1C5D6139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ACA5D-98DC-5569-5376-0B77E7FC3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00B0-0BED-8295-9AB7-5953E8F05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F3DD6-908B-4ACE-5ECB-80D475A3E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FA9E1-7914-0B4B-8703-4645984130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388D-52F0-68FB-C3E3-6AC831B4F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3780F-7A34-2909-56FB-4D721A534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33E91-2514-BC60-4AC4-916C62CEE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2281-ED00-1131-5852-568CC4E10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FA9E1-7914-0B4B-8703-4645984130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486A-7037-4BF2-FA7D-0389A77D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4BCD5-0149-E969-76BB-A8CD1427F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5530C-489A-972E-0F84-626356950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4840-6C85-246A-D53C-9121ED4DB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FA9E1-7914-0B4B-8703-4645984130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8" r:id="rId6"/>
    <p:sldLayoutId id="2147483853" r:id="rId7"/>
    <p:sldLayoutId id="2147483854" r:id="rId8"/>
    <p:sldLayoutId id="2147483855" r:id="rId9"/>
    <p:sldLayoutId id="2147483857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6.0477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arxiv.org/abs/1812.059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0949" TargetMode="External"/><Relationship Id="rId2" Type="http://schemas.openxmlformats.org/officeDocument/2006/relationships/hyperlink" Target="https://arxiv.org/abs/1812.029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006.04779" TargetMode="External"/><Relationship Id="rId4" Type="http://schemas.openxmlformats.org/officeDocument/2006/relationships/hyperlink" Target="https://arxiv.org/abs/1911.11361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6169" TargetMode="External"/><Relationship Id="rId2" Type="http://schemas.openxmlformats.org/officeDocument/2006/relationships/hyperlink" Target="https://arxiv.org/abs/2106.068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edings.mlr.press/v242/srinivasan24a/srinivasan24a.pdf" TargetMode="External"/><Relationship Id="rId4" Type="http://schemas.openxmlformats.org/officeDocument/2006/relationships/hyperlink" Target="https://arxiv.org/abs/2110.0154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offline-rl" TargetMode="External"/><Relationship Id="rId2" Type="http://schemas.openxmlformats.org/officeDocument/2006/relationships/hyperlink" Target="https://github.com/rail-berkeley/d4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inningup.openai.com/en/latest/algorithms/sac.html" TargetMode="External"/><Relationship Id="rId4" Type="http://schemas.openxmlformats.org/officeDocument/2006/relationships/hyperlink" Target="https://github.com/vwxyzjn/cleanrl/blob/master/cleanrl/sac_continuous_actio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7B4191C3-C039-15F8-19B8-D357351C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689"/>
          <a:stretch>
            <a:fillRect/>
          </a:stretch>
        </p:blipFill>
        <p:spPr>
          <a:xfrm>
            <a:off x="20" y="22730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BD728-E925-E2F5-D9A2-303F1BED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501658"/>
            <a:ext cx="5207564" cy="335585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SAC ONLINE vs OFFLINE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12E6B-3D6F-E618-CA15-9CBD05C0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3631406"/>
            <a:ext cx="4439920" cy="11047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investigation into sample efficiency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A382B5F4-013E-E8A1-4CA2-BA20F14FBD2E}"/>
              </a:ext>
            </a:extLst>
          </p:cNvPr>
          <p:cNvSpPr txBox="1">
            <a:spLocks/>
          </p:cNvSpPr>
          <p:nvPr/>
        </p:nvSpPr>
        <p:spPr>
          <a:xfrm>
            <a:off x="640080" y="5085042"/>
            <a:ext cx="4439920" cy="1104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Viswak RB – 124104338</a:t>
            </a:r>
          </a:p>
          <a:p>
            <a:r>
              <a:rPr lang="en-US" dirty="0">
                <a:solidFill>
                  <a:srgbClr val="FFFFFF"/>
                </a:solidFill>
              </a:rPr>
              <a:t>M.Sc. Data science &amp; Analytics - UCC</a:t>
            </a:r>
          </a:p>
        </p:txBody>
      </p:sp>
    </p:spTree>
    <p:extLst>
      <p:ext uri="{BB962C8B-B14F-4D97-AF65-F5344CB8AC3E}">
        <p14:creationId xmlns:p14="http://schemas.microsoft.com/office/powerpoint/2010/main" val="188927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F17-E59E-5C6F-91B2-868CF46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SAC Works Across Many Environments?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0815-2487-FCC7-C65C-30362659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3. Off-Policy and Sample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SAC is </a:t>
            </a:r>
            <a:r>
              <a:rPr lang="en-GB" b="1" dirty="0"/>
              <a:t>off-policy</a:t>
            </a:r>
            <a:r>
              <a:rPr lang="en-GB" dirty="0"/>
              <a:t>, meaning it reuses past transitions via a </a:t>
            </a:r>
            <a:r>
              <a:rPr lang="en-GB" b="1" dirty="0"/>
              <a:t>replay buffer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improves </a:t>
            </a:r>
            <a:r>
              <a:rPr lang="en-GB" b="1" dirty="0"/>
              <a:t>sample efficiency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SAC is more generalized as it can handle</a:t>
            </a:r>
          </a:p>
          <a:p>
            <a:pPr marL="0" indent="0">
              <a:buNone/>
            </a:pPr>
            <a:r>
              <a:rPr lang="en-GB" dirty="0"/>
              <a:t>Continuous action spaces (e.g., Pendulum, </a:t>
            </a:r>
            <a:r>
              <a:rPr lang="en-GB" dirty="0" err="1"/>
              <a:t>LunarLanderContinuous</a:t>
            </a:r>
            <a:r>
              <a:rPr lang="en-GB" dirty="0"/>
              <a:t>), High-dimensional observations, Stochastic or deterministic dynamics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8D649-7910-50F3-13F8-17D8CFB1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84" y="3618794"/>
            <a:ext cx="3238500" cy="54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2AA21-5404-5F2A-8F7B-0B7B3D2C1768}"/>
              </a:ext>
            </a:extLst>
          </p:cNvPr>
          <p:cNvSpPr txBox="1"/>
          <p:nvPr/>
        </p:nvSpPr>
        <p:spPr>
          <a:xfrm>
            <a:off x="5039646" y="404722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replay buffer</a:t>
            </a:r>
            <a:r>
              <a:rPr lang="en-GB" dirty="0"/>
              <a:t> D stores past experience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1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E06A-4CD0-D3A9-1C7A-6DB1B47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9" y="1109487"/>
            <a:ext cx="10890929" cy="87488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SAC vs DQN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4F6473A-FFBF-4CF3-2F67-E1A5297B5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398" y="1995664"/>
            <a:ext cx="9753600" cy="323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AD17FA-8CB3-B03E-1CA5-363D2F26E31E}"/>
              </a:ext>
            </a:extLst>
          </p:cNvPr>
          <p:cNvSpPr txBox="1"/>
          <p:nvPr/>
        </p:nvSpPr>
        <p:spPr>
          <a:xfrm>
            <a:off x="639109" y="5355087"/>
            <a:ext cx="10130491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/>
              <a:t>Key difference: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DQN works well for simple, discrete problems like Atari games.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SAC is designed for more complex tasks like robotic control, where actions are continuous and noisy</a:t>
            </a: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17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A99D-F079-A5FE-98F9-9B36470A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0978"/>
            <a:ext cx="10890929" cy="773287"/>
          </a:xfrm>
        </p:spPr>
        <p:txBody>
          <a:bodyPr/>
          <a:lstStyle/>
          <a:p>
            <a:r>
              <a:rPr lang="en-US" dirty="0"/>
              <a:t>Task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C745-D366-F318-05E5-F9DD3F6B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46" y="2190043"/>
            <a:ext cx="5942176" cy="43800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wanted to explore how SAC performs when trained: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Online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— the agent interacts with the environment while learning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Offline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— the agent is trained only on a fixed dataset collected earlier</a:t>
            </a:r>
          </a:p>
          <a:p>
            <a:pPr marL="0" indent="0" algn="l">
              <a:buNone/>
            </a:pP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ran this experiment on two environments: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LunarLanderContinuous-v2 : </a:t>
            </a:r>
            <a:r>
              <a:rPr lang="en-GB" sz="1400" dirty="0">
                <a:solidFill>
                  <a:srgbClr val="000000"/>
                </a:solidFill>
              </a:rPr>
              <a:t>A simulated lunar module must land softly on a designated pad using thrusters.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Action space: 2 continuous controls (main engine + side thrusters)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Reward depends on landing speed, position, angle, and fuel efficiency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GB" sz="14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Pendulum-v1 : 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A simple inverted pendulum must be balanced upright by applying torque.</a:t>
            </a:r>
            <a:br>
              <a:rPr lang="en-GB" sz="140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Action space: 1 continuous torque value</a:t>
            </a:r>
            <a:br>
              <a:rPr lang="en-GB" sz="140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Reward penalizes angle deviation and high velocity.</a:t>
            </a:r>
          </a:p>
          <a:p>
            <a:pPr marL="0" indent="0" algn="l">
              <a:buNone/>
            </a:pP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504AA-F841-3387-CEC1-3D5487B91EE0}"/>
              </a:ext>
            </a:extLst>
          </p:cNvPr>
          <p:cNvSpPr txBox="1"/>
          <p:nvPr/>
        </p:nvSpPr>
        <p:spPr>
          <a:xfrm>
            <a:off x="7861283" y="4398317"/>
            <a:ext cx="4086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For each:</a:t>
            </a:r>
          </a:p>
          <a:p>
            <a:pPr algn="l"/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trained online for 1,000 episodes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Collected the replay buffer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Used it to train a new agent offline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Compared convergence and final performance</a:t>
            </a:r>
          </a:p>
          <a:p>
            <a:endParaRPr lang="en-US" sz="14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435800-4A2F-B676-FD61-E45B3AC78687}"/>
              </a:ext>
            </a:extLst>
          </p:cNvPr>
          <p:cNvSpPr/>
          <p:nvPr/>
        </p:nvSpPr>
        <p:spPr>
          <a:xfrm>
            <a:off x="7001219" y="5043315"/>
            <a:ext cx="541867" cy="310442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644-ED27-2961-15C5-39EC59406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SAC:</a:t>
            </a:r>
            <a:br>
              <a:rPr lang="en-GB" dirty="0"/>
            </a:br>
            <a:r>
              <a:rPr lang="en-GB" dirty="0"/>
              <a:t>Implementation on</a:t>
            </a:r>
            <a:br>
              <a:rPr lang="en-GB" dirty="0"/>
            </a:br>
            <a:r>
              <a:rPr lang="en-GB" dirty="0"/>
              <a:t>LunarLanderv2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4F49-4DAE-3DAB-E888-7E46613C5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Custom/Provided neural network architecture for policy and Q-networks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A87C2-E3B3-4818-8EC1-58C9A6EA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83" y="1607961"/>
            <a:ext cx="4432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4B7-64BD-AF9A-EF82-58BFBAE0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58712"/>
            <a:ext cx="10890929" cy="1097280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Structure (.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62B-AA03-D62B-C2C6-4D6A6ECB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1" y="2355992"/>
            <a:ext cx="5230142" cy="3586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sac_torch.py</a:t>
            </a:r>
            <a:br>
              <a:rPr lang="en-US" sz="1600" dirty="0"/>
            </a:br>
            <a:r>
              <a:rPr lang="en-US" sz="1600" dirty="0"/>
              <a:t>The heart of the SAC agent. Defines:</a:t>
            </a:r>
          </a:p>
          <a:p>
            <a:r>
              <a:rPr lang="en-US" sz="1600" dirty="0"/>
              <a:t>Actor and critic networks</a:t>
            </a:r>
          </a:p>
          <a:p>
            <a:r>
              <a:rPr lang="en-US" sz="1600" dirty="0"/>
              <a:t>Replay buffer</a:t>
            </a:r>
          </a:p>
          <a:p>
            <a:r>
              <a:rPr lang="en-US" sz="1600" dirty="0"/>
              <a:t>Training loop (learn())</a:t>
            </a:r>
          </a:p>
          <a:p>
            <a:pPr marL="0" indent="0">
              <a:buNone/>
            </a:pPr>
            <a:r>
              <a:rPr lang="en-US" sz="1600" b="1" dirty="0" err="1"/>
              <a:t>networks.py</a:t>
            </a:r>
            <a:br>
              <a:rPr lang="en-US" sz="1600" dirty="0"/>
            </a:br>
            <a:r>
              <a:rPr lang="en-US" sz="1600" dirty="0"/>
              <a:t>Contains the neural network models for actor and critic.</a:t>
            </a:r>
          </a:p>
          <a:p>
            <a:pPr marL="0" indent="0">
              <a:buNone/>
            </a:pPr>
            <a:r>
              <a:rPr lang="en-US" sz="1600" b="1" dirty="0" err="1"/>
              <a:t>utils.py</a:t>
            </a:r>
            <a:br>
              <a:rPr lang="en-US" sz="1600" dirty="0"/>
            </a:br>
            <a:r>
              <a:rPr lang="en-US" sz="1600" dirty="0"/>
              <a:t>Simple utility for plotting learning curves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B1FD4-EEED-D303-6C40-2C900F994C4A}"/>
              </a:ext>
            </a:extLst>
          </p:cNvPr>
          <p:cNvSpPr txBox="1"/>
          <p:nvPr/>
        </p:nvSpPr>
        <p:spPr>
          <a:xfrm>
            <a:off x="6721940" y="4502009"/>
            <a:ext cx="4244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main_sac_offline.py</a:t>
            </a:r>
            <a:endParaRPr lang="en-US" sz="1600" b="1" dirty="0"/>
          </a:p>
          <a:p>
            <a:endParaRPr lang="en-US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Handles offline training: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Loads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Trains without any new interaction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0F90D-BB18-45AA-F98C-343CD80AAC84}"/>
              </a:ext>
            </a:extLst>
          </p:cNvPr>
          <p:cNvSpPr txBox="1"/>
          <p:nvPr/>
        </p:nvSpPr>
        <p:spPr>
          <a:xfrm>
            <a:off x="6685964" y="2532239"/>
            <a:ext cx="3680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main_sac.py</a:t>
            </a:r>
            <a:endParaRPr lang="en-US" sz="1600" b="1" dirty="0"/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 online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Interacts with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Trains and saves models and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5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69BD-9286-8516-41ED-3CA155E2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Online and Offline Code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150C-153F-9724-7BEF-1B30B97F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2373828"/>
            <a:ext cx="5117254" cy="28077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Online Training Flow (</a:t>
            </a:r>
            <a:r>
              <a:rPr lang="en-GB" sz="1400" b="1" i="0" u="none" strike="noStrike" dirty="0" err="1">
                <a:solidFill>
                  <a:srgbClr val="000000"/>
                </a:solidFill>
                <a:effectLst/>
              </a:rPr>
              <a:t>main_sac.py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Agent runs episodes in the environment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After every step: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Saves transition to replay buffer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Learns from sampled batches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All transitions are saved as a .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pkl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file for offline use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Plots learning curve during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239D1-54BE-466C-18C8-53D6195C4289}"/>
              </a:ext>
            </a:extLst>
          </p:cNvPr>
          <p:cNvSpPr txBox="1">
            <a:spLocks/>
          </p:cNvSpPr>
          <p:nvPr/>
        </p:nvSpPr>
        <p:spPr>
          <a:xfrm>
            <a:off x="5994992" y="2373828"/>
            <a:ext cx="5117254" cy="2807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Offline Training Flow (</a:t>
            </a:r>
            <a:r>
              <a:rPr lang="en-GB" sz="1400" b="1" i="0" u="none" strike="noStrike" dirty="0" err="1">
                <a:solidFill>
                  <a:srgbClr val="000000"/>
                </a:solidFill>
                <a:effectLst/>
              </a:rPr>
              <a:t>main_sac_offline.py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Loads the .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pkl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dataset into replay buffer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Trains the agent entirely from this fixed data (no new steps in the env)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Every few thousand steps: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Evaluates policy in the environment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Plots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55C65-543A-7BAC-54DE-3D5DE20079FF}"/>
              </a:ext>
            </a:extLst>
          </p:cNvPr>
          <p:cNvSpPr txBox="1"/>
          <p:nvPr/>
        </p:nvSpPr>
        <p:spPr>
          <a:xfrm>
            <a:off x="660992" y="5486399"/>
            <a:ext cx="9927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By reusing the same agent class across both flows, we minimized code duplication while testing both training setups.</a:t>
            </a:r>
          </a:p>
        </p:txBody>
      </p:sp>
    </p:spTree>
    <p:extLst>
      <p:ext uri="{BB962C8B-B14F-4D97-AF65-F5344CB8AC3E}">
        <p14:creationId xmlns:p14="http://schemas.microsoft.com/office/powerpoint/2010/main" val="169104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1DC2-9F12-7077-32FA-685F799F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50FC-2B0F-93E6-1A4D-4B2D34AD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052645"/>
            <a:ext cx="10890929" cy="555078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LunarLanderContinuousv2 Online</a:t>
            </a:r>
            <a:endParaRPr lang="en-US" dirty="0"/>
          </a:p>
        </p:txBody>
      </p:sp>
      <p:pic>
        <p:nvPicPr>
          <p:cNvPr id="4" name="Picture 3" descr="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E45E7541-0517-48E0-DC7A-DA5EB896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58" y="1740182"/>
            <a:ext cx="8773402" cy="51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7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E7CD-F48A-9E6A-64CB-B266C9D4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5E1-EC3C-75A6-34EF-E5F44F63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052645"/>
            <a:ext cx="10890929" cy="555078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LunarLanderContinuousv2 Offline</a:t>
            </a:r>
            <a:endParaRPr lang="en-US" dirty="0"/>
          </a:p>
        </p:txBody>
      </p:sp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6D37FD82-59CE-1C6B-C0B7-4839B71B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59" y="1607723"/>
            <a:ext cx="9000475" cy="52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3159-9708-0DD1-21F0-529DC1D1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7197-BAD0-DB67-0E11-F6A37B94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40107"/>
            <a:ext cx="10890929" cy="6395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Comparison -  </a:t>
            </a:r>
            <a:r>
              <a:rPr lang="en-GB" b="0" dirty="0">
                <a:solidFill>
                  <a:srgbClr val="000000"/>
                </a:solidFill>
                <a:latin typeface="-webkit-standard"/>
              </a:rPr>
              <a:t>Lunar Online vs Offline</a:t>
            </a:r>
            <a:endParaRPr lang="en-US" dirty="0"/>
          </a:p>
        </p:txBody>
      </p:sp>
      <p:pic>
        <p:nvPicPr>
          <p:cNvPr id="4" name="Picture 3" descr="A graph of a graph showing a blue line&#10;&#10;Description automatically generated with medium confidence">
            <a:extLst>
              <a:ext uri="{FF2B5EF4-FFF2-40B4-BE49-F238E27FC236}">
                <a16:creationId xmlns:a16="http://schemas.microsoft.com/office/drawing/2014/main" id="{6872F422-B4F7-075C-FD39-B4D54C7F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02" y="1718842"/>
            <a:ext cx="8545977" cy="498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4EE20-2CA9-2B2E-1896-BF718B04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6D132-9235-CDAF-1B90-76A0B31D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174830"/>
            <a:ext cx="11208692" cy="64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0" u="none" strike="noStrike" dirty="0">
                <a:effectLst/>
              </a:rPr>
              <a:t>Sample Efficiency-  </a:t>
            </a:r>
            <a:r>
              <a:rPr lang="en-US" sz="3400" dirty="0"/>
              <a:t>Lunar Online vs Offline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41F6E1-A54D-A8E1-CEA3-6AC4FFC9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13515"/>
              </p:ext>
            </p:extLst>
          </p:nvPr>
        </p:nvGraphicFramePr>
        <p:xfrm>
          <a:off x="984148" y="2068768"/>
          <a:ext cx="9893649" cy="3987648"/>
        </p:xfrm>
        <a:graphic>
          <a:graphicData uri="http://schemas.openxmlformats.org/drawingml/2006/table">
            <a:tbl>
              <a:tblPr/>
              <a:tblGrid>
                <a:gridCol w="3297883">
                  <a:extLst>
                    <a:ext uri="{9D8B030D-6E8A-4147-A177-3AD203B41FA5}">
                      <a16:colId xmlns:a16="http://schemas.microsoft.com/office/drawing/2014/main" val="1159065571"/>
                    </a:ext>
                  </a:extLst>
                </a:gridCol>
                <a:gridCol w="3297883">
                  <a:extLst>
                    <a:ext uri="{9D8B030D-6E8A-4147-A177-3AD203B41FA5}">
                      <a16:colId xmlns:a16="http://schemas.microsoft.com/office/drawing/2014/main" val="1645107876"/>
                    </a:ext>
                  </a:extLst>
                </a:gridCol>
                <a:gridCol w="3297883">
                  <a:extLst>
                    <a:ext uri="{9D8B030D-6E8A-4147-A177-3AD203B41FA5}">
                      <a16:colId xmlns:a16="http://schemas.microsoft.com/office/drawing/2014/main" val="3942544538"/>
                    </a:ext>
                  </a:extLst>
                </a:gridCol>
              </a:tblGrid>
              <a:tr h="569664">
                <a:tc>
                  <a:txBody>
                    <a:bodyPr/>
                    <a:lstStyle/>
                    <a:p>
                      <a:r>
                        <a:rPr lang="en-GB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Online 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Offline 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131100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Solved Task (≥200)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302462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Success %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833419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Total Steps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1,500,000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1,250,000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18627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Total Data Used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24568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Steps to Reach 200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145964"/>
                  </a:ext>
                </a:extLst>
              </a:tr>
              <a:tr h="569664">
                <a:tc>
                  <a:txBody>
                    <a:bodyPr/>
                    <a:lstStyle/>
                    <a:p>
                      <a:r>
                        <a:rPr lang="en-GB" b="1"/>
                        <a:t>Data to Reach 200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2,440,000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74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21E-1E2A-56AC-2CD9-E46B347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66368"/>
            <a:ext cx="10890929" cy="1097280"/>
          </a:xfrm>
        </p:spPr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924-006F-6574-72DA-4C920B76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2012581"/>
            <a:ext cx="10890928" cy="435435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Reinforcement Learning (RL) is a way to train an agent to make decisions by trial and error. The agent interacts with an environment 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Observing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state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Taking an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action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Receiving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reward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Moving to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new state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Over time, the agent learns a policy that maximizes total reward.</a:t>
            </a:r>
          </a:p>
          <a:p>
            <a:pPr marL="0" indent="0"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Two main training styles: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Online RL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: The agent learns by actively interacting with the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Offline RL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: The agent is trained on a pre-recorded dataset — no new environment interaction is allowed.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D4AA9-7A0C-FB54-27E4-8129F4B1CFB5}"/>
              </a:ext>
            </a:extLst>
          </p:cNvPr>
          <p:cNvSpPr/>
          <p:nvPr/>
        </p:nvSpPr>
        <p:spPr>
          <a:xfrm>
            <a:off x="474133" y="5057422"/>
            <a:ext cx="10509956" cy="138853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10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4AC6-A516-671C-75E0-C283C6D9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Offline SAC - Expected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FB93-D849-2857-B5DD-7F75FF6EC87F}"/>
              </a:ext>
            </a:extLst>
          </p:cNvPr>
          <p:cNvSpPr txBox="1"/>
          <p:nvPr/>
        </p:nvSpPr>
        <p:spPr>
          <a:xfrm>
            <a:off x="660992" y="2303259"/>
            <a:ext cx="112840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 Q-function thinks bad actions are good</a:t>
            </a:r>
            <a:r>
              <a:rPr lang="en-GB" sz="2000" dirty="0"/>
              <a:t> (overestimates their value).</a:t>
            </a:r>
          </a:p>
          <a:p>
            <a:endParaRPr lang="en-GB" sz="2000" b="1" dirty="0"/>
          </a:p>
          <a:p>
            <a:r>
              <a:rPr lang="en-GB" sz="2000" b="1" dirty="0"/>
              <a:t>Policy learns to choose those bad actions</a:t>
            </a:r>
            <a:r>
              <a:rPr lang="en-GB" sz="2000" dirty="0"/>
              <a:t>.</a:t>
            </a:r>
          </a:p>
          <a:p>
            <a:r>
              <a:rPr lang="en-GB" sz="2000" dirty="0"/>
              <a:t>	During evaluation, the environment </a:t>
            </a:r>
            <a:r>
              <a:rPr lang="en-GB" sz="2000" b="1" dirty="0"/>
              <a:t>executes those actions</a:t>
            </a:r>
            <a:r>
              <a:rPr lang="en-GB" sz="2000" dirty="0"/>
              <a:t>, which are:</a:t>
            </a:r>
          </a:p>
          <a:p>
            <a:pPr lvl="1"/>
            <a:r>
              <a:rPr lang="en-GB" sz="2000" dirty="0"/>
              <a:t>OOD (never seen in the dataset)</a:t>
            </a:r>
          </a:p>
          <a:p>
            <a:pPr lvl="1"/>
            <a:r>
              <a:rPr lang="en-GB" sz="2000" dirty="0"/>
              <a:t>Unsafe or ineffective</a:t>
            </a:r>
          </a:p>
          <a:p>
            <a:pPr lvl="1"/>
            <a:r>
              <a:rPr lang="en-GB" sz="2000" dirty="0"/>
              <a:t>Misleadingly rated as high-value</a:t>
            </a:r>
          </a:p>
          <a:p>
            <a:endParaRPr lang="en-GB" sz="2000" dirty="0"/>
          </a:p>
          <a:p>
            <a:r>
              <a:rPr lang="en-GB" sz="2000" dirty="0"/>
              <a:t>Result in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Low or negative reward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No improvement in average score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Policy keeps following “bad advice” from a misled Q-function</a:t>
            </a:r>
          </a:p>
        </p:txBody>
      </p:sp>
    </p:spTree>
    <p:extLst>
      <p:ext uri="{BB962C8B-B14F-4D97-AF65-F5344CB8AC3E}">
        <p14:creationId xmlns:p14="http://schemas.microsoft.com/office/powerpoint/2010/main" val="145921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8A3-7885-8B10-7A92-FE15F78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Offline SAC - Expected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3DE3-4A4F-76B2-3268-1F53DC7D5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2332530"/>
            <a:ext cx="10890928" cy="3566160"/>
          </a:xfrm>
        </p:spPr>
        <p:txBody>
          <a:bodyPr>
            <a:normAutofit fontScale="92500"/>
          </a:bodyPr>
          <a:lstStyle/>
          <a:p>
            <a:r>
              <a:rPr lang="en-GB" b="1" dirty="0"/>
              <a:t>Kumar et al. (2020)</a:t>
            </a:r>
            <a:r>
              <a:rPr lang="en-GB" dirty="0"/>
              <a:t> (CQL):</a:t>
            </a:r>
          </a:p>
          <a:p>
            <a:r>
              <a:rPr lang="en-GB" dirty="0"/>
              <a:t>"Standard off-policy RL methods like SAC fail in offline settings due to overestimation on OOD actions and lack of pessimism."</a:t>
            </a:r>
          </a:p>
          <a:p>
            <a:r>
              <a:rPr lang="en-GB" b="1" dirty="0"/>
              <a:t>Lyu et al. (2022)</a:t>
            </a:r>
            <a:r>
              <a:rPr lang="en-GB" dirty="0"/>
              <a:t> (MCQ):</a:t>
            </a:r>
          </a:p>
          <a:p>
            <a:r>
              <a:rPr lang="en-GB" dirty="0"/>
              <a:t>"Offline SAC tends to learn degenerate or unstable policies unless explicitly regularized for distributional shift."</a:t>
            </a:r>
          </a:p>
          <a:p>
            <a:r>
              <a:rPr lang="en-GB" b="1" dirty="0"/>
              <a:t>Fu et al. (2021)</a:t>
            </a:r>
            <a:r>
              <a:rPr lang="en-GB" dirty="0"/>
              <a:t>:</a:t>
            </a:r>
          </a:p>
          <a:p>
            <a:r>
              <a:rPr lang="en-GB" dirty="0"/>
              <a:t>"Without policy or value constraints, offline SAC performs poorly due to distributional mismatch."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BAD0-B8EA-7B2E-BAD1-BC8E5333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CB632-309B-A055-DA47-DD2F23D09640}"/>
              </a:ext>
            </a:extLst>
          </p:cNvPr>
          <p:cNvSpPr txBox="1"/>
          <p:nvPr/>
        </p:nvSpPr>
        <p:spPr>
          <a:xfrm>
            <a:off x="828304" y="2258062"/>
            <a:ext cx="108909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Penalize overestimation of </a:t>
            </a:r>
            <a:r>
              <a:rPr lang="en-GB" b="1" dirty="0"/>
              <a:t>out-of-distribution (OOD)</a:t>
            </a:r>
            <a:r>
              <a:rPr lang="en-GB" dirty="0"/>
              <a:t> actions by minimizing Q-values on randomly sampled actions from the action space.</a:t>
            </a:r>
          </a:p>
          <a:p>
            <a:endParaRPr lang="en-GB" dirty="0"/>
          </a:p>
          <a:p>
            <a:r>
              <a:rPr lang="en-GB" b="1" dirty="0"/>
              <a:t>Method Highlights: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Adds a </a:t>
            </a:r>
            <a:r>
              <a:rPr lang="en-GB" b="1" dirty="0"/>
              <a:t>conservative regularization term</a:t>
            </a:r>
            <a:r>
              <a:rPr lang="en-GB" dirty="0"/>
              <a:t> to the Bellman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Prevents exploitation of </a:t>
            </a:r>
            <a:r>
              <a:rPr lang="en-GB" b="1" dirty="0"/>
              <a:t>bad Q estimates</a:t>
            </a:r>
            <a:r>
              <a:rPr lang="en-GB" dirty="0"/>
              <a:t> from unseen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Works well across a range of continuous control tasks.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ABEE2-88DC-240E-7051-8E2D7DFFE0AA}"/>
              </a:ext>
            </a:extLst>
          </p:cNvPr>
          <p:cNvSpPr txBox="1"/>
          <p:nvPr/>
        </p:nvSpPr>
        <p:spPr>
          <a:xfrm>
            <a:off x="828304" y="4389120"/>
            <a:ext cx="10702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Title:</a:t>
            </a:r>
            <a:br>
              <a:rPr lang="en-GB" dirty="0"/>
            </a:br>
            <a:r>
              <a:rPr lang="en-GB" b="1" dirty="0"/>
              <a:t>Conservative Q-Learning for Offline Reinforcement Learning</a:t>
            </a:r>
            <a:br>
              <a:rPr lang="en-GB" dirty="0"/>
            </a:br>
            <a:r>
              <a:rPr lang="en-GB" b="1" dirty="0"/>
              <a:t>Authors:</a:t>
            </a:r>
            <a:r>
              <a:rPr lang="en-GB" dirty="0"/>
              <a:t> </a:t>
            </a:r>
            <a:r>
              <a:rPr lang="en-GB" dirty="0" err="1"/>
              <a:t>Aviral</a:t>
            </a:r>
            <a:r>
              <a:rPr lang="en-GB" dirty="0"/>
              <a:t> Kumar, </a:t>
            </a:r>
            <a:r>
              <a:rPr lang="en-GB" dirty="0" err="1"/>
              <a:t>Aurick</a:t>
            </a:r>
            <a:r>
              <a:rPr lang="en-GB" dirty="0"/>
              <a:t> Zhou, George Tucker, Sergey Levine</a:t>
            </a:r>
            <a:br>
              <a:rPr lang="en-GB" dirty="0"/>
            </a:br>
            <a:r>
              <a:rPr lang="en-GB" b="1" dirty="0"/>
              <a:t>Published:</a:t>
            </a:r>
            <a:r>
              <a:rPr lang="en-GB" dirty="0"/>
              <a:t> </a:t>
            </a:r>
            <a:r>
              <a:rPr lang="en-GB" dirty="0" err="1"/>
              <a:t>NeurIPS</a:t>
            </a:r>
            <a:r>
              <a:rPr lang="en-GB" dirty="0"/>
              <a:t> 2020</a:t>
            </a:r>
            <a:br>
              <a:rPr lang="en-GB" dirty="0"/>
            </a:br>
            <a:r>
              <a:rPr lang="en-GB" b="1" dirty="0"/>
              <a:t>Link: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https://arxiv.org/abs/2006.04779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2CE8-3968-AD9A-E54E-29043C098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8916-9104-3160-AE96-972410A6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58712"/>
            <a:ext cx="10890929" cy="74821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Structure (.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Files) – Key Changes for CQL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07579-5442-6003-AE45-9D4CF2CFEB66}"/>
              </a:ext>
            </a:extLst>
          </p:cNvPr>
          <p:cNvSpPr txBox="1"/>
          <p:nvPr/>
        </p:nvSpPr>
        <p:spPr>
          <a:xfrm>
            <a:off x="768926" y="2154116"/>
            <a:ext cx="112251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Followed a </a:t>
            </a:r>
            <a:r>
              <a:rPr lang="en-GB" b="1" dirty="0"/>
              <a:t>modular approach</a:t>
            </a:r>
            <a:r>
              <a:rPr lang="en-GB" dirty="0"/>
              <a:t> without altering core files like </a:t>
            </a:r>
            <a:r>
              <a:rPr lang="en-GB" dirty="0" err="1"/>
              <a:t>networks.py</a:t>
            </a:r>
            <a:r>
              <a:rPr lang="en-GB" dirty="0"/>
              <a:t> or </a:t>
            </a:r>
            <a:r>
              <a:rPr lang="en-GB" dirty="0" err="1"/>
              <a:t>buffer.py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New File: </a:t>
            </a:r>
            <a:r>
              <a:rPr lang="en-GB" b="1" dirty="0" err="1"/>
              <a:t>sac_torch_cql.py</a:t>
            </a:r>
            <a:endParaRPr lang="en-GB" b="1" dirty="0"/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Introduced a </a:t>
            </a:r>
            <a:r>
              <a:rPr lang="en-GB" b="1" dirty="0"/>
              <a:t>SAC_CQL class</a:t>
            </a:r>
            <a:r>
              <a:rPr lang="en-GB" dirty="0"/>
              <a:t> that extends offline SAC with CQL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Imported existing </a:t>
            </a:r>
            <a:r>
              <a:rPr lang="en-GB" dirty="0" err="1"/>
              <a:t>ActorNetwork</a:t>
            </a:r>
            <a:r>
              <a:rPr lang="en-GB" dirty="0"/>
              <a:t> and </a:t>
            </a:r>
            <a:r>
              <a:rPr lang="en-GB" dirty="0" err="1"/>
              <a:t>CriticNetwork</a:t>
            </a:r>
            <a:r>
              <a:rPr lang="en-GB" dirty="0"/>
              <a:t> from </a:t>
            </a:r>
            <a:r>
              <a:rPr lang="en-GB" dirty="0" err="1"/>
              <a:t>networks.py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Added a </a:t>
            </a:r>
            <a:r>
              <a:rPr lang="en-GB" dirty="0" err="1"/>
              <a:t>TwinCritic</a:t>
            </a:r>
            <a:r>
              <a:rPr lang="en-GB" dirty="0"/>
              <a:t> wrapper for computing Q1 and Q2.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CEFCB-25AF-325D-AA0B-D0EE559317C4}"/>
              </a:ext>
            </a:extLst>
          </p:cNvPr>
          <p:cNvSpPr txBox="1"/>
          <p:nvPr/>
        </p:nvSpPr>
        <p:spPr>
          <a:xfrm>
            <a:off x="768926" y="5056319"/>
            <a:ext cx="9562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the train() function:</a:t>
            </a:r>
          </a:p>
          <a:p>
            <a:r>
              <a:rPr lang="en-GB" dirty="0"/>
              <a:t>We added the </a:t>
            </a:r>
            <a:r>
              <a:rPr lang="en-GB" b="1" dirty="0"/>
              <a:t>log-sum-exp penalty</a:t>
            </a:r>
            <a:r>
              <a:rPr lang="en-GB" dirty="0"/>
              <a:t> over sampled actions to the Q-function loss: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FAC93E-E229-32C7-9704-D12A3F6A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71" y="5779017"/>
            <a:ext cx="67564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22C6-AEA3-3E33-4416-D474F8AEE594}"/>
              </a:ext>
            </a:extLst>
          </p:cNvPr>
          <p:cNvSpPr txBox="1"/>
          <p:nvPr/>
        </p:nvSpPr>
        <p:spPr>
          <a:xfrm>
            <a:off x="768926" y="4333621"/>
            <a:ext cx="10393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Created a </a:t>
            </a:r>
            <a:r>
              <a:rPr lang="en-GB" b="1" dirty="0"/>
              <a:t>new Python class</a:t>
            </a:r>
            <a:r>
              <a:rPr lang="en-GB" dirty="0"/>
              <a:t> called SAC_CQL that builds on top of our existing </a:t>
            </a:r>
            <a:r>
              <a:rPr lang="en-GB" b="1" dirty="0"/>
              <a:t>offline SAC implementation</a:t>
            </a:r>
            <a:r>
              <a:rPr lang="en-GB" dirty="0"/>
              <a:t> and adds the </a:t>
            </a:r>
            <a:r>
              <a:rPr lang="en-GB" b="1" dirty="0"/>
              <a:t>Conservative Q-Learning (CQL)</a:t>
            </a:r>
            <a:r>
              <a:rPr lang="en-GB" dirty="0"/>
              <a:t>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4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23D2-503A-FB3E-E1C3-026EED02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7B9-9461-717E-E0C6-656ED326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58712"/>
            <a:ext cx="10890929" cy="1097280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Structure (.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Files) – Key Changes for CQL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0F2FC-7B88-7D26-2FEB-12C37FB6AF94}"/>
              </a:ext>
            </a:extLst>
          </p:cNvPr>
          <p:cNvSpPr txBox="1"/>
          <p:nvPr/>
        </p:nvSpPr>
        <p:spPr>
          <a:xfrm>
            <a:off x="768928" y="2059909"/>
            <a:ext cx="10762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only change happens in the critic update step (loss function), so, </a:t>
            </a:r>
            <a:r>
              <a:rPr lang="en-GB" dirty="0" err="1"/>
              <a:t>resued</a:t>
            </a:r>
            <a:r>
              <a:rPr lang="en-GB" dirty="0"/>
              <a:t> everything else from offline SAC: replay buffer, actor updates, entropy terms.</a:t>
            </a:r>
          </a:p>
          <a:p>
            <a:endParaRPr lang="en-GB" dirty="0"/>
          </a:p>
          <a:p>
            <a:pPr algn="ctr"/>
            <a:r>
              <a:rPr lang="en-GB" dirty="0" err="1"/>
              <a:t>q_loss</a:t>
            </a:r>
            <a:r>
              <a:rPr lang="en-GB" dirty="0"/>
              <a:t> += </a:t>
            </a:r>
            <a:r>
              <a:rPr lang="en-GB" dirty="0" err="1"/>
              <a:t>cql_alpha</a:t>
            </a:r>
            <a:r>
              <a:rPr lang="en-GB" dirty="0"/>
              <a:t> * (</a:t>
            </a:r>
            <a:r>
              <a:rPr lang="en-GB" dirty="0" err="1"/>
              <a:t>logsumexp</a:t>
            </a:r>
            <a:r>
              <a:rPr lang="en-GB" dirty="0"/>
              <a:t>(</a:t>
            </a:r>
            <a:r>
              <a:rPr lang="en-GB" dirty="0" err="1"/>
              <a:t>Q_rand</a:t>
            </a:r>
            <a:r>
              <a:rPr lang="en-GB" dirty="0"/>
              <a:t>) – </a:t>
            </a:r>
            <a:r>
              <a:rPr lang="en-GB" dirty="0" err="1"/>
              <a:t>Q_dataset</a:t>
            </a:r>
            <a:r>
              <a:rPr lang="en-GB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DD0FA-8F98-C01F-254D-3ACC76499E41}"/>
              </a:ext>
            </a:extLst>
          </p:cNvPr>
          <p:cNvSpPr txBox="1"/>
          <p:nvPr/>
        </p:nvSpPr>
        <p:spPr>
          <a:xfrm>
            <a:off x="768927" y="3599770"/>
            <a:ext cx="11106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Sampled random actions and policy actions to compute the log-sum-exp penalty.</a:t>
            </a:r>
          </a:p>
          <a:p>
            <a:r>
              <a:rPr lang="en-GB" dirty="0"/>
              <a:t>Used min(Q1, Q2) as target Q-value (same as SAC and paper).</a:t>
            </a:r>
          </a:p>
          <a:p>
            <a:r>
              <a:rPr lang="en-GB" dirty="0"/>
              <a:t>Introduced new hyperparameter: </a:t>
            </a:r>
            <a:r>
              <a:rPr lang="en-GB" dirty="0" err="1"/>
              <a:t>cql_alpha</a:t>
            </a:r>
            <a:r>
              <a:rPr lang="en-GB" dirty="0"/>
              <a:t> (strength of conservative penalty).</a:t>
            </a:r>
          </a:p>
        </p:txBody>
      </p:sp>
    </p:spTree>
    <p:extLst>
      <p:ext uri="{BB962C8B-B14F-4D97-AF65-F5344CB8AC3E}">
        <p14:creationId xmlns:p14="http://schemas.microsoft.com/office/powerpoint/2010/main" val="9224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26F58-E3B7-F4C3-1787-93EBF3A7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DBBC-B162-83C5-06E8-1A81F2F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50" y="1128083"/>
            <a:ext cx="10890929" cy="688841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Implementations for CQL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ED3EEE-1E0F-E1A0-B016-3C9C0AEA6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89829"/>
              </p:ext>
            </p:extLst>
          </p:nvPr>
        </p:nvGraphicFramePr>
        <p:xfrm>
          <a:off x="701242" y="1992396"/>
          <a:ext cx="11043453" cy="4081784"/>
        </p:xfrm>
        <a:graphic>
          <a:graphicData uri="http://schemas.openxmlformats.org/drawingml/2006/table">
            <a:tbl>
              <a:tblPr/>
              <a:tblGrid>
                <a:gridCol w="2267589">
                  <a:extLst>
                    <a:ext uri="{9D8B030D-6E8A-4147-A177-3AD203B41FA5}">
                      <a16:colId xmlns:a16="http://schemas.microsoft.com/office/drawing/2014/main" val="889516752"/>
                    </a:ext>
                  </a:extLst>
                </a:gridCol>
                <a:gridCol w="4500748">
                  <a:extLst>
                    <a:ext uri="{9D8B030D-6E8A-4147-A177-3AD203B41FA5}">
                      <a16:colId xmlns:a16="http://schemas.microsoft.com/office/drawing/2014/main" val="2759585267"/>
                    </a:ext>
                  </a:extLst>
                </a:gridCol>
                <a:gridCol w="4275116">
                  <a:extLst>
                    <a:ext uri="{9D8B030D-6E8A-4147-A177-3AD203B41FA5}">
                      <a16:colId xmlns:a16="http://schemas.microsoft.com/office/drawing/2014/main" val="3902250561"/>
                    </a:ext>
                  </a:extLst>
                </a:gridCol>
              </a:tblGrid>
              <a:tr h="229721">
                <a:tc>
                  <a:txBody>
                    <a:bodyPr/>
                    <a:lstStyle/>
                    <a:p>
                      <a:r>
                        <a:rPr lang="en-GB" sz="1200" dirty="0"/>
                        <a:t>Implementation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Reason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527410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r>
                        <a:rPr lang="en-GB" sz="1200" b="1" dirty="0"/>
                        <a:t>New agent file </a:t>
                      </a:r>
                      <a:r>
                        <a:rPr lang="en-GB" sz="1200" dirty="0" err="1"/>
                        <a:t>sac_torch_cql_final.py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i="1"/>
                        <a:t>SAC_CQL</a:t>
                      </a:r>
                      <a:r>
                        <a:rPr lang="en-GB" sz="1200"/>
                        <a:t> class that inherits SAC’s structure but overrides the critic-update step.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Keeps SAC code intact and isolates all CQL logic in one place.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16076"/>
                  </a:ext>
                </a:extLst>
              </a:tr>
              <a:tr h="609861">
                <a:tc>
                  <a:txBody>
                    <a:bodyPr/>
                    <a:lstStyle/>
                    <a:p>
                      <a:r>
                        <a:rPr lang="en-GB" sz="1200" b="1" dirty="0"/>
                        <a:t>Twin Q-networks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TwinCritic</a:t>
                      </a:r>
                      <a:r>
                        <a:rPr lang="en-GB" sz="1200" b="0" dirty="0"/>
                        <a:t> wrapper instantiates two </a:t>
                      </a:r>
                      <a:r>
                        <a:rPr lang="en-GB" sz="1200" b="0" dirty="0" err="1"/>
                        <a:t>CriticNetworks</a:t>
                      </a:r>
                      <a:r>
                        <a:rPr lang="en-GB" sz="1200" b="0" dirty="0"/>
                        <a:t> and returns Q1, Q2.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Matches SAC/CQL requirement to use min(Q1,Q2) for targets and apply the CQL penalty to both critics.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445403"/>
                  </a:ext>
                </a:extLst>
              </a:tr>
              <a:tr h="611609">
                <a:tc>
                  <a:txBody>
                    <a:bodyPr/>
                    <a:lstStyle/>
                    <a:p>
                      <a:r>
                        <a:rPr lang="en-GB" sz="1200" b="1" dirty="0"/>
                        <a:t>Conservative critic loss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Added log-sum-exp </a:t>
                      </a:r>
                      <a:r>
                        <a:rPr lang="en-GB" sz="1200" dirty="0" err="1"/>
                        <a:t>penalty:q_loss</a:t>
                      </a:r>
                      <a:r>
                        <a:rPr lang="en-GB" sz="1200" dirty="0"/>
                        <a:t> += </a:t>
                      </a:r>
                      <a:r>
                        <a:rPr lang="en-GB" sz="1200" dirty="0" err="1"/>
                        <a:t>cql_alpha</a:t>
                      </a:r>
                      <a:r>
                        <a:rPr lang="en-GB" sz="1200" dirty="0"/>
                        <a:t> * (</a:t>
                      </a:r>
                      <a:r>
                        <a:rPr lang="en-GB" sz="1200" dirty="0" err="1"/>
                        <a:t>logsumexp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Q_rand</a:t>
                      </a:r>
                      <a:r>
                        <a:rPr lang="en-GB" sz="1200" dirty="0"/>
                        <a:t>) – </a:t>
                      </a:r>
                      <a:r>
                        <a:rPr lang="en-GB" sz="1200" dirty="0" err="1"/>
                        <a:t>Q_dataset</a:t>
                      </a:r>
                      <a:r>
                        <a:rPr lang="en-GB" sz="1200" dirty="0"/>
                        <a:t>)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Implements the core idea from the CQL paper—push Q-values down on unseen actions to avoid overestimation.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367701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r>
                        <a:rPr lang="en-GB" sz="1200" b="1" dirty="0"/>
                        <a:t>Action sampling for penalty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For each state we now sample 2 uniform random actions 2 policy actions (detached)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Provides the </a:t>
                      </a:r>
                      <a:r>
                        <a:rPr lang="en-GB" sz="1200" dirty="0" err="1"/>
                        <a:t>ood</a:t>
                      </a:r>
                      <a:r>
                        <a:rPr lang="en-GB" sz="1200" dirty="0"/>
                        <a:t> actions required in the CQL loss while keeping runtime low.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07829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r>
                        <a:rPr lang="en-GB" sz="1200" b="1" dirty="0"/>
                        <a:t>Hyper-parameter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cql_alpha (default 0.1) controls strength of the conservative penalty.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Allows easy tuning between too-conservative and too-optimistic learning.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990922"/>
                  </a:ext>
                </a:extLst>
              </a:tr>
              <a:tr h="611609">
                <a:tc>
                  <a:txBody>
                    <a:bodyPr/>
                    <a:lstStyle/>
                    <a:p>
                      <a:r>
                        <a:rPr lang="en-GB" sz="1200" b="1" dirty="0"/>
                        <a:t>Actor calls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Replaced all </a:t>
                      </a:r>
                      <a:r>
                        <a:rPr lang="en-GB" sz="1200" b="0" dirty="0" err="1"/>
                        <a:t>actor.forward</a:t>
                      </a:r>
                      <a:r>
                        <a:rPr lang="en-GB" sz="1200" b="0" dirty="0"/>
                        <a:t>(…) with </a:t>
                      </a:r>
                      <a:r>
                        <a:rPr lang="en-GB" sz="1200" b="0" dirty="0" err="1"/>
                        <a:t>actor.sample_normal</a:t>
                      </a:r>
                      <a:r>
                        <a:rPr lang="en-GB" sz="1200" b="0" dirty="0"/>
                        <a:t>(…) to obtain (action, log </a:t>
                      </a:r>
                      <a:r>
                        <a:rPr lang="el-GR" sz="1200" b="0" dirty="0"/>
                        <a:t>π) </a:t>
                      </a:r>
                      <a:r>
                        <a:rPr lang="en-GB" sz="1200" b="0" dirty="0"/>
                        <a:t>as required by SAC/CQL.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Ensures proper stochastic policy sampling without editing ActorNetwork.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971889"/>
                  </a:ext>
                </a:extLst>
              </a:tr>
              <a:tr h="611609">
                <a:tc>
                  <a:txBody>
                    <a:bodyPr/>
                    <a:lstStyle/>
                    <a:p>
                      <a:r>
                        <a:rPr lang="en-GB" sz="1200" b="1" dirty="0"/>
                        <a:t>Training script </a:t>
                      </a:r>
                      <a:r>
                        <a:rPr lang="en-GB" sz="1200" dirty="0" err="1"/>
                        <a:t>cql_sac.py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 Imports SAC_CQL instead of SAC• Uses offline replay buffer• Evaluates every 10 k steps• Saves results to plots/</a:t>
                      </a:r>
                      <a:r>
                        <a:rPr lang="en-GB" sz="1200" dirty="0" err="1"/>
                        <a:t>cql_scores</a:t>
                      </a:r>
                      <a:r>
                        <a:rPr lang="en-GB" sz="1200" dirty="0"/>
                        <a:t>_*.</a:t>
                      </a:r>
                      <a:r>
                        <a:rPr lang="en-GB" sz="1200" dirty="0" err="1"/>
                        <a:t>npy</a:t>
                      </a:r>
                      <a:endParaRPr lang="en-GB" sz="1200" dirty="0"/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Provides a drop-in runner that mirrors the original offline-SAC script for apples-to-apples comparison.</a:t>
                      </a:r>
                    </a:p>
                  </a:txBody>
                  <a:tcPr marL="37141" marR="37141" marT="18570" marB="1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3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99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025F-A56A-433E-565E-5743A844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34E5-17E4-8096-ACB0-090437C6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052645"/>
            <a:ext cx="10890929" cy="555078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LunarLanderContinuousv2 CQL</a:t>
            </a:r>
            <a:endParaRPr lang="en-US" dirty="0"/>
          </a:p>
        </p:txBody>
      </p:sp>
      <p:pic>
        <p:nvPicPr>
          <p:cNvPr id="5" name="Picture 4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9675382-3CC1-E4BF-3567-EFC80F149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33" y="1809338"/>
            <a:ext cx="8654849" cy="50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0F41-E777-861B-1649-616E1878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DC33-9E9E-8685-C491-720C2183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40107"/>
            <a:ext cx="10890929" cy="639500"/>
          </a:xfrm>
        </p:spPr>
        <p:txBody>
          <a:bodyPr>
            <a:normAutofit fontScale="9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Comparison -  </a:t>
            </a:r>
            <a:r>
              <a:rPr lang="en-GB" b="0" dirty="0">
                <a:solidFill>
                  <a:srgbClr val="000000"/>
                </a:solidFill>
                <a:latin typeface="-webkit-standard"/>
              </a:rPr>
              <a:t>Lunar SAC Online vs Offline vs CQL</a:t>
            </a:r>
            <a:endParaRPr lang="en-US" dirty="0"/>
          </a:p>
        </p:txBody>
      </p:sp>
      <p:pic>
        <p:nvPicPr>
          <p:cNvPr id="5" name="Picture 4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D4AA3EC5-AD60-0E4C-AEFE-5695D9B7A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42" y="1779606"/>
            <a:ext cx="8705817" cy="507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4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78649-73A4-75B2-536C-A242C392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77B0B0-6AD0-4DB4-12AD-F6399B04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D5D79-B4F4-B17F-2189-23A5F801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174830"/>
            <a:ext cx="11208692" cy="642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0" u="none" strike="noStrike" dirty="0">
                <a:effectLst/>
              </a:rPr>
              <a:t>Sample Efficiency-  </a:t>
            </a:r>
            <a:r>
              <a:rPr lang="en-US" sz="3400" dirty="0"/>
              <a:t>Lunar Online vs Offline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58462-A5CF-6A19-CE61-DF570BE9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19586-BEF9-C7FF-A008-4C735BA37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36780"/>
              </p:ext>
            </p:extLst>
          </p:nvPr>
        </p:nvGraphicFramePr>
        <p:xfrm>
          <a:off x="544758" y="2148839"/>
          <a:ext cx="10986180" cy="4014458"/>
        </p:xfrm>
        <a:graphic>
          <a:graphicData uri="http://schemas.openxmlformats.org/drawingml/2006/table">
            <a:tbl>
              <a:tblPr/>
              <a:tblGrid>
                <a:gridCol w="2746545">
                  <a:extLst>
                    <a:ext uri="{9D8B030D-6E8A-4147-A177-3AD203B41FA5}">
                      <a16:colId xmlns:a16="http://schemas.microsoft.com/office/drawing/2014/main" val="453598015"/>
                    </a:ext>
                  </a:extLst>
                </a:gridCol>
                <a:gridCol w="2746545">
                  <a:extLst>
                    <a:ext uri="{9D8B030D-6E8A-4147-A177-3AD203B41FA5}">
                      <a16:colId xmlns:a16="http://schemas.microsoft.com/office/drawing/2014/main" val="4002933884"/>
                    </a:ext>
                  </a:extLst>
                </a:gridCol>
                <a:gridCol w="2746545">
                  <a:extLst>
                    <a:ext uri="{9D8B030D-6E8A-4147-A177-3AD203B41FA5}">
                      <a16:colId xmlns:a16="http://schemas.microsoft.com/office/drawing/2014/main" val="1918384382"/>
                    </a:ext>
                  </a:extLst>
                </a:gridCol>
                <a:gridCol w="2746545">
                  <a:extLst>
                    <a:ext uri="{9D8B030D-6E8A-4147-A177-3AD203B41FA5}">
                      <a16:colId xmlns:a16="http://schemas.microsoft.com/office/drawing/2014/main" val="2010668984"/>
                    </a:ext>
                  </a:extLst>
                </a:gridCol>
              </a:tblGrid>
              <a:tr h="573494">
                <a:tc>
                  <a:txBody>
                    <a:bodyPr/>
                    <a:lstStyle/>
                    <a:p>
                      <a:r>
                        <a:rPr lang="en-GB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Online 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Offline SAC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CQL (Offline)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1168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Solved Task (≥200)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624019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Success %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100.0%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385666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Total Steps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1,500,000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1,250,000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887510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Total Data Used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12,000,000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2,400,000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69520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Steps to Reach 200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305,000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118,000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296736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r>
                        <a:rPr lang="en-GB" b="1"/>
                        <a:t>Data to Reach 200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2,440,000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944,000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38003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47DC565-38C0-E9E4-320E-33AEC7332E60}"/>
              </a:ext>
            </a:extLst>
          </p:cNvPr>
          <p:cNvSpPr/>
          <p:nvPr/>
        </p:nvSpPr>
        <p:spPr>
          <a:xfrm>
            <a:off x="8431481" y="1817224"/>
            <a:ext cx="3300753" cy="467858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4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6E25-7D35-A508-7EFF-01065940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54082"/>
          </a:xfrm>
        </p:spPr>
        <p:txBody>
          <a:bodyPr/>
          <a:lstStyle/>
          <a:p>
            <a:r>
              <a:rPr lang="en-US" dirty="0"/>
              <a:t>Expected Results? – Benchmark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490D1-1931-86BA-4554-3A9CB948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15" y="2468881"/>
            <a:ext cx="5775429" cy="3290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E3F3C-F44F-58F2-AD5C-21F2A07841C7}"/>
              </a:ext>
            </a:extLst>
          </p:cNvPr>
          <p:cNvSpPr txBox="1"/>
          <p:nvPr/>
        </p:nvSpPr>
        <p:spPr>
          <a:xfrm>
            <a:off x="6801660" y="2710542"/>
            <a:ext cx="4729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figure from the paper shows CQL reaching good performance in under 300k steps on Hopper. Our own CQL on </a:t>
            </a:r>
            <a:r>
              <a:rPr lang="en-GB" dirty="0" err="1"/>
              <a:t>LunarLander</a:t>
            </a:r>
            <a:r>
              <a:rPr lang="en-GB" dirty="0"/>
              <a:t> follows a similar trend  solving the task in ~250k steps with much better sample efficiency than baseline offline SAC. That suggests our implementation behaves as expected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E41E4-D1AE-5922-0F6E-4BD6433DEB82}"/>
              </a:ext>
            </a:extLst>
          </p:cNvPr>
          <p:cNvSpPr txBox="1"/>
          <p:nvPr/>
        </p:nvSpPr>
        <p:spPr>
          <a:xfrm>
            <a:off x="6801660" y="5159367"/>
            <a:ext cx="4994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result matches the paper’s claim:</a:t>
            </a:r>
          </a:p>
          <a:p>
            <a:r>
              <a:rPr lang="en-GB" dirty="0"/>
              <a:t>"</a:t>
            </a:r>
            <a:r>
              <a:rPr lang="en-GB" i="1" dirty="0"/>
              <a:t>CQL enables learning from offline datasets at a level comparable to online RL with greater stability and sample efficiency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372DF-85A1-E716-A8D0-7785EE14FA4C}"/>
              </a:ext>
            </a:extLst>
          </p:cNvPr>
          <p:cNvSpPr txBox="1"/>
          <p:nvPr/>
        </p:nvSpPr>
        <p:spPr>
          <a:xfrm>
            <a:off x="1813958" y="5644116"/>
            <a:ext cx="4063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i="1" dirty="0">
                <a:solidFill>
                  <a:srgbClr val="000000"/>
                </a:solidFill>
                <a:latin typeface="Aptos" panose="020B0004020202020204" pitchFamily="34" charset="0"/>
              </a:rPr>
              <a:t>From the paper </a:t>
            </a:r>
            <a:r>
              <a:rPr lang="en-GB" sz="9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Conservative Q-Learning for Offline Reinforcement Learning}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52070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E1E-CE86-1F68-B485-FFA624A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13556"/>
            <a:ext cx="10890929" cy="923205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SAC (Soft Actor-Critic)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56F3-6964-CC08-BAFF-E151EFA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36760"/>
            <a:ext cx="10890928" cy="4015683"/>
          </a:xfrm>
        </p:spPr>
        <p:txBody>
          <a:bodyPr>
            <a:noAutofit/>
          </a:bodyPr>
          <a:lstStyle/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SAC is a modern RL algorithm designed for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continuous action spaces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It uses both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actor–critic architecture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entropy regularization</a:t>
            </a: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actor learns a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stochastic policy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(samples actions from a Gaussian)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Two critics estimate how good actions are (Q-values)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entropy term in the objective encourages exploration and avoids premature convergence</a:t>
            </a:r>
          </a:p>
          <a:p>
            <a:pPr marL="0" indent="0" algn="l">
              <a:buNone/>
            </a:pP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Why SAC?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Stable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Sample-efficient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Works well even in complex, continuous environments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579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C47-C9DF-8481-53E0-D78D9028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57112"/>
            <a:ext cx="10890929" cy="716844"/>
          </a:xfrm>
        </p:spPr>
        <p:txBody>
          <a:bodyPr/>
          <a:lstStyle/>
          <a:p>
            <a:r>
              <a:rPr lang="en-US" dirty="0"/>
              <a:t>SAC Auto Entropy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44FD-DB4E-1EDF-5CBD-D6211AA4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16628"/>
            <a:ext cx="10890928" cy="3566160"/>
          </a:xfrm>
        </p:spPr>
        <p:txBody>
          <a:bodyPr>
            <a:normAutofit/>
          </a:bodyPr>
          <a:lstStyle/>
          <a:p>
            <a:r>
              <a:rPr lang="en-GB" sz="1600" b="1" dirty="0"/>
              <a:t>Paper: </a:t>
            </a:r>
            <a:r>
              <a:rPr lang="en-GB" sz="1600" i="1" dirty="0"/>
              <a:t>Soft Actor-Critic Algorithms and Applications</a:t>
            </a:r>
            <a:br>
              <a:rPr lang="en-GB" sz="1600" dirty="0"/>
            </a:br>
            <a:r>
              <a:rPr lang="en-GB" sz="1600" dirty="0" err="1"/>
              <a:t>Tuomas</a:t>
            </a:r>
            <a:r>
              <a:rPr lang="en-GB" sz="1600" dirty="0"/>
              <a:t> </a:t>
            </a:r>
            <a:r>
              <a:rPr lang="en-GB" sz="1600" dirty="0" err="1"/>
              <a:t>Haarnoja</a:t>
            </a:r>
            <a:r>
              <a:rPr lang="en-GB" sz="1600" dirty="0"/>
              <a:t> et al., </a:t>
            </a:r>
            <a:r>
              <a:rPr lang="en-GB" sz="1600" dirty="0">
                <a:hlinkClick r:id="rId2"/>
              </a:rPr>
              <a:t>arXiv:1812.05905</a:t>
            </a:r>
            <a:endParaRPr lang="en-GB" sz="1600" dirty="0"/>
          </a:p>
          <a:p>
            <a:r>
              <a:rPr lang="en-GB" sz="1600" dirty="0"/>
              <a:t>Key Idea : Automatically adjust the entropy coefficient </a:t>
            </a:r>
            <a:r>
              <a:rPr lang="el-GR" sz="1600" b="1" dirty="0"/>
              <a:t>α</a:t>
            </a:r>
            <a:r>
              <a:rPr lang="el-GR" sz="1600" dirty="0"/>
              <a:t> </a:t>
            </a:r>
            <a:r>
              <a:rPr lang="en-GB" sz="1600" dirty="0"/>
              <a:t>during training to maintain the right level of policy randomness (exploration). Formulates </a:t>
            </a:r>
            <a:r>
              <a:rPr lang="el-GR" sz="1600" dirty="0"/>
              <a:t>α </a:t>
            </a:r>
            <a:r>
              <a:rPr lang="en-GB" sz="1600" dirty="0"/>
              <a:t>tuning as a </a:t>
            </a:r>
            <a:r>
              <a:rPr lang="en-GB" sz="1600" b="1" dirty="0"/>
              <a:t>dual optimization problem</a:t>
            </a:r>
            <a:r>
              <a:rPr lang="en-GB" sz="1600" dirty="0"/>
              <a:t> to match policy entropy with a target entropy level: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CF1E-ABE8-8171-9698-43C48E7C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38" y="3771665"/>
            <a:ext cx="5278778" cy="52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771EA-D171-EFD2-1F97-FCEF21F4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44" y="3420312"/>
            <a:ext cx="4373203" cy="100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B1526-B32B-35B3-B474-2C2215CAB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38" y="4301064"/>
            <a:ext cx="4518378" cy="128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F4BBD-E0D7-B927-F8E9-2DBE28FA9F56}"/>
              </a:ext>
            </a:extLst>
          </p:cNvPr>
          <p:cNvSpPr txBox="1"/>
          <p:nvPr/>
        </p:nvSpPr>
        <p:spPr>
          <a:xfrm>
            <a:off x="984174" y="57008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Result: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SAC adapts exploration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More stable learning across tasks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F9368-961F-ED18-0524-5823393F0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44" y="4533037"/>
            <a:ext cx="2934668" cy="21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4B6-8842-C205-D00D-1ED68713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03972"/>
            <a:ext cx="10890929" cy="769433"/>
          </a:xfrm>
        </p:spPr>
        <p:txBody>
          <a:bodyPr>
            <a:normAutofit fontScale="90000"/>
          </a:bodyPr>
          <a:lstStyle/>
          <a:p>
            <a:r>
              <a:rPr lang="en-US" dirty="0"/>
              <a:t>Key papers - on why SAC struggles in Offline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0D9F-BD24-6031-3B87-0F580D7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873405"/>
            <a:ext cx="10890928" cy="448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b="1" dirty="0">
                <a:highlight>
                  <a:srgbClr val="FFFF00"/>
                </a:highlight>
              </a:rPr>
              <a:t>1. Off-Policy Deep Reinforcement Learning without Exploration - Fujimoto et al., ICML 2019</a:t>
            </a:r>
            <a:br>
              <a:rPr lang="en-GB" sz="1300" dirty="0"/>
            </a:br>
            <a:r>
              <a:rPr lang="en-GB" sz="1300" dirty="0"/>
              <a:t>This foundational paper introduces the problem of </a:t>
            </a:r>
            <a:r>
              <a:rPr lang="en-GB" sz="1300" b="1" dirty="0"/>
              <a:t>extrapolation error</a:t>
            </a:r>
            <a:r>
              <a:rPr lang="en-GB" sz="1300" dirty="0"/>
              <a:t> in offline RL — SAC and other off-policy algorithms may assign high value to unseen (out-of-distribution) actions, causing poor policies. The authors propose BCQ (Batch-Constrained Q-learning) to restrict actions to those seen in the dataset, which greatly improves stability and performance in offline settings.</a:t>
            </a:r>
            <a:br>
              <a:rPr lang="en-GB" sz="1300" dirty="0"/>
            </a:br>
            <a:r>
              <a:rPr lang="en-GB" sz="1300" dirty="0">
                <a:hlinkClick r:id="rId2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>
                <a:highlight>
                  <a:srgbClr val="FFFF00"/>
                </a:highlight>
              </a:rPr>
              <a:t>2. Stabilizing Off-Policy Q-Learning via Bootstrapping Error Reduction (BEAR) - Kumar et al., </a:t>
            </a:r>
            <a:r>
              <a:rPr lang="en-GB" sz="1300" b="1" dirty="0" err="1">
                <a:highlight>
                  <a:srgbClr val="FFFF00"/>
                </a:highlight>
              </a:rPr>
              <a:t>NeurIPS</a:t>
            </a:r>
            <a:r>
              <a:rPr lang="en-GB" sz="1300" b="1" dirty="0">
                <a:highlight>
                  <a:srgbClr val="FFFF00"/>
                </a:highlight>
              </a:rPr>
              <a:t> 2019</a:t>
            </a:r>
            <a:br>
              <a:rPr lang="en-GB" sz="1300" dirty="0"/>
            </a:br>
            <a:r>
              <a:rPr lang="en-GB" sz="1300" dirty="0"/>
              <a:t>BEAR highlights </a:t>
            </a:r>
            <a:r>
              <a:rPr lang="en-GB" sz="1300" b="1" dirty="0"/>
              <a:t>bootstrapping error</a:t>
            </a:r>
            <a:r>
              <a:rPr lang="en-GB" sz="1300" dirty="0"/>
              <a:t> — the repeated use of inaccurate value estimates for unseen actions in SAC’s critic leads to divergence. It proposes constraining the learned policy to remain close to the data distribution using a similarity metric, effectively improving stability.</a:t>
            </a:r>
            <a:br>
              <a:rPr lang="en-GB" sz="1300" dirty="0"/>
            </a:br>
            <a:r>
              <a:rPr lang="en-GB" sz="1300" dirty="0">
                <a:hlinkClick r:id="rId3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3. </a:t>
            </a:r>
            <a:r>
              <a:rPr lang="en-GB" sz="1300" b="1" dirty="0" err="1"/>
              <a:t>Behavior</a:t>
            </a:r>
            <a:r>
              <a:rPr lang="en-GB" sz="1300" b="1" dirty="0"/>
              <a:t> Regularized Offline Reinforcement Learning (BRAC) - Wu et al., 2019 (Google Research)</a:t>
            </a:r>
            <a:br>
              <a:rPr lang="en-GB" sz="1300" dirty="0"/>
            </a:br>
            <a:r>
              <a:rPr lang="en-GB" sz="1300" dirty="0"/>
              <a:t>BRAC shows that SAC fails offline mainly due to </a:t>
            </a:r>
            <a:r>
              <a:rPr lang="en-GB" sz="1300" b="1" dirty="0"/>
              <a:t>unconstrained policy deviation</a:t>
            </a:r>
            <a:r>
              <a:rPr lang="en-GB" sz="1300" dirty="0"/>
              <a:t>. By adding a regularization term (e.g., KL divergence) between the learned and </a:t>
            </a:r>
            <a:r>
              <a:rPr lang="en-GB" sz="1300" dirty="0" err="1"/>
              <a:t>behavior</a:t>
            </a:r>
            <a:r>
              <a:rPr lang="en-GB" sz="1300" dirty="0"/>
              <a:t> policy, SAC becomes significantly more stable and effective in offline training.</a:t>
            </a:r>
            <a:br>
              <a:rPr lang="en-GB" sz="1300" dirty="0"/>
            </a:br>
            <a:r>
              <a:rPr lang="en-GB" sz="1300" dirty="0">
                <a:hlinkClick r:id="rId4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4. Conservative Q-Learning for Offline Reinforcement Learning (CQL) - Kumar et al., </a:t>
            </a:r>
            <a:r>
              <a:rPr lang="en-GB" sz="1300" b="1" dirty="0" err="1"/>
              <a:t>NeurIPS</a:t>
            </a:r>
            <a:r>
              <a:rPr lang="en-GB" sz="1300" b="1" dirty="0"/>
              <a:t> 2020</a:t>
            </a:r>
            <a:br>
              <a:rPr lang="en-GB" sz="1300" dirty="0"/>
            </a:br>
            <a:r>
              <a:rPr lang="en-GB" sz="1300" dirty="0"/>
              <a:t>CQL addresses SAC's offline failure by making Q-learning </a:t>
            </a:r>
            <a:r>
              <a:rPr lang="en-GB" sz="1300" b="1" dirty="0"/>
              <a:t>conservative</a:t>
            </a:r>
            <a:r>
              <a:rPr lang="en-GB" sz="1300" dirty="0"/>
              <a:t> — penalizing Q-values of actions not in the dataset. This reduces overestimation and prevents the agent from exploiting erroneous Q-values for out-of-distribution actions.</a:t>
            </a:r>
            <a:br>
              <a:rPr lang="en-GB" sz="1300" dirty="0"/>
            </a:br>
            <a:r>
              <a:rPr lang="en-GB" sz="1300" dirty="0">
                <a:hlinkClick r:id="rId5"/>
              </a:rPr>
              <a:t>Read here</a:t>
            </a:r>
            <a:endParaRPr lang="en-GB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5461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4C4AF-FA52-68B5-AAD7-ED312958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268B-7C54-87EC-7165-318C8D17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03972"/>
            <a:ext cx="10890929" cy="769433"/>
          </a:xfrm>
        </p:spPr>
        <p:txBody>
          <a:bodyPr>
            <a:normAutofit fontScale="90000"/>
          </a:bodyPr>
          <a:lstStyle/>
          <a:p>
            <a:r>
              <a:rPr lang="en-US" dirty="0"/>
              <a:t>Key papers - on why SAC struggles in Offline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0517-302E-AA3E-32E1-58654866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973766"/>
            <a:ext cx="10890928" cy="448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/>
              <a:t>5. A Minimalist Approach to Offline Reinforcement Learning (TD3+BC) - Fujimoto &amp; Gu, </a:t>
            </a:r>
            <a:r>
              <a:rPr lang="en-GB" sz="1200" b="1" dirty="0" err="1"/>
              <a:t>NeurIPS</a:t>
            </a:r>
            <a:r>
              <a:rPr lang="en-GB" sz="1200" b="1" dirty="0"/>
              <a:t> 2021</a:t>
            </a:r>
            <a:br>
              <a:rPr lang="en-GB" sz="1200" dirty="0"/>
            </a:br>
            <a:r>
              <a:rPr lang="en-GB" sz="1200" dirty="0"/>
              <a:t>This simple approach shows that just adding a </a:t>
            </a:r>
            <a:r>
              <a:rPr lang="en-GB" sz="1200" b="1" dirty="0" err="1"/>
              <a:t>behavior</a:t>
            </a:r>
            <a:r>
              <a:rPr lang="en-GB" sz="1200" b="1" dirty="0"/>
              <a:t> cloning loss</a:t>
            </a:r>
            <a:r>
              <a:rPr lang="en-GB" sz="1200" dirty="0"/>
              <a:t> to SAC or TD3's policy update significantly improves offline performance. It confirms that SAC mainly fails offline due to its policy choosing actions too far from those in the dataset.</a:t>
            </a:r>
            <a:br>
              <a:rPr lang="en-GB" sz="1200" dirty="0"/>
            </a:br>
            <a:r>
              <a:rPr lang="en-GB" sz="1200" dirty="0">
                <a:hlinkClick r:id="rId2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>
                <a:highlight>
                  <a:srgbClr val="FFFF00"/>
                </a:highlight>
              </a:rPr>
              <a:t>6. Offline Reinforcement Learning with Implicit Q-Learning (IQL) - </a:t>
            </a:r>
            <a:r>
              <a:rPr lang="en-GB" sz="1200" b="1" dirty="0" err="1">
                <a:highlight>
                  <a:srgbClr val="FFFF00"/>
                </a:highlight>
              </a:rPr>
              <a:t>Kostrikov</a:t>
            </a:r>
            <a:r>
              <a:rPr lang="en-GB" sz="1200" b="1" dirty="0">
                <a:highlight>
                  <a:srgbClr val="FFFF00"/>
                </a:highlight>
              </a:rPr>
              <a:t> et al., ICLR 2022</a:t>
            </a:r>
            <a:br>
              <a:rPr lang="en-GB" sz="1200" dirty="0"/>
            </a:br>
            <a:r>
              <a:rPr lang="en-GB" sz="1200" dirty="0"/>
              <a:t>IQL avoids the failure of SAC in offline RL by </a:t>
            </a:r>
            <a:r>
              <a:rPr lang="en-GB" sz="1200" b="1" dirty="0"/>
              <a:t>never querying out-of-distribution actions</a:t>
            </a:r>
            <a:r>
              <a:rPr lang="en-GB" sz="1200" dirty="0"/>
              <a:t>. It trains a value function using </a:t>
            </a:r>
            <a:r>
              <a:rPr lang="en-GB" sz="1200" dirty="0" err="1"/>
              <a:t>expectile</a:t>
            </a:r>
            <a:r>
              <a:rPr lang="en-GB" sz="1200" dirty="0"/>
              <a:t> regression and performs advantage-weighted </a:t>
            </a:r>
            <a:r>
              <a:rPr lang="en-GB" sz="1200" dirty="0" err="1"/>
              <a:t>behavior</a:t>
            </a:r>
            <a:r>
              <a:rPr lang="en-GB" sz="1200" dirty="0"/>
              <a:t> cloning, bypassing the pitfalls of standard SAC’s critic updates.</a:t>
            </a:r>
            <a:br>
              <a:rPr lang="en-GB" sz="1200" dirty="0"/>
            </a:br>
            <a:r>
              <a:rPr lang="en-GB" sz="1200" dirty="0">
                <a:hlinkClick r:id="rId3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7. Uncertainty-Based Offline Reinforcement Learning with Diversified Q-Ensemble (EDAC) - An et al., </a:t>
            </a:r>
            <a:r>
              <a:rPr lang="en-GB" sz="1200" b="1" dirty="0" err="1"/>
              <a:t>NeurIPS</a:t>
            </a:r>
            <a:r>
              <a:rPr lang="en-GB" sz="1200" b="1" dirty="0"/>
              <a:t> 2021</a:t>
            </a:r>
            <a:br>
              <a:rPr lang="en-GB" sz="1200" dirty="0"/>
            </a:br>
            <a:r>
              <a:rPr lang="en-GB" sz="1200" dirty="0"/>
              <a:t>EDAC enhances SAC by using a </a:t>
            </a:r>
            <a:r>
              <a:rPr lang="en-GB" sz="1200" b="1" dirty="0"/>
              <a:t>Q-network ensemble</a:t>
            </a:r>
            <a:r>
              <a:rPr lang="en-GB" sz="1200" dirty="0"/>
              <a:t> to estimate uncertainty and conservatively penalize high-variance value predictions. This helps mitigate SAC’s tendency to overestimate Q-values for out-of-distribution actions.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8. </a:t>
            </a:r>
            <a:r>
              <a:rPr lang="en-GB" sz="1200" b="1" dirty="0" err="1"/>
              <a:t>SpOiLer</a:t>
            </a:r>
            <a:r>
              <a:rPr lang="en-GB" sz="1200" b="1" dirty="0"/>
              <a:t>: Offline Reinforcement Learning using Scaled Penalties - Srinivasan &amp; </a:t>
            </a:r>
            <a:r>
              <a:rPr lang="en-GB" sz="1200" b="1" dirty="0" err="1"/>
              <a:t>Knottenbelt</a:t>
            </a:r>
            <a:r>
              <a:rPr lang="en-GB" sz="1200" b="1" dirty="0"/>
              <a:t>, PMLR 2024</a:t>
            </a:r>
            <a:br>
              <a:rPr lang="en-GB" sz="1200" dirty="0"/>
            </a:br>
            <a:r>
              <a:rPr lang="en-GB" sz="1200" dirty="0" err="1"/>
              <a:t>SpOiLer</a:t>
            </a:r>
            <a:r>
              <a:rPr lang="en-GB" sz="1200" dirty="0"/>
              <a:t> modifies SAC’s Bellman backups by adding a </a:t>
            </a:r>
            <a:r>
              <a:rPr lang="en-GB" sz="1200" b="1" dirty="0"/>
              <a:t>penalty proportional to the action's likelihood under the dataset</a:t>
            </a:r>
            <a:r>
              <a:rPr lang="en-GB" sz="1200" dirty="0"/>
              <a:t>, making value estimates more pessimistic for unfamiliar actions. This method avoids overestimation without needing ensembles or </a:t>
            </a:r>
            <a:r>
              <a:rPr lang="en-GB" sz="1200" dirty="0" err="1"/>
              <a:t>behavior</a:t>
            </a:r>
            <a:r>
              <a:rPr lang="en-GB" sz="1200" dirty="0"/>
              <a:t> cloning.</a:t>
            </a:r>
          </a:p>
          <a:p>
            <a:pPr marL="0" indent="0">
              <a:buNone/>
            </a:pPr>
            <a:r>
              <a:rPr lang="en-GB" sz="1200" dirty="0">
                <a:hlinkClick r:id="rId5"/>
              </a:rPr>
              <a:t>Read here</a:t>
            </a:r>
            <a:endParaRPr lang="en-GB" sz="1200" dirty="0"/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4434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7B47-D0BC-757B-752C-15627022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64FE-A386-65E1-B038-A78AEF68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https://github.com/rail-berkeley/d4rl</a:t>
            </a:r>
            <a:endParaRPr lang="en-US" dirty="0"/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  <a:hlinkClick r:id="rId3"/>
              </a:rPr>
              <a:t>https://huggingface.co/blog/offline-rl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>
                <a:hlinkClick r:id="rId4"/>
              </a:rPr>
              <a:t>https://github.com/vwxyzjn/cleanrl/blob/master/cleanrl/sac_continuous_action.py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hlinkClick r:id="rId5"/>
              </a:rPr>
              <a:t>https://spinningup.openai.com/en/latest/algorithms/sac.html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125A-007F-2ADE-F38A-6C5DE2AB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2902"/>
            <a:ext cx="10890929" cy="863600"/>
          </a:xfrm>
        </p:spPr>
        <p:txBody>
          <a:bodyPr/>
          <a:lstStyle/>
          <a:p>
            <a:r>
              <a:rPr lang="en-US" dirty="0"/>
              <a:t>SAC in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15CD-7957-81DC-60D8-0FEC8D05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2015736"/>
            <a:ext cx="10890928" cy="43995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SAC tries to </a:t>
            </a:r>
            <a:r>
              <a:rPr lang="en-GB" b="1" dirty="0"/>
              <a:t>maximize two things</a:t>
            </a:r>
            <a:r>
              <a:rPr lang="en-GB" dirty="0"/>
              <a:t> at once: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total reward it gets from the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amount of </a:t>
            </a:r>
            <a:r>
              <a:rPr lang="en-GB" b="1" dirty="0"/>
              <a:t>randomness/ flexibility</a:t>
            </a:r>
            <a:r>
              <a:rPr lang="en-GB" dirty="0"/>
              <a:t> in its actions (</a:t>
            </a:r>
            <a:r>
              <a:rPr lang="en-GB" i="1" dirty="0"/>
              <a:t>Entropy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US" dirty="0"/>
              <a:t>So, the main goal is : </a:t>
            </a:r>
            <a:r>
              <a:rPr lang="en-GB" b="1" dirty="0"/>
              <a:t>Maximize: ∑[Reward+</a:t>
            </a:r>
            <a:r>
              <a:rPr lang="el-GR" b="1" dirty="0"/>
              <a:t>α⋅</a:t>
            </a:r>
            <a:r>
              <a:rPr lang="en-GB" b="1" dirty="0"/>
              <a:t>Entropy]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Mathematically represented as -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3A02B-2A3D-DA81-6DEE-2655C269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8" y="4995665"/>
            <a:ext cx="5511800" cy="86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F473E-EF36-1713-D7DF-0BDDA2F5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31" y="4765708"/>
            <a:ext cx="6613069" cy="13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21BE-B236-30AC-B3B0-003499D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Online Learning works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6467-78EE-5E37-6FF3-70AE205F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/>
              <a:t>online learning</a:t>
            </a:r>
            <a:r>
              <a:rPr lang="en-GB" dirty="0"/>
              <a:t>, SAC works great because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Collects new data that matches its current policy </a:t>
            </a:r>
            <a:r>
              <a:rPr lang="el-GR" dirty="0"/>
              <a:t>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Keeps improving the policy using good and up-to-date information</a:t>
            </a:r>
          </a:p>
          <a:p>
            <a:pPr marL="0" indent="0">
              <a:buNone/>
            </a:pPr>
            <a:r>
              <a:rPr lang="en-GB" dirty="0"/>
              <a:t>So, policy </a:t>
            </a:r>
            <a:r>
              <a:rPr lang="el-GR" dirty="0"/>
              <a:t>π </a:t>
            </a:r>
            <a:r>
              <a:rPr lang="en-GB" dirty="0"/>
              <a:t>is learning from data that was generated by itself, the Q-values it learns are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6077-F0AA-6404-83AD-AA505B5C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89539"/>
            <a:ext cx="10890929" cy="795528"/>
          </a:xfrm>
        </p:spPr>
        <p:txBody>
          <a:bodyPr/>
          <a:lstStyle/>
          <a:p>
            <a:r>
              <a:rPr lang="en-GB" dirty="0"/>
              <a:t>Soft Bellman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67F-F79A-221B-B8ED-5BAEC04B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1917"/>
            <a:ext cx="10890928" cy="795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Soft Bellman Backup</a:t>
            </a:r>
            <a:r>
              <a:rPr lang="en-GB" dirty="0"/>
              <a:t> is the </a:t>
            </a:r>
            <a:r>
              <a:rPr lang="en-GB" b="1" dirty="0"/>
              <a:t>core update rule</a:t>
            </a:r>
            <a:r>
              <a:rPr lang="en-GB" dirty="0"/>
              <a:t> that SAC uses to learn the Q-values, and it reveals - Why SAC works so well when collecting its own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B56EF-17B0-2AC0-3C54-C790CFC9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22" y="3020667"/>
            <a:ext cx="5572396" cy="1470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B6B2D-B0AA-B8CC-E4BF-2CC9DBAB2BC4}"/>
              </a:ext>
            </a:extLst>
          </p:cNvPr>
          <p:cNvSpPr txBox="1"/>
          <p:nvPr/>
        </p:nvSpPr>
        <p:spPr>
          <a:xfrm>
            <a:off x="640080" y="4652798"/>
            <a:ext cx="9736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further confirms </a:t>
            </a:r>
            <a:r>
              <a:rPr lang="en-GB" b="1" dirty="0"/>
              <a:t>Why Online SAC Works Well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b="1" dirty="0"/>
              <a:t>online training</a:t>
            </a:r>
            <a:r>
              <a:rPr lang="en-GB" dirty="0"/>
              <a:t>, the agent is constantly gathering data using its </a:t>
            </a:r>
            <a:r>
              <a:rPr lang="en-GB" b="1" dirty="0"/>
              <a:t>current policy </a:t>
            </a:r>
            <a:r>
              <a:rPr lang="el-GR" dirty="0"/>
              <a:t>π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means the actions a′ used in the soft Bellman backup </a:t>
            </a:r>
            <a:r>
              <a:rPr lang="en-GB" b="1" dirty="0"/>
              <a:t>actually exist</a:t>
            </a:r>
            <a:r>
              <a:rPr lang="en-GB" dirty="0"/>
              <a:t> in the replay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So, the Q-values it learns are grounded in </a:t>
            </a:r>
            <a:r>
              <a:rPr lang="en-GB" b="1" dirty="0"/>
              <a:t>real, seen transitions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makes the estimate of future rewards (the Q-values) </a:t>
            </a:r>
            <a:r>
              <a:rPr lang="en-GB" b="1" dirty="0"/>
              <a:t>accurate and stable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32854-A749-C2DC-4C53-30DFE559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02" y="3072694"/>
            <a:ext cx="4088541" cy="1255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B93D7-CB30-CAA0-4C00-33D6D5567EA7}"/>
              </a:ext>
            </a:extLst>
          </p:cNvPr>
          <p:cNvSpPr txBox="1"/>
          <p:nvPr/>
        </p:nvSpPr>
        <p:spPr>
          <a:xfrm>
            <a:off x="1761067" y="3531264"/>
            <a:ext cx="88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35095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2BBD-761B-DC51-ADE6-0F24AE2C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SAC Struggles in Offline?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7B1E-C097-5313-93E3-768115DF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 </a:t>
            </a:r>
            <a:r>
              <a:rPr lang="en-GB" b="1" dirty="0"/>
              <a:t>offline RL</a:t>
            </a:r>
            <a:r>
              <a:rPr lang="en-GB" dirty="0"/>
              <a:t>, we train using a fixed dataset D={(</a:t>
            </a:r>
            <a:r>
              <a:rPr lang="en-GB" dirty="0" err="1"/>
              <a:t>s,a,r,s</a:t>
            </a:r>
            <a:r>
              <a:rPr lang="en-GB" dirty="0"/>
              <a:t>′)} </a:t>
            </a:r>
            <a:r>
              <a:rPr lang="en-GB" b="1" dirty="0"/>
              <a:t>collected by another policy</a:t>
            </a:r>
            <a:r>
              <a:rPr lang="en-GB" dirty="0"/>
              <a:t>, not by interacting with the environment. This causes </a:t>
            </a:r>
            <a:r>
              <a:rPr lang="en-GB" b="1" dirty="0"/>
              <a:t>overestimation of Q Values</a:t>
            </a:r>
          </a:p>
          <a:p>
            <a:pPr marL="0" indent="0">
              <a:buNone/>
            </a:pPr>
            <a:r>
              <a:rPr lang="en-GB" dirty="0"/>
              <a:t>The dataset policy </a:t>
            </a:r>
            <a:r>
              <a:rPr lang="el-GR" b="1" dirty="0"/>
              <a:t>β(</a:t>
            </a:r>
            <a:r>
              <a:rPr lang="en-GB" b="1" dirty="0" err="1"/>
              <a:t>a∣s</a:t>
            </a:r>
            <a:r>
              <a:rPr lang="en-GB" b="1" dirty="0"/>
              <a:t>) is different from the current policy </a:t>
            </a:r>
            <a:r>
              <a:rPr lang="el-GR" b="1" dirty="0"/>
              <a:t>π(</a:t>
            </a:r>
            <a:r>
              <a:rPr lang="en-GB" b="1" dirty="0" err="1"/>
              <a:t>a∣s</a:t>
            </a:r>
            <a:r>
              <a:rPr lang="en-GB" b="1" dirty="0"/>
              <a:t>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Actions in buffer were chosen by </a:t>
            </a:r>
            <a:r>
              <a:rPr lang="el-GR" dirty="0"/>
              <a:t>β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SAC updates using </a:t>
            </a:r>
            <a:r>
              <a:rPr lang="el-GR" dirty="0"/>
              <a:t>π, </a:t>
            </a:r>
            <a:r>
              <a:rPr lang="en-GB" dirty="0"/>
              <a:t>which may assign high probability to </a:t>
            </a:r>
            <a:r>
              <a:rPr lang="en-GB" b="1" dirty="0"/>
              <a:t>out-of-distribution (OOD)</a:t>
            </a:r>
            <a:r>
              <a:rPr lang="en-GB" dirty="0"/>
              <a:t> actions</a:t>
            </a:r>
          </a:p>
          <a:p>
            <a:r>
              <a:rPr lang="en-GB" dirty="0"/>
              <a:t>This causes Q-values to be overestimated.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5C0A-82BF-DE7A-306F-9BD96A0E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SAC Struggles in Offline?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8A91-FFB8-9080-0AB4-C071747D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Unseen Actions : </a:t>
            </a:r>
          </a:p>
          <a:p>
            <a:r>
              <a:rPr lang="en-GB" dirty="0"/>
              <a:t>SAC samples actions a′∼</a:t>
            </a:r>
            <a:r>
              <a:rPr lang="el-GR" dirty="0"/>
              <a:t>π(</a:t>
            </a:r>
            <a:r>
              <a:rPr lang="en-GB" dirty="0" err="1"/>
              <a:t>a∣s</a:t>
            </a:r>
            <a:r>
              <a:rPr lang="en-GB" dirty="0"/>
              <a:t>′) during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in offline RL, these actions </a:t>
            </a:r>
            <a:r>
              <a:rPr lang="en-GB" b="1" dirty="0"/>
              <a:t>may not exist</a:t>
            </a:r>
            <a:r>
              <a:rPr lang="en-GB" dirty="0"/>
              <a:t>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the Q-function tries to evaluate Q(</a:t>
            </a:r>
            <a:r>
              <a:rPr lang="en-GB" dirty="0" err="1"/>
              <a:t>s′,a</a:t>
            </a:r>
            <a:r>
              <a:rPr lang="en-GB" dirty="0"/>
              <a:t>′), it tries random guesses.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This could be even worsened by </a:t>
            </a:r>
            <a:r>
              <a:rPr lang="en-GB" b="1" dirty="0"/>
              <a:t>Entropy Term (−</a:t>
            </a:r>
            <a:r>
              <a:rPr lang="el-GR" b="1" dirty="0"/>
              <a:t>α</a:t>
            </a:r>
            <a:r>
              <a:rPr lang="en-GB" b="1" dirty="0"/>
              <a:t>log</a:t>
            </a:r>
            <a:r>
              <a:rPr lang="el-GR" b="1" dirty="0"/>
              <a:t>π(</a:t>
            </a:r>
            <a:r>
              <a:rPr lang="en-GB" b="1" dirty="0" err="1"/>
              <a:t>a∣s</a:t>
            </a:r>
            <a:r>
              <a:rPr lang="en-GB" b="1" dirty="0"/>
              <a:t>) ), </a:t>
            </a:r>
            <a:r>
              <a:rPr lang="en-GB" dirty="0"/>
              <a:t>as it can push the policy toward diverse actions not supported by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EC64-5C02-A61C-884E-5CCE3BFD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63599"/>
          </a:xfrm>
        </p:spPr>
        <p:txBody>
          <a:bodyPr/>
          <a:lstStyle/>
          <a:p>
            <a:r>
              <a:rPr lang="en-GB" dirty="0"/>
              <a:t>Why SAC Works Across Many Environments?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7C3C7-15BB-5B8E-CF70-3C16C571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39" y="2859086"/>
            <a:ext cx="5412639" cy="132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C3F02-B5DA-64C3-34F3-F15DAC8638DD}"/>
              </a:ext>
            </a:extLst>
          </p:cNvPr>
          <p:cNvSpPr txBox="1"/>
          <p:nvPr/>
        </p:nvSpPr>
        <p:spPr>
          <a:xfrm>
            <a:off x="7378954" y="2672818"/>
            <a:ext cx="43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encourages </a:t>
            </a:r>
            <a:r>
              <a:rPr lang="en-GB" b="1" dirty="0"/>
              <a:t>diverse actions</a:t>
            </a:r>
            <a:r>
              <a:rPr lang="en-GB" dirty="0"/>
              <a:t>, improving exploration in </a:t>
            </a:r>
            <a:r>
              <a:rPr lang="en-GB" b="1" dirty="0"/>
              <a:t>continuous and sparse reward</a:t>
            </a:r>
            <a:r>
              <a:rPr lang="en-GB" dirty="0"/>
              <a:t> environments.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DBE93-3B92-FF2F-D18B-EAB7CD89B02C}"/>
              </a:ext>
            </a:extLst>
          </p:cNvPr>
          <p:cNvSpPr txBox="1"/>
          <p:nvPr/>
        </p:nvSpPr>
        <p:spPr>
          <a:xfrm>
            <a:off x="835378" y="2303486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SAC maximizes </a:t>
            </a:r>
            <a:r>
              <a:rPr lang="en-GB" b="1" dirty="0"/>
              <a:t>both expected reward and entropy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A5ED3-76AF-290C-8169-8890F91A77C7}"/>
              </a:ext>
            </a:extLst>
          </p:cNvPr>
          <p:cNvSpPr txBox="1"/>
          <p:nvPr/>
        </p:nvSpPr>
        <p:spPr>
          <a:xfrm>
            <a:off x="947293" y="4910667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Soft Bellman Backup Stabilizes Learning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6D84D-3AC1-878C-2C4D-1289B77E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78" y="5371178"/>
            <a:ext cx="4180313" cy="458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ABF2-C970-70F3-53E9-4C92F585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78" y="6076208"/>
            <a:ext cx="5412639" cy="533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3543B7-7CCA-076B-DCAE-1279DB602D98}"/>
              </a:ext>
            </a:extLst>
          </p:cNvPr>
          <p:cNvSpPr txBox="1"/>
          <p:nvPr/>
        </p:nvSpPr>
        <p:spPr>
          <a:xfrm>
            <a:off x="1292578" y="5808796"/>
            <a:ext cx="180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soft value function,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859E1-D505-6AAA-256E-3363D1BEBA0C}"/>
              </a:ext>
            </a:extLst>
          </p:cNvPr>
          <p:cNvSpPr txBox="1"/>
          <p:nvPr/>
        </p:nvSpPr>
        <p:spPr>
          <a:xfrm>
            <a:off x="7378954" y="5486399"/>
            <a:ext cx="453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</a:t>
            </a:r>
            <a:r>
              <a:rPr lang="en-GB" b="1" dirty="0"/>
              <a:t>smooths out overestimation errors</a:t>
            </a:r>
            <a:r>
              <a:rPr lang="en-GB" dirty="0"/>
              <a:t> and helps convergence.</a:t>
            </a:r>
          </a:p>
          <a:p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84D332-C778-69CF-F207-83BBF381968E}"/>
              </a:ext>
            </a:extLst>
          </p:cNvPr>
          <p:cNvSpPr/>
          <p:nvPr/>
        </p:nvSpPr>
        <p:spPr>
          <a:xfrm>
            <a:off x="6705217" y="5644444"/>
            <a:ext cx="339050" cy="349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5E5A3B9-9C51-971E-FBCA-A200B02706A4}"/>
              </a:ext>
            </a:extLst>
          </p:cNvPr>
          <p:cNvSpPr/>
          <p:nvPr/>
        </p:nvSpPr>
        <p:spPr>
          <a:xfrm>
            <a:off x="6705217" y="3042698"/>
            <a:ext cx="339050" cy="349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44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2562</TotalTime>
  <Words>2789</Words>
  <Application>Microsoft Macintosh PowerPoint</Application>
  <PresentationFormat>Widescreen</PresentationFormat>
  <Paragraphs>284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-webkit-standard</vt:lpstr>
      <vt:lpstr>Aptos</vt:lpstr>
      <vt:lpstr>Arial</vt:lpstr>
      <vt:lpstr>Grandview Display</vt:lpstr>
      <vt:lpstr>DashVTI</vt:lpstr>
      <vt:lpstr>SAC ONLINE vs OFFLINE LEARNING</vt:lpstr>
      <vt:lpstr>Reinforcement Learning (RL)</vt:lpstr>
      <vt:lpstr>SAC (Soft Actor-Critic)</vt:lpstr>
      <vt:lpstr>SAC in Online Learning</vt:lpstr>
      <vt:lpstr>Why Online Learning works better?</vt:lpstr>
      <vt:lpstr>Soft Bellman Backup</vt:lpstr>
      <vt:lpstr>Why SAC Struggles in Offline?</vt:lpstr>
      <vt:lpstr>Why SAC Struggles in Offline? (Cont.)</vt:lpstr>
      <vt:lpstr>Why SAC Works Across Many Environments?</vt:lpstr>
      <vt:lpstr>Why SAC Works Across Many Environments?</vt:lpstr>
      <vt:lpstr>SAC vs DQN</vt:lpstr>
      <vt:lpstr>Task Summary</vt:lpstr>
      <vt:lpstr>SAC: Implementation on LunarLanderv2</vt:lpstr>
      <vt:lpstr>Code Structure (.py Files)</vt:lpstr>
      <vt:lpstr>Online and Offline Code Flow</vt:lpstr>
      <vt:lpstr>Results Overview -  LunarLanderContinuousv2 Online</vt:lpstr>
      <vt:lpstr>Results Overview -  LunarLanderContinuousv2 Offline</vt:lpstr>
      <vt:lpstr>Results Comparison -  Lunar Online vs Offline</vt:lpstr>
      <vt:lpstr>Sample Efficiency-  Lunar Online vs Offline</vt:lpstr>
      <vt:lpstr>Poor Offline SAC - Expected</vt:lpstr>
      <vt:lpstr>Poor Offline SAC - Expected</vt:lpstr>
      <vt:lpstr>CQL Implementation</vt:lpstr>
      <vt:lpstr>Code Structure (.py Files) – Key Changes for CQL</vt:lpstr>
      <vt:lpstr>Code Structure (.py Files) – Key Changes for CQL</vt:lpstr>
      <vt:lpstr>Key Implementations for CQL</vt:lpstr>
      <vt:lpstr>Results Overview -  LunarLanderContinuousv2 CQL</vt:lpstr>
      <vt:lpstr>Results Comparison -  Lunar SAC Online vs Offline vs CQL</vt:lpstr>
      <vt:lpstr>Sample Efficiency-  Lunar Online vs Offline</vt:lpstr>
      <vt:lpstr>Expected Results? – Benchmark Comparison</vt:lpstr>
      <vt:lpstr>SAC Auto Entropy Tuning</vt:lpstr>
      <vt:lpstr>Key papers - on why SAC struggles in Offline RL</vt:lpstr>
      <vt:lpstr>Key papers - on why SAC struggles in Offline RL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Viswak Balaji</dc:creator>
  <cp:lastModifiedBy>Viswak R B</cp:lastModifiedBy>
  <cp:revision>23</cp:revision>
  <dcterms:created xsi:type="dcterms:W3CDTF">2025-05-21T13:07:47Z</dcterms:created>
  <dcterms:modified xsi:type="dcterms:W3CDTF">2025-06-27T12:23:34Z</dcterms:modified>
</cp:coreProperties>
</file>