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59" r:id="rId1"/>
  </p:sldMasterIdLst>
  <p:notesMasterIdLst>
    <p:notesMasterId r:id="rId50"/>
  </p:notesMasterIdLst>
  <p:sldIdLst>
    <p:sldId id="256" r:id="rId2"/>
    <p:sldId id="257" r:id="rId3"/>
    <p:sldId id="258" r:id="rId4"/>
    <p:sldId id="269" r:id="rId5"/>
    <p:sldId id="270" r:id="rId6"/>
    <p:sldId id="271" r:id="rId7"/>
    <p:sldId id="272" r:id="rId8"/>
    <p:sldId id="273" r:id="rId9"/>
    <p:sldId id="274" r:id="rId10"/>
    <p:sldId id="275" r:id="rId11"/>
    <p:sldId id="259" r:id="rId12"/>
    <p:sldId id="260" r:id="rId13"/>
    <p:sldId id="279" r:id="rId14"/>
    <p:sldId id="261" r:id="rId15"/>
    <p:sldId id="262" r:id="rId16"/>
    <p:sldId id="288" r:id="rId17"/>
    <p:sldId id="289" r:id="rId18"/>
    <p:sldId id="278" r:id="rId19"/>
    <p:sldId id="287" r:id="rId20"/>
    <p:sldId id="292" r:id="rId21"/>
    <p:sldId id="291" r:id="rId22"/>
    <p:sldId id="300" r:id="rId23"/>
    <p:sldId id="296" r:id="rId24"/>
    <p:sldId id="297" r:id="rId25"/>
    <p:sldId id="298" r:id="rId26"/>
    <p:sldId id="293" r:id="rId27"/>
    <p:sldId id="295" r:id="rId28"/>
    <p:sldId id="299" r:id="rId29"/>
    <p:sldId id="286" r:id="rId30"/>
    <p:sldId id="276" r:id="rId31"/>
    <p:sldId id="277" r:id="rId32"/>
    <p:sldId id="268" r:id="rId33"/>
    <p:sldId id="301" r:id="rId34"/>
    <p:sldId id="316" r:id="rId35"/>
    <p:sldId id="302" r:id="rId36"/>
    <p:sldId id="303" r:id="rId37"/>
    <p:sldId id="304" r:id="rId38"/>
    <p:sldId id="305" r:id="rId39"/>
    <p:sldId id="306" r:id="rId40"/>
    <p:sldId id="307" r:id="rId41"/>
    <p:sldId id="308" r:id="rId42"/>
    <p:sldId id="309" r:id="rId43"/>
    <p:sldId id="310" r:id="rId44"/>
    <p:sldId id="311" r:id="rId45"/>
    <p:sldId id="312" r:id="rId46"/>
    <p:sldId id="313" r:id="rId47"/>
    <p:sldId id="314" r:id="rId48"/>
    <p:sldId id="315" r:id="rId4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8449"/>
    <p:restoredTop sz="94726"/>
  </p:normalViewPr>
  <p:slideViewPr>
    <p:cSldViewPr snapToGrid="0">
      <p:cViewPr varScale="1">
        <p:scale>
          <a:sx n="105" d="100"/>
          <a:sy n="105" d="100"/>
        </p:scale>
        <p:origin x="192" y="5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EF5CC7-BF03-CC47-9D99-7644616DAA77}" type="datetimeFigureOut">
              <a:rPr lang="en-US" smtClean="0"/>
              <a:t>7/8/25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9FA9E1-7914-0B4B-8703-4645984130C6}" type="slidenum">
              <a:rPr lang="en-US" smtClean="0"/>
              <a:t>‹#›</a:t>
            </a:fld>
            <a:endParaRPr lang="en-US"/>
          </a:p>
        </p:txBody>
      </p:sp>
    </p:spTree>
    <p:extLst>
      <p:ext uri="{BB962C8B-B14F-4D97-AF65-F5344CB8AC3E}">
        <p14:creationId xmlns:p14="http://schemas.microsoft.com/office/powerpoint/2010/main" val="5746420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A3E88A-B853-70C4-C88A-1C5D61392F2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8FACA5D-98DC-5569-5376-0B77E7FC37D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C2E00B0-0BED-8295-9AB7-5953E8F05BF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16F3DD6-908B-4ACE-5ECB-80D475A3E416}"/>
              </a:ext>
            </a:extLst>
          </p:cNvPr>
          <p:cNvSpPr>
            <a:spLocks noGrp="1"/>
          </p:cNvSpPr>
          <p:nvPr>
            <p:ph type="sldNum" sz="quarter" idx="5"/>
          </p:nvPr>
        </p:nvSpPr>
        <p:spPr/>
        <p:txBody>
          <a:bodyPr/>
          <a:lstStyle/>
          <a:p>
            <a:fld id="{729FA9E1-7914-0B4B-8703-4645984130C6}" type="slidenum">
              <a:rPr lang="en-US" smtClean="0"/>
              <a:t>16</a:t>
            </a:fld>
            <a:endParaRPr lang="en-US"/>
          </a:p>
        </p:txBody>
      </p:sp>
    </p:spTree>
    <p:extLst>
      <p:ext uri="{BB962C8B-B14F-4D97-AF65-F5344CB8AC3E}">
        <p14:creationId xmlns:p14="http://schemas.microsoft.com/office/powerpoint/2010/main" val="30592514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4E388D-52F0-68FB-C3E3-6AC831B4F2A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A03780F-7A34-2909-56FB-4D721A5345D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9733E91-2514-BC60-4AC4-916C62CEEF1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4F82281-ED00-1131-5852-568CC4E108B6}"/>
              </a:ext>
            </a:extLst>
          </p:cNvPr>
          <p:cNvSpPr>
            <a:spLocks noGrp="1"/>
          </p:cNvSpPr>
          <p:nvPr>
            <p:ph type="sldNum" sz="quarter" idx="5"/>
          </p:nvPr>
        </p:nvSpPr>
        <p:spPr/>
        <p:txBody>
          <a:bodyPr/>
          <a:lstStyle/>
          <a:p>
            <a:fld id="{729FA9E1-7914-0B4B-8703-4645984130C6}" type="slidenum">
              <a:rPr lang="en-US" smtClean="0"/>
              <a:t>17</a:t>
            </a:fld>
            <a:endParaRPr lang="en-US"/>
          </a:p>
        </p:txBody>
      </p:sp>
    </p:spTree>
    <p:extLst>
      <p:ext uri="{BB962C8B-B14F-4D97-AF65-F5344CB8AC3E}">
        <p14:creationId xmlns:p14="http://schemas.microsoft.com/office/powerpoint/2010/main" val="7635506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65486A-7037-4BF2-FA7D-0389A77D295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FA4BCD5-0149-E969-76BB-A8CD1427FA6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615530C-489A-972E-0F84-6263569509A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5174840-6C85-246A-D53C-9121ED4DB62B}"/>
              </a:ext>
            </a:extLst>
          </p:cNvPr>
          <p:cNvSpPr>
            <a:spLocks noGrp="1"/>
          </p:cNvSpPr>
          <p:nvPr>
            <p:ph type="sldNum" sz="quarter" idx="5"/>
          </p:nvPr>
        </p:nvSpPr>
        <p:spPr/>
        <p:txBody>
          <a:bodyPr/>
          <a:lstStyle/>
          <a:p>
            <a:fld id="{729FA9E1-7914-0B4B-8703-4645984130C6}" type="slidenum">
              <a:rPr lang="en-US" smtClean="0"/>
              <a:t>26</a:t>
            </a:fld>
            <a:endParaRPr lang="en-US"/>
          </a:p>
        </p:txBody>
      </p:sp>
    </p:spTree>
    <p:extLst>
      <p:ext uri="{BB962C8B-B14F-4D97-AF65-F5344CB8AC3E}">
        <p14:creationId xmlns:p14="http://schemas.microsoft.com/office/powerpoint/2010/main" val="39034336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5610A-17B4-4656-93CF-E1D9982860F7}"/>
              </a:ext>
            </a:extLst>
          </p:cNvPr>
          <p:cNvSpPr>
            <a:spLocks noGrp="1"/>
          </p:cNvSpPr>
          <p:nvPr>
            <p:ph type="ctrTitle"/>
          </p:nvPr>
        </p:nvSpPr>
        <p:spPr>
          <a:xfrm>
            <a:off x="640080" y="1371599"/>
            <a:ext cx="6675120" cy="2951825"/>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451C80B-DFD6-415B-BA5B-E56E510CD12B}"/>
              </a:ext>
            </a:extLst>
          </p:cNvPr>
          <p:cNvSpPr>
            <a:spLocks noGrp="1"/>
          </p:cNvSpPr>
          <p:nvPr>
            <p:ph type="subTitle" idx="1"/>
          </p:nvPr>
        </p:nvSpPr>
        <p:spPr>
          <a:xfrm>
            <a:off x="640080" y="4584879"/>
            <a:ext cx="6675120" cy="1287887"/>
          </a:xfrm>
        </p:spPr>
        <p:txBody>
          <a:bodyPr anchor="b">
            <a:normAutofit/>
          </a:bodyPr>
          <a:lstStyle>
            <a:lvl1pPr marL="0" indent="0" algn="l">
              <a:lnSpc>
                <a:spcPct val="13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67A2065B-06FF-4991-9F8A-4BE25457B479}"/>
              </a:ext>
            </a:extLst>
          </p:cNvPr>
          <p:cNvSpPr>
            <a:spLocks noGrp="1"/>
          </p:cNvSpPr>
          <p:nvPr>
            <p:ph type="dt" sz="half" idx="10"/>
          </p:nvPr>
        </p:nvSpPr>
        <p:spPr/>
        <p:txBody>
          <a:bodyPr/>
          <a:lstStyle/>
          <a:p>
            <a:fld id="{6444479B-705B-4489-957E-7E8A228BDFA0}" type="datetime1">
              <a:rPr lang="en-US" smtClean="0"/>
              <a:t>7/8/25</a:t>
            </a:fld>
            <a:endParaRPr lang="en-US"/>
          </a:p>
        </p:txBody>
      </p:sp>
      <p:sp>
        <p:nvSpPr>
          <p:cNvPr id="5" name="Footer Placeholder 4">
            <a:extLst>
              <a:ext uri="{FF2B5EF4-FFF2-40B4-BE49-F238E27FC236}">
                <a16:creationId xmlns:a16="http://schemas.microsoft.com/office/drawing/2014/main" id="{B20DF2FA-C604-45D8-A633-11D3742EC14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2EE5DA9-2D04-4850-AB9F-BD353816504A}"/>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924240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E4BB7-3F30-4C31-9BB2-8EC24FC0A1D6}"/>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ECF4134-70F5-4EE6-88BE-49D129630C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19EABC7-C044-44DE-B303-55A0581DA1E8}"/>
              </a:ext>
            </a:extLst>
          </p:cNvPr>
          <p:cNvSpPr>
            <a:spLocks noGrp="1"/>
          </p:cNvSpPr>
          <p:nvPr>
            <p:ph type="dt" sz="half" idx="10"/>
          </p:nvPr>
        </p:nvSpPr>
        <p:spPr/>
        <p:txBody>
          <a:bodyPr/>
          <a:lstStyle/>
          <a:p>
            <a:fld id="{C07B66AD-7C08-490A-ADA4-B47E10FB2407}" type="datetime1">
              <a:rPr lang="en-US" smtClean="0"/>
              <a:t>7/8/25</a:t>
            </a:fld>
            <a:endParaRPr lang="en-US"/>
          </a:p>
        </p:txBody>
      </p:sp>
      <p:sp>
        <p:nvSpPr>
          <p:cNvPr id="5" name="Footer Placeholder 4">
            <a:extLst>
              <a:ext uri="{FF2B5EF4-FFF2-40B4-BE49-F238E27FC236}">
                <a16:creationId xmlns:a16="http://schemas.microsoft.com/office/drawing/2014/main" id="{4D4A63E1-5BC5-402E-9916-BAB84BCF0BB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A2EF915-AF64-4ECC-8B1A-B7E6A89B7917}"/>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3560474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1CB3635-47E1-90D8-B693-DA85A66B3831}"/>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6EB09414-2AA1-4D8E-A00A-C092FBC92D91}"/>
              </a:ext>
            </a:extLst>
          </p:cNvPr>
          <p:cNvSpPr>
            <a:spLocks noGrp="1"/>
          </p:cNvSpPr>
          <p:nvPr>
            <p:ph type="title" orient="vert"/>
          </p:nvPr>
        </p:nvSpPr>
        <p:spPr>
          <a:xfrm>
            <a:off x="9209219" y="640079"/>
            <a:ext cx="1811773" cy="5536884"/>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42C3A78-37C5-46D0-9DF4-CB78AF883C2C}"/>
              </a:ext>
            </a:extLst>
          </p:cNvPr>
          <p:cNvSpPr>
            <a:spLocks noGrp="1"/>
          </p:cNvSpPr>
          <p:nvPr>
            <p:ph type="body" orient="vert" idx="1"/>
          </p:nvPr>
        </p:nvSpPr>
        <p:spPr>
          <a:xfrm>
            <a:off x="640080" y="640080"/>
            <a:ext cx="8412422" cy="553688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9D8705E-925D-4F57-8268-107CE3CF4C45}"/>
              </a:ext>
            </a:extLst>
          </p:cNvPr>
          <p:cNvSpPr>
            <a:spLocks noGrp="1"/>
          </p:cNvSpPr>
          <p:nvPr>
            <p:ph type="dt" sz="half" idx="10"/>
          </p:nvPr>
        </p:nvSpPr>
        <p:spPr/>
        <p:txBody>
          <a:bodyPr/>
          <a:lstStyle/>
          <a:p>
            <a:fld id="{05B95027-4255-49E7-9841-CD21BCC99996}" type="datetime1">
              <a:rPr lang="en-US" smtClean="0"/>
              <a:t>7/8/25</a:t>
            </a:fld>
            <a:endParaRPr lang="en-US"/>
          </a:p>
        </p:txBody>
      </p:sp>
      <p:sp>
        <p:nvSpPr>
          <p:cNvPr id="5" name="Footer Placeholder 4">
            <a:extLst>
              <a:ext uri="{FF2B5EF4-FFF2-40B4-BE49-F238E27FC236}">
                <a16:creationId xmlns:a16="http://schemas.microsoft.com/office/drawing/2014/main" id="{50FE207E-070D-4EC8-A44C-21F1815FDAA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15D01D1-C266-4161-A820-C084B980131C}"/>
              </a:ext>
            </a:extLst>
          </p:cNvPr>
          <p:cNvSpPr>
            <a:spLocks noGrp="1"/>
          </p:cNvSpPr>
          <p:nvPr>
            <p:ph type="sldNum" sz="quarter" idx="12"/>
          </p:nvPr>
        </p:nvSpPr>
        <p:spPr/>
        <p:txBody>
          <a:bodyPr/>
          <a:lstStyle/>
          <a:p>
            <a:fld id="{70C12960-6E85-460F-B6E3-5B82CB31AF3D}" type="slidenum">
              <a:rPr lang="en-US" smtClean="0"/>
              <a:t>‹#›</a:t>
            </a:fld>
            <a:endParaRPr lang="en-US"/>
          </a:p>
        </p:txBody>
      </p:sp>
      <p:cxnSp>
        <p:nvCxnSpPr>
          <p:cNvPr id="7" name="Straight Connector 6">
            <a:extLst>
              <a:ext uri="{FF2B5EF4-FFF2-40B4-BE49-F238E27FC236}">
                <a16:creationId xmlns:a16="http://schemas.microsoft.com/office/drawing/2014/main" id="{3230604F-219C-2DEE-830E-27274CC2FE19}"/>
              </a:ext>
              <a:ext uri="{C183D7F6-B498-43B3-948B-1728B52AA6E4}">
                <adec:decorative xmlns:adec="http://schemas.microsoft.com/office/drawing/2017/decorative" val="1"/>
              </a:ext>
            </a:extLst>
          </p:cNvPr>
          <p:cNvCxnSpPr>
            <a:cxnSpLocks/>
          </p:cNvCxnSpPr>
          <p:nvPr/>
        </p:nvCxnSpPr>
        <p:spPr>
          <a:xfrm rot="5400000">
            <a:off x="10872154" y="1192438"/>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38032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8B246-6A68-46BE-9DBD-614FA8CF4E2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3E47706-8D18-4093-A7C1-F30D7543CE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C7C8FC-AAEA-4AB6-9DB5-2503F58F0E69}"/>
              </a:ext>
            </a:extLst>
          </p:cNvPr>
          <p:cNvSpPr>
            <a:spLocks noGrp="1"/>
          </p:cNvSpPr>
          <p:nvPr>
            <p:ph type="dt" sz="half" idx="10"/>
          </p:nvPr>
        </p:nvSpPr>
        <p:spPr/>
        <p:txBody>
          <a:bodyPr/>
          <a:lstStyle/>
          <a:p>
            <a:fld id="{9F89F774-3FA6-43B8-9241-99959C8FD463}" type="datetime1">
              <a:rPr lang="en-US" smtClean="0"/>
              <a:t>7/8/25</a:t>
            </a:fld>
            <a:endParaRPr lang="en-US"/>
          </a:p>
        </p:txBody>
      </p:sp>
      <p:sp>
        <p:nvSpPr>
          <p:cNvPr id="5" name="Footer Placeholder 4">
            <a:extLst>
              <a:ext uri="{FF2B5EF4-FFF2-40B4-BE49-F238E27FC236}">
                <a16:creationId xmlns:a16="http://schemas.microsoft.com/office/drawing/2014/main" id="{E8B1616B-3F08-4869-A522-773C38940F6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E030CE6-9124-4B3A-A912-AE16B5C34003}"/>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160365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1BB59B6-79B9-97F5-AC3B-DF65899D39D8}"/>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C78885-57B2-4930-BD7D-CBF916EDF1C6}"/>
              </a:ext>
            </a:extLst>
          </p:cNvPr>
          <p:cNvSpPr>
            <a:spLocks noGrp="1"/>
          </p:cNvSpPr>
          <p:nvPr>
            <p:ph type="title"/>
          </p:nvPr>
        </p:nvSpPr>
        <p:spPr>
          <a:xfrm>
            <a:off x="640080" y="1291366"/>
            <a:ext cx="9214884" cy="3159974"/>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BE495E4-2F8B-4CC7-88AC-A312067E60D2}"/>
              </a:ext>
            </a:extLst>
          </p:cNvPr>
          <p:cNvSpPr>
            <a:spLocks noGrp="1"/>
          </p:cNvSpPr>
          <p:nvPr>
            <p:ph type="body" idx="1"/>
          </p:nvPr>
        </p:nvSpPr>
        <p:spPr>
          <a:xfrm>
            <a:off x="640080" y="5018567"/>
            <a:ext cx="7907079" cy="1073889"/>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8585CC9-BAD3-4807-90BB-97DA2D6A6BE2}"/>
              </a:ext>
            </a:extLst>
          </p:cNvPr>
          <p:cNvSpPr>
            <a:spLocks noGrp="1"/>
          </p:cNvSpPr>
          <p:nvPr>
            <p:ph type="dt" sz="half" idx="10"/>
          </p:nvPr>
        </p:nvSpPr>
        <p:spPr/>
        <p:txBody>
          <a:bodyPr/>
          <a:lstStyle/>
          <a:p>
            <a:fld id="{F9504452-5DCC-4FE2-A5C9-8A5EF6714D65}" type="datetime1">
              <a:rPr lang="en-US" smtClean="0"/>
              <a:t>7/8/25</a:t>
            </a:fld>
            <a:endParaRPr lang="en-US"/>
          </a:p>
        </p:txBody>
      </p:sp>
      <p:sp>
        <p:nvSpPr>
          <p:cNvPr id="5" name="Footer Placeholder 4">
            <a:extLst>
              <a:ext uri="{FF2B5EF4-FFF2-40B4-BE49-F238E27FC236}">
                <a16:creationId xmlns:a16="http://schemas.microsoft.com/office/drawing/2014/main" id="{5F108CEF-165F-4D7E-9666-5CD0156B497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E0EBC3D-3277-4D34-9F67-71040C21E3B3}"/>
              </a:ext>
            </a:extLst>
          </p:cNvPr>
          <p:cNvSpPr>
            <a:spLocks noGrp="1"/>
          </p:cNvSpPr>
          <p:nvPr>
            <p:ph type="sldNum" sz="quarter" idx="12"/>
          </p:nvPr>
        </p:nvSpPr>
        <p:spPr/>
        <p:txBody>
          <a:bodyPr/>
          <a:lstStyle/>
          <a:p>
            <a:fld id="{70C12960-6E85-460F-B6E3-5B82CB31AF3D}" type="slidenum">
              <a:rPr lang="en-US" smtClean="0"/>
              <a:t>‹#›</a:t>
            </a:fld>
            <a:endParaRPr lang="en-US"/>
          </a:p>
        </p:txBody>
      </p:sp>
      <p:cxnSp>
        <p:nvCxnSpPr>
          <p:cNvPr id="7" name="Straight Connector 6">
            <a:extLst>
              <a:ext uri="{FF2B5EF4-FFF2-40B4-BE49-F238E27FC236}">
                <a16:creationId xmlns:a16="http://schemas.microsoft.com/office/drawing/2014/main" id="{FF05EAE5-4812-F718-6D75-9627884180BF}"/>
              </a:ext>
              <a:ext uri="{C183D7F6-B498-43B3-948B-1728B52AA6E4}">
                <adec:decorative xmlns:adec="http://schemas.microsoft.com/office/drawing/2017/decorative" val="1"/>
              </a:ext>
            </a:extLst>
          </p:cNvPr>
          <p:cNvCxnSpPr>
            <a:cxnSpLocks/>
          </p:cNvCxnSpPr>
          <p:nvPr/>
        </p:nvCxnSpPr>
        <p:spPr>
          <a:xfrm>
            <a:off x="716281" y="4715234"/>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6203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477A4-4D01-45B6-9563-0BF13BA72F7C}"/>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EE17E00-96AC-45F0-82B2-9F601E9B93C2}"/>
              </a:ext>
            </a:extLst>
          </p:cNvPr>
          <p:cNvSpPr>
            <a:spLocks noGrp="1"/>
          </p:cNvSpPr>
          <p:nvPr>
            <p:ph sz="half" idx="1"/>
          </p:nvPr>
        </p:nvSpPr>
        <p:spPr>
          <a:xfrm>
            <a:off x="640080" y="2633472"/>
            <a:ext cx="5212080" cy="35661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2BA30CD-95C0-427B-A571-A7D8A53278F4}"/>
              </a:ext>
            </a:extLst>
          </p:cNvPr>
          <p:cNvSpPr>
            <a:spLocks noGrp="1"/>
          </p:cNvSpPr>
          <p:nvPr>
            <p:ph sz="half" idx="2"/>
          </p:nvPr>
        </p:nvSpPr>
        <p:spPr>
          <a:xfrm>
            <a:off x="6318928" y="2633472"/>
            <a:ext cx="5212080" cy="35661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6F67CAC-53E4-44AF-BEAC-8FFB96F05A86}"/>
              </a:ext>
            </a:extLst>
          </p:cNvPr>
          <p:cNvSpPr>
            <a:spLocks noGrp="1"/>
          </p:cNvSpPr>
          <p:nvPr>
            <p:ph type="dt" sz="half" idx="10"/>
          </p:nvPr>
        </p:nvSpPr>
        <p:spPr/>
        <p:txBody>
          <a:bodyPr/>
          <a:lstStyle/>
          <a:p>
            <a:fld id="{E579ABC2-0180-4F3A-A895-A85BC724D472}" type="datetime1">
              <a:rPr lang="en-US" smtClean="0"/>
              <a:t>7/8/25</a:t>
            </a:fld>
            <a:endParaRPr lang="en-US"/>
          </a:p>
        </p:txBody>
      </p:sp>
      <p:sp>
        <p:nvSpPr>
          <p:cNvPr id="6" name="Footer Placeholder 5">
            <a:extLst>
              <a:ext uri="{FF2B5EF4-FFF2-40B4-BE49-F238E27FC236}">
                <a16:creationId xmlns:a16="http://schemas.microsoft.com/office/drawing/2014/main" id="{083D9F3A-E7F0-45E7-AFA8-0D4A669EC16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C5F008B-58BB-45FF-923F-5909DAB49D34}"/>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1605264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7B549-9E51-42E0-992A-73E775957773}"/>
              </a:ext>
            </a:extLst>
          </p:cNvPr>
          <p:cNvSpPr>
            <a:spLocks noGrp="1"/>
          </p:cNvSpPr>
          <p:nvPr>
            <p:ph type="title"/>
          </p:nvPr>
        </p:nvSpPr>
        <p:spPr>
          <a:xfrm>
            <a:off x="640079" y="1371599"/>
            <a:ext cx="10890929" cy="93975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81A5FDC-7C4B-45FB-8462-E2CE79919F33}"/>
              </a:ext>
            </a:extLst>
          </p:cNvPr>
          <p:cNvSpPr>
            <a:spLocks noGrp="1"/>
          </p:cNvSpPr>
          <p:nvPr>
            <p:ph type="body" idx="1"/>
          </p:nvPr>
        </p:nvSpPr>
        <p:spPr>
          <a:xfrm>
            <a:off x="640079" y="2311352"/>
            <a:ext cx="5212080" cy="69537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D8B686-2E92-45B9-A3D7-9DCAA0C50B36}"/>
              </a:ext>
            </a:extLst>
          </p:cNvPr>
          <p:cNvSpPr>
            <a:spLocks noGrp="1"/>
          </p:cNvSpPr>
          <p:nvPr>
            <p:ph sz="half" idx="2"/>
          </p:nvPr>
        </p:nvSpPr>
        <p:spPr>
          <a:xfrm>
            <a:off x="640079" y="3006725"/>
            <a:ext cx="5212080" cy="31912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6ADB526-4A44-47B6-8D14-93202E590AA7}"/>
              </a:ext>
            </a:extLst>
          </p:cNvPr>
          <p:cNvSpPr>
            <a:spLocks noGrp="1"/>
          </p:cNvSpPr>
          <p:nvPr>
            <p:ph type="body" sz="quarter" idx="3"/>
          </p:nvPr>
        </p:nvSpPr>
        <p:spPr>
          <a:xfrm>
            <a:off x="6318928" y="2311352"/>
            <a:ext cx="5212080" cy="69537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4177CA-5C13-4311-BFD3-B98FBD942DA5}"/>
              </a:ext>
            </a:extLst>
          </p:cNvPr>
          <p:cNvSpPr>
            <a:spLocks noGrp="1"/>
          </p:cNvSpPr>
          <p:nvPr>
            <p:ph sz="quarter" idx="4"/>
          </p:nvPr>
        </p:nvSpPr>
        <p:spPr>
          <a:xfrm>
            <a:off x="6318928" y="3006725"/>
            <a:ext cx="5212080" cy="31912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DEA255A-4CB5-40CA-B756-1AA5E27C20BF}"/>
              </a:ext>
            </a:extLst>
          </p:cNvPr>
          <p:cNvSpPr>
            <a:spLocks noGrp="1"/>
          </p:cNvSpPr>
          <p:nvPr>
            <p:ph type="dt" sz="half" idx="10"/>
          </p:nvPr>
        </p:nvSpPr>
        <p:spPr/>
        <p:txBody>
          <a:bodyPr/>
          <a:lstStyle/>
          <a:p>
            <a:fld id="{6AEEA9BA-4E8F-439E-BEA4-91FBA01E3F5F}" type="datetime1">
              <a:rPr lang="en-US" smtClean="0"/>
              <a:t>7/8/25</a:t>
            </a:fld>
            <a:endParaRPr lang="en-US"/>
          </a:p>
        </p:txBody>
      </p:sp>
      <p:sp>
        <p:nvSpPr>
          <p:cNvPr id="8" name="Footer Placeholder 7">
            <a:extLst>
              <a:ext uri="{FF2B5EF4-FFF2-40B4-BE49-F238E27FC236}">
                <a16:creationId xmlns:a16="http://schemas.microsoft.com/office/drawing/2014/main" id="{FF3072C4-10F1-49B8-B0BF-69204EDDCFAE}"/>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4A5ACC97-44C1-4887-909B-E6732D3C1FFE}"/>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32913905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7D313-943A-47E0-8A7A-DFFBCC297AB7}"/>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23AC25A7-81C8-4AA1-AD9F-C78A451FDE2E}"/>
              </a:ext>
            </a:extLst>
          </p:cNvPr>
          <p:cNvSpPr>
            <a:spLocks noGrp="1"/>
          </p:cNvSpPr>
          <p:nvPr>
            <p:ph type="dt" sz="half" idx="10"/>
          </p:nvPr>
        </p:nvSpPr>
        <p:spPr/>
        <p:txBody>
          <a:bodyPr/>
          <a:lstStyle/>
          <a:p>
            <a:fld id="{BE15BF18-0007-481C-AA29-413124BC3EE7}" type="datetime1">
              <a:rPr lang="en-US" smtClean="0"/>
              <a:t>7/8/25</a:t>
            </a:fld>
            <a:endParaRPr lang="en-US"/>
          </a:p>
        </p:txBody>
      </p:sp>
      <p:sp>
        <p:nvSpPr>
          <p:cNvPr id="4" name="Footer Placeholder 3">
            <a:extLst>
              <a:ext uri="{FF2B5EF4-FFF2-40B4-BE49-F238E27FC236}">
                <a16:creationId xmlns:a16="http://schemas.microsoft.com/office/drawing/2014/main" id="{6EF54740-6022-46B2-9C55-B60E9651684F}"/>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089497C9-6B5E-46D6-8FE9-0A5E0CF7F95B}"/>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3477058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149F9F0F-FB8C-5565-247C-BDCC156B5CAF}"/>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92740D3C-270A-401A-810C-2F86BBBB87D4}"/>
              </a:ext>
            </a:extLst>
          </p:cNvPr>
          <p:cNvSpPr>
            <a:spLocks noGrp="1"/>
          </p:cNvSpPr>
          <p:nvPr>
            <p:ph type="dt" sz="half" idx="10"/>
          </p:nvPr>
        </p:nvSpPr>
        <p:spPr/>
        <p:txBody>
          <a:bodyPr/>
          <a:lstStyle/>
          <a:p>
            <a:fld id="{09BE9870-3748-43AD-B547-02A075CB4A1D}" type="datetime1">
              <a:rPr lang="en-US" smtClean="0"/>
              <a:t>7/8/25</a:t>
            </a:fld>
            <a:endParaRPr lang="en-US"/>
          </a:p>
        </p:txBody>
      </p:sp>
      <p:sp>
        <p:nvSpPr>
          <p:cNvPr id="3" name="Footer Placeholder 2">
            <a:extLst>
              <a:ext uri="{FF2B5EF4-FFF2-40B4-BE49-F238E27FC236}">
                <a16:creationId xmlns:a16="http://schemas.microsoft.com/office/drawing/2014/main" id="{DDCBE9F8-1765-4F36-A4DE-1DB136025AC9}"/>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7790CF9E-A6C6-4873-ADBE-7A2939319E58}"/>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543316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8CDF8-00AD-4441-A6D5-9D7A659EB6C0}"/>
              </a:ext>
            </a:extLst>
          </p:cNvPr>
          <p:cNvSpPr>
            <a:spLocks noGrp="1"/>
          </p:cNvSpPr>
          <p:nvPr>
            <p:ph type="title"/>
          </p:nvPr>
        </p:nvSpPr>
        <p:spPr>
          <a:xfrm>
            <a:off x="640080" y="1371600"/>
            <a:ext cx="3859397" cy="1451723"/>
          </a:xfrm>
        </p:spPr>
        <p:txBody>
          <a:bodyPr anchor="t">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8C330AF-CB7E-420A-AE8A-E02E90325885}"/>
              </a:ext>
            </a:extLst>
          </p:cNvPr>
          <p:cNvSpPr>
            <a:spLocks noGrp="1"/>
          </p:cNvSpPr>
          <p:nvPr>
            <p:ph idx="1"/>
          </p:nvPr>
        </p:nvSpPr>
        <p:spPr>
          <a:xfrm>
            <a:off x="4936519" y="1031001"/>
            <a:ext cx="6594490" cy="516636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F43257AD-2422-4CDA-9C55-700F4B5BF251}"/>
              </a:ext>
            </a:extLst>
          </p:cNvPr>
          <p:cNvSpPr>
            <a:spLocks noGrp="1"/>
          </p:cNvSpPr>
          <p:nvPr>
            <p:ph type="body" sz="half" idx="2"/>
          </p:nvPr>
        </p:nvSpPr>
        <p:spPr>
          <a:xfrm>
            <a:off x="640080" y="2972168"/>
            <a:ext cx="3859397" cy="322682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1B7454-C1CC-46F2-A6FB-1FE786C48F49}"/>
              </a:ext>
            </a:extLst>
          </p:cNvPr>
          <p:cNvSpPr>
            <a:spLocks noGrp="1"/>
          </p:cNvSpPr>
          <p:nvPr>
            <p:ph type="dt" sz="half" idx="10"/>
          </p:nvPr>
        </p:nvSpPr>
        <p:spPr/>
        <p:txBody>
          <a:bodyPr/>
          <a:lstStyle/>
          <a:p>
            <a:fld id="{558E7897-33C5-4F1A-9307-D068E37F3DC7}" type="datetime1">
              <a:rPr lang="en-US" smtClean="0"/>
              <a:t>7/8/25</a:t>
            </a:fld>
            <a:endParaRPr lang="en-US"/>
          </a:p>
        </p:txBody>
      </p:sp>
      <p:sp>
        <p:nvSpPr>
          <p:cNvPr id="6" name="Footer Placeholder 5">
            <a:extLst>
              <a:ext uri="{FF2B5EF4-FFF2-40B4-BE49-F238E27FC236}">
                <a16:creationId xmlns:a16="http://schemas.microsoft.com/office/drawing/2014/main" id="{49077DBE-6CC7-421B-AB5E-341E20BD922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D6EAB8F-7526-4CDB-B782-FAD8B3E70B0A}"/>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7147051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1647F-5A61-44C9-81DC-331C9AE5DDAE}"/>
              </a:ext>
            </a:extLst>
          </p:cNvPr>
          <p:cNvSpPr>
            <a:spLocks noGrp="1"/>
          </p:cNvSpPr>
          <p:nvPr>
            <p:ph type="title"/>
          </p:nvPr>
        </p:nvSpPr>
        <p:spPr>
          <a:xfrm>
            <a:off x="640080" y="1371600"/>
            <a:ext cx="3859397" cy="1451723"/>
          </a:xfrm>
        </p:spPr>
        <p:txBody>
          <a:bodyPr anchor="t">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1627A0F-F1B8-49BE-A0FF-7FE16E3BDCC1}"/>
              </a:ext>
            </a:extLst>
          </p:cNvPr>
          <p:cNvSpPr>
            <a:spLocks noGrp="1"/>
          </p:cNvSpPr>
          <p:nvPr>
            <p:ph type="pic" idx="1"/>
          </p:nvPr>
        </p:nvSpPr>
        <p:spPr>
          <a:xfrm>
            <a:off x="4937760" y="1033271"/>
            <a:ext cx="6592824" cy="516636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C86D1BD6-1519-4431-9FAF-7D4F4129972C}"/>
              </a:ext>
            </a:extLst>
          </p:cNvPr>
          <p:cNvSpPr>
            <a:spLocks noGrp="1"/>
          </p:cNvSpPr>
          <p:nvPr>
            <p:ph type="body" sz="half" idx="2"/>
          </p:nvPr>
        </p:nvSpPr>
        <p:spPr>
          <a:xfrm>
            <a:off x="640080" y="2972167"/>
            <a:ext cx="3859397" cy="32268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A587A0-353B-42C2-BA96-B1ADEDF642BE}"/>
              </a:ext>
            </a:extLst>
          </p:cNvPr>
          <p:cNvSpPr>
            <a:spLocks noGrp="1"/>
          </p:cNvSpPr>
          <p:nvPr>
            <p:ph type="dt" sz="half" idx="10"/>
          </p:nvPr>
        </p:nvSpPr>
        <p:spPr/>
        <p:txBody>
          <a:bodyPr/>
          <a:lstStyle/>
          <a:p>
            <a:fld id="{82E171BA-CC09-47C8-A6DF-F5C5CB59CEEC}" type="datetime1">
              <a:rPr lang="en-US" smtClean="0"/>
              <a:t>7/8/25</a:t>
            </a:fld>
            <a:endParaRPr lang="en-US"/>
          </a:p>
        </p:txBody>
      </p:sp>
      <p:sp>
        <p:nvSpPr>
          <p:cNvPr id="6" name="Footer Placeholder 5">
            <a:extLst>
              <a:ext uri="{FF2B5EF4-FFF2-40B4-BE49-F238E27FC236}">
                <a16:creationId xmlns:a16="http://schemas.microsoft.com/office/drawing/2014/main" id="{44D5A88E-3957-4B76-B1BE-4164029217B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5F7C5FD-E56A-4C66-8F23-087F95A2FD0E}"/>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9992839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B4E786-7636-4278-8595-D365D28A796A}"/>
              </a:ext>
            </a:extLst>
          </p:cNvPr>
          <p:cNvSpPr>
            <a:spLocks noGrp="1"/>
          </p:cNvSpPr>
          <p:nvPr>
            <p:ph type="title"/>
          </p:nvPr>
        </p:nvSpPr>
        <p:spPr>
          <a:xfrm>
            <a:off x="640079" y="1371601"/>
            <a:ext cx="10890929" cy="109728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A740849-7059-4C70-992B-5304D2EE9BAB}"/>
              </a:ext>
            </a:extLst>
          </p:cNvPr>
          <p:cNvSpPr>
            <a:spLocks noGrp="1"/>
          </p:cNvSpPr>
          <p:nvPr>
            <p:ph type="body" idx="1"/>
          </p:nvPr>
        </p:nvSpPr>
        <p:spPr>
          <a:xfrm>
            <a:off x="640080" y="2633472"/>
            <a:ext cx="10890928" cy="356616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9FEBF6-CEA6-4332-87B3-697807571C84}"/>
              </a:ext>
            </a:extLst>
          </p:cNvPr>
          <p:cNvSpPr>
            <a:spLocks noGrp="1"/>
          </p:cNvSpPr>
          <p:nvPr>
            <p:ph type="dt" sz="half" idx="2"/>
          </p:nvPr>
        </p:nvSpPr>
        <p:spPr>
          <a:xfrm>
            <a:off x="640080" y="6356350"/>
            <a:ext cx="2743200" cy="365125"/>
          </a:xfrm>
          <a:prstGeom prst="rect">
            <a:avLst/>
          </a:prstGeom>
        </p:spPr>
        <p:txBody>
          <a:bodyPr vert="horz" lIns="91440" tIns="45720" rIns="91440" bIns="45720" rtlCol="0" anchor="ctr"/>
          <a:lstStyle>
            <a:lvl1pPr algn="l">
              <a:defRPr sz="900" b="1" cap="all" spc="300" baseline="0">
                <a:solidFill>
                  <a:schemeClr val="tx1"/>
                </a:solidFill>
              </a:defRPr>
            </a:lvl1pPr>
          </a:lstStyle>
          <a:p>
            <a:fld id="{7DA38F49-B3E2-4BF0-BEC7-C30D34ABBB8D}" type="datetime1">
              <a:rPr lang="en-US" smtClean="0"/>
              <a:t>7/8/25</a:t>
            </a:fld>
            <a:endParaRPr lang="en-US"/>
          </a:p>
        </p:txBody>
      </p:sp>
      <p:sp>
        <p:nvSpPr>
          <p:cNvPr id="5" name="Footer Placeholder 4">
            <a:extLst>
              <a:ext uri="{FF2B5EF4-FFF2-40B4-BE49-F238E27FC236}">
                <a16:creationId xmlns:a16="http://schemas.microsoft.com/office/drawing/2014/main" id="{BC6BAF94-621C-43E1-BA0C-410A6899031B}"/>
              </a:ext>
            </a:extLst>
          </p:cNvPr>
          <p:cNvSpPr>
            <a:spLocks noGrp="1"/>
          </p:cNvSpPr>
          <p:nvPr>
            <p:ph type="ftr" sz="quarter" idx="3"/>
          </p:nvPr>
        </p:nvSpPr>
        <p:spPr>
          <a:xfrm>
            <a:off x="6767622" y="6356350"/>
            <a:ext cx="4040373" cy="365125"/>
          </a:xfrm>
          <a:prstGeom prst="rect">
            <a:avLst/>
          </a:prstGeom>
        </p:spPr>
        <p:txBody>
          <a:bodyPr vert="horz" lIns="91440" tIns="45720" rIns="91440" bIns="45720" rtlCol="0" anchor="ctr"/>
          <a:lstStyle>
            <a:lvl1pPr algn="r">
              <a:defRPr sz="900" b="1" cap="all" spc="3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137D19E5-9E16-48C9-AAE2-0C70679A8D7B}"/>
              </a:ext>
            </a:extLst>
          </p:cNvPr>
          <p:cNvSpPr>
            <a:spLocks noGrp="1"/>
          </p:cNvSpPr>
          <p:nvPr>
            <p:ph type="sldNum" sz="quarter" idx="4"/>
          </p:nvPr>
        </p:nvSpPr>
        <p:spPr>
          <a:xfrm>
            <a:off x="10807995" y="6356350"/>
            <a:ext cx="723014" cy="365125"/>
          </a:xfrm>
          <a:prstGeom prst="rect">
            <a:avLst/>
          </a:prstGeom>
        </p:spPr>
        <p:txBody>
          <a:bodyPr vert="horz" lIns="91440" tIns="45720" rIns="91440" bIns="45720" rtlCol="0" anchor="ctr"/>
          <a:lstStyle>
            <a:lvl1pPr algn="r">
              <a:defRPr sz="900" b="1" cap="all" spc="300" baseline="0">
                <a:solidFill>
                  <a:schemeClr val="tx1"/>
                </a:solidFill>
              </a:defRPr>
            </a:lvl1pPr>
          </a:lstStyle>
          <a:p>
            <a:fld id="{70C12960-6E85-460F-B6E3-5B82CB31AF3D}" type="slidenum">
              <a:rPr lang="en-US" smtClean="0"/>
              <a:t>‹#›</a:t>
            </a:fld>
            <a:endParaRPr lang="en-US"/>
          </a:p>
        </p:txBody>
      </p:sp>
      <p:cxnSp>
        <p:nvCxnSpPr>
          <p:cNvPr id="9" name="Straight Connector 8">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p:cNvCxnSpPr>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5454792"/>
      </p:ext>
    </p:extLst>
  </p:cSld>
  <p:clrMap bg1="lt1" tx1="dk1" bg2="lt2" tx2="dk2" accent1="accent1" accent2="accent2" accent3="accent3" accent4="accent4" accent5="accent5" accent6="accent6" hlink="hlink" folHlink="folHlink"/>
  <p:sldLayoutIdLst>
    <p:sldLayoutId id="2147483848" r:id="rId1"/>
    <p:sldLayoutId id="2147483849" r:id="rId2"/>
    <p:sldLayoutId id="2147483850" r:id="rId3"/>
    <p:sldLayoutId id="2147483851" r:id="rId4"/>
    <p:sldLayoutId id="2147483852" r:id="rId5"/>
    <p:sldLayoutId id="2147483858" r:id="rId6"/>
    <p:sldLayoutId id="2147483853" r:id="rId7"/>
    <p:sldLayoutId id="2147483854" r:id="rId8"/>
    <p:sldLayoutId id="2147483855" r:id="rId9"/>
    <p:sldLayoutId id="2147483857" r:id="rId10"/>
    <p:sldLayoutId id="2147483856" r:id="rId11"/>
  </p:sldLayoutIdLst>
  <p:hf sldNum="0" hdr="0" ftr="0" dt="0"/>
  <p:txStyles>
    <p:titleStyle>
      <a:lvl1pPr algn="l" defTabSz="914400" rtl="0" eaLnBrk="1" latinLnBrk="0" hangingPunct="1">
        <a:lnSpc>
          <a:spcPct val="10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493776" indent="-228600" algn="l" defTabSz="914400" rtl="0" eaLnBrk="1" latinLnBrk="0" hangingPunct="1">
        <a:lnSpc>
          <a:spcPct val="120000"/>
        </a:lnSpc>
        <a:spcBef>
          <a:spcPts val="500"/>
        </a:spcBef>
        <a:buSzPct val="87000"/>
        <a:buFont typeface="Arial" panose="020B06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1051560" indent="-28575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4pPr>
      <a:lvl5pPr marL="1298448"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arxiv.org/abs/2006.04779"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arxiv.org/abs/1812.05905" TargetMode="Externa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arxiv.org/abs/1906.00949" TargetMode="External"/><Relationship Id="rId2" Type="http://schemas.openxmlformats.org/officeDocument/2006/relationships/hyperlink" Target="https://arxiv.org/abs/1812.02900" TargetMode="External"/><Relationship Id="rId1" Type="http://schemas.openxmlformats.org/officeDocument/2006/relationships/slideLayout" Target="../slideLayouts/slideLayout2.xml"/><Relationship Id="rId5" Type="http://schemas.openxmlformats.org/officeDocument/2006/relationships/hyperlink" Target="https://arxiv.org/abs/2006.04779" TargetMode="External"/><Relationship Id="rId4" Type="http://schemas.openxmlformats.org/officeDocument/2006/relationships/hyperlink" Target="https://arxiv.org/abs/1911.11361" TargetMode="External"/></Relationships>
</file>

<file path=ppt/slides/_rels/slide31.xml.rels><?xml version="1.0" encoding="UTF-8" standalone="yes"?>
<Relationships xmlns="http://schemas.openxmlformats.org/package/2006/relationships"><Relationship Id="rId3" Type="http://schemas.openxmlformats.org/officeDocument/2006/relationships/hyperlink" Target="https://arxiv.org/abs/2110.06169" TargetMode="External"/><Relationship Id="rId2" Type="http://schemas.openxmlformats.org/officeDocument/2006/relationships/hyperlink" Target="https://arxiv.org/abs/2106.06860" TargetMode="External"/><Relationship Id="rId1" Type="http://schemas.openxmlformats.org/officeDocument/2006/relationships/slideLayout" Target="../slideLayouts/slideLayout2.xml"/><Relationship Id="rId5" Type="http://schemas.openxmlformats.org/officeDocument/2006/relationships/hyperlink" Target="https://proceedings.mlr.press/v242/srinivasan24a/srinivasan24a.pdf" TargetMode="External"/><Relationship Id="rId4" Type="http://schemas.openxmlformats.org/officeDocument/2006/relationships/hyperlink" Target="https://arxiv.org/abs/2110.01548" TargetMode="External"/></Relationships>
</file>

<file path=ppt/slides/_rels/slide32.xml.rels><?xml version="1.0" encoding="UTF-8" standalone="yes"?>
<Relationships xmlns="http://schemas.openxmlformats.org/package/2006/relationships"><Relationship Id="rId3" Type="http://schemas.openxmlformats.org/officeDocument/2006/relationships/hyperlink" Target="https://huggingface.co/blog/offline-rl" TargetMode="External"/><Relationship Id="rId2" Type="http://schemas.openxmlformats.org/officeDocument/2006/relationships/hyperlink" Target="https://github.com/rail-berkeley/d4rl" TargetMode="External"/><Relationship Id="rId1" Type="http://schemas.openxmlformats.org/officeDocument/2006/relationships/slideLayout" Target="../slideLayouts/slideLayout2.xml"/><Relationship Id="rId5" Type="http://schemas.openxmlformats.org/officeDocument/2006/relationships/hyperlink" Target="https://spinningup.openai.com/en/latest/algorithms/sac.html" TargetMode="External"/><Relationship Id="rId4" Type="http://schemas.openxmlformats.org/officeDocument/2006/relationships/hyperlink" Target="https://github.com/vwxyzjn/cleanrl/blob/master/cleanrl/sac_continuous_action.py"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6B9231A-B34B-4A29-A6AC-532E1EE815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close-up of a network&#10;&#10;Description automatically generated">
            <a:extLst>
              <a:ext uri="{FF2B5EF4-FFF2-40B4-BE49-F238E27FC236}">
                <a16:creationId xmlns:a16="http://schemas.microsoft.com/office/drawing/2014/main" id="{7B4191C3-C039-15F8-19B8-D357351C3636}"/>
              </a:ext>
            </a:extLst>
          </p:cNvPr>
          <p:cNvPicPr>
            <a:picLocks noChangeAspect="1"/>
          </p:cNvPicPr>
          <p:nvPr/>
        </p:nvPicPr>
        <p:blipFill>
          <a:blip r:embed="rId2">
            <a:alphaModFix amt="40000"/>
          </a:blip>
          <a:srcRect t="29689"/>
          <a:stretch>
            <a:fillRect/>
          </a:stretch>
        </p:blipFill>
        <p:spPr>
          <a:xfrm>
            <a:off x="20" y="22730"/>
            <a:ext cx="12191980" cy="6857848"/>
          </a:xfrm>
          <a:prstGeom prst="rect">
            <a:avLst/>
          </a:prstGeom>
        </p:spPr>
      </p:pic>
      <p:sp>
        <p:nvSpPr>
          <p:cNvPr id="2" name="Title 1">
            <a:extLst>
              <a:ext uri="{FF2B5EF4-FFF2-40B4-BE49-F238E27FC236}">
                <a16:creationId xmlns:a16="http://schemas.microsoft.com/office/drawing/2014/main" id="{9BFBD728-E925-E2F5-D9A2-303F1BED0DB7}"/>
              </a:ext>
            </a:extLst>
          </p:cNvPr>
          <p:cNvSpPr>
            <a:spLocks noGrp="1"/>
          </p:cNvSpPr>
          <p:nvPr>
            <p:ph type="ctrTitle"/>
          </p:nvPr>
        </p:nvSpPr>
        <p:spPr>
          <a:xfrm>
            <a:off x="640080" y="501658"/>
            <a:ext cx="5207564" cy="3355853"/>
          </a:xfrm>
        </p:spPr>
        <p:txBody>
          <a:bodyPr anchor="t">
            <a:normAutofit/>
          </a:bodyPr>
          <a:lstStyle/>
          <a:p>
            <a:r>
              <a:rPr lang="en-US" sz="6000" dirty="0">
                <a:solidFill>
                  <a:srgbClr val="FFFFFF"/>
                </a:solidFill>
              </a:rPr>
              <a:t>SAC ONLINE vs OFFLINE LEARNING</a:t>
            </a:r>
          </a:p>
        </p:txBody>
      </p:sp>
      <p:sp>
        <p:nvSpPr>
          <p:cNvPr id="3" name="Subtitle 2">
            <a:extLst>
              <a:ext uri="{FF2B5EF4-FFF2-40B4-BE49-F238E27FC236}">
                <a16:creationId xmlns:a16="http://schemas.microsoft.com/office/drawing/2014/main" id="{57212E6B-3D6F-E618-CA15-9CBD05C04EB4}"/>
              </a:ext>
            </a:extLst>
          </p:cNvPr>
          <p:cNvSpPr>
            <a:spLocks noGrp="1"/>
          </p:cNvSpPr>
          <p:nvPr>
            <p:ph type="subTitle" idx="1"/>
          </p:nvPr>
        </p:nvSpPr>
        <p:spPr>
          <a:xfrm>
            <a:off x="640080" y="3631406"/>
            <a:ext cx="4439920" cy="1104721"/>
          </a:xfrm>
        </p:spPr>
        <p:txBody>
          <a:bodyPr anchor="t">
            <a:normAutofit/>
          </a:bodyPr>
          <a:lstStyle/>
          <a:p>
            <a:r>
              <a:rPr lang="en-US" dirty="0">
                <a:solidFill>
                  <a:srgbClr val="FFFFFF"/>
                </a:solidFill>
              </a:rPr>
              <a:t>An investigation into sample efficiency</a:t>
            </a:r>
          </a:p>
        </p:txBody>
      </p:sp>
      <p:cxnSp>
        <p:nvCxnSpPr>
          <p:cNvPr id="11" name="Straight Connector 10">
            <a:extLst>
              <a:ext uri="{FF2B5EF4-FFF2-40B4-BE49-F238E27FC236}">
                <a16:creationId xmlns:a16="http://schemas.microsoft.com/office/drawing/2014/main" id="{F0CE0765-E93C-4D37-9D5F-D464EFB10FA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4954368"/>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4" name="Subtitle 2">
            <a:extLst>
              <a:ext uri="{FF2B5EF4-FFF2-40B4-BE49-F238E27FC236}">
                <a16:creationId xmlns:a16="http://schemas.microsoft.com/office/drawing/2014/main" id="{A382B5F4-013E-E8A1-4CA2-BA20F14FBD2E}"/>
              </a:ext>
            </a:extLst>
          </p:cNvPr>
          <p:cNvSpPr txBox="1">
            <a:spLocks/>
          </p:cNvSpPr>
          <p:nvPr/>
        </p:nvSpPr>
        <p:spPr>
          <a:xfrm>
            <a:off x="640080" y="5085042"/>
            <a:ext cx="4439920" cy="1104721"/>
          </a:xfrm>
          <a:prstGeom prst="rect">
            <a:avLst/>
          </a:prstGeom>
        </p:spPr>
        <p:txBody>
          <a:bodyPr vert="horz" lIns="91440" tIns="45720" rIns="91440" bIns="45720" rtlCol="0" anchor="t">
            <a:normAutofit fontScale="92500" lnSpcReduction="20000"/>
          </a:bodyPr>
          <a:lstStyle>
            <a:lvl1pPr marL="0" indent="0" algn="l" defTabSz="914400" rtl="0" eaLnBrk="1" latinLnBrk="0" hangingPunct="1">
              <a:lnSpc>
                <a:spcPct val="130000"/>
              </a:lnSpc>
              <a:spcBef>
                <a:spcPts val="1000"/>
              </a:spcBef>
              <a:buSzPct val="87000"/>
              <a:buFont typeface="Arial" panose="020B0604020202020204" pitchFamily="34" charset="0"/>
              <a:buNone/>
              <a:defRPr sz="1800" b="1" kern="1200" cap="all" spc="300" baseline="0">
                <a:solidFill>
                  <a:schemeClr val="tx1"/>
                </a:solidFill>
                <a:latin typeface="+mn-lt"/>
                <a:ea typeface="+mn-ea"/>
                <a:cs typeface="+mn-cs"/>
              </a:defRPr>
            </a:lvl1pPr>
            <a:lvl2pPr marL="457200" indent="0" algn="ctr" defTabSz="914400" rtl="0" eaLnBrk="1" latinLnBrk="0" hangingPunct="1">
              <a:lnSpc>
                <a:spcPct val="120000"/>
              </a:lnSpc>
              <a:spcBef>
                <a:spcPts val="500"/>
              </a:spcBef>
              <a:buSzPct val="87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87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87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87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solidFill>
                  <a:srgbClr val="FFFFFF"/>
                </a:solidFill>
              </a:rPr>
              <a:t>Viswak RB – 124104338</a:t>
            </a:r>
          </a:p>
          <a:p>
            <a:r>
              <a:rPr lang="en-US" dirty="0">
                <a:solidFill>
                  <a:srgbClr val="FFFFFF"/>
                </a:solidFill>
              </a:rPr>
              <a:t>M.Sc. Data science &amp; Analytics - UCC</a:t>
            </a:r>
          </a:p>
        </p:txBody>
      </p:sp>
    </p:spTree>
    <p:extLst>
      <p:ext uri="{BB962C8B-B14F-4D97-AF65-F5344CB8AC3E}">
        <p14:creationId xmlns:p14="http://schemas.microsoft.com/office/powerpoint/2010/main" val="1889273156"/>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37F17-E59E-5C6F-91B2-868CF4616E05}"/>
              </a:ext>
            </a:extLst>
          </p:cNvPr>
          <p:cNvSpPr>
            <a:spLocks noGrp="1"/>
          </p:cNvSpPr>
          <p:nvPr>
            <p:ph type="title"/>
          </p:nvPr>
        </p:nvSpPr>
        <p:spPr/>
        <p:txBody>
          <a:bodyPr/>
          <a:lstStyle/>
          <a:p>
            <a:r>
              <a:rPr lang="en-GB" dirty="0"/>
              <a:t>Why SAC Works Across Many Environments?</a:t>
            </a:r>
            <a:endParaRPr lang="en-US" dirty="0"/>
          </a:p>
        </p:txBody>
      </p:sp>
      <p:sp>
        <p:nvSpPr>
          <p:cNvPr id="3" name="Content Placeholder 2">
            <a:extLst>
              <a:ext uri="{FF2B5EF4-FFF2-40B4-BE49-F238E27FC236}">
                <a16:creationId xmlns:a16="http://schemas.microsoft.com/office/drawing/2014/main" id="{4EA10815-2487-FCC7-C65C-303626595386}"/>
              </a:ext>
            </a:extLst>
          </p:cNvPr>
          <p:cNvSpPr>
            <a:spLocks noGrp="1"/>
          </p:cNvSpPr>
          <p:nvPr>
            <p:ph idx="1"/>
          </p:nvPr>
        </p:nvSpPr>
        <p:spPr/>
        <p:txBody>
          <a:bodyPr>
            <a:normAutofit/>
          </a:bodyPr>
          <a:lstStyle/>
          <a:p>
            <a:pPr marL="0" indent="0">
              <a:buNone/>
            </a:pPr>
            <a:r>
              <a:rPr lang="en-GB" b="1" dirty="0"/>
              <a:t>3. Off-Policy and Sample Efficient</a:t>
            </a:r>
          </a:p>
          <a:p>
            <a:pPr>
              <a:buFont typeface="Arial" panose="020B0604020202020204" pitchFamily="34" charset="0"/>
              <a:buChar char="•"/>
            </a:pPr>
            <a:r>
              <a:rPr lang="en-GB" dirty="0"/>
              <a:t>SAC is </a:t>
            </a:r>
            <a:r>
              <a:rPr lang="en-GB" b="1" dirty="0"/>
              <a:t>off-policy</a:t>
            </a:r>
            <a:r>
              <a:rPr lang="en-GB" dirty="0"/>
              <a:t>, meaning it reuses past transitions via a </a:t>
            </a:r>
            <a:r>
              <a:rPr lang="en-GB" b="1" dirty="0"/>
              <a:t>replay buffer</a:t>
            </a:r>
            <a:r>
              <a:rPr lang="en-GB" dirty="0"/>
              <a:t>.</a:t>
            </a:r>
          </a:p>
          <a:p>
            <a:pPr>
              <a:buFont typeface="Arial" panose="020B0604020202020204" pitchFamily="34" charset="0"/>
              <a:buChar char="•"/>
            </a:pPr>
            <a:r>
              <a:rPr lang="en-GB" dirty="0"/>
              <a:t>This improves </a:t>
            </a:r>
            <a:r>
              <a:rPr lang="en-GB" b="1" dirty="0"/>
              <a:t>sample efficiency</a:t>
            </a:r>
            <a:r>
              <a:rPr lang="en-GB" dirty="0"/>
              <a:t> </a:t>
            </a:r>
          </a:p>
          <a:p>
            <a:pPr marL="0" indent="0">
              <a:buNone/>
            </a:pPr>
            <a:endParaRPr lang="en-GB" dirty="0"/>
          </a:p>
          <a:p>
            <a:pPr marL="0" indent="0">
              <a:buNone/>
            </a:pPr>
            <a:r>
              <a:rPr lang="en-GB" dirty="0"/>
              <a:t>SAC is more generalized as it can handle</a:t>
            </a:r>
          </a:p>
          <a:p>
            <a:pPr marL="0" indent="0">
              <a:buNone/>
            </a:pPr>
            <a:r>
              <a:rPr lang="en-GB" dirty="0"/>
              <a:t>Continuous action spaces (e.g., Pendulum, </a:t>
            </a:r>
            <a:r>
              <a:rPr lang="en-GB" dirty="0" err="1"/>
              <a:t>LunarLanderContinuous</a:t>
            </a:r>
            <a:r>
              <a:rPr lang="en-GB" dirty="0"/>
              <a:t>), High-dimensional observations, Stochastic or deterministic dynamics</a:t>
            </a:r>
          </a:p>
          <a:p>
            <a:endParaRPr lang="en-US" dirty="0"/>
          </a:p>
        </p:txBody>
      </p:sp>
      <p:pic>
        <p:nvPicPr>
          <p:cNvPr id="4" name="Picture 3">
            <a:extLst>
              <a:ext uri="{FF2B5EF4-FFF2-40B4-BE49-F238E27FC236}">
                <a16:creationId xmlns:a16="http://schemas.microsoft.com/office/drawing/2014/main" id="{D648D649-7910-50F3-13F8-17D8CFB1DC75}"/>
              </a:ext>
            </a:extLst>
          </p:cNvPr>
          <p:cNvPicPr>
            <a:picLocks noChangeAspect="1"/>
          </p:cNvPicPr>
          <p:nvPr/>
        </p:nvPicPr>
        <p:blipFill>
          <a:blip r:embed="rId2"/>
          <a:stretch>
            <a:fillRect/>
          </a:stretch>
        </p:blipFill>
        <p:spPr>
          <a:xfrm>
            <a:off x="4950884" y="3618794"/>
            <a:ext cx="3238500" cy="546100"/>
          </a:xfrm>
          <a:prstGeom prst="rect">
            <a:avLst/>
          </a:prstGeom>
        </p:spPr>
      </p:pic>
      <p:sp>
        <p:nvSpPr>
          <p:cNvPr id="5" name="TextBox 4">
            <a:extLst>
              <a:ext uri="{FF2B5EF4-FFF2-40B4-BE49-F238E27FC236}">
                <a16:creationId xmlns:a16="http://schemas.microsoft.com/office/drawing/2014/main" id="{3F72AA21-5404-5F2A-8F7B-0B7B3D2C1768}"/>
              </a:ext>
            </a:extLst>
          </p:cNvPr>
          <p:cNvSpPr txBox="1"/>
          <p:nvPr/>
        </p:nvSpPr>
        <p:spPr>
          <a:xfrm>
            <a:off x="5039646" y="4047220"/>
            <a:ext cx="4820550" cy="369332"/>
          </a:xfrm>
          <a:prstGeom prst="rect">
            <a:avLst/>
          </a:prstGeom>
          <a:noFill/>
        </p:spPr>
        <p:txBody>
          <a:bodyPr wrap="none" rtlCol="0">
            <a:spAutoFit/>
          </a:bodyPr>
          <a:lstStyle/>
          <a:p>
            <a:r>
              <a:rPr lang="en-GB" b="1" dirty="0"/>
              <a:t>replay buffer</a:t>
            </a:r>
            <a:r>
              <a:rPr lang="en-GB" dirty="0"/>
              <a:t> D stores past experience tuples</a:t>
            </a:r>
            <a:endParaRPr lang="en-US" dirty="0"/>
          </a:p>
        </p:txBody>
      </p:sp>
    </p:spTree>
    <p:extLst>
      <p:ext uri="{BB962C8B-B14F-4D97-AF65-F5344CB8AC3E}">
        <p14:creationId xmlns:p14="http://schemas.microsoft.com/office/powerpoint/2010/main" val="34076160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1E06A-4CD0-D3A9-1C7A-6DB1B47BA343}"/>
              </a:ext>
            </a:extLst>
          </p:cNvPr>
          <p:cNvSpPr>
            <a:spLocks noGrp="1"/>
          </p:cNvSpPr>
          <p:nvPr>
            <p:ph type="title"/>
          </p:nvPr>
        </p:nvSpPr>
        <p:spPr>
          <a:xfrm>
            <a:off x="639109" y="1109487"/>
            <a:ext cx="10890929" cy="874888"/>
          </a:xfrm>
        </p:spPr>
        <p:txBody>
          <a:bodyPr/>
          <a:lstStyle/>
          <a:p>
            <a:r>
              <a:rPr lang="en-GB" b="0" i="0" u="none" strike="noStrike" dirty="0">
                <a:solidFill>
                  <a:srgbClr val="000000"/>
                </a:solidFill>
                <a:effectLst/>
                <a:latin typeface="-webkit-standard"/>
              </a:rPr>
              <a:t>SAC vs DQN</a:t>
            </a:r>
            <a:endParaRPr lang="en-US" dirty="0"/>
          </a:p>
        </p:txBody>
      </p:sp>
      <p:pic>
        <p:nvPicPr>
          <p:cNvPr id="16" name="Content Placeholder 15">
            <a:extLst>
              <a:ext uri="{FF2B5EF4-FFF2-40B4-BE49-F238E27FC236}">
                <a16:creationId xmlns:a16="http://schemas.microsoft.com/office/drawing/2014/main" id="{64F6473A-FFBF-4CF3-2F67-E1A5297B543D}"/>
              </a:ext>
            </a:extLst>
          </p:cNvPr>
          <p:cNvPicPr>
            <a:picLocks noGrp="1" noChangeAspect="1"/>
          </p:cNvPicPr>
          <p:nvPr>
            <p:ph idx="1"/>
          </p:nvPr>
        </p:nvPicPr>
        <p:blipFill>
          <a:blip r:embed="rId2"/>
          <a:stretch>
            <a:fillRect/>
          </a:stretch>
        </p:blipFill>
        <p:spPr>
          <a:xfrm>
            <a:off x="782398" y="1995664"/>
            <a:ext cx="9753600" cy="3238500"/>
          </a:xfrm>
          <a:prstGeom prst="rect">
            <a:avLst/>
          </a:prstGeom>
        </p:spPr>
      </p:pic>
      <p:sp>
        <p:nvSpPr>
          <p:cNvPr id="17" name="TextBox 16">
            <a:extLst>
              <a:ext uri="{FF2B5EF4-FFF2-40B4-BE49-F238E27FC236}">
                <a16:creationId xmlns:a16="http://schemas.microsoft.com/office/drawing/2014/main" id="{1BAD17FA-8CB3-B03E-1CA5-363D2F26E31E}"/>
              </a:ext>
            </a:extLst>
          </p:cNvPr>
          <p:cNvSpPr txBox="1"/>
          <p:nvPr/>
        </p:nvSpPr>
        <p:spPr>
          <a:xfrm>
            <a:off x="639109" y="5355087"/>
            <a:ext cx="10130491" cy="1097480"/>
          </a:xfrm>
          <a:prstGeom prst="rect">
            <a:avLst/>
          </a:prstGeom>
          <a:noFill/>
        </p:spPr>
        <p:txBody>
          <a:bodyPr wrap="square" rtlCol="0">
            <a:spAutoFit/>
          </a:bodyPr>
          <a:lstStyle/>
          <a:p>
            <a:r>
              <a:rPr lang="en-GB" sz="1700" b="1" dirty="0"/>
              <a:t>Key difference:</a:t>
            </a:r>
          </a:p>
          <a:p>
            <a:pPr marL="285750" indent="-285750">
              <a:lnSpc>
                <a:spcPct val="150000"/>
              </a:lnSpc>
              <a:buFont typeface="Arial" panose="020B0604020202020204" pitchFamily="34" charset="0"/>
              <a:buChar char="•"/>
            </a:pPr>
            <a:r>
              <a:rPr lang="en-GB" sz="1700" dirty="0"/>
              <a:t>DQN works well for simple, discrete problems like Atari games.</a:t>
            </a:r>
          </a:p>
          <a:p>
            <a:pPr marL="285750" indent="-285750">
              <a:lnSpc>
                <a:spcPct val="150000"/>
              </a:lnSpc>
              <a:buFont typeface="Arial" panose="020B0604020202020204" pitchFamily="34" charset="0"/>
              <a:buChar char="•"/>
            </a:pPr>
            <a:r>
              <a:rPr lang="en-GB" sz="1700" dirty="0"/>
              <a:t>SAC is designed for more complex tasks like robotic control, where actions are continuous and noisy</a:t>
            </a:r>
            <a:r>
              <a:rPr lang="en-GB" sz="1700" b="0" i="0" u="none" strike="noStrike" dirty="0">
                <a:solidFill>
                  <a:srgbClr val="000000"/>
                </a:solidFill>
                <a:effectLst/>
                <a:latin typeface="-webkit-standard"/>
              </a:rPr>
              <a:t>.</a:t>
            </a:r>
            <a:endParaRPr lang="en-US" sz="1700" dirty="0"/>
          </a:p>
        </p:txBody>
      </p:sp>
    </p:spTree>
    <p:extLst>
      <p:ext uri="{BB962C8B-B14F-4D97-AF65-F5344CB8AC3E}">
        <p14:creationId xmlns:p14="http://schemas.microsoft.com/office/powerpoint/2010/main" val="10217801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FA99D-F079-A5FE-98F9-9B36470A4185}"/>
              </a:ext>
            </a:extLst>
          </p:cNvPr>
          <p:cNvSpPr>
            <a:spLocks noGrp="1"/>
          </p:cNvSpPr>
          <p:nvPr>
            <p:ph type="title"/>
          </p:nvPr>
        </p:nvSpPr>
        <p:spPr>
          <a:xfrm>
            <a:off x="650535" y="1190978"/>
            <a:ext cx="10890929" cy="773287"/>
          </a:xfrm>
        </p:spPr>
        <p:txBody>
          <a:bodyPr/>
          <a:lstStyle/>
          <a:p>
            <a:r>
              <a:rPr lang="en-US" dirty="0"/>
              <a:t>Task Summary</a:t>
            </a:r>
          </a:p>
        </p:txBody>
      </p:sp>
      <p:sp>
        <p:nvSpPr>
          <p:cNvPr id="3" name="Content Placeholder 2">
            <a:extLst>
              <a:ext uri="{FF2B5EF4-FFF2-40B4-BE49-F238E27FC236}">
                <a16:creationId xmlns:a16="http://schemas.microsoft.com/office/drawing/2014/main" id="{F44FC745-D366-F318-05E5-F9DD3F6B2177}"/>
              </a:ext>
            </a:extLst>
          </p:cNvPr>
          <p:cNvSpPr>
            <a:spLocks noGrp="1"/>
          </p:cNvSpPr>
          <p:nvPr>
            <p:ph idx="1"/>
          </p:nvPr>
        </p:nvSpPr>
        <p:spPr>
          <a:xfrm>
            <a:off x="740846" y="2190043"/>
            <a:ext cx="5942176" cy="4380090"/>
          </a:xfrm>
        </p:spPr>
        <p:txBody>
          <a:bodyPr>
            <a:noAutofit/>
          </a:bodyPr>
          <a:lstStyle/>
          <a:p>
            <a:pPr marL="0" indent="0" algn="l">
              <a:buNone/>
            </a:pPr>
            <a:r>
              <a:rPr lang="en-GB" sz="1400" b="0" i="0" u="none" strike="noStrike" dirty="0">
                <a:solidFill>
                  <a:srgbClr val="000000"/>
                </a:solidFill>
                <a:effectLst/>
              </a:rPr>
              <a:t>We wanted to explore how SAC performs when trained:</a:t>
            </a:r>
          </a:p>
          <a:p>
            <a:pPr algn="l">
              <a:buFont typeface="+mj-lt"/>
              <a:buAutoNum type="arabicPeriod"/>
            </a:pPr>
            <a:r>
              <a:rPr lang="en-GB" sz="1400" b="1" i="0" u="none" strike="noStrike" dirty="0">
                <a:solidFill>
                  <a:srgbClr val="000000"/>
                </a:solidFill>
                <a:effectLst/>
              </a:rPr>
              <a:t>Online</a:t>
            </a:r>
            <a:r>
              <a:rPr lang="en-GB" sz="1400" b="0" i="0" u="none" strike="noStrike" dirty="0">
                <a:solidFill>
                  <a:srgbClr val="000000"/>
                </a:solidFill>
                <a:effectLst/>
              </a:rPr>
              <a:t> — the agent interacts with the environment while learning</a:t>
            </a:r>
          </a:p>
          <a:p>
            <a:pPr algn="l">
              <a:buFont typeface="+mj-lt"/>
              <a:buAutoNum type="arabicPeriod"/>
            </a:pPr>
            <a:r>
              <a:rPr lang="en-GB" sz="1400" b="1" i="0" u="none" strike="noStrike" dirty="0">
                <a:solidFill>
                  <a:srgbClr val="000000"/>
                </a:solidFill>
                <a:effectLst/>
              </a:rPr>
              <a:t>Offline</a:t>
            </a:r>
            <a:r>
              <a:rPr lang="en-GB" sz="1400" b="0" i="0" u="none" strike="noStrike" dirty="0">
                <a:solidFill>
                  <a:srgbClr val="000000"/>
                </a:solidFill>
                <a:effectLst/>
              </a:rPr>
              <a:t> — the agent is trained only on a fixed dataset collected earlier</a:t>
            </a:r>
          </a:p>
          <a:p>
            <a:pPr marL="0" indent="0" algn="l">
              <a:buNone/>
            </a:pPr>
            <a:endParaRPr lang="en-GB" sz="1400" b="0" i="0" u="none" strike="noStrike" dirty="0">
              <a:solidFill>
                <a:srgbClr val="000000"/>
              </a:solidFill>
              <a:effectLst/>
            </a:endParaRPr>
          </a:p>
          <a:p>
            <a:pPr marL="0" indent="0" algn="l">
              <a:buNone/>
            </a:pPr>
            <a:r>
              <a:rPr lang="en-GB" sz="1400" b="0" i="0" u="none" strike="noStrike" dirty="0">
                <a:solidFill>
                  <a:srgbClr val="000000"/>
                </a:solidFill>
                <a:effectLst/>
              </a:rPr>
              <a:t>We ran this experiment on two environments:</a:t>
            </a:r>
          </a:p>
          <a:p>
            <a:pPr algn="l">
              <a:buFont typeface="Arial" panose="020B0604020202020204" pitchFamily="34" charset="0"/>
              <a:buChar char="•"/>
            </a:pPr>
            <a:r>
              <a:rPr lang="en-GB" sz="1400" b="1" i="0" u="none" strike="noStrike" dirty="0">
                <a:solidFill>
                  <a:srgbClr val="000000"/>
                </a:solidFill>
                <a:effectLst/>
              </a:rPr>
              <a:t>LunarLanderContinuous-v2 : </a:t>
            </a:r>
            <a:r>
              <a:rPr lang="en-GB" sz="1400" dirty="0">
                <a:solidFill>
                  <a:srgbClr val="000000"/>
                </a:solidFill>
              </a:rPr>
              <a:t>A simulated lunar module must land softly on a designated pad using thrusters.</a:t>
            </a:r>
            <a:br>
              <a:rPr lang="en-GB" sz="1400" dirty="0">
                <a:solidFill>
                  <a:srgbClr val="000000"/>
                </a:solidFill>
              </a:rPr>
            </a:br>
            <a:r>
              <a:rPr lang="en-GB" sz="1400" dirty="0">
                <a:solidFill>
                  <a:srgbClr val="000000"/>
                </a:solidFill>
              </a:rPr>
              <a:t>Action space: 2 continuous controls (main engine + side thrusters)</a:t>
            </a:r>
            <a:br>
              <a:rPr lang="en-GB" sz="1400" dirty="0">
                <a:solidFill>
                  <a:srgbClr val="000000"/>
                </a:solidFill>
              </a:rPr>
            </a:br>
            <a:r>
              <a:rPr lang="en-GB" sz="1400" dirty="0">
                <a:solidFill>
                  <a:srgbClr val="000000"/>
                </a:solidFill>
              </a:rPr>
              <a:t>Reward depends on landing speed, position, angle, and fuel efficiency</a:t>
            </a:r>
            <a:r>
              <a:rPr lang="en-GB" sz="1400" i="0" u="none" strike="noStrike" dirty="0">
                <a:solidFill>
                  <a:srgbClr val="000000"/>
                </a:solidFill>
                <a:effectLst/>
                <a:latin typeface="-webkit-standard"/>
              </a:rPr>
              <a:t>.</a:t>
            </a:r>
            <a:endParaRPr lang="en-GB" sz="1400" i="0" u="none" strike="noStrike" dirty="0">
              <a:solidFill>
                <a:srgbClr val="000000"/>
              </a:solidFill>
              <a:effectLst/>
            </a:endParaRPr>
          </a:p>
          <a:p>
            <a:r>
              <a:rPr lang="en-GB" sz="1400" b="1" i="0" u="none" strike="noStrike" dirty="0">
                <a:solidFill>
                  <a:srgbClr val="000000"/>
                </a:solidFill>
                <a:effectLst/>
              </a:rPr>
              <a:t>Pendulum-v1 : </a:t>
            </a:r>
            <a:r>
              <a:rPr lang="en-GB" sz="1400" i="0" u="none" strike="noStrike" dirty="0">
                <a:solidFill>
                  <a:srgbClr val="000000"/>
                </a:solidFill>
                <a:effectLst/>
              </a:rPr>
              <a:t>A simple inverted pendulum must be balanced upright by applying torque.</a:t>
            </a:r>
            <a:br>
              <a:rPr lang="en-GB" sz="1400" i="0" u="none" strike="noStrike" dirty="0">
                <a:solidFill>
                  <a:srgbClr val="000000"/>
                </a:solidFill>
                <a:effectLst/>
              </a:rPr>
            </a:br>
            <a:r>
              <a:rPr lang="en-GB" sz="1400" i="0" u="none" strike="noStrike" dirty="0">
                <a:solidFill>
                  <a:srgbClr val="000000"/>
                </a:solidFill>
                <a:effectLst/>
              </a:rPr>
              <a:t>Action space: 1 continuous torque value</a:t>
            </a:r>
            <a:br>
              <a:rPr lang="en-GB" sz="1400" i="0" u="none" strike="noStrike" dirty="0">
                <a:solidFill>
                  <a:srgbClr val="000000"/>
                </a:solidFill>
                <a:effectLst/>
              </a:rPr>
            </a:br>
            <a:r>
              <a:rPr lang="en-GB" sz="1400" i="0" u="none" strike="noStrike" dirty="0">
                <a:solidFill>
                  <a:srgbClr val="000000"/>
                </a:solidFill>
                <a:effectLst/>
              </a:rPr>
              <a:t>Reward penalizes angle deviation and high velocity.</a:t>
            </a:r>
          </a:p>
          <a:p>
            <a:pPr marL="0" indent="0" algn="l">
              <a:buNone/>
            </a:pPr>
            <a:endParaRPr lang="en-GB" sz="1400" b="0" i="0" u="none" strike="noStrike" dirty="0">
              <a:solidFill>
                <a:srgbClr val="000000"/>
              </a:solidFill>
              <a:effectLst/>
            </a:endParaRPr>
          </a:p>
        </p:txBody>
      </p:sp>
      <p:sp>
        <p:nvSpPr>
          <p:cNvPr id="4" name="TextBox 3">
            <a:extLst>
              <a:ext uri="{FF2B5EF4-FFF2-40B4-BE49-F238E27FC236}">
                <a16:creationId xmlns:a16="http://schemas.microsoft.com/office/drawing/2014/main" id="{648504AA-F841-3387-CEC1-3D5487B91EE0}"/>
              </a:ext>
            </a:extLst>
          </p:cNvPr>
          <p:cNvSpPr txBox="1"/>
          <p:nvPr/>
        </p:nvSpPr>
        <p:spPr>
          <a:xfrm>
            <a:off x="7861283" y="4398317"/>
            <a:ext cx="4086578" cy="1600438"/>
          </a:xfrm>
          <a:prstGeom prst="rect">
            <a:avLst/>
          </a:prstGeom>
          <a:noFill/>
        </p:spPr>
        <p:txBody>
          <a:bodyPr wrap="square" rtlCol="0">
            <a:spAutoFit/>
          </a:bodyPr>
          <a:lstStyle/>
          <a:p>
            <a:pPr marL="0" indent="0" algn="l">
              <a:buNone/>
            </a:pPr>
            <a:r>
              <a:rPr lang="en-GB" sz="1400" b="0" i="0" u="none" strike="noStrike" dirty="0">
                <a:solidFill>
                  <a:srgbClr val="000000"/>
                </a:solidFill>
                <a:effectLst/>
              </a:rPr>
              <a:t>For each:</a:t>
            </a:r>
          </a:p>
          <a:p>
            <a:pPr algn="l"/>
            <a:endParaRPr lang="en-GB" sz="1400" b="0" i="0" u="none" strike="noStrike" dirty="0">
              <a:solidFill>
                <a:srgbClr val="000000"/>
              </a:solidFill>
              <a:effectLst/>
            </a:endParaRPr>
          </a:p>
          <a:p>
            <a:pPr marL="285750" indent="-285750" algn="l">
              <a:buFont typeface="Arial" panose="020B0604020202020204" pitchFamily="34" charset="0"/>
              <a:buChar char="•"/>
            </a:pPr>
            <a:r>
              <a:rPr lang="en-GB" sz="1400" b="0" i="0" u="none" strike="noStrike" dirty="0">
                <a:solidFill>
                  <a:srgbClr val="000000"/>
                </a:solidFill>
                <a:effectLst/>
              </a:rPr>
              <a:t>We trained online for 1,000 episodes</a:t>
            </a:r>
          </a:p>
          <a:p>
            <a:pPr marL="285750" indent="-285750" algn="l">
              <a:buFont typeface="Arial" panose="020B0604020202020204" pitchFamily="34" charset="0"/>
              <a:buChar char="•"/>
            </a:pPr>
            <a:r>
              <a:rPr lang="en-GB" sz="1400" b="0" i="0" u="none" strike="noStrike" dirty="0">
                <a:solidFill>
                  <a:srgbClr val="000000"/>
                </a:solidFill>
                <a:effectLst/>
              </a:rPr>
              <a:t>Collected the replay buffer</a:t>
            </a:r>
          </a:p>
          <a:p>
            <a:pPr marL="285750" indent="-285750" algn="l">
              <a:buFont typeface="Arial" panose="020B0604020202020204" pitchFamily="34" charset="0"/>
              <a:buChar char="•"/>
            </a:pPr>
            <a:r>
              <a:rPr lang="en-GB" sz="1400" b="0" i="0" u="none" strike="noStrike" dirty="0">
                <a:solidFill>
                  <a:srgbClr val="000000"/>
                </a:solidFill>
                <a:effectLst/>
              </a:rPr>
              <a:t>Used it to train a new agent offline</a:t>
            </a:r>
          </a:p>
          <a:p>
            <a:pPr marL="285750" indent="-285750" algn="l">
              <a:buFont typeface="Arial" panose="020B0604020202020204" pitchFamily="34" charset="0"/>
              <a:buChar char="•"/>
            </a:pPr>
            <a:r>
              <a:rPr lang="en-GB" sz="1400" b="0" i="0" u="none" strike="noStrike" dirty="0">
                <a:solidFill>
                  <a:srgbClr val="000000"/>
                </a:solidFill>
                <a:effectLst/>
              </a:rPr>
              <a:t>Compared convergence and final performance</a:t>
            </a:r>
          </a:p>
          <a:p>
            <a:endParaRPr lang="en-US" sz="1400" dirty="0"/>
          </a:p>
        </p:txBody>
      </p:sp>
      <p:sp>
        <p:nvSpPr>
          <p:cNvPr id="5" name="Right Arrow 4">
            <a:extLst>
              <a:ext uri="{FF2B5EF4-FFF2-40B4-BE49-F238E27FC236}">
                <a16:creationId xmlns:a16="http://schemas.microsoft.com/office/drawing/2014/main" id="{C1435800-4A2F-B676-FD61-E45B3AC78687}"/>
              </a:ext>
            </a:extLst>
          </p:cNvPr>
          <p:cNvSpPr/>
          <p:nvPr/>
        </p:nvSpPr>
        <p:spPr>
          <a:xfrm>
            <a:off x="7001219" y="5043315"/>
            <a:ext cx="541867" cy="310442"/>
          </a:xfrm>
          <a:prstGeom prst="rightArrow">
            <a:avLst/>
          </a:prstGeom>
          <a:noFill/>
          <a:ln>
            <a:solidFill>
              <a:schemeClr val="accent5">
                <a:lumMod val="75000"/>
              </a:schemeClr>
            </a:solid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191525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57644-ED27-2961-15C5-39EC59406864}"/>
              </a:ext>
            </a:extLst>
          </p:cNvPr>
          <p:cNvSpPr>
            <a:spLocks noGrp="1"/>
          </p:cNvSpPr>
          <p:nvPr>
            <p:ph type="ctrTitle"/>
          </p:nvPr>
        </p:nvSpPr>
        <p:spPr/>
        <p:txBody>
          <a:bodyPr/>
          <a:lstStyle/>
          <a:p>
            <a:r>
              <a:rPr lang="en-GB" dirty="0"/>
              <a:t>SAC:</a:t>
            </a:r>
            <a:br>
              <a:rPr lang="en-GB" dirty="0"/>
            </a:br>
            <a:r>
              <a:rPr lang="en-GB" dirty="0"/>
              <a:t>Implementation on</a:t>
            </a:r>
            <a:br>
              <a:rPr lang="en-GB" dirty="0"/>
            </a:br>
            <a:r>
              <a:rPr lang="en-GB" dirty="0"/>
              <a:t>LunarLanderv2</a:t>
            </a:r>
            <a:endParaRPr lang="en-US" dirty="0"/>
          </a:p>
        </p:txBody>
      </p:sp>
      <p:sp>
        <p:nvSpPr>
          <p:cNvPr id="3" name="Subtitle 2">
            <a:extLst>
              <a:ext uri="{FF2B5EF4-FFF2-40B4-BE49-F238E27FC236}">
                <a16:creationId xmlns:a16="http://schemas.microsoft.com/office/drawing/2014/main" id="{90E24F49-4DAE-3DAB-E888-7E46613C593B}"/>
              </a:ext>
            </a:extLst>
          </p:cNvPr>
          <p:cNvSpPr>
            <a:spLocks noGrp="1"/>
          </p:cNvSpPr>
          <p:nvPr>
            <p:ph type="subTitle" idx="1"/>
          </p:nvPr>
        </p:nvSpPr>
        <p:spPr/>
        <p:txBody>
          <a:bodyPr/>
          <a:lstStyle/>
          <a:p>
            <a:r>
              <a:rPr lang="en-GB" dirty="0"/>
              <a:t>Custom/Provided neural network architecture for policy and Q-networks</a:t>
            </a:r>
            <a:endParaRPr lang="en-US" dirty="0"/>
          </a:p>
        </p:txBody>
      </p:sp>
      <p:pic>
        <p:nvPicPr>
          <p:cNvPr id="4" name="Picture 3">
            <a:extLst>
              <a:ext uri="{FF2B5EF4-FFF2-40B4-BE49-F238E27FC236}">
                <a16:creationId xmlns:a16="http://schemas.microsoft.com/office/drawing/2014/main" id="{8A7A87C2-E3B3-4818-8EC1-58C9A6EA618B}"/>
              </a:ext>
            </a:extLst>
          </p:cNvPr>
          <p:cNvPicPr>
            <a:picLocks noChangeAspect="1"/>
          </p:cNvPicPr>
          <p:nvPr/>
        </p:nvPicPr>
        <p:blipFill>
          <a:blip r:embed="rId2"/>
          <a:stretch>
            <a:fillRect/>
          </a:stretch>
        </p:blipFill>
        <p:spPr>
          <a:xfrm>
            <a:off x="6690783" y="1607961"/>
            <a:ext cx="4432300" cy="3416300"/>
          </a:xfrm>
          <a:prstGeom prst="rect">
            <a:avLst/>
          </a:prstGeom>
        </p:spPr>
      </p:pic>
    </p:spTree>
    <p:extLst>
      <p:ext uri="{BB962C8B-B14F-4D97-AF65-F5344CB8AC3E}">
        <p14:creationId xmlns:p14="http://schemas.microsoft.com/office/powerpoint/2010/main" val="889447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2C4B7-64BD-AF9A-EF82-58BFBAE019C1}"/>
              </a:ext>
            </a:extLst>
          </p:cNvPr>
          <p:cNvSpPr>
            <a:spLocks noGrp="1"/>
          </p:cNvSpPr>
          <p:nvPr>
            <p:ph type="title"/>
          </p:nvPr>
        </p:nvSpPr>
        <p:spPr>
          <a:xfrm>
            <a:off x="640079" y="1258712"/>
            <a:ext cx="10890929" cy="1097280"/>
          </a:xfrm>
        </p:spPr>
        <p:txBody>
          <a:bodyPr/>
          <a:lstStyle/>
          <a:p>
            <a:r>
              <a:rPr lang="en-GB" b="0" i="0" u="none" strike="noStrike" dirty="0">
                <a:solidFill>
                  <a:srgbClr val="000000"/>
                </a:solidFill>
                <a:effectLst/>
                <a:latin typeface="-webkit-standard"/>
              </a:rPr>
              <a:t>Code Structure (.</a:t>
            </a:r>
            <a:r>
              <a:rPr lang="en-GB" b="0" i="0" u="none" strike="noStrike" dirty="0" err="1">
                <a:solidFill>
                  <a:srgbClr val="000000"/>
                </a:solidFill>
                <a:effectLst/>
                <a:latin typeface="-webkit-standard"/>
              </a:rPr>
              <a:t>py</a:t>
            </a:r>
            <a:r>
              <a:rPr lang="en-GB" b="0" i="0" u="none" strike="noStrike" dirty="0">
                <a:solidFill>
                  <a:srgbClr val="000000"/>
                </a:solidFill>
                <a:effectLst/>
                <a:latin typeface="-webkit-standard"/>
              </a:rPr>
              <a:t> Files)</a:t>
            </a:r>
            <a:endParaRPr lang="en-US" dirty="0"/>
          </a:p>
        </p:txBody>
      </p:sp>
      <p:sp>
        <p:nvSpPr>
          <p:cNvPr id="3" name="Content Placeholder 2">
            <a:extLst>
              <a:ext uri="{FF2B5EF4-FFF2-40B4-BE49-F238E27FC236}">
                <a16:creationId xmlns:a16="http://schemas.microsoft.com/office/drawing/2014/main" id="{5A19462B-AA03-D62B-C2C6-4D6A6ECBDDFA}"/>
              </a:ext>
            </a:extLst>
          </p:cNvPr>
          <p:cNvSpPr>
            <a:spLocks noGrp="1"/>
          </p:cNvSpPr>
          <p:nvPr>
            <p:ph idx="1"/>
          </p:nvPr>
        </p:nvSpPr>
        <p:spPr>
          <a:xfrm>
            <a:off x="855401" y="2355992"/>
            <a:ext cx="5230142" cy="3586706"/>
          </a:xfrm>
        </p:spPr>
        <p:txBody>
          <a:bodyPr>
            <a:noAutofit/>
          </a:bodyPr>
          <a:lstStyle/>
          <a:p>
            <a:pPr marL="0" indent="0">
              <a:buNone/>
            </a:pPr>
            <a:r>
              <a:rPr lang="en-US" sz="1600" b="1" dirty="0" err="1"/>
              <a:t>sac_torch.py</a:t>
            </a:r>
            <a:br>
              <a:rPr lang="en-US" sz="1600" dirty="0"/>
            </a:br>
            <a:r>
              <a:rPr lang="en-US" sz="1600" dirty="0"/>
              <a:t>The heart of the SAC agent. Defines:</a:t>
            </a:r>
          </a:p>
          <a:p>
            <a:r>
              <a:rPr lang="en-US" sz="1600" dirty="0"/>
              <a:t>Actor and critic networks</a:t>
            </a:r>
          </a:p>
          <a:p>
            <a:r>
              <a:rPr lang="en-US" sz="1600" dirty="0"/>
              <a:t>Replay buffer</a:t>
            </a:r>
          </a:p>
          <a:p>
            <a:r>
              <a:rPr lang="en-US" sz="1600" dirty="0"/>
              <a:t>Training loop (learn())</a:t>
            </a:r>
          </a:p>
          <a:p>
            <a:pPr marL="0" indent="0">
              <a:buNone/>
            </a:pPr>
            <a:r>
              <a:rPr lang="en-US" sz="1600" b="1" dirty="0" err="1"/>
              <a:t>networks.py</a:t>
            </a:r>
            <a:br>
              <a:rPr lang="en-US" sz="1600" dirty="0"/>
            </a:br>
            <a:r>
              <a:rPr lang="en-US" sz="1600" dirty="0"/>
              <a:t>Contains the neural network models for actor and critic.</a:t>
            </a:r>
          </a:p>
          <a:p>
            <a:pPr marL="0" indent="0">
              <a:buNone/>
            </a:pPr>
            <a:r>
              <a:rPr lang="en-US" sz="1600" b="1" dirty="0" err="1"/>
              <a:t>utils.py</a:t>
            </a:r>
            <a:br>
              <a:rPr lang="en-US" sz="1600" dirty="0"/>
            </a:br>
            <a:r>
              <a:rPr lang="en-US" sz="1600" dirty="0"/>
              <a:t>Simple utility for plotting learning curves</a:t>
            </a:r>
          </a:p>
        </p:txBody>
      </p:sp>
      <p:sp>
        <p:nvSpPr>
          <p:cNvPr id="4" name="TextBox 3">
            <a:extLst>
              <a:ext uri="{FF2B5EF4-FFF2-40B4-BE49-F238E27FC236}">
                <a16:creationId xmlns:a16="http://schemas.microsoft.com/office/drawing/2014/main" id="{D95B1FD4-EEED-D303-6C40-2C900F994C4A}"/>
              </a:ext>
            </a:extLst>
          </p:cNvPr>
          <p:cNvSpPr txBox="1"/>
          <p:nvPr/>
        </p:nvSpPr>
        <p:spPr>
          <a:xfrm>
            <a:off x="6721940" y="4502009"/>
            <a:ext cx="4244623" cy="1600438"/>
          </a:xfrm>
          <a:prstGeom prst="rect">
            <a:avLst/>
          </a:prstGeom>
          <a:noFill/>
        </p:spPr>
        <p:txBody>
          <a:bodyPr wrap="square" rtlCol="0">
            <a:spAutoFit/>
          </a:bodyPr>
          <a:lstStyle/>
          <a:p>
            <a:r>
              <a:rPr lang="en-US" sz="1600" b="1" dirty="0" err="1"/>
              <a:t>main_sac_offline.py</a:t>
            </a:r>
            <a:endParaRPr lang="en-US" sz="1600" b="1" dirty="0"/>
          </a:p>
          <a:p>
            <a:endParaRPr lang="en-US" sz="1600" b="1" dirty="0"/>
          </a:p>
          <a:p>
            <a:pPr marL="171450" indent="-171450">
              <a:buFont typeface="Arial" panose="020B0604020202020204" pitchFamily="34" charset="0"/>
              <a:buChar char="•"/>
            </a:pPr>
            <a:r>
              <a:rPr lang="en-US" sz="1600" dirty="0"/>
              <a:t>Handles offline training:</a:t>
            </a:r>
          </a:p>
          <a:p>
            <a:pPr marL="171450" indent="-171450">
              <a:buFont typeface="Arial" panose="020B0604020202020204" pitchFamily="34" charset="0"/>
              <a:buChar char="•"/>
            </a:pPr>
            <a:r>
              <a:rPr lang="en-US" sz="1600" dirty="0"/>
              <a:t>Loads dataset</a:t>
            </a:r>
          </a:p>
          <a:p>
            <a:pPr marL="171450" indent="-171450">
              <a:buFont typeface="Arial" panose="020B0604020202020204" pitchFamily="34" charset="0"/>
              <a:buChar char="•"/>
            </a:pPr>
            <a:r>
              <a:rPr lang="en-US" sz="1600" dirty="0"/>
              <a:t>Trains without any new interaction</a:t>
            </a:r>
            <a:r>
              <a:rPr lang="en-US" sz="1200" dirty="0"/>
              <a:t>.</a:t>
            </a:r>
          </a:p>
          <a:p>
            <a:endParaRPr lang="en-US" dirty="0"/>
          </a:p>
        </p:txBody>
      </p:sp>
      <p:sp>
        <p:nvSpPr>
          <p:cNvPr id="5" name="TextBox 4">
            <a:extLst>
              <a:ext uri="{FF2B5EF4-FFF2-40B4-BE49-F238E27FC236}">
                <a16:creationId xmlns:a16="http://schemas.microsoft.com/office/drawing/2014/main" id="{CDD0F90D-BB18-45AA-F98C-343CD80AAC84}"/>
              </a:ext>
            </a:extLst>
          </p:cNvPr>
          <p:cNvSpPr txBox="1"/>
          <p:nvPr/>
        </p:nvSpPr>
        <p:spPr>
          <a:xfrm>
            <a:off x="6685964" y="2532239"/>
            <a:ext cx="3680178" cy="2031325"/>
          </a:xfrm>
          <a:prstGeom prst="rect">
            <a:avLst/>
          </a:prstGeom>
          <a:noFill/>
        </p:spPr>
        <p:txBody>
          <a:bodyPr wrap="square" rtlCol="0">
            <a:spAutoFit/>
          </a:bodyPr>
          <a:lstStyle/>
          <a:p>
            <a:r>
              <a:rPr lang="en-US" sz="1600" b="1" dirty="0" err="1"/>
              <a:t>main_sac.py</a:t>
            </a:r>
            <a:endParaRPr lang="en-US" sz="1600" b="1" dirty="0"/>
          </a:p>
          <a:p>
            <a:endParaRPr lang="en-US" sz="1200" b="1" dirty="0"/>
          </a:p>
          <a:p>
            <a:pPr marL="285750" indent="-285750">
              <a:buFont typeface="Arial" panose="020B0604020202020204" pitchFamily="34" charset="0"/>
              <a:buChar char="•"/>
            </a:pPr>
            <a:r>
              <a:rPr lang="en-US" sz="1600" dirty="0"/>
              <a:t>Handles online training:</a:t>
            </a:r>
          </a:p>
          <a:p>
            <a:pPr marL="285750" indent="-285750">
              <a:buFont typeface="Arial" panose="020B0604020202020204" pitchFamily="34" charset="0"/>
              <a:buChar char="•"/>
            </a:pPr>
            <a:r>
              <a:rPr lang="en-US" sz="1600" dirty="0"/>
              <a:t>Interacts with the environment</a:t>
            </a:r>
          </a:p>
          <a:p>
            <a:pPr marL="285750" indent="-285750">
              <a:buFont typeface="Arial" panose="020B0604020202020204" pitchFamily="34" charset="0"/>
              <a:buChar char="•"/>
            </a:pPr>
            <a:r>
              <a:rPr lang="en-US" sz="1600" dirty="0"/>
              <a:t>Stores data</a:t>
            </a:r>
          </a:p>
          <a:p>
            <a:pPr marL="285750" indent="-285750">
              <a:buFont typeface="Arial" panose="020B0604020202020204" pitchFamily="34" charset="0"/>
              <a:buChar char="•"/>
            </a:pPr>
            <a:r>
              <a:rPr lang="en-US" sz="1600" dirty="0"/>
              <a:t>Trains and saves models and dataset</a:t>
            </a:r>
          </a:p>
          <a:p>
            <a:endParaRPr lang="en-US" dirty="0"/>
          </a:p>
        </p:txBody>
      </p:sp>
    </p:spTree>
    <p:extLst>
      <p:ext uri="{BB962C8B-B14F-4D97-AF65-F5344CB8AC3E}">
        <p14:creationId xmlns:p14="http://schemas.microsoft.com/office/powerpoint/2010/main" val="22518551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169BD-9286-8516-41ED-3CA155E28477}"/>
              </a:ext>
            </a:extLst>
          </p:cNvPr>
          <p:cNvSpPr>
            <a:spLocks noGrp="1"/>
          </p:cNvSpPr>
          <p:nvPr>
            <p:ph type="title"/>
          </p:nvPr>
        </p:nvSpPr>
        <p:spPr/>
        <p:txBody>
          <a:bodyPr/>
          <a:lstStyle/>
          <a:p>
            <a:r>
              <a:rPr lang="en-GB" b="0" i="0" u="none" strike="noStrike" dirty="0">
                <a:solidFill>
                  <a:srgbClr val="000000"/>
                </a:solidFill>
                <a:effectLst/>
                <a:latin typeface="-webkit-standard"/>
              </a:rPr>
              <a:t>Online and Offline Code Flow</a:t>
            </a:r>
            <a:endParaRPr lang="en-US" dirty="0"/>
          </a:p>
        </p:txBody>
      </p:sp>
      <p:sp>
        <p:nvSpPr>
          <p:cNvPr id="3" name="Content Placeholder 2">
            <a:extLst>
              <a:ext uri="{FF2B5EF4-FFF2-40B4-BE49-F238E27FC236}">
                <a16:creationId xmlns:a16="http://schemas.microsoft.com/office/drawing/2014/main" id="{0D0F150C-153F-9724-7BEF-1B30B97F59E7}"/>
              </a:ext>
            </a:extLst>
          </p:cNvPr>
          <p:cNvSpPr>
            <a:spLocks noGrp="1"/>
          </p:cNvSpPr>
          <p:nvPr>
            <p:ph idx="1"/>
          </p:nvPr>
        </p:nvSpPr>
        <p:spPr>
          <a:xfrm>
            <a:off x="660992" y="2373828"/>
            <a:ext cx="5117254" cy="2807772"/>
          </a:xfrm>
        </p:spPr>
        <p:txBody>
          <a:bodyPr>
            <a:noAutofit/>
          </a:bodyPr>
          <a:lstStyle/>
          <a:p>
            <a:pPr marL="0" indent="0" algn="l">
              <a:buNone/>
            </a:pPr>
            <a:r>
              <a:rPr lang="en-GB" sz="1400" b="1" i="0" u="none" strike="noStrike" dirty="0">
                <a:solidFill>
                  <a:srgbClr val="000000"/>
                </a:solidFill>
                <a:effectLst/>
              </a:rPr>
              <a:t>Online Training Flow (</a:t>
            </a:r>
            <a:r>
              <a:rPr lang="en-GB" sz="1400" b="1" i="0" u="none" strike="noStrike" dirty="0" err="1">
                <a:solidFill>
                  <a:srgbClr val="000000"/>
                </a:solidFill>
                <a:effectLst/>
              </a:rPr>
              <a:t>main_sac.py</a:t>
            </a:r>
            <a:r>
              <a:rPr lang="en-GB" sz="1400" b="1" i="0" u="none" strike="noStrike" dirty="0">
                <a:solidFill>
                  <a:srgbClr val="000000"/>
                </a:solidFill>
                <a:effectLst/>
              </a:rPr>
              <a:t>)</a:t>
            </a:r>
          </a:p>
          <a:p>
            <a:pPr algn="l">
              <a:buFont typeface="+mj-lt"/>
              <a:buAutoNum type="arabicPeriod"/>
            </a:pPr>
            <a:r>
              <a:rPr lang="en-GB" sz="1400" b="0" i="0" u="none" strike="noStrike" dirty="0">
                <a:solidFill>
                  <a:srgbClr val="000000"/>
                </a:solidFill>
                <a:effectLst/>
              </a:rPr>
              <a:t>Agent runs episodes in the environment</a:t>
            </a:r>
          </a:p>
          <a:p>
            <a:pPr algn="l">
              <a:buFont typeface="+mj-lt"/>
              <a:buAutoNum type="arabicPeriod"/>
            </a:pPr>
            <a:r>
              <a:rPr lang="en-GB" sz="1400" b="0" i="0" u="none" strike="noStrike" dirty="0">
                <a:solidFill>
                  <a:srgbClr val="000000"/>
                </a:solidFill>
                <a:effectLst/>
              </a:rPr>
              <a:t>After every step:</a:t>
            </a:r>
          </a:p>
          <a:p>
            <a:pPr marL="742950" lvl="1" indent="-285750" algn="l">
              <a:buFont typeface="+mj-lt"/>
              <a:buAutoNum type="arabicPeriod"/>
            </a:pPr>
            <a:r>
              <a:rPr lang="en-GB" sz="1400" b="0" i="0" u="none" strike="noStrike" dirty="0">
                <a:solidFill>
                  <a:srgbClr val="000000"/>
                </a:solidFill>
                <a:effectLst/>
              </a:rPr>
              <a:t>Saves transition to replay buffer</a:t>
            </a:r>
          </a:p>
          <a:p>
            <a:pPr marL="742950" lvl="1" indent="-285750" algn="l">
              <a:buFont typeface="+mj-lt"/>
              <a:buAutoNum type="arabicPeriod"/>
            </a:pPr>
            <a:r>
              <a:rPr lang="en-GB" sz="1400" b="0" i="0" u="none" strike="noStrike" dirty="0">
                <a:solidFill>
                  <a:srgbClr val="000000"/>
                </a:solidFill>
                <a:effectLst/>
              </a:rPr>
              <a:t>Learns from sampled batches</a:t>
            </a:r>
          </a:p>
          <a:p>
            <a:pPr algn="l">
              <a:buFont typeface="+mj-lt"/>
              <a:buAutoNum type="arabicPeriod"/>
            </a:pPr>
            <a:r>
              <a:rPr lang="en-GB" sz="1400" b="0" i="0" u="none" strike="noStrike" dirty="0">
                <a:solidFill>
                  <a:srgbClr val="000000"/>
                </a:solidFill>
                <a:effectLst/>
              </a:rPr>
              <a:t>All transitions are saved as a .</a:t>
            </a:r>
            <a:r>
              <a:rPr lang="en-GB" sz="1400" b="0" i="0" u="none" strike="noStrike" dirty="0" err="1">
                <a:solidFill>
                  <a:srgbClr val="000000"/>
                </a:solidFill>
                <a:effectLst/>
              </a:rPr>
              <a:t>pkl</a:t>
            </a:r>
            <a:r>
              <a:rPr lang="en-GB" sz="1400" b="0" i="0" u="none" strike="noStrike" dirty="0">
                <a:solidFill>
                  <a:srgbClr val="000000"/>
                </a:solidFill>
                <a:effectLst/>
              </a:rPr>
              <a:t> file for offline use</a:t>
            </a:r>
          </a:p>
          <a:p>
            <a:pPr algn="l">
              <a:buFont typeface="+mj-lt"/>
              <a:buAutoNum type="arabicPeriod"/>
            </a:pPr>
            <a:r>
              <a:rPr lang="en-GB" sz="1400" b="0" i="0" u="none" strike="noStrike" dirty="0">
                <a:solidFill>
                  <a:srgbClr val="000000"/>
                </a:solidFill>
                <a:effectLst/>
              </a:rPr>
              <a:t>Plots learning curve during training</a:t>
            </a:r>
          </a:p>
        </p:txBody>
      </p:sp>
      <p:sp>
        <p:nvSpPr>
          <p:cNvPr id="5" name="Content Placeholder 2">
            <a:extLst>
              <a:ext uri="{FF2B5EF4-FFF2-40B4-BE49-F238E27FC236}">
                <a16:creationId xmlns:a16="http://schemas.microsoft.com/office/drawing/2014/main" id="{473239D1-54BE-466C-18C8-53D6195C4289}"/>
              </a:ext>
            </a:extLst>
          </p:cNvPr>
          <p:cNvSpPr txBox="1">
            <a:spLocks/>
          </p:cNvSpPr>
          <p:nvPr/>
        </p:nvSpPr>
        <p:spPr>
          <a:xfrm>
            <a:off x="5994992" y="2373828"/>
            <a:ext cx="5117254" cy="2807772"/>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493776" indent="-228600" algn="l" defTabSz="914400" rtl="0" eaLnBrk="1" latinLnBrk="0" hangingPunct="1">
              <a:lnSpc>
                <a:spcPct val="120000"/>
              </a:lnSpc>
              <a:spcBef>
                <a:spcPts val="500"/>
              </a:spcBef>
              <a:buSzPct val="87000"/>
              <a:buFont typeface="Arial" panose="020B06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1051560" indent="-28575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4pPr>
            <a:lvl5pPr marL="1298448"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r>
              <a:rPr lang="en-GB" sz="1400" b="1" i="0" u="none" strike="noStrike" dirty="0">
                <a:solidFill>
                  <a:srgbClr val="000000"/>
                </a:solidFill>
                <a:effectLst/>
              </a:rPr>
              <a:t>Offline Training Flow (</a:t>
            </a:r>
            <a:r>
              <a:rPr lang="en-GB" sz="1400" b="1" i="0" u="none" strike="noStrike" dirty="0" err="1">
                <a:solidFill>
                  <a:srgbClr val="000000"/>
                </a:solidFill>
                <a:effectLst/>
              </a:rPr>
              <a:t>main_sac_offline.py</a:t>
            </a:r>
            <a:r>
              <a:rPr lang="en-GB" sz="1400" b="1" i="0" u="none" strike="noStrike" dirty="0">
                <a:solidFill>
                  <a:srgbClr val="000000"/>
                </a:solidFill>
                <a:effectLst/>
              </a:rPr>
              <a:t>)</a:t>
            </a:r>
          </a:p>
          <a:p>
            <a:pPr algn="l">
              <a:buFont typeface="+mj-lt"/>
              <a:buAutoNum type="arabicPeriod"/>
            </a:pPr>
            <a:r>
              <a:rPr lang="en-GB" sz="1400" b="0" i="0" u="none" strike="noStrike" dirty="0">
                <a:solidFill>
                  <a:srgbClr val="000000"/>
                </a:solidFill>
                <a:effectLst/>
              </a:rPr>
              <a:t>Loads the .</a:t>
            </a:r>
            <a:r>
              <a:rPr lang="en-GB" sz="1400" b="0" i="0" u="none" strike="noStrike" dirty="0" err="1">
                <a:solidFill>
                  <a:srgbClr val="000000"/>
                </a:solidFill>
                <a:effectLst/>
              </a:rPr>
              <a:t>pkl</a:t>
            </a:r>
            <a:r>
              <a:rPr lang="en-GB" sz="1400" b="0" i="0" u="none" strike="noStrike" dirty="0">
                <a:solidFill>
                  <a:srgbClr val="000000"/>
                </a:solidFill>
                <a:effectLst/>
              </a:rPr>
              <a:t> dataset into replay buffer</a:t>
            </a:r>
          </a:p>
          <a:p>
            <a:pPr algn="l">
              <a:buFont typeface="+mj-lt"/>
              <a:buAutoNum type="arabicPeriod"/>
            </a:pPr>
            <a:r>
              <a:rPr lang="en-GB" sz="1400" b="0" i="0" u="none" strike="noStrike" dirty="0">
                <a:solidFill>
                  <a:srgbClr val="000000"/>
                </a:solidFill>
                <a:effectLst/>
              </a:rPr>
              <a:t>Trains the agent entirely from this fixed data (no new steps in the env)</a:t>
            </a:r>
          </a:p>
          <a:p>
            <a:pPr algn="l">
              <a:buFont typeface="+mj-lt"/>
              <a:buAutoNum type="arabicPeriod"/>
            </a:pPr>
            <a:r>
              <a:rPr lang="en-GB" sz="1400" b="0" i="0" u="none" strike="noStrike" dirty="0">
                <a:solidFill>
                  <a:srgbClr val="000000"/>
                </a:solidFill>
                <a:effectLst/>
              </a:rPr>
              <a:t>Every few thousand steps:</a:t>
            </a:r>
          </a:p>
          <a:p>
            <a:pPr marL="742950" lvl="1" indent="-285750" algn="l">
              <a:buFont typeface="+mj-lt"/>
              <a:buAutoNum type="arabicPeriod"/>
            </a:pPr>
            <a:r>
              <a:rPr lang="en-GB" sz="1400" b="0" i="0" u="none" strike="noStrike" dirty="0">
                <a:solidFill>
                  <a:srgbClr val="000000"/>
                </a:solidFill>
                <a:effectLst/>
              </a:rPr>
              <a:t>Evaluates policy in the environment</a:t>
            </a:r>
          </a:p>
          <a:p>
            <a:pPr marL="742950" lvl="1" indent="-285750" algn="l">
              <a:buFont typeface="+mj-lt"/>
              <a:buAutoNum type="arabicPeriod"/>
            </a:pPr>
            <a:r>
              <a:rPr lang="en-GB" sz="1400" b="0" i="0" u="none" strike="noStrike" dirty="0">
                <a:solidFill>
                  <a:srgbClr val="000000"/>
                </a:solidFill>
                <a:effectLst/>
              </a:rPr>
              <a:t>Plots performance</a:t>
            </a:r>
          </a:p>
        </p:txBody>
      </p:sp>
      <p:sp>
        <p:nvSpPr>
          <p:cNvPr id="6" name="TextBox 5">
            <a:extLst>
              <a:ext uri="{FF2B5EF4-FFF2-40B4-BE49-F238E27FC236}">
                <a16:creationId xmlns:a16="http://schemas.microsoft.com/office/drawing/2014/main" id="{D4D55C65-543A-7BAC-54DE-3D5DE20079FF}"/>
              </a:ext>
            </a:extLst>
          </p:cNvPr>
          <p:cNvSpPr txBox="1"/>
          <p:nvPr/>
        </p:nvSpPr>
        <p:spPr>
          <a:xfrm>
            <a:off x="660992" y="5486399"/>
            <a:ext cx="9927986" cy="323165"/>
          </a:xfrm>
          <a:prstGeom prst="rect">
            <a:avLst/>
          </a:prstGeom>
          <a:noFill/>
        </p:spPr>
        <p:txBody>
          <a:bodyPr wrap="square" rtlCol="0">
            <a:spAutoFit/>
          </a:bodyPr>
          <a:lstStyle/>
          <a:p>
            <a:r>
              <a:rPr lang="en-US" sz="1500" dirty="0"/>
              <a:t>By reusing the same agent class across both flows, we minimized code duplication while testing both training setups.</a:t>
            </a:r>
          </a:p>
        </p:txBody>
      </p:sp>
    </p:spTree>
    <p:extLst>
      <p:ext uri="{BB962C8B-B14F-4D97-AF65-F5344CB8AC3E}">
        <p14:creationId xmlns:p14="http://schemas.microsoft.com/office/powerpoint/2010/main" val="16910401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A81DC2-9F12-7077-32FA-685F799F516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FFF50FC-2B0F-93E6-1A4D-4B2D34AD48AD}"/>
              </a:ext>
            </a:extLst>
          </p:cNvPr>
          <p:cNvSpPr>
            <a:spLocks noGrp="1"/>
          </p:cNvSpPr>
          <p:nvPr>
            <p:ph type="title"/>
          </p:nvPr>
        </p:nvSpPr>
        <p:spPr>
          <a:xfrm>
            <a:off x="650535" y="1040453"/>
            <a:ext cx="10890929" cy="555078"/>
          </a:xfrm>
        </p:spPr>
        <p:txBody>
          <a:bodyPr>
            <a:normAutofit fontScale="90000"/>
          </a:bodyPr>
          <a:lstStyle/>
          <a:p>
            <a:r>
              <a:rPr lang="en-GB" b="0" i="0" u="none" strike="noStrike" dirty="0">
                <a:solidFill>
                  <a:srgbClr val="000000"/>
                </a:solidFill>
                <a:effectLst/>
                <a:latin typeface="-webkit-standard"/>
              </a:rPr>
              <a:t>Results Overview -  LunarLanderContinuousv2 Online</a:t>
            </a:r>
            <a:endParaRPr lang="en-US" dirty="0"/>
          </a:p>
        </p:txBody>
      </p:sp>
      <p:pic>
        <p:nvPicPr>
          <p:cNvPr id="5" name="Picture 4" descr="A graph showing different colored lines&#10;&#10;Description automatically generated">
            <a:extLst>
              <a:ext uri="{FF2B5EF4-FFF2-40B4-BE49-F238E27FC236}">
                <a16:creationId xmlns:a16="http://schemas.microsoft.com/office/drawing/2014/main" id="{BA026163-2922-B9C1-228B-C398E64EB557}"/>
              </a:ext>
            </a:extLst>
          </p:cNvPr>
          <p:cNvPicPr>
            <a:picLocks noChangeAspect="1"/>
          </p:cNvPicPr>
          <p:nvPr/>
        </p:nvPicPr>
        <p:blipFill>
          <a:blip r:embed="rId3"/>
          <a:stretch>
            <a:fillRect/>
          </a:stretch>
        </p:blipFill>
        <p:spPr>
          <a:xfrm>
            <a:off x="1310640" y="1693750"/>
            <a:ext cx="8853000" cy="5164250"/>
          </a:xfrm>
          <a:prstGeom prst="rect">
            <a:avLst/>
          </a:prstGeom>
        </p:spPr>
      </p:pic>
    </p:spTree>
    <p:extLst>
      <p:ext uri="{BB962C8B-B14F-4D97-AF65-F5344CB8AC3E}">
        <p14:creationId xmlns:p14="http://schemas.microsoft.com/office/powerpoint/2010/main" val="4428730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23E7CD-F48A-9E6A-64CB-B266C9D409C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8E0F5E1-EC3C-75A6-34EF-E5F44F63BB65}"/>
              </a:ext>
            </a:extLst>
          </p:cNvPr>
          <p:cNvSpPr>
            <a:spLocks noGrp="1"/>
          </p:cNvSpPr>
          <p:nvPr>
            <p:ph type="title"/>
          </p:nvPr>
        </p:nvSpPr>
        <p:spPr>
          <a:xfrm>
            <a:off x="650535" y="1052645"/>
            <a:ext cx="10890929" cy="555078"/>
          </a:xfrm>
        </p:spPr>
        <p:txBody>
          <a:bodyPr>
            <a:normAutofit fontScale="90000"/>
          </a:bodyPr>
          <a:lstStyle/>
          <a:p>
            <a:r>
              <a:rPr lang="en-GB" b="0" i="0" u="none" strike="noStrike" dirty="0">
                <a:solidFill>
                  <a:srgbClr val="000000"/>
                </a:solidFill>
                <a:effectLst/>
                <a:latin typeface="-webkit-standard"/>
              </a:rPr>
              <a:t>Results Overview -  LunarLanderContinuousv2 Offline</a:t>
            </a:r>
            <a:endParaRPr lang="en-US" dirty="0"/>
          </a:p>
        </p:txBody>
      </p:sp>
      <p:pic>
        <p:nvPicPr>
          <p:cNvPr id="4" name="Picture 3" descr="A graph showing different colored lines&#10;&#10;Description automatically generated">
            <a:extLst>
              <a:ext uri="{FF2B5EF4-FFF2-40B4-BE49-F238E27FC236}">
                <a16:creationId xmlns:a16="http://schemas.microsoft.com/office/drawing/2014/main" id="{80DC9881-CEA2-4F6F-0563-B5B6271F19D6}"/>
              </a:ext>
            </a:extLst>
          </p:cNvPr>
          <p:cNvPicPr>
            <a:picLocks noChangeAspect="1"/>
          </p:cNvPicPr>
          <p:nvPr/>
        </p:nvPicPr>
        <p:blipFill>
          <a:blip r:embed="rId3"/>
          <a:stretch>
            <a:fillRect/>
          </a:stretch>
        </p:blipFill>
        <p:spPr>
          <a:xfrm>
            <a:off x="1476967" y="1607722"/>
            <a:ext cx="8843721" cy="5158837"/>
          </a:xfrm>
          <a:prstGeom prst="rect">
            <a:avLst/>
          </a:prstGeom>
        </p:spPr>
      </p:pic>
    </p:spTree>
    <p:extLst>
      <p:ext uri="{BB962C8B-B14F-4D97-AF65-F5344CB8AC3E}">
        <p14:creationId xmlns:p14="http://schemas.microsoft.com/office/powerpoint/2010/main" val="29503244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B23159-9708-0DD1-21F0-529DC1D1B61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64E7197-BAD0-DB67-0E11-F6A37B94C6EC}"/>
              </a:ext>
            </a:extLst>
          </p:cNvPr>
          <p:cNvSpPr>
            <a:spLocks noGrp="1"/>
          </p:cNvSpPr>
          <p:nvPr>
            <p:ph type="title"/>
          </p:nvPr>
        </p:nvSpPr>
        <p:spPr>
          <a:xfrm>
            <a:off x="650535" y="1140107"/>
            <a:ext cx="10890929" cy="639500"/>
          </a:xfrm>
        </p:spPr>
        <p:txBody>
          <a:bodyPr>
            <a:normAutofit fontScale="90000"/>
          </a:bodyPr>
          <a:lstStyle/>
          <a:p>
            <a:r>
              <a:rPr lang="en-GB" b="0" i="0" u="none" strike="noStrike" dirty="0">
                <a:solidFill>
                  <a:srgbClr val="000000"/>
                </a:solidFill>
                <a:effectLst/>
                <a:latin typeface="-webkit-standard"/>
              </a:rPr>
              <a:t>Results Comparison -  </a:t>
            </a:r>
            <a:r>
              <a:rPr lang="en-GB" b="0" dirty="0">
                <a:solidFill>
                  <a:srgbClr val="000000"/>
                </a:solidFill>
                <a:latin typeface="-webkit-standard"/>
              </a:rPr>
              <a:t>Lunar Online vs Offline</a:t>
            </a:r>
            <a:endParaRPr lang="en-US" dirty="0"/>
          </a:p>
        </p:txBody>
      </p:sp>
      <p:pic>
        <p:nvPicPr>
          <p:cNvPr id="3" name="Picture 2">
            <a:extLst>
              <a:ext uri="{FF2B5EF4-FFF2-40B4-BE49-F238E27FC236}">
                <a16:creationId xmlns:a16="http://schemas.microsoft.com/office/drawing/2014/main" id="{4B5316CE-B6BB-BACB-B947-9A6D08B0C448}"/>
              </a:ext>
            </a:extLst>
          </p:cNvPr>
          <p:cNvPicPr>
            <a:picLocks noChangeAspect="1"/>
          </p:cNvPicPr>
          <p:nvPr/>
        </p:nvPicPr>
        <p:blipFill>
          <a:blip r:embed="rId2"/>
          <a:stretch>
            <a:fillRect/>
          </a:stretch>
        </p:blipFill>
        <p:spPr>
          <a:xfrm>
            <a:off x="2197607" y="1755068"/>
            <a:ext cx="7068224" cy="4956318"/>
          </a:xfrm>
          <a:prstGeom prst="rect">
            <a:avLst/>
          </a:prstGeom>
        </p:spPr>
      </p:pic>
      <p:cxnSp>
        <p:nvCxnSpPr>
          <p:cNvPr id="6" name="Straight Connector 5">
            <a:extLst>
              <a:ext uri="{FF2B5EF4-FFF2-40B4-BE49-F238E27FC236}">
                <a16:creationId xmlns:a16="http://schemas.microsoft.com/office/drawing/2014/main" id="{90C99087-F465-6C2C-1EA5-6109E0B43D7B}"/>
              </a:ext>
            </a:extLst>
          </p:cNvPr>
          <p:cNvCxnSpPr>
            <a:cxnSpLocks/>
          </p:cNvCxnSpPr>
          <p:nvPr/>
        </p:nvCxnSpPr>
        <p:spPr>
          <a:xfrm>
            <a:off x="9265831" y="2023872"/>
            <a:ext cx="0" cy="438912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2620128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9B4EE20-2CA9-2B2E-1896-BF718B048925}"/>
            </a:ext>
          </a:extLst>
        </p:cNvPr>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D6D132-9235-CDAF-1B90-76A0B31DFA27}"/>
              </a:ext>
            </a:extLst>
          </p:cNvPr>
          <p:cNvSpPr>
            <a:spLocks noGrp="1"/>
          </p:cNvSpPr>
          <p:nvPr>
            <p:ph type="title"/>
          </p:nvPr>
        </p:nvSpPr>
        <p:spPr>
          <a:xfrm>
            <a:off x="713232" y="1174830"/>
            <a:ext cx="11208692" cy="642394"/>
          </a:xfrm>
        </p:spPr>
        <p:txBody>
          <a:bodyPr vert="horz" lIns="91440" tIns="45720" rIns="91440" bIns="45720" rtlCol="0" anchor="t">
            <a:normAutofit/>
          </a:bodyPr>
          <a:lstStyle/>
          <a:p>
            <a:pPr>
              <a:lnSpc>
                <a:spcPct val="90000"/>
              </a:lnSpc>
            </a:pPr>
            <a:r>
              <a:rPr lang="en-US" sz="3400" i="0" u="none" strike="noStrike" dirty="0">
                <a:effectLst/>
              </a:rPr>
              <a:t>Sample Efficiency-  </a:t>
            </a:r>
            <a:r>
              <a:rPr lang="en-US" sz="3400" dirty="0"/>
              <a:t>Lunar Online vs Offline</a:t>
            </a:r>
          </a:p>
        </p:txBody>
      </p:sp>
      <p:cxnSp>
        <p:nvCxnSpPr>
          <p:cNvPr id="15" name="Straight Connector 14">
            <a:extLst>
              <a:ext uri="{FF2B5EF4-FFF2-40B4-BE49-F238E27FC236}">
                <a16:creationId xmlns:a16="http://schemas.microsoft.com/office/drawing/2014/main" id="{753FE100-D0AB-4AE2-824B-60CFA31EC6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graphicFrame>
        <p:nvGraphicFramePr>
          <p:cNvPr id="3" name="Table 2">
            <a:extLst>
              <a:ext uri="{FF2B5EF4-FFF2-40B4-BE49-F238E27FC236}">
                <a16:creationId xmlns:a16="http://schemas.microsoft.com/office/drawing/2014/main" id="{2641F6E1-A54D-A8E1-CEA3-6AC4FFC963E9}"/>
              </a:ext>
            </a:extLst>
          </p:cNvPr>
          <p:cNvGraphicFramePr>
            <a:graphicFrameLocks noGrp="1"/>
          </p:cNvGraphicFramePr>
          <p:nvPr>
            <p:extLst>
              <p:ext uri="{D42A27DB-BD31-4B8C-83A1-F6EECF244321}">
                <p14:modId xmlns:p14="http://schemas.microsoft.com/office/powerpoint/2010/main" val="2161113515"/>
              </p:ext>
            </p:extLst>
          </p:nvPr>
        </p:nvGraphicFramePr>
        <p:xfrm>
          <a:off x="984148" y="2068768"/>
          <a:ext cx="9893649" cy="3987648"/>
        </p:xfrm>
        <a:graphic>
          <a:graphicData uri="http://schemas.openxmlformats.org/drawingml/2006/table">
            <a:tbl>
              <a:tblPr/>
              <a:tblGrid>
                <a:gridCol w="3297883">
                  <a:extLst>
                    <a:ext uri="{9D8B030D-6E8A-4147-A177-3AD203B41FA5}">
                      <a16:colId xmlns:a16="http://schemas.microsoft.com/office/drawing/2014/main" val="1159065571"/>
                    </a:ext>
                  </a:extLst>
                </a:gridCol>
                <a:gridCol w="3297883">
                  <a:extLst>
                    <a:ext uri="{9D8B030D-6E8A-4147-A177-3AD203B41FA5}">
                      <a16:colId xmlns:a16="http://schemas.microsoft.com/office/drawing/2014/main" val="1645107876"/>
                    </a:ext>
                  </a:extLst>
                </a:gridCol>
                <a:gridCol w="3297883">
                  <a:extLst>
                    <a:ext uri="{9D8B030D-6E8A-4147-A177-3AD203B41FA5}">
                      <a16:colId xmlns:a16="http://schemas.microsoft.com/office/drawing/2014/main" val="3942544538"/>
                    </a:ext>
                  </a:extLst>
                </a:gridCol>
              </a:tblGrid>
              <a:tr h="569664">
                <a:tc>
                  <a:txBody>
                    <a:bodyPr/>
                    <a:lstStyle/>
                    <a:p>
                      <a:r>
                        <a:rPr lang="en-GB"/>
                        <a:t>Metric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a:t>Online SAC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a:t>Offline SAC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29131100"/>
                  </a:ext>
                </a:extLst>
              </a:tr>
              <a:tr h="569664">
                <a:tc>
                  <a:txBody>
                    <a:bodyPr/>
                    <a:lstStyle/>
                    <a:p>
                      <a:r>
                        <a:rPr lang="en-GB" b="1"/>
                        <a:t>Solved Task (≥200)</a:t>
                      </a:r>
                      <a:endParaRPr lang="en-GB"/>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dirty="0"/>
                        <a:t> 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dirty="0"/>
                        <a:t> 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1302462"/>
                  </a:ext>
                </a:extLst>
              </a:tr>
              <a:tr h="569664">
                <a:tc>
                  <a:txBody>
                    <a:bodyPr/>
                    <a:lstStyle/>
                    <a:p>
                      <a:r>
                        <a:rPr lang="en-GB" b="1"/>
                        <a:t>Success %</a:t>
                      </a:r>
                      <a:endParaRPr lang="en-GB"/>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dirty="0"/>
                        <a:t>100.0%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a:t>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61833419"/>
                  </a:ext>
                </a:extLst>
              </a:tr>
              <a:tr h="569664">
                <a:tc>
                  <a:txBody>
                    <a:bodyPr/>
                    <a:lstStyle/>
                    <a:p>
                      <a:r>
                        <a:rPr lang="en-GB" b="1"/>
                        <a:t>Total Steps</a:t>
                      </a:r>
                      <a:endParaRPr lang="en-GB"/>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a:t>1,500,000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a:t>1,250,000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67518627"/>
                  </a:ext>
                </a:extLst>
              </a:tr>
              <a:tr h="569664">
                <a:tc>
                  <a:txBody>
                    <a:bodyPr/>
                    <a:lstStyle/>
                    <a:p>
                      <a:r>
                        <a:rPr lang="en-GB" b="1"/>
                        <a:t>Total Data Used</a:t>
                      </a:r>
                      <a:endParaRPr lang="en-GB"/>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a:t>12,000,000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a:t>10,000,000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50624568"/>
                  </a:ext>
                </a:extLst>
              </a:tr>
              <a:tr h="569664">
                <a:tc>
                  <a:txBody>
                    <a:bodyPr/>
                    <a:lstStyle/>
                    <a:p>
                      <a:r>
                        <a:rPr lang="en-GB" b="1"/>
                        <a:t>Steps to Reach 200</a:t>
                      </a:r>
                      <a:endParaRPr lang="en-GB"/>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a:t>305,000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79145964"/>
                  </a:ext>
                </a:extLst>
              </a:tr>
              <a:tr h="569664">
                <a:tc>
                  <a:txBody>
                    <a:bodyPr/>
                    <a:lstStyle/>
                    <a:p>
                      <a:r>
                        <a:rPr lang="en-GB" b="1"/>
                        <a:t>Data to Reach 200</a:t>
                      </a:r>
                      <a:endParaRPr lang="en-GB"/>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a:t>2,440,000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26745477"/>
                  </a:ext>
                </a:extLst>
              </a:tr>
            </a:tbl>
          </a:graphicData>
        </a:graphic>
      </p:graphicFrame>
    </p:spTree>
    <p:extLst>
      <p:ext uri="{BB962C8B-B14F-4D97-AF65-F5344CB8AC3E}">
        <p14:creationId xmlns:p14="http://schemas.microsoft.com/office/powerpoint/2010/main" val="21520944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2A21E-1E2A-56AC-2CD9-E46B3470329B}"/>
              </a:ext>
            </a:extLst>
          </p:cNvPr>
          <p:cNvSpPr>
            <a:spLocks noGrp="1"/>
          </p:cNvSpPr>
          <p:nvPr>
            <p:ph type="title"/>
          </p:nvPr>
        </p:nvSpPr>
        <p:spPr>
          <a:xfrm>
            <a:off x="650535" y="1166368"/>
            <a:ext cx="10890929" cy="1097280"/>
          </a:xfrm>
        </p:spPr>
        <p:txBody>
          <a:bodyPr/>
          <a:lstStyle/>
          <a:p>
            <a:r>
              <a:rPr lang="en-US" dirty="0"/>
              <a:t>Reinforcement Learning (RL)</a:t>
            </a:r>
          </a:p>
        </p:txBody>
      </p:sp>
      <p:sp>
        <p:nvSpPr>
          <p:cNvPr id="3" name="Content Placeholder 2">
            <a:extLst>
              <a:ext uri="{FF2B5EF4-FFF2-40B4-BE49-F238E27FC236}">
                <a16:creationId xmlns:a16="http://schemas.microsoft.com/office/drawing/2014/main" id="{6BE45924-006F-6574-72DA-4C920B764E94}"/>
              </a:ext>
            </a:extLst>
          </p:cNvPr>
          <p:cNvSpPr>
            <a:spLocks noGrp="1"/>
          </p:cNvSpPr>
          <p:nvPr>
            <p:ph idx="1"/>
          </p:nvPr>
        </p:nvSpPr>
        <p:spPr>
          <a:xfrm>
            <a:off x="650536" y="2012581"/>
            <a:ext cx="10890928" cy="4354351"/>
          </a:xfrm>
        </p:spPr>
        <p:txBody>
          <a:bodyPr>
            <a:noAutofit/>
          </a:bodyPr>
          <a:lstStyle/>
          <a:p>
            <a:pPr marL="0" indent="0" algn="l">
              <a:buNone/>
            </a:pPr>
            <a:r>
              <a:rPr lang="en-GB" sz="1500" b="0" i="0" u="none" strike="noStrike" dirty="0">
                <a:solidFill>
                  <a:srgbClr val="000000"/>
                </a:solidFill>
                <a:effectLst/>
              </a:rPr>
              <a:t>Reinforcement Learning (RL) is a way to train an agent to make decisions by trial and error. The agent interacts with an environment by:</a:t>
            </a:r>
          </a:p>
          <a:p>
            <a:pPr algn="l">
              <a:buFont typeface="Arial" panose="020B0604020202020204" pitchFamily="34" charset="0"/>
              <a:buChar char="•"/>
            </a:pPr>
            <a:r>
              <a:rPr lang="en-GB" sz="1500" b="0" i="0" u="none" strike="noStrike" dirty="0">
                <a:solidFill>
                  <a:srgbClr val="000000"/>
                </a:solidFill>
                <a:effectLst/>
              </a:rPr>
              <a:t>Observing a </a:t>
            </a:r>
            <a:r>
              <a:rPr lang="en-GB" sz="1500" b="1" i="0" u="none" strike="noStrike" dirty="0">
                <a:solidFill>
                  <a:srgbClr val="000000"/>
                </a:solidFill>
                <a:effectLst/>
              </a:rPr>
              <a:t>state</a:t>
            </a:r>
            <a:endParaRPr lang="en-GB" sz="1500" b="0" i="0" u="none" strike="noStrike" dirty="0">
              <a:solidFill>
                <a:srgbClr val="000000"/>
              </a:solidFill>
              <a:effectLst/>
            </a:endParaRPr>
          </a:p>
          <a:p>
            <a:pPr algn="l">
              <a:buFont typeface="Arial" panose="020B0604020202020204" pitchFamily="34" charset="0"/>
              <a:buChar char="•"/>
            </a:pPr>
            <a:r>
              <a:rPr lang="en-GB" sz="1500" b="0" i="0" u="none" strike="noStrike" dirty="0">
                <a:solidFill>
                  <a:srgbClr val="000000"/>
                </a:solidFill>
                <a:effectLst/>
              </a:rPr>
              <a:t>Taking an </a:t>
            </a:r>
            <a:r>
              <a:rPr lang="en-GB" sz="1500" b="1" i="0" u="none" strike="noStrike" dirty="0">
                <a:solidFill>
                  <a:srgbClr val="000000"/>
                </a:solidFill>
                <a:effectLst/>
              </a:rPr>
              <a:t>action</a:t>
            </a:r>
            <a:endParaRPr lang="en-GB" sz="1500" b="0" i="0" u="none" strike="noStrike" dirty="0">
              <a:solidFill>
                <a:srgbClr val="000000"/>
              </a:solidFill>
              <a:effectLst/>
            </a:endParaRPr>
          </a:p>
          <a:p>
            <a:pPr algn="l">
              <a:buFont typeface="Arial" panose="020B0604020202020204" pitchFamily="34" charset="0"/>
              <a:buChar char="•"/>
            </a:pPr>
            <a:r>
              <a:rPr lang="en-GB" sz="1500" b="0" i="0" u="none" strike="noStrike" dirty="0">
                <a:solidFill>
                  <a:srgbClr val="000000"/>
                </a:solidFill>
                <a:effectLst/>
              </a:rPr>
              <a:t>Receiving a </a:t>
            </a:r>
            <a:r>
              <a:rPr lang="en-GB" sz="1500" b="1" i="0" u="none" strike="noStrike" dirty="0">
                <a:solidFill>
                  <a:srgbClr val="000000"/>
                </a:solidFill>
                <a:effectLst/>
              </a:rPr>
              <a:t>reward</a:t>
            </a:r>
            <a:endParaRPr lang="en-GB" sz="1500" b="0" i="0" u="none" strike="noStrike" dirty="0">
              <a:solidFill>
                <a:srgbClr val="000000"/>
              </a:solidFill>
              <a:effectLst/>
            </a:endParaRPr>
          </a:p>
          <a:p>
            <a:pPr algn="l">
              <a:buFont typeface="Arial" panose="020B0604020202020204" pitchFamily="34" charset="0"/>
              <a:buChar char="•"/>
            </a:pPr>
            <a:r>
              <a:rPr lang="en-GB" sz="1500" b="0" i="0" u="none" strike="noStrike" dirty="0">
                <a:solidFill>
                  <a:srgbClr val="000000"/>
                </a:solidFill>
                <a:effectLst/>
              </a:rPr>
              <a:t>Moving to a </a:t>
            </a:r>
            <a:r>
              <a:rPr lang="en-GB" sz="1500" b="1" i="0" u="none" strike="noStrike" dirty="0">
                <a:solidFill>
                  <a:srgbClr val="000000"/>
                </a:solidFill>
                <a:effectLst/>
              </a:rPr>
              <a:t>new state</a:t>
            </a:r>
            <a:endParaRPr lang="en-GB" sz="1500" dirty="0">
              <a:solidFill>
                <a:srgbClr val="000000"/>
              </a:solidFill>
            </a:endParaRPr>
          </a:p>
          <a:p>
            <a:pPr marL="0" indent="0" algn="l">
              <a:buNone/>
            </a:pPr>
            <a:r>
              <a:rPr lang="en-GB" sz="1500" b="0" i="0" u="none" strike="noStrike" dirty="0">
                <a:solidFill>
                  <a:srgbClr val="000000"/>
                </a:solidFill>
                <a:effectLst/>
              </a:rPr>
              <a:t>Over time, the agent learns a policy that maximizes total reward.</a:t>
            </a:r>
          </a:p>
          <a:p>
            <a:pPr marL="0" indent="0" algn="l">
              <a:buNone/>
            </a:pPr>
            <a:endParaRPr lang="en-GB" sz="1500" b="0" i="0" u="none" strike="noStrike" dirty="0">
              <a:solidFill>
                <a:srgbClr val="000000"/>
              </a:solidFill>
              <a:effectLst/>
            </a:endParaRPr>
          </a:p>
          <a:p>
            <a:pPr marL="0" indent="0" algn="l">
              <a:buNone/>
            </a:pPr>
            <a:r>
              <a:rPr lang="en-GB" sz="1500" b="1" i="0" u="none" strike="noStrike" dirty="0">
                <a:solidFill>
                  <a:srgbClr val="000000"/>
                </a:solidFill>
                <a:effectLst/>
              </a:rPr>
              <a:t>Two main training styles:</a:t>
            </a:r>
            <a:endParaRPr lang="en-GB" sz="1500" b="0" i="0" u="none" strike="noStrike" dirty="0">
              <a:solidFill>
                <a:srgbClr val="000000"/>
              </a:solidFill>
              <a:effectLst/>
            </a:endParaRPr>
          </a:p>
          <a:p>
            <a:pPr algn="l">
              <a:buFont typeface="Arial" panose="020B0604020202020204" pitchFamily="34" charset="0"/>
              <a:buChar char="•"/>
            </a:pPr>
            <a:r>
              <a:rPr lang="en-GB" sz="1500" b="1" i="0" u="none" strike="noStrike" dirty="0">
                <a:solidFill>
                  <a:srgbClr val="000000"/>
                </a:solidFill>
                <a:effectLst/>
              </a:rPr>
              <a:t>Online RL</a:t>
            </a:r>
            <a:r>
              <a:rPr lang="en-GB" sz="1500" b="0" i="0" u="none" strike="noStrike" dirty="0">
                <a:solidFill>
                  <a:srgbClr val="000000"/>
                </a:solidFill>
                <a:effectLst/>
              </a:rPr>
              <a:t>: The agent learns by actively interacting with the environment.</a:t>
            </a:r>
          </a:p>
          <a:p>
            <a:pPr algn="l">
              <a:buFont typeface="Arial" panose="020B0604020202020204" pitchFamily="34" charset="0"/>
              <a:buChar char="•"/>
            </a:pPr>
            <a:r>
              <a:rPr lang="en-GB" sz="1500" b="1" i="0" u="none" strike="noStrike" dirty="0">
                <a:solidFill>
                  <a:srgbClr val="000000"/>
                </a:solidFill>
                <a:effectLst/>
              </a:rPr>
              <a:t>Offline RL</a:t>
            </a:r>
            <a:r>
              <a:rPr lang="en-GB" sz="1500" b="0" i="0" u="none" strike="noStrike" dirty="0">
                <a:solidFill>
                  <a:srgbClr val="000000"/>
                </a:solidFill>
                <a:effectLst/>
              </a:rPr>
              <a:t>: The agent is trained on a pre-recorded dataset — no new environment interaction is allowed.</a:t>
            </a:r>
          </a:p>
          <a:p>
            <a:pPr marL="0" indent="0">
              <a:buNone/>
            </a:pPr>
            <a:endParaRPr lang="en-US" sz="1500" dirty="0"/>
          </a:p>
        </p:txBody>
      </p:sp>
      <p:sp>
        <p:nvSpPr>
          <p:cNvPr id="4" name="Rectangle 3">
            <a:extLst>
              <a:ext uri="{FF2B5EF4-FFF2-40B4-BE49-F238E27FC236}">
                <a16:creationId xmlns:a16="http://schemas.microsoft.com/office/drawing/2014/main" id="{46FD4AA9-7A0C-FB54-27E4-8129F4B1CFB5}"/>
              </a:ext>
            </a:extLst>
          </p:cNvPr>
          <p:cNvSpPr/>
          <p:nvPr/>
        </p:nvSpPr>
        <p:spPr>
          <a:xfrm>
            <a:off x="474133" y="5057422"/>
            <a:ext cx="10509956" cy="1388534"/>
          </a:xfrm>
          <a:prstGeom prst="rect">
            <a:avLst/>
          </a:prstGeom>
          <a:noFill/>
          <a:ln w="19050">
            <a:solidFill>
              <a:schemeClr val="accent5">
                <a:lumMod val="75000"/>
              </a:schemeClr>
            </a:solidFill>
          </a:ln>
          <a:effectLst>
            <a:glow rad="63500">
              <a:schemeClr val="accent5">
                <a:satMod val="175000"/>
                <a:alpha val="40000"/>
              </a:schemeClr>
            </a:glow>
            <a:outerShdw blurRad="50800" dist="38100" dir="8100000" algn="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14821016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E4AC6-A516-671C-75E0-C283C6D91FB1}"/>
              </a:ext>
            </a:extLst>
          </p:cNvPr>
          <p:cNvSpPr>
            <a:spLocks noGrp="1"/>
          </p:cNvSpPr>
          <p:nvPr>
            <p:ph type="title"/>
          </p:nvPr>
        </p:nvSpPr>
        <p:spPr/>
        <p:txBody>
          <a:bodyPr/>
          <a:lstStyle/>
          <a:p>
            <a:r>
              <a:rPr lang="en-US" dirty="0"/>
              <a:t>Poor Offline SAC - Expected</a:t>
            </a:r>
          </a:p>
        </p:txBody>
      </p:sp>
      <p:sp>
        <p:nvSpPr>
          <p:cNvPr id="5" name="TextBox 4">
            <a:extLst>
              <a:ext uri="{FF2B5EF4-FFF2-40B4-BE49-F238E27FC236}">
                <a16:creationId xmlns:a16="http://schemas.microsoft.com/office/drawing/2014/main" id="{5E67FB93-D849-2857-B5DD-7F75FF6EC87F}"/>
              </a:ext>
            </a:extLst>
          </p:cNvPr>
          <p:cNvSpPr txBox="1"/>
          <p:nvPr/>
        </p:nvSpPr>
        <p:spPr>
          <a:xfrm>
            <a:off x="660992" y="2303259"/>
            <a:ext cx="11284081" cy="3785652"/>
          </a:xfrm>
          <a:prstGeom prst="rect">
            <a:avLst/>
          </a:prstGeom>
          <a:noFill/>
        </p:spPr>
        <p:txBody>
          <a:bodyPr wrap="square">
            <a:spAutoFit/>
          </a:bodyPr>
          <a:lstStyle/>
          <a:p>
            <a:r>
              <a:rPr lang="en-GB" sz="2000" b="1" dirty="0"/>
              <a:t> Q-function thinks bad actions are good</a:t>
            </a:r>
            <a:r>
              <a:rPr lang="en-GB" sz="2000" dirty="0"/>
              <a:t> (overestimates their value).</a:t>
            </a:r>
          </a:p>
          <a:p>
            <a:endParaRPr lang="en-GB" sz="2000" b="1" dirty="0"/>
          </a:p>
          <a:p>
            <a:r>
              <a:rPr lang="en-GB" sz="2000" b="1" dirty="0"/>
              <a:t>Policy learns to choose those bad actions</a:t>
            </a:r>
            <a:r>
              <a:rPr lang="en-GB" sz="2000" dirty="0"/>
              <a:t>.</a:t>
            </a:r>
          </a:p>
          <a:p>
            <a:r>
              <a:rPr lang="en-GB" sz="2000" dirty="0"/>
              <a:t>	During evaluation, the environment </a:t>
            </a:r>
            <a:r>
              <a:rPr lang="en-GB" sz="2000" b="1" dirty="0"/>
              <a:t>executes those actions</a:t>
            </a:r>
            <a:r>
              <a:rPr lang="en-GB" sz="2000" dirty="0"/>
              <a:t>, which are:</a:t>
            </a:r>
          </a:p>
          <a:p>
            <a:pPr lvl="1"/>
            <a:r>
              <a:rPr lang="en-GB" sz="2000" dirty="0"/>
              <a:t>OOD (never seen in the dataset)</a:t>
            </a:r>
          </a:p>
          <a:p>
            <a:pPr lvl="1"/>
            <a:r>
              <a:rPr lang="en-GB" sz="2000" dirty="0"/>
              <a:t>Unsafe or ineffective</a:t>
            </a:r>
          </a:p>
          <a:p>
            <a:pPr lvl="1"/>
            <a:r>
              <a:rPr lang="en-GB" sz="2000" dirty="0"/>
              <a:t>Misleadingly rated as high-value</a:t>
            </a:r>
          </a:p>
          <a:p>
            <a:endParaRPr lang="en-GB" sz="2000" dirty="0"/>
          </a:p>
          <a:p>
            <a:r>
              <a:rPr lang="en-GB" sz="2000" dirty="0"/>
              <a:t>Result in</a:t>
            </a:r>
          </a:p>
          <a:p>
            <a:pPr marL="742950" lvl="1" indent="-285750">
              <a:buFont typeface="+mj-lt"/>
              <a:buAutoNum type="arabicPeriod"/>
            </a:pPr>
            <a:r>
              <a:rPr lang="en-GB" sz="2000" b="1" dirty="0"/>
              <a:t>Low or negative reward</a:t>
            </a:r>
            <a:endParaRPr lang="en-GB" sz="2000" dirty="0"/>
          </a:p>
          <a:p>
            <a:pPr marL="742950" lvl="1" indent="-285750">
              <a:buFont typeface="+mj-lt"/>
              <a:buAutoNum type="arabicPeriod"/>
            </a:pPr>
            <a:r>
              <a:rPr lang="en-GB" sz="2000" dirty="0"/>
              <a:t>No improvement in average score</a:t>
            </a:r>
          </a:p>
          <a:p>
            <a:pPr marL="742950" lvl="1" indent="-285750">
              <a:buFont typeface="+mj-lt"/>
              <a:buAutoNum type="arabicPeriod"/>
            </a:pPr>
            <a:r>
              <a:rPr lang="en-GB" sz="2000" dirty="0"/>
              <a:t>Policy keeps following “bad advice” from a misled Q-function</a:t>
            </a:r>
          </a:p>
        </p:txBody>
      </p:sp>
    </p:spTree>
    <p:extLst>
      <p:ext uri="{BB962C8B-B14F-4D97-AF65-F5344CB8AC3E}">
        <p14:creationId xmlns:p14="http://schemas.microsoft.com/office/powerpoint/2010/main" val="14592128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EF8A3-7885-8B10-7A92-FE15F7857E3B}"/>
              </a:ext>
            </a:extLst>
          </p:cNvPr>
          <p:cNvSpPr>
            <a:spLocks noGrp="1"/>
          </p:cNvSpPr>
          <p:nvPr>
            <p:ph type="title"/>
          </p:nvPr>
        </p:nvSpPr>
        <p:spPr/>
        <p:txBody>
          <a:bodyPr/>
          <a:lstStyle/>
          <a:p>
            <a:r>
              <a:rPr lang="en-US" dirty="0"/>
              <a:t>Poor Offline SAC - Expected</a:t>
            </a:r>
          </a:p>
        </p:txBody>
      </p:sp>
      <p:sp>
        <p:nvSpPr>
          <p:cNvPr id="3" name="Content Placeholder 2">
            <a:extLst>
              <a:ext uri="{FF2B5EF4-FFF2-40B4-BE49-F238E27FC236}">
                <a16:creationId xmlns:a16="http://schemas.microsoft.com/office/drawing/2014/main" id="{AFD23DE3-4A4F-76B2-3268-1F53DC7D58F0}"/>
              </a:ext>
            </a:extLst>
          </p:cNvPr>
          <p:cNvSpPr>
            <a:spLocks noGrp="1"/>
          </p:cNvSpPr>
          <p:nvPr>
            <p:ph idx="1"/>
          </p:nvPr>
        </p:nvSpPr>
        <p:spPr>
          <a:xfrm>
            <a:off x="650536" y="2332530"/>
            <a:ext cx="10890928" cy="3566160"/>
          </a:xfrm>
        </p:spPr>
        <p:txBody>
          <a:bodyPr>
            <a:normAutofit fontScale="92500"/>
          </a:bodyPr>
          <a:lstStyle/>
          <a:p>
            <a:r>
              <a:rPr lang="en-GB" b="1" dirty="0"/>
              <a:t>Kumar et al. (2020)</a:t>
            </a:r>
            <a:r>
              <a:rPr lang="en-GB" dirty="0"/>
              <a:t> (CQL):</a:t>
            </a:r>
          </a:p>
          <a:p>
            <a:r>
              <a:rPr lang="en-GB" dirty="0"/>
              <a:t>"Standard off-policy RL methods like SAC fail in offline settings due to overestimation on OOD actions and lack of pessimism."</a:t>
            </a:r>
          </a:p>
          <a:p>
            <a:r>
              <a:rPr lang="en-GB" b="1" dirty="0"/>
              <a:t>Lyu et al. (2022)</a:t>
            </a:r>
            <a:r>
              <a:rPr lang="en-GB" dirty="0"/>
              <a:t> (MCQ):</a:t>
            </a:r>
          </a:p>
          <a:p>
            <a:r>
              <a:rPr lang="en-GB" dirty="0"/>
              <a:t>"Offline SAC tends to learn degenerate or unstable policies unless explicitly regularized for distributional shift."</a:t>
            </a:r>
          </a:p>
          <a:p>
            <a:r>
              <a:rPr lang="en-GB" b="1" dirty="0"/>
              <a:t>Fu et al. (2021)</a:t>
            </a:r>
            <a:r>
              <a:rPr lang="en-GB" dirty="0"/>
              <a:t>:</a:t>
            </a:r>
          </a:p>
          <a:p>
            <a:r>
              <a:rPr lang="en-GB" dirty="0"/>
              <a:t>"Without policy or value constraints, offline SAC performs poorly due to distributional mismatch."</a:t>
            </a:r>
          </a:p>
          <a:p>
            <a:pPr marL="0" indent="0">
              <a:buNone/>
            </a:pPr>
            <a:endParaRPr lang="en-US" dirty="0"/>
          </a:p>
        </p:txBody>
      </p:sp>
    </p:spTree>
    <p:extLst>
      <p:ext uri="{BB962C8B-B14F-4D97-AF65-F5344CB8AC3E}">
        <p14:creationId xmlns:p14="http://schemas.microsoft.com/office/powerpoint/2010/main" val="36560111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EBAD0-B8EA-7B2E-BAD1-BC8E53332B1A}"/>
              </a:ext>
            </a:extLst>
          </p:cNvPr>
          <p:cNvSpPr>
            <a:spLocks noGrp="1"/>
          </p:cNvSpPr>
          <p:nvPr>
            <p:ph type="title"/>
          </p:nvPr>
        </p:nvSpPr>
        <p:spPr/>
        <p:txBody>
          <a:bodyPr/>
          <a:lstStyle/>
          <a:p>
            <a:r>
              <a:rPr lang="en-US" dirty="0"/>
              <a:t>CQL Implementation</a:t>
            </a:r>
          </a:p>
        </p:txBody>
      </p:sp>
      <p:sp>
        <p:nvSpPr>
          <p:cNvPr id="5" name="TextBox 4">
            <a:extLst>
              <a:ext uri="{FF2B5EF4-FFF2-40B4-BE49-F238E27FC236}">
                <a16:creationId xmlns:a16="http://schemas.microsoft.com/office/drawing/2014/main" id="{BE6CB632-309B-A055-DA47-DD2F23D09640}"/>
              </a:ext>
            </a:extLst>
          </p:cNvPr>
          <p:cNvSpPr txBox="1"/>
          <p:nvPr/>
        </p:nvSpPr>
        <p:spPr>
          <a:xfrm>
            <a:off x="828304" y="2258062"/>
            <a:ext cx="10890929" cy="2031325"/>
          </a:xfrm>
          <a:prstGeom prst="rect">
            <a:avLst/>
          </a:prstGeom>
          <a:noFill/>
        </p:spPr>
        <p:txBody>
          <a:bodyPr wrap="square">
            <a:spAutoFit/>
          </a:bodyPr>
          <a:lstStyle/>
          <a:p>
            <a:r>
              <a:rPr lang="en-GB" dirty="0"/>
              <a:t>Penalize overestimation of out-of-distribution (OOD) actions by minimizing Q-values on randomly sampled actions from the action space.</a:t>
            </a:r>
          </a:p>
          <a:p>
            <a:endParaRPr lang="en-GB" dirty="0"/>
          </a:p>
          <a:p>
            <a:r>
              <a:rPr lang="en-GB" dirty="0"/>
              <a:t>Method Highlights:</a:t>
            </a:r>
          </a:p>
          <a:p>
            <a:pPr marL="285750" indent="-285750">
              <a:buFont typeface="Arial" panose="020B0604020202020204" pitchFamily="34" charset="0"/>
              <a:buChar char="•"/>
            </a:pPr>
            <a:r>
              <a:rPr lang="en-GB" dirty="0"/>
              <a:t>Adds a conservative regularization term to the Bellman loss.</a:t>
            </a:r>
          </a:p>
          <a:p>
            <a:pPr marL="285750" indent="-285750">
              <a:buFont typeface="Arial" panose="020B0604020202020204" pitchFamily="34" charset="0"/>
              <a:buChar char="•"/>
            </a:pPr>
            <a:r>
              <a:rPr lang="en-GB" dirty="0"/>
              <a:t>Prevents exploitation of bad Q estimates from unseen actions.</a:t>
            </a:r>
          </a:p>
          <a:p>
            <a:pPr marL="285750" indent="-285750">
              <a:buFont typeface="Arial" panose="020B0604020202020204" pitchFamily="34" charset="0"/>
              <a:buChar char="•"/>
            </a:pPr>
            <a:r>
              <a:rPr lang="en-GB" dirty="0"/>
              <a:t>Works well across a range of continuous control tasks.</a:t>
            </a:r>
          </a:p>
        </p:txBody>
      </p:sp>
      <p:sp>
        <p:nvSpPr>
          <p:cNvPr id="7" name="TextBox 6">
            <a:extLst>
              <a:ext uri="{FF2B5EF4-FFF2-40B4-BE49-F238E27FC236}">
                <a16:creationId xmlns:a16="http://schemas.microsoft.com/office/drawing/2014/main" id="{069ABEE2-88DC-240E-7051-8E2D7DFFE0AA}"/>
              </a:ext>
            </a:extLst>
          </p:cNvPr>
          <p:cNvSpPr txBox="1"/>
          <p:nvPr/>
        </p:nvSpPr>
        <p:spPr>
          <a:xfrm>
            <a:off x="828304" y="4389120"/>
            <a:ext cx="10702704" cy="1477328"/>
          </a:xfrm>
          <a:prstGeom prst="rect">
            <a:avLst/>
          </a:prstGeom>
          <a:noFill/>
        </p:spPr>
        <p:txBody>
          <a:bodyPr wrap="square">
            <a:spAutoFit/>
          </a:bodyPr>
          <a:lstStyle/>
          <a:p>
            <a:r>
              <a:rPr lang="en-GB" b="1" dirty="0"/>
              <a:t>Title:</a:t>
            </a:r>
            <a:br>
              <a:rPr lang="en-GB" dirty="0"/>
            </a:br>
            <a:r>
              <a:rPr lang="en-GB" b="1" dirty="0"/>
              <a:t>Conservative Q-Learning for Offline Reinforcement Learning</a:t>
            </a:r>
            <a:br>
              <a:rPr lang="en-GB" dirty="0"/>
            </a:br>
            <a:r>
              <a:rPr lang="en-GB" b="1" dirty="0"/>
              <a:t>Authors:</a:t>
            </a:r>
            <a:r>
              <a:rPr lang="en-GB" dirty="0"/>
              <a:t> </a:t>
            </a:r>
            <a:r>
              <a:rPr lang="en-GB" dirty="0" err="1"/>
              <a:t>Aviral</a:t>
            </a:r>
            <a:r>
              <a:rPr lang="en-GB" dirty="0"/>
              <a:t> Kumar, </a:t>
            </a:r>
            <a:r>
              <a:rPr lang="en-GB" dirty="0" err="1"/>
              <a:t>Aurick</a:t>
            </a:r>
            <a:r>
              <a:rPr lang="en-GB" dirty="0"/>
              <a:t> Zhou, George Tucker, Sergey Levine</a:t>
            </a:r>
            <a:br>
              <a:rPr lang="en-GB" dirty="0"/>
            </a:br>
            <a:r>
              <a:rPr lang="en-GB" b="1" dirty="0"/>
              <a:t>Published:</a:t>
            </a:r>
            <a:r>
              <a:rPr lang="en-GB" dirty="0"/>
              <a:t> </a:t>
            </a:r>
            <a:r>
              <a:rPr lang="en-GB" dirty="0" err="1"/>
              <a:t>NeurIPS</a:t>
            </a:r>
            <a:r>
              <a:rPr lang="en-GB" dirty="0"/>
              <a:t> 2020</a:t>
            </a:r>
            <a:br>
              <a:rPr lang="en-GB" dirty="0"/>
            </a:br>
            <a:r>
              <a:rPr lang="en-GB" b="1" dirty="0"/>
              <a:t>Link:</a:t>
            </a:r>
            <a:r>
              <a:rPr lang="en-GB" dirty="0"/>
              <a:t> </a:t>
            </a:r>
            <a:r>
              <a:rPr lang="en-GB" dirty="0">
                <a:hlinkClick r:id="rId2"/>
              </a:rPr>
              <a:t>https://arxiv.org/abs/2006.04779</a:t>
            </a:r>
            <a:endParaRPr lang="en-US" dirty="0"/>
          </a:p>
        </p:txBody>
      </p:sp>
    </p:spTree>
    <p:extLst>
      <p:ext uri="{BB962C8B-B14F-4D97-AF65-F5344CB8AC3E}">
        <p14:creationId xmlns:p14="http://schemas.microsoft.com/office/powerpoint/2010/main" val="34306297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C82CE8-3968-AD9A-E54E-29043C0988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5E28916-9104-3160-AE96-972410A6F9E1}"/>
              </a:ext>
            </a:extLst>
          </p:cNvPr>
          <p:cNvSpPr>
            <a:spLocks noGrp="1"/>
          </p:cNvSpPr>
          <p:nvPr>
            <p:ph type="title"/>
          </p:nvPr>
        </p:nvSpPr>
        <p:spPr>
          <a:xfrm>
            <a:off x="640079" y="1258712"/>
            <a:ext cx="10890929" cy="748218"/>
          </a:xfrm>
        </p:spPr>
        <p:txBody>
          <a:bodyPr/>
          <a:lstStyle/>
          <a:p>
            <a:r>
              <a:rPr lang="en-GB" b="0" i="0" u="none" strike="noStrike" dirty="0">
                <a:solidFill>
                  <a:srgbClr val="000000"/>
                </a:solidFill>
                <a:effectLst/>
                <a:latin typeface="-webkit-standard"/>
              </a:rPr>
              <a:t>Code Structure (.</a:t>
            </a:r>
            <a:r>
              <a:rPr lang="en-GB" b="0" i="0" u="none" strike="noStrike" dirty="0" err="1">
                <a:solidFill>
                  <a:srgbClr val="000000"/>
                </a:solidFill>
                <a:effectLst/>
                <a:latin typeface="-webkit-standard"/>
              </a:rPr>
              <a:t>py</a:t>
            </a:r>
            <a:r>
              <a:rPr lang="en-GB" b="0" i="0" u="none" strike="noStrike" dirty="0">
                <a:solidFill>
                  <a:srgbClr val="000000"/>
                </a:solidFill>
                <a:effectLst/>
                <a:latin typeface="-webkit-standard"/>
              </a:rPr>
              <a:t> Files) – Key Changes for CQL</a:t>
            </a:r>
            <a:endParaRPr lang="en-US" dirty="0"/>
          </a:p>
        </p:txBody>
      </p:sp>
      <p:sp>
        <p:nvSpPr>
          <p:cNvPr id="9" name="TextBox 8">
            <a:extLst>
              <a:ext uri="{FF2B5EF4-FFF2-40B4-BE49-F238E27FC236}">
                <a16:creationId xmlns:a16="http://schemas.microsoft.com/office/drawing/2014/main" id="{E1507579-5442-6003-AE45-9D4CF2CFEB66}"/>
              </a:ext>
            </a:extLst>
          </p:cNvPr>
          <p:cNvSpPr txBox="1"/>
          <p:nvPr/>
        </p:nvSpPr>
        <p:spPr>
          <a:xfrm>
            <a:off x="768926" y="2154116"/>
            <a:ext cx="11225151" cy="2031325"/>
          </a:xfrm>
          <a:prstGeom prst="rect">
            <a:avLst/>
          </a:prstGeom>
          <a:noFill/>
        </p:spPr>
        <p:txBody>
          <a:bodyPr wrap="square">
            <a:spAutoFit/>
          </a:bodyPr>
          <a:lstStyle/>
          <a:p>
            <a:r>
              <a:rPr lang="en-GB" dirty="0"/>
              <a:t>Followed a modular approach without altering core files like </a:t>
            </a:r>
            <a:r>
              <a:rPr lang="en-GB" dirty="0" err="1"/>
              <a:t>networks.py</a:t>
            </a:r>
            <a:r>
              <a:rPr lang="en-GB" dirty="0"/>
              <a:t> or </a:t>
            </a:r>
            <a:r>
              <a:rPr lang="en-GB" dirty="0" err="1"/>
              <a:t>buffer.py</a:t>
            </a:r>
            <a:r>
              <a:rPr lang="en-GB" dirty="0"/>
              <a:t>.</a:t>
            </a:r>
          </a:p>
          <a:p>
            <a:endParaRPr lang="en-GB" dirty="0"/>
          </a:p>
          <a:p>
            <a:r>
              <a:rPr lang="en-GB" dirty="0"/>
              <a:t>New File: </a:t>
            </a:r>
            <a:r>
              <a:rPr lang="en-GB" dirty="0" err="1"/>
              <a:t>sac_torch_cql.py</a:t>
            </a:r>
            <a:endParaRPr lang="en-GB" dirty="0"/>
          </a:p>
          <a:p>
            <a:endParaRPr lang="en-GB" dirty="0"/>
          </a:p>
          <a:p>
            <a:pPr marL="285750" indent="-285750">
              <a:buFont typeface="Arial" panose="020B0604020202020204" pitchFamily="34" charset="0"/>
              <a:buChar char="•"/>
            </a:pPr>
            <a:r>
              <a:rPr lang="en-GB" dirty="0"/>
              <a:t>Introduced a SAC_CQL class that extends offline SAC with CQL logic.</a:t>
            </a:r>
          </a:p>
          <a:p>
            <a:pPr marL="285750" indent="-285750">
              <a:buFont typeface="Arial" panose="020B0604020202020204" pitchFamily="34" charset="0"/>
              <a:buChar char="•"/>
            </a:pPr>
            <a:r>
              <a:rPr lang="en-GB" dirty="0"/>
              <a:t>Imported existing </a:t>
            </a:r>
            <a:r>
              <a:rPr lang="en-GB" dirty="0" err="1"/>
              <a:t>ActorNetwork</a:t>
            </a:r>
            <a:r>
              <a:rPr lang="en-GB" dirty="0"/>
              <a:t> and </a:t>
            </a:r>
            <a:r>
              <a:rPr lang="en-GB" dirty="0" err="1"/>
              <a:t>CriticNetwork</a:t>
            </a:r>
            <a:r>
              <a:rPr lang="en-GB" dirty="0"/>
              <a:t> from </a:t>
            </a:r>
            <a:r>
              <a:rPr lang="en-GB" dirty="0" err="1"/>
              <a:t>networks.py</a:t>
            </a:r>
            <a:r>
              <a:rPr lang="en-GB" dirty="0"/>
              <a:t>.</a:t>
            </a:r>
          </a:p>
          <a:p>
            <a:pPr marL="285750" indent="-285750">
              <a:buFont typeface="Arial" panose="020B0604020202020204" pitchFamily="34" charset="0"/>
              <a:buChar char="•"/>
            </a:pPr>
            <a:r>
              <a:rPr lang="en-GB" dirty="0"/>
              <a:t>Added a </a:t>
            </a:r>
            <a:r>
              <a:rPr lang="en-GB" dirty="0" err="1"/>
              <a:t>TwinCritic</a:t>
            </a:r>
            <a:r>
              <a:rPr lang="en-GB" dirty="0"/>
              <a:t> wrapper for computing Q1 and Q2.</a:t>
            </a:r>
          </a:p>
        </p:txBody>
      </p:sp>
      <p:sp>
        <p:nvSpPr>
          <p:cNvPr id="11" name="TextBox 10">
            <a:extLst>
              <a:ext uri="{FF2B5EF4-FFF2-40B4-BE49-F238E27FC236}">
                <a16:creationId xmlns:a16="http://schemas.microsoft.com/office/drawing/2014/main" id="{523CEFCB-25AF-325D-AA0B-D0EE559317C4}"/>
              </a:ext>
            </a:extLst>
          </p:cNvPr>
          <p:cNvSpPr txBox="1"/>
          <p:nvPr/>
        </p:nvSpPr>
        <p:spPr>
          <a:xfrm>
            <a:off x="768926" y="5056319"/>
            <a:ext cx="9562606" cy="646331"/>
          </a:xfrm>
          <a:prstGeom prst="rect">
            <a:avLst/>
          </a:prstGeom>
          <a:noFill/>
        </p:spPr>
        <p:txBody>
          <a:bodyPr wrap="square">
            <a:spAutoFit/>
          </a:bodyPr>
          <a:lstStyle/>
          <a:p>
            <a:r>
              <a:rPr lang="en-GB" dirty="0"/>
              <a:t>In the train() function:</a:t>
            </a:r>
          </a:p>
          <a:p>
            <a:r>
              <a:rPr lang="en-GB" dirty="0"/>
              <a:t>We added the log-sum-exp penalty over sampled actions to the Q-function loss:</a:t>
            </a:r>
          </a:p>
        </p:txBody>
      </p:sp>
      <p:pic>
        <p:nvPicPr>
          <p:cNvPr id="12" name="Picture 11">
            <a:extLst>
              <a:ext uri="{FF2B5EF4-FFF2-40B4-BE49-F238E27FC236}">
                <a16:creationId xmlns:a16="http://schemas.microsoft.com/office/drawing/2014/main" id="{5EFAC93E-E229-32C7-9704-D12A3F6AA433}"/>
              </a:ext>
            </a:extLst>
          </p:cNvPr>
          <p:cNvPicPr>
            <a:picLocks noChangeAspect="1"/>
          </p:cNvPicPr>
          <p:nvPr/>
        </p:nvPicPr>
        <p:blipFill>
          <a:blip r:embed="rId2"/>
          <a:stretch>
            <a:fillRect/>
          </a:stretch>
        </p:blipFill>
        <p:spPr>
          <a:xfrm>
            <a:off x="1672771" y="5779017"/>
            <a:ext cx="6756400" cy="609600"/>
          </a:xfrm>
          <a:prstGeom prst="rect">
            <a:avLst/>
          </a:prstGeom>
        </p:spPr>
      </p:pic>
      <p:sp>
        <p:nvSpPr>
          <p:cNvPr id="14" name="TextBox 13">
            <a:extLst>
              <a:ext uri="{FF2B5EF4-FFF2-40B4-BE49-F238E27FC236}">
                <a16:creationId xmlns:a16="http://schemas.microsoft.com/office/drawing/2014/main" id="{B1B222C6-AEA3-3E33-4416-D474F8AEE594}"/>
              </a:ext>
            </a:extLst>
          </p:cNvPr>
          <p:cNvSpPr txBox="1"/>
          <p:nvPr/>
        </p:nvSpPr>
        <p:spPr>
          <a:xfrm>
            <a:off x="768926" y="4333621"/>
            <a:ext cx="10393880" cy="646331"/>
          </a:xfrm>
          <a:prstGeom prst="rect">
            <a:avLst/>
          </a:prstGeom>
          <a:noFill/>
        </p:spPr>
        <p:txBody>
          <a:bodyPr wrap="square">
            <a:spAutoFit/>
          </a:bodyPr>
          <a:lstStyle/>
          <a:p>
            <a:r>
              <a:rPr lang="en-GB" dirty="0"/>
              <a:t>Created a new Python class called SAC_CQL that builds on top of our existing offline SAC implementation and adds the Conservative Q-Learning (CQL) logic.</a:t>
            </a:r>
            <a:endParaRPr lang="en-US" dirty="0"/>
          </a:p>
        </p:txBody>
      </p:sp>
    </p:spTree>
    <p:extLst>
      <p:ext uri="{BB962C8B-B14F-4D97-AF65-F5344CB8AC3E}">
        <p14:creationId xmlns:p14="http://schemas.microsoft.com/office/powerpoint/2010/main" val="31783442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4223D2-503A-FB3E-E1C3-026EED02747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AAFD7B9-9461-717E-E0C6-656ED3262CA7}"/>
              </a:ext>
            </a:extLst>
          </p:cNvPr>
          <p:cNvSpPr>
            <a:spLocks noGrp="1"/>
          </p:cNvSpPr>
          <p:nvPr>
            <p:ph type="title"/>
          </p:nvPr>
        </p:nvSpPr>
        <p:spPr>
          <a:xfrm>
            <a:off x="640079" y="1258712"/>
            <a:ext cx="10890929" cy="1097280"/>
          </a:xfrm>
        </p:spPr>
        <p:txBody>
          <a:bodyPr/>
          <a:lstStyle/>
          <a:p>
            <a:r>
              <a:rPr lang="en-GB" b="0" i="0" u="none" strike="noStrike" dirty="0">
                <a:solidFill>
                  <a:srgbClr val="000000"/>
                </a:solidFill>
                <a:effectLst/>
                <a:latin typeface="-webkit-standard"/>
              </a:rPr>
              <a:t>Code Structure (.</a:t>
            </a:r>
            <a:r>
              <a:rPr lang="en-GB" b="0" i="0" u="none" strike="noStrike" dirty="0" err="1">
                <a:solidFill>
                  <a:srgbClr val="000000"/>
                </a:solidFill>
                <a:effectLst/>
                <a:latin typeface="-webkit-standard"/>
              </a:rPr>
              <a:t>py</a:t>
            </a:r>
            <a:r>
              <a:rPr lang="en-GB" b="0" i="0" u="none" strike="noStrike" dirty="0">
                <a:solidFill>
                  <a:srgbClr val="000000"/>
                </a:solidFill>
                <a:effectLst/>
                <a:latin typeface="-webkit-standard"/>
              </a:rPr>
              <a:t> Files) – Key Changes for CQL</a:t>
            </a:r>
            <a:endParaRPr lang="en-US" dirty="0"/>
          </a:p>
        </p:txBody>
      </p:sp>
      <p:sp>
        <p:nvSpPr>
          <p:cNvPr id="4" name="TextBox 3">
            <a:extLst>
              <a:ext uri="{FF2B5EF4-FFF2-40B4-BE49-F238E27FC236}">
                <a16:creationId xmlns:a16="http://schemas.microsoft.com/office/drawing/2014/main" id="{12C0F2FC-7B88-7D26-2FEB-12C37FB6AF94}"/>
              </a:ext>
            </a:extLst>
          </p:cNvPr>
          <p:cNvSpPr txBox="1"/>
          <p:nvPr/>
        </p:nvSpPr>
        <p:spPr>
          <a:xfrm>
            <a:off x="768928" y="2059909"/>
            <a:ext cx="10762080" cy="1200329"/>
          </a:xfrm>
          <a:prstGeom prst="rect">
            <a:avLst/>
          </a:prstGeom>
          <a:noFill/>
        </p:spPr>
        <p:txBody>
          <a:bodyPr wrap="square">
            <a:spAutoFit/>
          </a:bodyPr>
          <a:lstStyle/>
          <a:p>
            <a:r>
              <a:rPr lang="en-GB" dirty="0"/>
              <a:t>The only change happens in the critic update step (loss function), so, </a:t>
            </a:r>
            <a:r>
              <a:rPr lang="en-GB" dirty="0" err="1"/>
              <a:t>resued</a:t>
            </a:r>
            <a:r>
              <a:rPr lang="en-GB" dirty="0"/>
              <a:t> everything else from offline SAC: replay buffer, actor updates, entropy terms.</a:t>
            </a:r>
          </a:p>
          <a:p>
            <a:endParaRPr lang="en-GB" dirty="0"/>
          </a:p>
          <a:p>
            <a:pPr algn="ctr"/>
            <a:r>
              <a:rPr lang="en-GB" dirty="0" err="1"/>
              <a:t>q_loss</a:t>
            </a:r>
            <a:r>
              <a:rPr lang="en-GB" dirty="0"/>
              <a:t> += </a:t>
            </a:r>
            <a:r>
              <a:rPr lang="en-GB" dirty="0" err="1"/>
              <a:t>cql_alpha</a:t>
            </a:r>
            <a:r>
              <a:rPr lang="en-GB" dirty="0"/>
              <a:t> * (</a:t>
            </a:r>
            <a:r>
              <a:rPr lang="en-GB" dirty="0" err="1"/>
              <a:t>logsumexp</a:t>
            </a:r>
            <a:r>
              <a:rPr lang="en-GB" dirty="0"/>
              <a:t>(</a:t>
            </a:r>
            <a:r>
              <a:rPr lang="en-GB" dirty="0" err="1"/>
              <a:t>Q_rand</a:t>
            </a:r>
            <a:r>
              <a:rPr lang="en-GB" dirty="0"/>
              <a:t>) – </a:t>
            </a:r>
            <a:r>
              <a:rPr lang="en-GB" dirty="0" err="1"/>
              <a:t>Q_dataset</a:t>
            </a:r>
            <a:r>
              <a:rPr lang="en-GB" dirty="0"/>
              <a:t>)</a:t>
            </a:r>
          </a:p>
        </p:txBody>
      </p:sp>
      <p:sp>
        <p:nvSpPr>
          <p:cNvPr id="6" name="TextBox 5">
            <a:extLst>
              <a:ext uri="{FF2B5EF4-FFF2-40B4-BE49-F238E27FC236}">
                <a16:creationId xmlns:a16="http://schemas.microsoft.com/office/drawing/2014/main" id="{D38DD0FA-8F98-C01F-254D-3ACC76499E41}"/>
              </a:ext>
            </a:extLst>
          </p:cNvPr>
          <p:cNvSpPr txBox="1"/>
          <p:nvPr/>
        </p:nvSpPr>
        <p:spPr>
          <a:xfrm>
            <a:off x="768927" y="3599770"/>
            <a:ext cx="11106397" cy="923330"/>
          </a:xfrm>
          <a:prstGeom prst="rect">
            <a:avLst/>
          </a:prstGeom>
          <a:noFill/>
        </p:spPr>
        <p:txBody>
          <a:bodyPr wrap="square">
            <a:spAutoFit/>
          </a:bodyPr>
          <a:lstStyle/>
          <a:p>
            <a:r>
              <a:rPr lang="en-GB" dirty="0"/>
              <a:t>Sampled random actions and policy actions to compute the log-sum-exp penalty.</a:t>
            </a:r>
          </a:p>
          <a:p>
            <a:r>
              <a:rPr lang="en-GB" dirty="0"/>
              <a:t>Used min(Q1, Q2) as target Q-value (same as SAC and paper).</a:t>
            </a:r>
          </a:p>
          <a:p>
            <a:r>
              <a:rPr lang="en-GB" dirty="0"/>
              <a:t>Introduced new hyperparameter: </a:t>
            </a:r>
            <a:r>
              <a:rPr lang="en-GB" dirty="0" err="1"/>
              <a:t>cql_alpha</a:t>
            </a:r>
            <a:r>
              <a:rPr lang="en-GB" dirty="0"/>
              <a:t> (strength of conservative penalty).</a:t>
            </a:r>
          </a:p>
        </p:txBody>
      </p:sp>
    </p:spTree>
    <p:extLst>
      <p:ext uri="{BB962C8B-B14F-4D97-AF65-F5344CB8AC3E}">
        <p14:creationId xmlns:p14="http://schemas.microsoft.com/office/powerpoint/2010/main" val="922473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726F58-E3B7-F4C3-1787-93EBF3A7F26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401DBBC-B162-83C5-06E8-1A81F2F120F1}"/>
              </a:ext>
            </a:extLst>
          </p:cNvPr>
          <p:cNvSpPr>
            <a:spLocks noGrp="1"/>
          </p:cNvSpPr>
          <p:nvPr>
            <p:ph type="title"/>
          </p:nvPr>
        </p:nvSpPr>
        <p:spPr>
          <a:xfrm>
            <a:off x="548650" y="1128083"/>
            <a:ext cx="10890929" cy="688841"/>
          </a:xfrm>
        </p:spPr>
        <p:txBody>
          <a:bodyPr>
            <a:normAutofit fontScale="90000"/>
          </a:bodyPr>
          <a:lstStyle/>
          <a:p>
            <a:r>
              <a:rPr lang="en-GB" b="0" i="0" u="none" strike="noStrike" dirty="0">
                <a:solidFill>
                  <a:srgbClr val="000000"/>
                </a:solidFill>
                <a:effectLst/>
                <a:latin typeface="-webkit-standard"/>
              </a:rPr>
              <a:t>Key Implementations for CQL</a:t>
            </a:r>
            <a:endParaRPr lang="en-US" dirty="0"/>
          </a:p>
        </p:txBody>
      </p:sp>
      <p:graphicFrame>
        <p:nvGraphicFramePr>
          <p:cNvPr id="3" name="Table 2">
            <a:extLst>
              <a:ext uri="{FF2B5EF4-FFF2-40B4-BE49-F238E27FC236}">
                <a16:creationId xmlns:a16="http://schemas.microsoft.com/office/drawing/2014/main" id="{BDED3EEE-1E0F-E1A0-B016-3C9C0AEA6442}"/>
              </a:ext>
            </a:extLst>
          </p:cNvPr>
          <p:cNvGraphicFramePr>
            <a:graphicFrameLocks noGrp="1"/>
          </p:cNvGraphicFramePr>
          <p:nvPr>
            <p:extLst>
              <p:ext uri="{D42A27DB-BD31-4B8C-83A1-F6EECF244321}">
                <p14:modId xmlns:p14="http://schemas.microsoft.com/office/powerpoint/2010/main" val="1658589829"/>
              </p:ext>
            </p:extLst>
          </p:nvPr>
        </p:nvGraphicFramePr>
        <p:xfrm>
          <a:off x="701242" y="1992396"/>
          <a:ext cx="11043453" cy="4081784"/>
        </p:xfrm>
        <a:graphic>
          <a:graphicData uri="http://schemas.openxmlformats.org/drawingml/2006/table">
            <a:tbl>
              <a:tblPr/>
              <a:tblGrid>
                <a:gridCol w="2267589">
                  <a:extLst>
                    <a:ext uri="{9D8B030D-6E8A-4147-A177-3AD203B41FA5}">
                      <a16:colId xmlns:a16="http://schemas.microsoft.com/office/drawing/2014/main" val="889516752"/>
                    </a:ext>
                  </a:extLst>
                </a:gridCol>
                <a:gridCol w="4500748">
                  <a:extLst>
                    <a:ext uri="{9D8B030D-6E8A-4147-A177-3AD203B41FA5}">
                      <a16:colId xmlns:a16="http://schemas.microsoft.com/office/drawing/2014/main" val="2759585267"/>
                    </a:ext>
                  </a:extLst>
                </a:gridCol>
                <a:gridCol w="4275116">
                  <a:extLst>
                    <a:ext uri="{9D8B030D-6E8A-4147-A177-3AD203B41FA5}">
                      <a16:colId xmlns:a16="http://schemas.microsoft.com/office/drawing/2014/main" val="3902250561"/>
                    </a:ext>
                  </a:extLst>
                </a:gridCol>
              </a:tblGrid>
              <a:tr h="229721">
                <a:tc>
                  <a:txBody>
                    <a:bodyPr/>
                    <a:lstStyle/>
                    <a:p>
                      <a:r>
                        <a:rPr lang="en-GB" sz="1200" dirty="0"/>
                        <a:t>Implementation</a:t>
                      </a:r>
                    </a:p>
                  </a:txBody>
                  <a:tcPr marL="37141" marR="37141" marT="18570" marB="185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sz="1200" dirty="0"/>
                        <a:t>Description</a:t>
                      </a:r>
                    </a:p>
                  </a:txBody>
                  <a:tcPr marL="37141" marR="37141" marT="18570" marB="185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sz="1200" dirty="0"/>
                        <a:t>Reason</a:t>
                      </a:r>
                    </a:p>
                  </a:txBody>
                  <a:tcPr marL="37141" marR="37141" marT="18570" marB="185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81527410"/>
                  </a:ext>
                </a:extLst>
              </a:tr>
              <a:tr h="469125">
                <a:tc>
                  <a:txBody>
                    <a:bodyPr/>
                    <a:lstStyle/>
                    <a:p>
                      <a:r>
                        <a:rPr lang="en-GB" sz="1200" b="1" dirty="0"/>
                        <a:t>New agent file </a:t>
                      </a:r>
                      <a:r>
                        <a:rPr lang="en-GB" sz="1200" dirty="0" err="1"/>
                        <a:t>sac_torch_cql_final.py</a:t>
                      </a:r>
                      <a:endParaRPr lang="en-GB" sz="1200" dirty="0"/>
                    </a:p>
                  </a:txBody>
                  <a:tcPr marL="37141" marR="37141" marT="18570" marB="185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sz="1200" i="1"/>
                        <a:t>SAC_CQL</a:t>
                      </a:r>
                      <a:r>
                        <a:rPr lang="en-GB" sz="1200"/>
                        <a:t> class that inherits SAC’s structure but overrides the critic-update step.</a:t>
                      </a:r>
                    </a:p>
                  </a:txBody>
                  <a:tcPr marL="37141" marR="37141" marT="18570" marB="185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sz="1200"/>
                        <a:t>Keeps SAC code intact and isolates all CQL logic in one place.</a:t>
                      </a:r>
                    </a:p>
                  </a:txBody>
                  <a:tcPr marL="37141" marR="37141" marT="18570" marB="185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75916076"/>
                  </a:ext>
                </a:extLst>
              </a:tr>
              <a:tr h="609861">
                <a:tc>
                  <a:txBody>
                    <a:bodyPr/>
                    <a:lstStyle/>
                    <a:p>
                      <a:r>
                        <a:rPr lang="en-GB" sz="1200" b="1" dirty="0"/>
                        <a:t>Twin Q-networks</a:t>
                      </a:r>
                      <a:endParaRPr lang="en-GB" sz="1200" dirty="0"/>
                    </a:p>
                  </a:txBody>
                  <a:tcPr marL="37141" marR="37141" marT="18570" marB="185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sz="1200" b="0" dirty="0" err="1"/>
                        <a:t>TwinCritic</a:t>
                      </a:r>
                      <a:r>
                        <a:rPr lang="en-GB" sz="1200" b="0" dirty="0"/>
                        <a:t> wrapper instantiates two </a:t>
                      </a:r>
                      <a:r>
                        <a:rPr lang="en-GB" sz="1200" b="0" dirty="0" err="1"/>
                        <a:t>CriticNetworks</a:t>
                      </a:r>
                      <a:r>
                        <a:rPr lang="en-GB" sz="1200" b="0" dirty="0"/>
                        <a:t> and returns Q1, Q2.</a:t>
                      </a:r>
                    </a:p>
                  </a:txBody>
                  <a:tcPr marL="37141" marR="37141" marT="18570" marB="185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sz="1200" b="0" dirty="0"/>
                        <a:t>Matches SAC/CQL requirement to use min(Q1,Q2) for targets and apply the CQL penalty to both critics.</a:t>
                      </a:r>
                    </a:p>
                  </a:txBody>
                  <a:tcPr marL="37141" marR="37141" marT="18570" marB="185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60445403"/>
                  </a:ext>
                </a:extLst>
              </a:tr>
              <a:tr h="611609">
                <a:tc>
                  <a:txBody>
                    <a:bodyPr/>
                    <a:lstStyle/>
                    <a:p>
                      <a:r>
                        <a:rPr lang="en-GB" sz="1200" b="1" dirty="0"/>
                        <a:t>Conservative critic loss</a:t>
                      </a:r>
                      <a:endParaRPr lang="en-GB" sz="1200" dirty="0"/>
                    </a:p>
                  </a:txBody>
                  <a:tcPr marL="37141" marR="37141" marT="18570" marB="185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sz="1200" dirty="0"/>
                        <a:t>Added log-sum-exp </a:t>
                      </a:r>
                      <a:r>
                        <a:rPr lang="en-GB" sz="1200" dirty="0" err="1"/>
                        <a:t>penalty:q_loss</a:t>
                      </a:r>
                      <a:r>
                        <a:rPr lang="en-GB" sz="1200" dirty="0"/>
                        <a:t> += </a:t>
                      </a:r>
                      <a:r>
                        <a:rPr lang="en-GB" sz="1200" dirty="0" err="1"/>
                        <a:t>cql_alpha</a:t>
                      </a:r>
                      <a:r>
                        <a:rPr lang="en-GB" sz="1200" dirty="0"/>
                        <a:t> * (</a:t>
                      </a:r>
                      <a:r>
                        <a:rPr lang="en-GB" sz="1200" dirty="0" err="1"/>
                        <a:t>logsumexp</a:t>
                      </a:r>
                      <a:r>
                        <a:rPr lang="en-GB" sz="1200" dirty="0"/>
                        <a:t>(</a:t>
                      </a:r>
                      <a:r>
                        <a:rPr lang="en-GB" sz="1200" dirty="0" err="1"/>
                        <a:t>Q_rand</a:t>
                      </a:r>
                      <a:r>
                        <a:rPr lang="en-GB" sz="1200" dirty="0"/>
                        <a:t>) – </a:t>
                      </a:r>
                      <a:r>
                        <a:rPr lang="en-GB" sz="1200" dirty="0" err="1"/>
                        <a:t>Q_dataset</a:t>
                      </a:r>
                      <a:r>
                        <a:rPr lang="en-GB" sz="1200" dirty="0"/>
                        <a:t>)</a:t>
                      </a:r>
                    </a:p>
                  </a:txBody>
                  <a:tcPr marL="37141" marR="37141" marT="18570" marB="185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sz="1200"/>
                        <a:t>Implements the core idea from the CQL paper—push Q-values down on unseen actions to avoid overestimation.</a:t>
                      </a:r>
                    </a:p>
                  </a:txBody>
                  <a:tcPr marL="37141" marR="37141" marT="18570" marB="185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46367701"/>
                  </a:ext>
                </a:extLst>
              </a:tr>
              <a:tr h="469125">
                <a:tc>
                  <a:txBody>
                    <a:bodyPr/>
                    <a:lstStyle/>
                    <a:p>
                      <a:r>
                        <a:rPr lang="en-GB" sz="1200" b="1" dirty="0"/>
                        <a:t>Action sampling for penalty</a:t>
                      </a:r>
                      <a:endParaRPr lang="en-GB" sz="1200" dirty="0"/>
                    </a:p>
                  </a:txBody>
                  <a:tcPr marL="37141" marR="37141" marT="18570" marB="185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sz="1200" b="0" dirty="0"/>
                        <a:t>For each state we now sample 2 uniform random actions 2 policy actions (detached)</a:t>
                      </a:r>
                    </a:p>
                  </a:txBody>
                  <a:tcPr marL="37141" marR="37141" marT="18570" marB="185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sz="1200" dirty="0"/>
                        <a:t>Provides the </a:t>
                      </a:r>
                      <a:r>
                        <a:rPr lang="en-GB" sz="1200" dirty="0" err="1"/>
                        <a:t>ood</a:t>
                      </a:r>
                      <a:r>
                        <a:rPr lang="en-GB" sz="1200" dirty="0"/>
                        <a:t> actions required in the CQL loss while keeping runtime low.</a:t>
                      </a:r>
                    </a:p>
                  </a:txBody>
                  <a:tcPr marL="37141" marR="37141" marT="18570" marB="185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0007829"/>
                  </a:ext>
                </a:extLst>
              </a:tr>
              <a:tr h="469125">
                <a:tc>
                  <a:txBody>
                    <a:bodyPr/>
                    <a:lstStyle/>
                    <a:p>
                      <a:r>
                        <a:rPr lang="en-GB" sz="1200" b="1" dirty="0"/>
                        <a:t>Hyper-parameter</a:t>
                      </a:r>
                      <a:endParaRPr lang="en-GB" sz="1200" dirty="0"/>
                    </a:p>
                  </a:txBody>
                  <a:tcPr marL="37141" marR="37141" marT="18570" marB="185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sz="1200"/>
                        <a:t>cql_alpha (default 0.1) controls strength of the conservative penalty.</a:t>
                      </a:r>
                    </a:p>
                  </a:txBody>
                  <a:tcPr marL="37141" marR="37141" marT="18570" marB="185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sz="1200"/>
                        <a:t>Allows easy tuning between too-conservative and too-optimistic learning.</a:t>
                      </a:r>
                    </a:p>
                  </a:txBody>
                  <a:tcPr marL="37141" marR="37141" marT="18570" marB="185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36990922"/>
                  </a:ext>
                </a:extLst>
              </a:tr>
              <a:tr h="611609">
                <a:tc>
                  <a:txBody>
                    <a:bodyPr/>
                    <a:lstStyle/>
                    <a:p>
                      <a:r>
                        <a:rPr lang="en-GB" sz="1200" b="1" dirty="0"/>
                        <a:t>Actor calls</a:t>
                      </a:r>
                      <a:endParaRPr lang="en-GB" sz="1200" dirty="0"/>
                    </a:p>
                  </a:txBody>
                  <a:tcPr marL="37141" marR="37141" marT="18570" marB="185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sz="1200" b="0" dirty="0"/>
                        <a:t>Replaced all </a:t>
                      </a:r>
                      <a:r>
                        <a:rPr lang="en-GB" sz="1200" b="0" dirty="0" err="1"/>
                        <a:t>actor.forward</a:t>
                      </a:r>
                      <a:r>
                        <a:rPr lang="en-GB" sz="1200" b="0" dirty="0"/>
                        <a:t>(…) with </a:t>
                      </a:r>
                      <a:r>
                        <a:rPr lang="en-GB" sz="1200" b="0" dirty="0" err="1"/>
                        <a:t>actor.sample_normal</a:t>
                      </a:r>
                      <a:r>
                        <a:rPr lang="en-GB" sz="1200" b="0" dirty="0"/>
                        <a:t>(…) to obtain (action, log </a:t>
                      </a:r>
                      <a:r>
                        <a:rPr lang="el-GR" sz="1200" b="0" dirty="0"/>
                        <a:t>π) </a:t>
                      </a:r>
                      <a:r>
                        <a:rPr lang="en-GB" sz="1200" b="0" dirty="0"/>
                        <a:t>as required by SAC/CQL.</a:t>
                      </a:r>
                    </a:p>
                  </a:txBody>
                  <a:tcPr marL="37141" marR="37141" marT="18570" marB="185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sz="1200"/>
                        <a:t>Ensures proper stochastic policy sampling without editing ActorNetwork.</a:t>
                      </a:r>
                    </a:p>
                  </a:txBody>
                  <a:tcPr marL="37141" marR="37141" marT="18570" marB="185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3971889"/>
                  </a:ext>
                </a:extLst>
              </a:tr>
              <a:tr h="611609">
                <a:tc>
                  <a:txBody>
                    <a:bodyPr/>
                    <a:lstStyle/>
                    <a:p>
                      <a:r>
                        <a:rPr lang="en-GB" sz="1200" b="1" dirty="0"/>
                        <a:t>Training script </a:t>
                      </a:r>
                      <a:r>
                        <a:rPr lang="en-GB" sz="1200" dirty="0" err="1"/>
                        <a:t>cql_sac.py</a:t>
                      </a:r>
                      <a:endParaRPr lang="en-GB" sz="1200" dirty="0"/>
                    </a:p>
                  </a:txBody>
                  <a:tcPr marL="37141" marR="37141" marT="18570" marB="185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sz="1200" dirty="0"/>
                        <a:t> Imports SAC_CQL instead of SAC• Uses offline replay buffer• Evaluates every 10 k steps• Saves results to plots/</a:t>
                      </a:r>
                      <a:r>
                        <a:rPr lang="en-GB" sz="1200" dirty="0" err="1"/>
                        <a:t>cql_scores</a:t>
                      </a:r>
                      <a:r>
                        <a:rPr lang="en-GB" sz="1200" dirty="0"/>
                        <a:t>_*.</a:t>
                      </a:r>
                      <a:r>
                        <a:rPr lang="en-GB" sz="1200" dirty="0" err="1"/>
                        <a:t>npy</a:t>
                      </a:r>
                      <a:endParaRPr lang="en-GB" sz="1200" dirty="0"/>
                    </a:p>
                  </a:txBody>
                  <a:tcPr marL="37141" marR="37141" marT="18570" marB="185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sz="1200" dirty="0"/>
                        <a:t>Provides a drop-in runner that mirrors the original offline-SAC script for apples-to-apples comparison.</a:t>
                      </a:r>
                    </a:p>
                  </a:txBody>
                  <a:tcPr marL="37141" marR="37141" marT="18570" marB="185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8532154"/>
                  </a:ext>
                </a:extLst>
              </a:tr>
            </a:tbl>
          </a:graphicData>
        </a:graphic>
      </p:graphicFrame>
    </p:spTree>
    <p:extLst>
      <p:ext uri="{BB962C8B-B14F-4D97-AF65-F5344CB8AC3E}">
        <p14:creationId xmlns:p14="http://schemas.microsoft.com/office/powerpoint/2010/main" val="20019950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9E025F-A56A-433E-565E-5743A844CE5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C0234E5-17E4-8096-ACB0-090437C677A2}"/>
              </a:ext>
            </a:extLst>
          </p:cNvPr>
          <p:cNvSpPr>
            <a:spLocks noGrp="1"/>
          </p:cNvSpPr>
          <p:nvPr>
            <p:ph type="title"/>
          </p:nvPr>
        </p:nvSpPr>
        <p:spPr>
          <a:xfrm>
            <a:off x="650535" y="1052645"/>
            <a:ext cx="10890929" cy="555078"/>
          </a:xfrm>
        </p:spPr>
        <p:txBody>
          <a:bodyPr>
            <a:normAutofit fontScale="90000"/>
          </a:bodyPr>
          <a:lstStyle/>
          <a:p>
            <a:r>
              <a:rPr lang="en-GB" b="0" i="0" u="none" strike="noStrike" dirty="0">
                <a:solidFill>
                  <a:srgbClr val="000000"/>
                </a:solidFill>
                <a:effectLst/>
                <a:latin typeface="-webkit-standard"/>
              </a:rPr>
              <a:t>Results Overview -  LunarLanderContinuousv2 CQL</a:t>
            </a:r>
            <a:endParaRPr lang="en-US" dirty="0"/>
          </a:p>
        </p:txBody>
      </p:sp>
      <p:pic>
        <p:nvPicPr>
          <p:cNvPr id="4" name="Picture 3" descr="A graph showing different colored lines&#10;&#10;Description automatically generated">
            <a:extLst>
              <a:ext uri="{FF2B5EF4-FFF2-40B4-BE49-F238E27FC236}">
                <a16:creationId xmlns:a16="http://schemas.microsoft.com/office/drawing/2014/main" id="{760F6358-BBB8-1050-4A06-15CEC45351FD}"/>
              </a:ext>
            </a:extLst>
          </p:cNvPr>
          <p:cNvPicPr>
            <a:picLocks noChangeAspect="1"/>
          </p:cNvPicPr>
          <p:nvPr/>
        </p:nvPicPr>
        <p:blipFill>
          <a:blip r:embed="rId3"/>
          <a:stretch>
            <a:fillRect/>
          </a:stretch>
        </p:blipFill>
        <p:spPr>
          <a:xfrm>
            <a:off x="1536191" y="1699163"/>
            <a:ext cx="8843722" cy="5158837"/>
          </a:xfrm>
          <a:prstGeom prst="rect">
            <a:avLst/>
          </a:prstGeom>
        </p:spPr>
      </p:pic>
    </p:spTree>
    <p:extLst>
      <p:ext uri="{BB962C8B-B14F-4D97-AF65-F5344CB8AC3E}">
        <p14:creationId xmlns:p14="http://schemas.microsoft.com/office/powerpoint/2010/main" val="3304387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4278649-73A4-75B2-536C-A242C3924965}"/>
            </a:ext>
          </a:extLst>
        </p:cNvPr>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6277B0B0-6AD0-4DB4-12AD-F6399B047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0D5D79-B4F4-B17F-2189-23A5F801818F}"/>
              </a:ext>
            </a:extLst>
          </p:cNvPr>
          <p:cNvSpPr>
            <a:spLocks noGrp="1"/>
          </p:cNvSpPr>
          <p:nvPr>
            <p:ph type="title"/>
          </p:nvPr>
        </p:nvSpPr>
        <p:spPr>
          <a:xfrm>
            <a:off x="713232" y="1174830"/>
            <a:ext cx="11208692" cy="642394"/>
          </a:xfrm>
        </p:spPr>
        <p:txBody>
          <a:bodyPr vert="horz" lIns="91440" tIns="45720" rIns="91440" bIns="45720" rtlCol="0" anchor="t">
            <a:normAutofit/>
          </a:bodyPr>
          <a:lstStyle/>
          <a:p>
            <a:pPr>
              <a:lnSpc>
                <a:spcPct val="90000"/>
              </a:lnSpc>
            </a:pPr>
            <a:r>
              <a:rPr lang="en-US" sz="3400" i="0" u="none" strike="noStrike" dirty="0">
                <a:effectLst/>
              </a:rPr>
              <a:t>Sample Efficiency-  </a:t>
            </a:r>
            <a:r>
              <a:rPr lang="en-US" sz="3400" dirty="0" err="1"/>
              <a:t>LunarLander</a:t>
            </a:r>
            <a:r>
              <a:rPr lang="en-US" sz="3400" dirty="0"/>
              <a:t> V2</a:t>
            </a:r>
          </a:p>
        </p:txBody>
      </p:sp>
      <p:cxnSp>
        <p:nvCxnSpPr>
          <p:cNvPr id="15" name="Straight Connector 14">
            <a:extLst>
              <a:ext uri="{FF2B5EF4-FFF2-40B4-BE49-F238E27FC236}">
                <a16:creationId xmlns:a16="http://schemas.microsoft.com/office/drawing/2014/main" id="{48958462-A5CF-6A19-CE61-DF570BE9E1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graphicFrame>
        <p:nvGraphicFramePr>
          <p:cNvPr id="4" name="Table 3">
            <a:extLst>
              <a:ext uri="{FF2B5EF4-FFF2-40B4-BE49-F238E27FC236}">
                <a16:creationId xmlns:a16="http://schemas.microsoft.com/office/drawing/2014/main" id="{F3619586-BEF9-C7FF-A008-4C735BA37F5E}"/>
              </a:ext>
            </a:extLst>
          </p:cNvPr>
          <p:cNvGraphicFramePr>
            <a:graphicFrameLocks noGrp="1"/>
          </p:cNvGraphicFramePr>
          <p:nvPr>
            <p:extLst>
              <p:ext uri="{D42A27DB-BD31-4B8C-83A1-F6EECF244321}">
                <p14:modId xmlns:p14="http://schemas.microsoft.com/office/powerpoint/2010/main" val="453007934"/>
              </p:ext>
            </p:extLst>
          </p:nvPr>
        </p:nvGraphicFramePr>
        <p:xfrm>
          <a:off x="544758" y="2148839"/>
          <a:ext cx="10986180" cy="4014458"/>
        </p:xfrm>
        <a:graphic>
          <a:graphicData uri="http://schemas.openxmlformats.org/drawingml/2006/table">
            <a:tbl>
              <a:tblPr/>
              <a:tblGrid>
                <a:gridCol w="2746545">
                  <a:extLst>
                    <a:ext uri="{9D8B030D-6E8A-4147-A177-3AD203B41FA5}">
                      <a16:colId xmlns:a16="http://schemas.microsoft.com/office/drawing/2014/main" val="453598015"/>
                    </a:ext>
                  </a:extLst>
                </a:gridCol>
                <a:gridCol w="2746545">
                  <a:extLst>
                    <a:ext uri="{9D8B030D-6E8A-4147-A177-3AD203B41FA5}">
                      <a16:colId xmlns:a16="http://schemas.microsoft.com/office/drawing/2014/main" val="4002933884"/>
                    </a:ext>
                  </a:extLst>
                </a:gridCol>
                <a:gridCol w="2746545">
                  <a:extLst>
                    <a:ext uri="{9D8B030D-6E8A-4147-A177-3AD203B41FA5}">
                      <a16:colId xmlns:a16="http://schemas.microsoft.com/office/drawing/2014/main" val="1918384382"/>
                    </a:ext>
                  </a:extLst>
                </a:gridCol>
                <a:gridCol w="2746545">
                  <a:extLst>
                    <a:ext uri="{9D8B030D-6E8A-4147-A177-3AD203B41FA5}">
                      <a16:colId xmlns:a16="http://schemas.microsoft.com/office/drawing/2014/main" val="2010668984"/>
                    </a:ext>
                  </a:extLst>
                </a:gridCol>
              </a:tblGrid>
              <a:tr h="573494">
                <a:tc>
                  <a:txBody>
                    <a:bodyPr/>
                    <a:lstStyle/>
                    <a:p>
                      <a:r>
                        <a:rPr lang="en-GB"/>
                        <a:t>Metric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a:t>Online SAC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a:t>Offline SAC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dirty="0"/>
                        <a:t>CQL (Offline)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3791168"/>
                  </a:ext>
                </a:extLst>
              </a:tr>
              <a:tr h="573494">
                <a:tc>
                  <a:txBody>
                    <a:bodyPr/>
                    <a:lstStyle/>
                    <a:p>
                      <a:r>
                        <a:rPr lang="en-GB" b="1"/>
                        <a:t>Solved Task (≥200)</a:t>
                      </a:r>
                      <a:endParaRPr lang="en-GB"/>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dirty="0"/>
                        <a:t>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dirty="0"/>
                        <a:t>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dirty="0"/>
                        <a:t>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23624019"/>
                  </a:ext>
                </a:extLst>
              </a:tr>
              <a:tr h="573494">
                <a:tc>
                  <a:txBody>
                    <a:bodyPr/>
                    <a:lstStyle/>
                    <a:p>
                      <a:r>
                        <a:rPr lang="en-GB" b="1"/>
                        <a:t>Success %</a:t>
                      </a:r>
                      <a:endParaRPr lang="en-GB"/>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a:t>100.0%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a:t>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a:t>100.0%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42385666"/>
                  </a:ext>
                </a:extLst>
              </a:tr>
              <a:tr h="573494">
                <a:tc>
                  <a:txBody>
                    <a:bodyPr/>
                    <a:lstStyle/>
                    <a:p>
                      <a:r>
                        <a:rPr lang="en-GB" b="1"/>
                        <a:t>Total Steps</a:t>
                      </a:r>
                      <a:endParaRPr lang="en-GB"/>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dirty="0"/>
                        <a:t>1,500,000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a:t>1,250,000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dirty="0"/>
                        <a:t>350,000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12887510"/>
                  </a:ext>
                </a:extLst>
              </a:tr>
              <a:tr h="573494">
                <a:tc>
                  <a:txBody>
                    <a:bodyPr/>
                    <a:lstStyle/>
                    <a:p>
                      <a:r>
                        <a:rPr lang="en-GB" b="1"/>
                        <a:t>Total Data Used</a:t>
                      </a:r>
                      <a:endParaRPr lang="en-GB"/>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a:t>12,000,000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a:t>10,000,000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dirty="0"/>
                        <a:t>2,800,000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96669520"/>
                  </a:ext>
                </a:extLst>
              </a:tr>
              <a:tr h="573494">
                <a:tc>
                  <a:txBody>
                    <a:bodyPr/>
                    <a:lstStyle/>
                    <a:p>
                      <a:r>
                        <a:rPr lang="en-GB" b="1"/>
                        <a:t>Steps to Reach 200</a:t>
                      </a:r>
                      <a:endParaRPr lang="en-GB"/>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dirty="0"/>
                        <a:t>450,000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dirty="0"/>
                        <a:t>70,000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22296736"/>
                  </a:ext>
                </a:extLst>
              </a:tr>
              <a:tr h="573494">
                <a:tc>
                  <a:txBody>
                    <a:bodyPr/>
                    <a:lstStyle/>
                    <a:p>
                      <a:r>
                        <a:rPr lang="en-GB" b="1"/>
                        <a:t>Data to Reach 200</a:t>
                      </a:r>
                      <a:endParaRPr lang="en-GB"/>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dirty="0"/>
                        <a:t>3,600,000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dirty="0"/>
                        <a:t>500,000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26380033"/>
                  </a:ext>
                </a:extLst>
              </a:tr>
            </a:tbl>
          </a:graphicData>
        </a:graphic>
      </p:graphicFrame>
      <p:sp>
        <p:nvSpPr>
          <p:cNvPr id="5" name="Rectangle 4">
            <a:extLst>
              <a:ext uri="{FF2B5EF4-FFF2-40B4-BE49-F238E27FC236}">
                <a16:creationId xmlns:a16="http://schemas.microsoft.com/office/drawing/2014/main" id="{647DC565-38C0-E9E4-320E-33AEC7332E60}"/>
              </a:ext>
            </a:extLst>
          </p:cNvPr>
          <p:cNvSpPr/>
          <p:nvPr/>
        </p:nvSpPr>
        <p:spPr>
          <a:xfrm>
            <a:off x="8560716" y="1778116"/>
            <a:ext cx="3300753" cy="4678580"/>
          </a:xfrm>
          <a:prstGeom prst="rect">
            <a:avLst/>
          </a:prstGeom>
          <a:noFill/>
          <a:ln w="19050">
            <a:solidFill>
              <a:schemeClr val="accent5">
                <a:lumMod val="75000"/>
              </a:schemeClr>
            </a:solidFill>
          </a:ln>
          <a:effectLst>
            <a:glow rad="63500">
              <a:schemeClr val="accent5">
                <a:satMod val="175000"/>
                <a:alpha val="40000"/>
              </a:schemeClr>
            </a:glow>
            <a:outerShdw blurRad="50800" dist="38100" dir="8100000" algn="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6" name="TextBox 5">
            <a:extLst>
              <a:ext uri="{FF2B5EF4-FFF2-40B4-BE49-F238E27FC236}">
                <a16:creationId xmlns:a16="http://schemas.microsoft.com/office/drawing/2014/main" id="{D51A25AC-B79B-B7B3-6E4B-43D3D49AF114}"/>
              </a:ext>
            </a:extLst>
          </p:cNvPr>
          <p:cNvSpPr txBox="1"/>
          <p:nvPr/>
        </p:nvSpPr>
        <p:spPr>
          <a:xfrm>
            <a:off x="9423149" y="1301812"/>
            <a:ext cx="2498775" cy="430887"/>
          </a:xfrm>
          <a:prstGeom prst="rect">
            <a:avLst/>
          </a:prstGeom>
          <a:noFill/>
        </p:spPr>
        <p:txBody>
          <a:bodyPr wrap="square">
            <a:spAutoFit/>
          </a:bodyPr>
          <a:lstStyle/>
          <a:p>
            <a:r>
              <a:rPr lang="en-GB" sz="1100" b="1" dirty="0">
                <a:solidFill>
                  <a:srgbClr val="00B050"/>
                </a:solidFill>
              </a:rPr>
              <a:t>CQL is 7× more sample efficient than Online SAC</a:t>
            </a:r>
            <a:endParaRPr lang="en-US" sz="1100" b="1" dirty="0">
              <a:solidFill>
                <a:srgbClr val="00B050"/>
              </a:solidFill>
            </a:endParaRPr>
          </a:p>
        </p:txBody>
      </p:sp>
      <p:sp>
        <p:nvSpPr>
          <p:cNvPr id="8" name="TextBox 7">
            <a:extLst>
              <a:ext uri="{FF2B5EF4-FFF2-40B4-BE49-F238E27FC236}">
                <a16:creationId xmlns:a16="http://schemas.microsoft.com/office/drawing/2014/main" id="{903C341D-5701-D24D-8AEE-31D1F9390FE5}"/>
              </a:ext>
            </a:extLst>
          </p:cNvPr>
          <p:cNvSpPr txBox="1"/>
          <p:nvPr/>
        </p:nvSpPr>
        <p:spPr>
          <a:xfrm>
            <a:off x="8434844" y="6511312"/>
            <a:ext cx="3757156" cy="276999"/>
          </a:xfrm>
          <a:prstGeom prst="rect">
            <a:avLst/>
          </a:prstGeom>
          <a:noFill/>
        </p:spPr>
        <p:txBody>
          <a:bodyPr wrap="square">
            <a:spAutoFit/>
          </a:bodyPr>
          <a:lstStyle/>
          <a:p>
            <a:r>
              <a:rPr lang="en-GB" sz="1200" b="1" dirty="0">
                <a:solidFill>
                  <a:srgbClr val="00B050"/>
                </a:solidFill>
              </a:rPr>
              <a:t>CQL requires ~85% less data to solve the task</a:t>
            </a:r>
            <a:endParaRPr lang="en-US" sz="1200" b="1" dirty="0">
              <a:solidFill>
                <a:srgbClr val="00B050"/>
              </a:solidFill>
            </a:endParaRPr>
          </a:p>
        </p:txBody>
      </p:sp>
    </p:spTree>
    <p:extLst>
      <p:ext uri="{BB962C8B-B14F-4D97-AF65-F5344CB8AC3E}">
        <p14:creationId xmlns:p14="http://schemas.microsoft.com/office/powerpoint/2010/main" val="4007470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86E25-7D35-A508-7EFF-0106594078F9}"/>
              </a:ext>
            </a:extLst>
          </p:cNvPr>
          <p:cNvSpPr>
            <a:spLocks noGrp="1"/>
          </p:cNvSpPr>
          <p:nvPr>
            <p:ph type="title"/>
          </p:nvPr>
        </p:nvSpPr>
        <p:spPr>
          <a:xfrm>
            <a:off x="640079" y="1371601"/>
            <a:ext cx="10890929" cy="754082"/>
          </a:xfrm>
        </p:spPr>
        <p:txBody>
          <a:bodyPr/>
          <a:lstStyle/>
          <a:p>
            <a:r>
              <a:rPr lang="en-US" dirty="0"/>
              <a:t>Expected Results? – Benchmark Comparison</a:t>
            </a:r>
          </a:p>
        </p:txBody>
      </p:sp>
      <p:pic>
        <p:nvPicPr>
          <p:cNvPr id="4" name="Picture 3">
            <a:extLst>
              <a:ext uri="{FF2B5EF4-FFF2-40B4-BE49-F238E27FC236}">
                <a16:creationId xmlns:a16="http://schemas.microsoft.com/office/drawing/2014/main" id="{948490D1-1931-86BA-4554-3A9CB94883CB}"/>
              </a:ext>
            </a:extLst>
          </p:cNvPr>
          <p:cNvPicPr>
            <a:picLocks noChangeAspect="1"/>
          </p:cNvPicPr>
          <p:nvPr/>
        </p:nvPicPr>
        <p:blipFill>
          <a:blip r:embed="rId2"/>
          <a:stretch>
            <a:fillRect/>
          </a:stretch>
        </p:blipFill>
        <p:spPr>
          <a:xfrm>
            <a:off x="951015" y="2468881"/>
            <a:ext cx="5775429" cy="3290651"/>
          </a:xfrm>
          <a:prstGeom prst="rect">
            <a:avLst/>
          </a:prstGeom>
        </p:spPr>
      </p:pic>
      <p:sp>
        <p:nvSpPr>
          <p:cNvPr id="7" name="TextBox 6">
            <a:extLst>
              <a:ext uri="{FF2B5EF4-FFF2-40B4-BE49-F238E27FC236}">
                <a16:creationId xmlns:a16="http://schemas.microsoft.com/office/drawing/2014/main" id="{3A3E3F3C-F44F-58F2-AD5C-21F2A07841C7}"/>
              </a:ext>
            </a:extLst>
          </p:cNvPr>
          <p:cNvSpPr txBox="1"/>
          <p:nvPr/>
        </p:nvSpPr>
        <p:spPr>
          <a:xfrm>
            <a:off x="6801660" y="2710542"/>
            <a:ext cx="4729348" cy="2308324"/>
          </a:xfrm>
          <a:prstGeom prst="rect">
            <a:avLst/>
          </a:prstGeom>
          <a:noFill/>
        </p:spPr>
        <p:txBody>
          <a:bodyPr wrap="square">
            <a:spAutoFit/>
          </a:bodyPr>
          <a:lstStyle/>
          <a:p>
            <a:r>
              <a:rPr lang="en-GB" dirty="0"/>
              <a:t>This figure from the paper shows CQL reaching good performance in under 300k steps on Hopper. Our own CQL on </a:t>
            </a:r>
            <a:r>
              <a:rPr lang="en-GB" dirty="0" err="1"/>
              <a:t>LunarLander</a:t>
            </a:r>
            <a:r>
              <a:rPr lang="en-GB" dirty="0"/>
              <a:t> follows a similar trend  solving the task in ~250k steps with much better sample efficiency than baseline offline SAC. That suggests our implementation behaves as expected</a:t>
            </a:r>
            <a:endParaRPr lang="en-US" dirty="0"/>
          </a:p>
        </p:txBody>
      </p:sp>
      <p:sp>
        <p:nvSpPr>
          <p:cNvPr id="9" name="TextBox 8">
            <a:extLst>
              <a:ext uri="{FF2B5EF4-FFF2-40B4-BE49-F238E27FC236}">
                <a16:creationId xmlns:a16="http://schemas.microsoft.com/office/drawing/2014/main" id="{A2CE41E4-D1AE-5922-0F6E-4BD6433DEB82}"/>
              </a:ext>
            </a:extLst>
          </p:cNvPr>
          <p:cNvSpPr txBox="1"/>
          <p:nvPr/>
        </p:nvSpPr>
        <p:spPr>
          <a:xfrm>
            <a:off x="6801660" y="5159367"/>
            <a:ext cx="4994501" cy="1200329"/>
          </a:xfrm>
          <a:prstGeom prst="rect">
            <a:avLst/>
          </a:prstGeom>
          <a:noFill/>
        </p:spPr>
        <p:txBody>
          <a:bodyPr wrap="square">
            <a:spAutoFit/>
          </a:bodyPr>
          <a:lstStyle/>
          <a:p>
            <a:r>
              <a:rPr lang="en-GB" dirty="0"/>
              <a:t>This result matches the paper’s claim:</a:t>
            </a:r>
          </a:p>
          <a:p>
            <a:r>
              <a:rPr lang="en-GB" dirty="0"/>
              <a:t>"</a:t>
            </a:r>
            <a:r>
              <a:rPr lang="en-GB" i="1" dirty="0"/>
              <a:t>CQL enables learning from offline datasets at a level comparable to online RL with greater stability and sample efficiency</a:t>
            </a:r>
            <a:endParaRPr lang="en-GB" dirty="0"/>
          </a:p>
        </p:txBody>
      </p:sp>
      <p:sp>
        <p:nvSpPr>
          <p:cNvPr id="11" name="TextBox 10">
            <a:extLst>
              <a:ext uri="{FF2B5EF4-FFF2-40B4-BE49-F238E27FC236}">
                <a16:creationId xmlns:a16="http://schemas.microsoft.com/office/drawing/2014/main" id="{895372DF-85A1-E716-A8D0-7785EE14FA4C}"/>
              </a:ext>
            </a:extLst>
          </p:cNvPr>
          <p:cNvSpPr txBox="1"/>
          <p:nvPr/>
        </p:nvSpPr>
        <p:spPr>
          <a:xfrm>
            <a:off x="1813958" y="5644116"/>
            <a:ext cx="4063272" cy="230832"/>
          </a:xfrm>
          <a:prstGeom prst="rect">
            <a:avLst/>
          </a:prstGeom>
          <a:noFill/>
        </p:spPr>
        <p:txBody>
          <a:bodyPr wrap="square">
            <a:spAutoFit/>
          </a:bodyPr>
          <a:lstStyle/>
          <a:p>
            <a:r>
              <a:rPr lang="en-GB" sz="900" i="1" dirty="0">
                <a:solidFill>
                  <a:srgbClr val="000000"/>
                </a:solidFill>
                <a:latin typeface="Aptos" panose="020B0004020202020204" pitchFamily="34" charset="0"/>
              </a:rPr>
              <a:t>From the paper </a:t>
            </a:r>
            <a:r>
              <a:rPr lang="en-GB" sz="900" b="0" i="1" dirty="0">
                <a:solidFill>
                  <a:srgbClr val="000000"/>
                </a:solidFill>
                <a:effectLst/>
                <a:latin typeface="Aptos" panose="020B0004020202020204" pitchFamily="34" charset="0"/>
              </a:rPr>
              <a:t>Conservative Q-Learning for Offline Reinforcement Learning}</a:t>
            </a:r>
            <a:endParaRPr lang="en-US" sz="900" i="1" dirty="0"/>
          </a:p>
        </p:txBody>
      </p:sp>
      <p:sp>
        <p:nvSpPr>
          <p:cNvPr id="3" name="Rounded Rectangle 2">
            <a:extLst>
              <a:ext uri="{FF2B5EF4-FFF2-40B4-BE49-F238E27FC236}">
                <a16:creationId xmlns:a16="http://schemas.microsoft.com/office/drawing/2014/main" id="{D4542A1B-6E7D-7100-8634-F57239411E38}"/>
              </a:ext>
            </a:extLst>
          </p:cNvPr>
          <p:cNvSpPr/>
          <p:nvPr/>
        </p:nvSpPr>
        <p:spPr>
          <a:xfrm>
            <a:off x="10671472" y="-257600"/>
            <a:ext cx="1719072" cy="755904"/>
          </a:xfrm>
          <a:prstGeom prst="roundRect">
            <a:avLst/>
          </a:prstGeom>
          <a:solidFill>
            <a:srgbClr val="FFFF00"/>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TBU</a:t>
            </a:r>
          </a:p>
        </p:txBody>
      </p:sp>
    </p:spTree>
    <p:extLst>
      <p:ext uri="{BB962C8B-B14F-4D97-AF65-F5344CB8AC3E}">
        <p14:creationId xmlns:p14="http://schemas.microsoft.com/office/powerpoint/2010/main" val="5207056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29C47-C9DF-8481-53E0-D78D90289E43}"/>
              </a:ext>
            </a:extLst>
          </p:cNvPr>
          <p:cNvSpPr>
            <a:spLocks noGrp="1"/>
          </p:cNvSpPr>
          <p:nvPr>
            <p:ph type="title"/>
          </p:nvPr>
        </p:nvSpPr>
        <p:spPr>
          <a:xfrm>
            <a:off x="640079" y="1157112"/>
            <a:ext cx="10890929" cy="716844"/>
          </a:xfrm>
        </p:spPr>
        <p:txBody>
          <a:bodyPr/>
          <a:lstStyle/>
          <a:p>
            <a:r>
              <a:rPr lang="en-US" dirty="0"/>
              <a:t>SAC Auto Entropy Tuning</a:t>
            </a:r>
          </a:p>
        </p:txBody>
      </p:sp>
      <p:sp>
        <p:nvSpPr>
          <p:cNvPr id="3" name="Content Placeholder 2">
            <a:extLst>
              <a:ext uri="{FF2B5EF4-FFF2-40B4-BE49-F238E27FC236}">
                <a16:creationId xmlns:a16="http://schemas.microsoft.com/office/drawing/2014/main" id="{DE0144FD-DB4E-1EDF-5CBD-D6211AA420A7}"/>
              </a:ext>
            </a:extLst>
          </p:cNvPr>
          <p:cNvSpPr>
            <a:spLocks noGrp="1"/>
          </p:cNvSpPr>
          <p:nvPr>
            <p:ph idx="1"/>
          </p:nvPr>
        </p:nvSpPr>
        <p:spPr>
          <a:xfrm>
            <a:off x="640080" y="1916628"/>
            <a:ext cx="10890928" cy="3566160"/>
          </a:xfrm>
        </p:spPr>
        <p:txBody>
          <a:bodyPr>
            <a:normAutofit/>
          </a:bodyPr>
          <a:lstStyle/>
          <a:p>
            <a:r>
              <a:rPr lang="en-GB" sz="1600" b="1" dirty="0"/>
              <a:t>Paper: </a:t>
            </a:r>
            <a:r>
              <a:rPr lang="en-GB" sz="1600" i="1" dirty="0"/>
              <a:t>Soft Actor-Critic Algorithms and Applications</a:t>
            </a:r>
            <a:br>
              <a:rPr lang="en-GB" sz="1600" dirty="0"/>
            </a:br>
            <a:r>
              <a:rPr lang="en-GB" sz="1600" dirty="0" err="1"/>
              <a:t>Tuomas</a:t>
            </a:r>
            <a:r>
              <a:rPr lang="en-GB" sz="1600" dirty="0"/>
              <a:t> </a:t>
            </a:r>
            <a:r>
              <a:rPr lang="en-GB" sz="1600" dirty="0" err="1"/>
              <a:t>Haarnoja</a:t>
            </a:r>
            <a:r>
              <a:rPr lang="en-GB" sz="1600" dirty="0"/>
              <a:t> et al., </a:t>
            </a:r>
            <a:r>
              <a:rPr lang="en-GB" sz="1600" dirty="0">
                <a:hlinkClick r:id="rId2"/>
              </a:rPr>
              <a:t>arXiv:1812.05905</a:t>
            </a:r>
            <a:endParaRPr lang="en-GB" sz="1600" dirty="0"/>
          </a:p>
          <a:p>
            <a:r>
              <a:rPr lang="en-GB" sz="1600" dirty="0"/>
              <a:t>Key Idea : Automatically adjust the entropy coefficient </a:t>
            </a:r>
            <a:r>
              <a:rPr lang="el-GR" sz="1600" b="1" dirty="0"/>
              <a:t>α</a:t>
            </a:r>
            <a:r>
              <a:rPr lang="el-GR" sz="1600" dirty="0"/>
              <a:t> </a:t>
            </a:r>
            <a:r>
              <a:rPr lang="en-GB" sz="1600" dirty="0"/>
              <a:t>during training to maintain the right level of policy randomness (exploration). Formulates </a:t>
            </a:r>
            <a:r>
              <a:rPr lang="el-GR" sz="1600" dirty="0"/>
              <a:t>α </a:t>
            </a:r>
            <a:r>
              <a:rPr lang="en-GB" sz="1600" dirty="0"/>
              <a:t>tuning as a </a:t>
            </a:r>
            <a:r>
              <a:rPr lang="en-GB" sz="1600" b="1" dirty="0"/>
              <a:t>dual optimization problem</a:t>
            </a:r>
            <a:r>
              <a:rPr lang="en-GB" sz="1600" dirty="0"/>
              <a:t> to match policy entropy with a target entropy level:</a:t>
            </a:r>
            <a:endParaRPr lang="en-US" sz="1600" dirty="0"/>
          </a:p>
        </p:txBody>
      </p:sp>
      <p:pic>
        <p:nvPicPr>
          <p:cNvPr id="4" name="Picture 3">
            <a:extLst>
              <a:ext uri="{FF2B5EF4-FFF2-40B4-BE49-F238E27FC236}">
                <a16:creationId xmlns:a16="http://schemas.microsoft.com/office/drawing/2014/main" id="{BA8CCF1E-ABE8-8171-9698-43C48E7C39DA}"/>
              </a:ext>
            </a:extLst>
          </p:cNvPr>
          <p:cNvPicPr>
            <a:picLocks noChangeAspect="1"/>
          </p:cNvPicPr>
          <p:nvPr/>
        </p:nvPicPr>
        <p:blipFill>
          <a:blip r:embed="rId3"/>
          <a:stretch>
            <a:fillRect/>
          </a:stretch>
        </p:blipFill>
        <p:spPr>
          <a:xfrm>
            <a:off x="1220738" y="3771665"/>
            <a:ext cx="5278778" cy="529399"/>
          </a:xfrm>
          <a:prstGeom prst="rect">
            <a:avLst/>
          </a:prstGeom>
        </p:spPr>
      </p:pic>
      <p:pic>
        <p:nvPicPr>
          <p:cNvPr id="7" name="Picture 6">
            <a:extLst>
              <a:ext uri="{FF2B5EF4-FFF2-40B4-BE49-F238E27FC236}">
                <a16:creationId xmlns:a16="http://schemas.microsoft.com/office/drawing/2014/main" id="{FF2771EA-D171-EFD2-1F97-FCEF21F4226D}"/>
              </a:ext>
            </a:extLst>
          </p:cNvPr>
          <p:cNvPicPr>
            <a:picLocks noChangeAspect="1"/>
          </p:cNvPicPr>
          <p:nvPr/>
        </p:nvPicPr>
        <p:blipFill>
          <a:blip r:embed="rId4"/>
          <a:stretch>
            <a:fillRect/>
          </a:stretch>
        </p:blipFill>
        <p:spPr>
          <a:xfrm>
            <a:off x="6903744" y="3420312"/>
            <a:ext cx="4373203" cy="1002192"/>
          </a:xfrm>
          <a:prstGeom prst="rect">
            <a:avLst/>
          </a:prstGeom>
        </p:spPr>
      </p:pic>
      <p:pic>
        <p:nvPicPr>
          <p:cNvPr id="8" name="Picture 7">
            <a:extLst>
              <a:ext uri="{FF2B5EF4-FFF2-40B4-BE49-F238E27FC236}">
                <a16:creationId xmlns:a16="http://schemas.microsoft.com/office/drawing/2014/main" id="{A33B1526-B32B-35B3-B474-2C2215CAB84D}"/>
              </a:ext>
            </a:extLst>
          </p:cNvPr>
          <p:cNvPicPr>
            <a:picLocks noChangeAspect="1"/>
          </p:cNvPicPr>
          <p:nvPr/>
        </p:nvPicPr>
        <p:blipFill>
          <a:blip r:embed="rId5"/>
          <a:stretch>
            <a:fillRect/>
          </a:stretch>
        </p:blipFill>
        <p:spPr>
          <a:xfrm>
            <a:off x="1220738" y="4301064"/>
            <a:ext cx="4518378" cy="1281550"/>
          </a:xfrm>
          <a:prstGeom prst="rect">
            <a:avLst/>
          </a:prstGeom>
        </p:spPr>
      </p:pic>
      <p:sp>
        <p:nvSpPr>
          <p:cNvPr id="10" name="TextBox 9">
            <a:extLst>
              <a:ext uri="{FF2B5EF4-FFF2-40B4-BE49-F238E27FC236}">
                <a16:creationId xmlns:a16="http://schemas.microsoft.com/office/drawing/2014/main" id="{5D2F4BBD-E0D7-B927-F8E9-2DBE28FA9F56}"/>
              </a:ext>
            </a:extLst>
          </p:cNvPr>
          <p:cNvSpPr txBox="1"/>
          <p:nvPr/>
        </p:nvSpPr>
        <p:spPr>
          <a:xfrm>
            <a:off x="984174" y="5700888"/>
            <a:ext cx="6096000" cy="830997"/>
          </a:xfrm>
          <a:prstGeom prst="rect">
            <a:avLst/>
          </a:prstGeom>
          <a:noFill/>
        </p:spPr>
        <p:txBody>
          <a:bodyPr wrap="square">
            <a:spAutoFit/>
          </a:bodyPr>
          <a:lstStyle/>
          <a:p>
            <a:r>
              <a:rPr lang="en-GB" sz="1600" b="1" dirty="0"/>
              <a:t>Result:</a:t>
            </a:r>
            <a:endParaRPr lang="en-GB" sz="1600" dirty="0"/>
          </a:p>
          <a:p>
            <a:pPr>
              <a:buFont typeface="Arial" panose="020B0604020202020204" pitchFamily="34" charset="0"/>
              <a:buChar char="•"/>
            </a:pPr>
            <a:r>
              <a:rPr lang="en-GB" sz="1600" dirty="0"/>
              <a:t> SAC adapts exploration automatically</a:t>
            </a:r>
          </a:p>
          <a:p>
            <a:pPr>
              <a:buFont typeface="Arial" panose="020B0604020202020204" pitchFamily="34" charset="0"/>
              <a:buChar char="•"/>
            </a:pPr>
            <a:r>
              <a:rPr lang="en-GB" sz="1600" dirty="0"/>
              <a:t> More stable learning across tasks</a:t>
            </a:r>
          </a:p>
        </p:txBody>
      </p:sp>
      <p:pic>
        <p:nvPicPr>
          <p:cNvPr id="11" name="Picture 10">
            <a:extLst>
              <a:ext uri="{FF2B5EF4-FFF2-40B4-BE49-F238E27FC236}">
                <a16:creationId xmlns:a16="http://schemas.microsoft.com/office/drawing/2014/main" id="{757F9368-961F-ED18-0524-5823393F0151}"/>
              </a:ext>
            </a:extLst>
          </p:cNvPr>
          <p:cNvPicPr>
            <a:picLocks noChangeAspect="1"/>
          </p:cNvPicPr>
          <p:nvPr/>
        </p:nvPicPr>
        <p:blipFill>
          <a:blip r:embed="rId6"/>
          <a:stretch>
            <a:fillRect/>
          </a:stretch>
        </p:blipFill>
        <p:spPr>
          <a:xfrm>
            <a:off x="6903744" y="4533037"/>
            <a:ext cx="2934668" cy="2117602"/>
          </a:xfrm>
          <a:prstGeom prst="rect">
            <a:avLst/>
          </a:prstGeom>
        </p:spPr>
      </p:pic>
      <p:sp>
        <p:nvSpPr>
          <p:cNvPr id="5" name="Rounded Rectangle 4">
            <a:extLst>
              <a:ext uri="{FF2B5EF4-FFF2-40B4-BE49-F238E27FC236}">
                <a16:creationId xmlns:a16="http://schemas.microsoft.com/office/drawing/2014/main" id="{25725FBC-8497-D556-A43A-832E6C8A1BEA}"/>
              </a:ext>
            </a:extLst>
          </p:cNvPr>
          <p:cNvSpPr/>
          <p:nvPr/>
        </p:nvSpPr>
        <p:spPr>
          <a:xfrm>
            <a:off x="10671472" y="-257600"/>
            <a:ext cx="1719072" cy="755904"/>
          </a:xfrm>
          <a:prstGeom prst="roundRect">
            <a:avLst/>
          </a:prstGeom>
          <a:solidFill>
            <a:srgbClr val="FFFF00"/>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TBU</a:t>
            </a:r>
          </a:p>
        </p:txBody>
      </p:sp>
    </p:spTree>
    <p:extLst>
      <p:ext uri="{BB962C8B-B14F-4D97-AF65-F5344CB8AC3E}">
        <p14:creationId xmlns:p14="http://schemas.microsoft.com/office/powerpoint/2010/main" val="40025791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85E1E-CE86-1F68-B485-FFA624AB3AE8}"/>
              </a:ext>
            </a:extLst>
          </p:cNvPr>
          <p:cNvSpPr>
            <a:spLocks noGrp="1"/>
          </p:cNvSpPr>
          <p:nvPr>
            <p:ph type="title"/>
          </p:nvPr>
        </p:nvSpPr>
        <p:spPr>
          <a:xfrm>
            <a:off x="640078" y="1213556"/>
            <a:ext cx="10890929" cy="923205"/>
          </a:xfrm>
        </p:spPr>
        <p:txBody>
          <a:bodyPr/>
          <a:lstStyle/>
          <a:p>
            <a:r>
              <a:rPr lang="en-GB" b="0" i="0" u="none" strike="noStrike" dirty="0">
                <a:solidFill>
                  <a:srgbClr val="000000"/>
                </a:solidFill>
                <a:effectLst/>
                <a:latin typeface="-webkit-standard"/>
              </a:rPr>
              <a:t>SAC (Soft Actor-Critic)</a:t>
            </a:r>
            <a:endParaRPr lang="en-US" dirty="0"/>
          </a:p>
        </p:txBody>
      </p:sp>
      <p:sp>
        <p:nvSpPr>
          <p:cNvPr id="3" name="Content Placeholder 2">
            <a:extLst>
              <a:ext uri="{FF2B5EF4-FFF2-40B4-BE49-F238E27FC236}">
                <a16:creationId xmlns:a16="http://schemas.microsoft.com/office/drawing/2014/main" id="{A14756F3-6964-CC08-BAFF-E151EFA83286}"/>
              </a:ext>
            </a:extLst>
          </p:cNvPr>
          <p:cNvSpPr>
            <a:spLocks noGrp="1"/>
          </p:cNvSpPr>
          <p:nvPr>
            <p:ph idx="1"/>
          </p:nvPr>
        </p:nvSpPr>
        <p:spPr>
          <a:xfrm>
            <a:off x="640079" y="2136760"/>
            <a:ext cx="10890928" cy="4015683"/>
          </a:xfrm>
        </p:spPr>
        <p:txBody>
          <a:bodyPr>
            <a:noAutofit/>
          </a:bodyPr>
          <a:lstStyle/>
          <a:p>
            <a:pPr algn="l"/>
            <a:r>
              <a:rPr lang="en-GB" sz="1600" b="0" i="0" u="none" strike="noStrike" dirty="0">
                <a:solidFill>
                  <a:srgbClr val="000000"/>
                </a:solidFill>
                <a:effectLst/>
              </a:rPr>
              <a:t>SAC is a modern RL algorithm designed for </a:t>
            </a:r>
            <a:r>
              <a:rPr lang="en-GB" sz="1600" b="1" i="0" u="none" strike="noStrike" dirty="0">
                <a:solidFill>
                  <a:srgbClr val="000000"/>
                </a:solidFill>
                <a:effectLst/>
              </a:rPr>
              <a:t>continuous action spaces</a:t>
            </a:r>
            <a:r>
              <a:rPr lang="en-GB" sz="1600" b="0" i="0" u="none" strike="noStrike" dirty="0">
                <a:solidFill>
                  <a:srgbClr val="000000"/>
                </a:solidFill>
                <a:effectLst/>
              </a:rPr>
              <a:t>.</a:t>
            </a:r>
          </a:p>
          <a:p>
            <a:pPr algn="l">
              <a:buFont typeface="Arial" panose="020B0604020202020204" pitchFamily="34" charset="0"/>
              <a:buChar char="•"/>
            </a:pPr>
            <a:r>
              <a:rPr lang="en-GB" sz="1600" b="0" i="0" u="none" strike="noStrike" dirty="0">
                <a:solidFill>
                  <a:srgbClr val="000000"/>
                </a:solidFill>
                <a:effectLst/>
              </a:rPr>
              <a:t>It uses both </a:t>
            </a:r>
            <a:r>
              <a:rPr lang="en-GB" sz="1600" b="1" i="0" u="none" strike="noStrike" dirty="0">
                <a:solidFill>
                  <a:srgbClr val="000000"/>
                </a:solidFill>
                <a:effectLst/>
              </a:rPr>
              <a:t>actor–critic architecture</a:t>
            </a:r>
            <a:r>
              <a:rPr lang="en-GB" sz="1600" b="0" i="0" u="none" strike="noStrike" dirty="0">
                <a:solidFill>
                  <a:srgbClr val="000000"/>
                </a:solidFill>
                <a:effectLst/>
              </a:rPr>
              <a:t> and </a:t>
            </a:r>
            <a:r>
              <a:rPr lang="en-GB" sz="1600" b="1" i="0" u="none" strike="noStrike" dirty="0">
                <a:solidFill>
                  <a:srgbClr val="000000"/>
                </a:solidFill>
                <a:effectLst/>
              </a:rPr>
              <a:t>entropy regularization</a:t>
            </a:r>
            <a:endParaRPr lang="en-GB" sz="1600" b="0" i="0" u="none" strike="noStrike" dirty="0">
              <a:solidFill>
                <a:srgbClr val="000000"/>
              </a:solidFill>
              <a:effectLst/>
            </a:endParaRPr>
          </a:p>
          <a:p>
            <a:pPr algn="l">
              <a:buFont typeface="Arial" panose="020B0604020202020204" pitchFamily="34" charset="0"/>
              <a:buChar char="•"/>
            </a:pPr>
            <a:r>
              <a:rPr lang="en-GB" sz="1600" b="0" i="0" u="none" strike="noStrike" dirty="0">
                <a:solidFill>
                  <a:srgbClr val="000000"/>
                </a:solidFill>
                <a:effectLst/>
              </a:rPr>
              <a:t>The actor learns a </a:t>
            </a:r>
            <a:r>
              <a:rPr lang="en-GB" sz="1600" b="1" i="0" u="none" strike="noStrike" dirty="0">
                <a:solidFill>
                  <a:srgbClr val="000000"/>
                </a:solidFill>
                <a:effectLst/>
              </a:rPr>
              <a:t>stochastic policy</a:t>
            </a:r>
            <a:r>
              <a:rPr lang="en-GB" sz="1600" b="0" i="0" u="none" strike="noStrike" dirty="0">
                <a:solidFill>
                  <a:srgbClr val="000000"/>
                </a:solidFill>
                <a:effectLst/>
              </a:rPr>
              <a:t> (samples actions from a Gaussian)</a:t>
            </a:r>
          </a:p>
          <a:p>
            <a:pPr algn="l">
              <a:buFont typeface="Arial" panose="020B0604020202020204" pitchFamily="34" charset="0"/>
              <a:buChar char="•"/>
            </a:pPr>
            <a:r>
              <a:rPr lang="en-GB" sz="1600" b="0" i="0" u="none" strike="noStrike" dirty="0">
                <a:solidFill>
                  <a:srgbClr val="000000"/>
                </a:solidFill>
                <a:effectLst/>
              </a:rPr>
              <a:t>Two critics estimate how good actions are (Q-values)</a:t>
            </a:r>
          </a:p>
          <a:p>
            <a:pPr algn="l">
              <a:buFont typeface="Arial" panose="020B0604020202020204" pitchFamily="34" charset="0"/>
              <a:buChar char="•"/>
            </a:pPr>
            <a:r>
              <a:rPr lang="en-GB" sz="1600" b="0" i="0" u="none" strike="noStrike" dirty="0">
                <a:solidFill>
                  <a:srgbClr val="000000"/>
                </a:solidFill>
                <a:effectLst/>
              </a:rPr>
              <a:t>The entropy term in the objective encourages exploration and avoids premature convergence</a:t>
            </a:r>
          </a:p>
          <a:p>
            <a:pPr marL="0" indent="0" algn="l">
              <a:buNone/>
            </a:pPr>
            <a:endParaRPr lang="en-GB" sz="1600" b="0" i="0" u="none" strike="noStrike" dirty="0">
              <a:solidFill>
                <a:srgbClr val="000000"/>
              </a:solidFill>
              <a:effectLst/>
            </a:endParaRPr>
          </a:p>
          <a:p>
            <a:pPr marL="0" indent="0" algn="l">
              <a:buNone/>
            </a:pPr>
            <a:r>
              <a:rPr lang="en-GB" sz="1600" b="1" i="0" u="none" strike="noStrike" dirty="0">
                <a:solidFill>
                  <a:srgbClr val="000000"/>
                </a:solidFill>
                <a:effectLst/>
              </a:rPr>
              <a:t>Why SAC?</a:t>
            </a:r>
          </a:p>
          <a:p>
            <a:r>
              <a:rPr lang="en-GB" sz="1600" b="0" i="0" u="none" strike="noStrike" dirty="0">
                <a:solidFill>
                  <a:srgbClr val="000000"/>
                </a:solidFill>
                <a:effectLst/>
              </a:rPr>
              <a:t>Stable</a:t>
            </a:r>
          </a:p>
          <a:p>
            <a:r>
              <a:rPr lang="en-GB" sz="1600" b="0" i="0" u="none" strike="noStrike" dirty="0">
                <a:solidFill>
                  <a:srgbClr val="000000"/>
                </a:solidFill>
                <a:effectLst/>
              </a:rPr>
              <a:t>Sample-efficient</a:t>
            </a:r>
          </a:p>
          <a:p>
            <a:r>
              <a:rPr lang="en-GB" sz="1600" b="0" i="0" u="none" strike="noStrike" dirty="0">
                <a:solidFill>
                  <a:srgbClr val="000000"/>
                </a:solidFill>
                <a:effectLst/>
              </a:rPr>
              <a:t>Works well even in complex, continuous environments</a:t>
            </a:r>
          </a:p>
          <a:p>
            <a:pPr marL="0" indent="0">
              <a:buNone/>
            </a:pPr>
            <a:endParaRPr lang="en-US" sz="1600" dirty="0"/>
          </a:p>
        </p:txBody>
      </p:sp>
    </p:spTree>
    <p:extLst>
      <p:ext uri="{BB962C8B-B14F-4D97-AF65-F5344CB8AC3E}">
        <p14:creationId xmlns:p14="http://schemas.microsoft.com/office/powerpoint/2010/main" val="7957953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EC4B6-8842-C205-D00D-1ED687136EE9}"/>
              </a:ext>
            </a:extLst>
          </p:cNvPr>
          <p:cNvSpPr>
            <a:spLocks noGrp="1"/>
          </p:cNvSpPr>
          <p:nvPr>
            <p:ph type="title"/>
          </p:nvPr>
        </p:nvSpPr>
        <p:spPr>
          <a:xfrm>
            <a:off x="650535" y="1103972"/>
            <a:ext cx="10890929" cy="769433"/>
          </a:xfrm>
        </p:spPr>
        <p:txBody>
          <a:bodyPr>
            <a:normAutofit fontScale="90000"/>
          </a:bodyPr>
          <a:lstStyle/>
          <a:p>
            <a:r>
              <a:rPr lang="en-US" dirty="0"/>
              <a:t>Key papers - on why SAC struggles in Offline RL</a:t>
            </a:r>
          </a:p>
        </p:txBody>
      </p:sp>
      <p:sp>
        <p:nvSpPr>
          <p:cNvPr id="3" name="Content Placeholder 2">
            <a:extLst>
              <a:ext uri="{FF2B5EF4-FFF2-40B4-BE49-F238E27FC236}">
                <a16:creationId xmlns:a16="http://schemas.microsoft.com/office/drawing/2014/main" id="{86970D9F-BD24-6031-3B87-0F580D7B8B53}"/>
              </a:ext>
            </a:extLst>
          </p:cNvPr>
          <p:cNvSpPr>
            <a:spLocks noGrp="1"/>
          </p:cNvSpPr>
          <p:nvPr>
            <p:ph idx="1"/>
          </p:nvPr>
        </p:nvSpPr>
        <p:spPr>
          <a:xfrm>
            <a:off x="650535" y="1873405"/>
            <a:ext cx="10890928" cy="4481006"/>
          </a:xfrm>
        </p:spPr>
        <p:txBody>
          <a:bodyPr>
            <a:noAutofit/>
          </a:bodyPr>
          <a:lstStyle/>
          <a:p>
            <a:pPr marL="0" indent="0">
              <a:buNone/>
            </a:pPr>
            <a:r>
              <a:rPr lang="en-GB" sz="1300" b="1" dirty="0">
                <a:highlight>
                  <a:srgbClr val="FFFF00"/>
                </a:highlight>
              </a:rPr>
              <a:t>1. Off-Policy Deep Reinforcement Learning without Exploration - Fujimoto et al., ICML 2019</a:t>
            </a:r>
            <a:br>
              <a:rPr lang="en-GB" sz="1300" dirty="0"/>
            </a:br>
            <a:r>
              <a:rPr lang="en-GB" sz="1300" dirty="0"/>
              <a:t>This foundational paper introduces the problem of </a:t>
            </a:r>
            <a:r>
              <a:rPr lang="en-GB" sz="1300" b="1" dirty="0"/>
              <a:t>extrapolation error</a:t>
            </a:r>
            <a:r>
              <a:rPr lang="en-GB" sz="1300" dirty="0"/>
              <a:t> in offline RL — SAC and other off-policy algorithms may assign high value to unseen (out-of-distribution) actions, causing poor policies. The authors propose BCQ (Batch-Constrained Q-learning) to restrict actions to those seen in the dataset, which greatly improves stability and performance in offline settings.</a:t>
            </a:r>
            <a:br>
              <a:rPr lang="en-GB" sz="1300" dirty="0"/>
            </a:br>
            <a:r>
              <a:rPr lang="en-GB" sz="1300" dirty="0">
                <a:hlinkClick r:id="rId2"/>
              </a:rPr>
              <a:t>Read here</a:t>
            </a:r>
            <a:endParaRPr lang="en-GB" sz="1300" dirty="0"/>
          </a:p>
          <a:p>
            <a:pPr marL="0" indent="0">
              <a:buNone/>
            </a:pPr>
            <a:r>
              <a:rPr lang="en-GB" sz="1300" b="1" dirty="0">
                <a:highlight>
                  <a:srgbClr val="FFFF00"/>
                </a:highlight>
              </a:rPr>
              <a:t>2. Stabilizing Off-Policy Q-Learning via Bootstrapping Error Reduction (BEAR) - Kumar et al., </a:t>
            </a:r>
            <a:r>
              <a:rPr lang="en-GB" sz="1300" b="1" dirty="0" err="1">
                <a:highlight>
                  <a:srgbClr val="FFFF00"/>
                </a:highlight>
              </a:rPr>
              <a:t>NeurIPS</a:t>
            </a:r>
            <a:r>
              <a:rPr lang="en-GB" sz="1300" b="1" dirty="0">
                <a:highlight>
                  <a:srgbClr val="FFFF00"/>
                </a:highlight>
              </a:rPr>
              <a:t> 2019</a:t>
            </a:r>
            <a:br>
              <a:rPr lang="en-GB" sz="1300" dirty="0"/>
            </a:br>
            <a:r>
              <a:rPr lang="en-GB" sz="1300" dirty="0"/>
              <a:t>BEAR highlights </a:t>
            </a:r>
            <a:r>
              <a:rPr lang="en-GB" sz="1300" b="1" dirty="0"/>
              <a:t>bootstrapping error</a:t>
            </a:r>
            <a:r>
              <a:rPr lang="en-GB" sz="1300" dirty="0"/>
              <a:t> — the repeated use of inaccurate value estimates for unseen actions in SAC’s critic leads to divergence. It proposes constraining the learned policy to remain close to the data distribution using a similarity metric, effectively improving stability.</a:t>
            </a:r>
            <a:br>
              <a:rPr lang="en-GB" sz="1300" dirty="0"/>
            </a:br>
            <a:r>
              <a:rPr lang="en-GB" sz="1300" dirty="0">
                <a:hlinkClick r:id="rId3"/>
              </a:rPr>
              <a:t>Read here</a:t>
            </a:r>
            <a:endParaRPr lang="en-GB" sz="1300" dirty="0"/>
          </a:p>
          <a:p>
            <a:pPr marL="0" indent="0">
              <a:buNone/>
            </a:pPr>
            <a:r>
              <a:rPr lang="en-GB" sz="1300" b="1" dirty="0"/>
              <a:t>3. </a:t>
            </a:r>
            <a:r>
              <a:rPr lang="en-GB" sz="1300" b="1" dirty="0" err="1"/>
              <a:t>Behavior</a:t>
            </a:r>
            <a:r>
              <a:rPr lang="en-GB" sz="1300" b="1" dirty="0"/>
              <a:t> Regularized Offline Reinforcement Learning (BRAC) - Wu et al., 2019 (Google Research)</a:t>
            </a:r>
            <a:br>
              <a:rPr lang="en-GB" sz="1300" dirty="0"/>
            </a:br>
            <a:r>
              <a:rPr lang="en-GB" sz="1300" dirty="0"/>
              <a:t>BRAC shows that SAC fails offline mainly due to </a:t>
            </a:r>
            <a:r>
              <a:rPr lang="en-GB" sz="1300" b="1" dirty="0"/>
              <a:t>unconstrained policy deviation</a:t>
            </a:r>
            <a:r>
              <a:rPr lang="en-GB" sz="1300" dirty="0"/>
              <a:t>. By adding a regularization term (e.g., KL divergence) between the learned and </a:t>
            </a:r>
            <a:r>
              <a:rPr lang="en-GB" sz="1300" dirty="0" err="1"/>
              <a:t>behavior</a:t>
            </a:r>
            <a:r>
              <a:rPr lang="en-GB" sz="1300" dirty="0"/>
              <a:t> policy, SAC becomes significantly more stable and effective in offline training.</a:t>
            </a:r>
            <a:br>
              <a:rPr lang="en-GB" sz="1300" dirty="0"/>
            </a:br>
            <a:r>
              <a:rPr lang="en-GB" sz="1300" dirty="0">
                <a:hlinkClick r:id="rId4"/>
              </a:rPr>
              <a:t>Read here</a:t>
            </a:r>
            <a:endParaRPr lang="en-GB" sz="1300" dirty="0"/>
          </a:p>
          <a:p>
            <a:pPr marL="0" indent="0">
              <a:buNone/>
            </a:pPr>
            <a:r>
              <a:rPr lang="en-GB" sz="1300" b="1" dirty="0"/>
              <a:t>4. Conservative Q-Learning for Offline Reinforcement Learning (CQL) - Kumar et al., </a:t>
            </a:r>
            <a:r>
              <a:rPr lang="en-GB" sz="1300" b="1" dirty="0" err="1"/>
              <a:t>NeurIPS</a:t>
            </a:r>
            <a:r>
              <a:rPr lang="en-GB" sz="1300" b="1" dirty="0"/>
              <a:t> 2020</a:t>
            </a:r>
            <a:br>
              <a:rPr lang="en-GB" sz="1300" dirty="0"/>
            </a:br>
            <a:r>
              <a:rPr lang="en-GB" sz="1300" dirty="0"/>
              <a:t>CQL addresses SAC's offline failure by making Q-learning </a:t>
            </a:r>
            <a:r>
              <a:rPr lang="en-GB" sz="1300" b="1" dirty="0"/>
              <a:t>conservative</a:t>
            </a:r>
            <a:r>
              <a:rPr lang="en-GB" sz="1300" dirty="0"/>
              <a:t> — penalizing Q-values of actions not in the dataset. This reduces overestimation and prevents the agent from exploiting erroneous Q-values for out-of-distribution actions.</a:t>
            </a:r>
            <a:br>
              <a:rPr lang="en-GB" sz="1300" dirty="0"/>
            </a:br>
            <a:r>
              <a:rPr lang="en-GB" sz="1300" dirty="0">
                <a:hlinkClick r:id="rId5"/>
              </a:rPr>
              <a:t>Read here</a:t>
            </a:r>
            <a:endParaRPr lang="en-GB" sz="1300" dirty="0"/>
          </a:p>
          <a:p>
            <a:pPr marL="0" indent="0">
              <a:buNone/>
            </a:pPr>
            <a:endParaRPr lang="en-US" sz="1300" dirty="0"/>
          </a:p>
        </p:txBody>
      </p:sp>
    </p:spTree>
    <p:extLst>
      <p:ext uri="{BB962C8B-B14F-4D97-AF65-F5344CB8AC3E}">
        <p14:creationId xmlns:p14="http://schemas.microsoft.com/office/powerpoint/2010/main" val="17546123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54C4AF-FA52-68B5-AAD7-ED31295834C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B59268B-7C54-87EC-7165-318C8D1730E5}"/>
              </a:ext>
            </a:extLst>
          </p:cNvPr>
          <p:cNvSpPr>
            <a:spLocks noGrp="1"/>
          </p:cNvSpPr>
          <p:nvPr>
            <p:ph type="title"/>
          </p:nvPr>
        </p:nvSpPr>
        <p:spPr>
          <a:xfrm>
            <a:off x="650535" y="1103972"/>
            <a:ext cx="10890929" cy="769433"/>
          </a:xfrm>
        </p:spPr>
        <p:txBody>
          <a:bodyPr>
            <a:normAutofit fontScale="90000"/>
          </a:bodyPr>
          <a:lstStyle/>
          <a:p>
            <a:r>
              <a:rPr lang="en-US" dirty="0"/>
              <a:t>Key papers - on why SAC struggles in Offline RL</a:t>
            </a:r>
          </a:p>
        </p:txBody>
      </p:sp>
      <p:sp>
        <p:nvSpPr>
          <p:cNvPr id="3" name="Content Placeholder 2">
            <a:extLst>
              <a:ext uri="{FF2B5EF4-FFF2-40B4-BE49-F238E27FC236}">
                <a16:creationId xmlns:a16="http://schemas.microsoft.com/office/drawing/2014/main" id="{DFCC0517-302E-AA3E-32E1-5865486685E6}"/>
              </a:ext>
            </a:extLst>
          </p:cNvPr>
          <p:cNvSpPr>
            <a:spLocks noGrp="1"/>
          </p:cNvSpPr>
          <p:nvPr>
            <p:ph idx="1"/>
          </p:nvPr>
        </p:nvSpPr>
        <p:spPr>
          <a:xfrm>
            <a:off x="650535" y="1973766"/>
            <a:ext cx="10890928" cy="4481006"/>
          </a:xfrm>
        </p:spPr>
        <p:txBody>
          <a:bodyPr>
            <a:noAutofit/>
          </a:bodyPr>
          <a:lstStyle/>
          <a:p>
            <a:pPr marL="0" indent="0">
              <a:buNone/>
            </a:pPr>
            <a:r>
              <a:rPr lang="en-GB" sz="1200" b="1" dirty="0"/>
              <a:t>5. A Minimalist Approach to Offline Reinforcement Learning (TD3+BC) - Fujimoto &amp; Gu, </a:t>
            </a:r>
            <a:r>
              <a:rPr lang="en-GB" sz="1200" b="1" dirty="0" err="1"/>
              <a:t>NeurIPS</a:t>
            </a:r>
            <a:r>
              <a:rPr lang="en-GB" sz="1200" b="1" dirty="0"/>
              <a:t> 2021</a:t>
            </a:r>
            <a:br>
              <a:rPr lang="en-GB" sz="1200" dirty="0"/>
            </a:br>
            <a:r>
              <a:rPr lang="en-GB" sz="1200" dirty="0"/>
              <a:t>This simple approach shows that just adding a </a:t>
            </a:r>
            <a:r>
              <a:rPr lang="en-GB" sz="1200" b="1" dirty="0" err="1"/>
              <a:t>behavior</a:t>
            </a:r>
            <a:r>
              <a:rPr lang="en-GB" sz="1200" b="1" dirty="0"/>
              <a:t> cloning loss</a:t>
            </a:r>
            <a:r>
              <a:rPr lang="en-GB" sz="1200" dirty="0"/>
              <a:t> to SAC or TD3's policy update significantly improves offline performance. It confirms that SAC mainly fails offline due to its policy choosing actions too far from those in the dataset.</a:t>
            </a:r>
            <a:br>
              <a:rPr lang="en-GB" sz="1200" dirty="0"/>
            </a:br>
            <a:r>
              <a:rPr lang="en-GB" sz="1200" dirty="0">
                <a:hlinkClick r:id="rId2"/>
              </a:rPr>
              <a:t>Read here</a:t>
            </a:r>
            <a:endParaRPr lang="en-GB" sz="1200" dirty="0"/>
          </a:p>
          <a:p>
            <a:pPr marL="0" indent="0">
              <a:buNone/>
            </a:pPr>
            <a:r>
              <a:rPr lang="en-GB" sz="1200" b="1" dirty="0">
                <a:highlight>
                  <a:srgbClr val="FFFF00"/>
                </a:highlight>
              </a:rPr>
              <a:t>6. Offline Reinforcement Learning with Implicit Q-Learning (IQL) - </a:t>
            </a:r>
            <a:r>
              <a:rPr lang="en-GB" sz="1200" b="1" dirty="0" err="1">
                <a:highlight>
                  <a:srgbClr val="FFFF00"/>
                </a:highlight>
              </a:rPr>
              <a:t>Kostrikov</a:t>
            </a:r>
            <a:r>
              <a:rPr lang="en-GB" sz="1200" b="1" dirty="0">
                <a:highlight>
                  <a:srgbClr val="FFFF00"/>
                </a:highlight>
              </a:rPr>
              <a:t> et al., ICLR 2022</a:t>
            </a:r>
            <a:br>
              <a:rPr lang="en-GB" sz="1200" dirty="0"/>
            </a:br>
            <a:r>
              <a:rPr lang="en-GB" sz="1200" dirty="0"/>
              <a:t>IQL avoids the failure of SAC in offline RL by </a:t>
            </a:r>
            <a:r>
              <a:rPr lang="en-GB" sz="1200" b="1" dirty="0"/>
              <a:t>never querying out-of-distribution actions</a:t>
            </a:r>
            <a:r>
              <a:rPr lang="en-GB" sz="1200" dirty="0"/>
              <a:t>. It trains a value function using </a:t>
            </a:r>
            <a:r>
              <a:rPr lang="en-GB" sz="1200" dirty="0" err="1"/>
              <a:t>expectile</a:t>
            </a:r>
            <a:r>
              <a:rPr lang="en-GB" sz="1200" dirty="0"/>
              <a:t> regression and performs advantage-weighted </a:t>
            </a:r>
            <a:r>
              <a:rPr lang="en-GB" sz="1200" dirty="0" err="1"/>
              <a:t>behavior</a:t>
            </a:r>
            <a:r>
              <a:rPr lang="en-GB" sz="1200" dirty="0"/>
              <a:t> cloning, bypassing the pitfalls of standard SAC’s critic updates.</a:t>
            </a:r>
            <a:br>
              <a:rPr lang="en-GB" sz="1200" dirty="0"/>
            </a:br>
            <a:r>
              <a:rPr lang="en-GB" sz="1200" dirty="0">
                <a:hlinkClick r:id="rId3"/>
              </a:rPr>
              <a:t>Read here</a:t>
            </a:r>
            <a:endParaRPr lang="en-GB" sz="1200" dirty="0"/>
          </a:p>
          <a:p>
            <a:pPr marL="0" indent="0">
              <a:buNone/>
            </a:pPr>
            <a:r>
              <a:rPr lang="en-GB" sz="1200" b="1" dirty="0"/>
              <a:t>7. Uncertainty-Based Offline Reinforcement Learning with Diversified Q-Ensemble (EDAC) - An et al., </a:t>
            </a:r>
            <a:r>
              <a:rPr lang="en-GB" sz="1200" b="1" dirty="0" err="1"/>
              <a:t>NeurIPS</a:t>
            </a:r>
            <a:r>
              <a:rPr lang="en-GB" sz="1200" b="1" dirty="0"/>
              <a:t> 2021</a:t>
            </a:r>
            <a:br>
              <a:rPr lang="en-GB" sz="1200" dirty="0"/>
            </a:br>
            <a:r>
              <a:rPr lang="en-GB" sz="1200" dirty="0"/>
              <a:t>EDAC enhances SAC by using a </a:t>
            </a:r>
            <a:r>
              <a:rPr lang="en-GB" sz="1200" b="1" dirty="0"/>
              <a:t>Q-network ensemble</a:t>
            </a:r>
            <a:r>
              <a:rPr lang="en-GB" sz="1200" dirty="0"/>
              <a:t> to estimate uncertainty and conservatively penalize high-variance value predictions. This helps mitigate SAC’s tendency to overestimate Q-values for out-of-distribution actions.</a:t>
            </a:r>
            <a:br>
              <a:rPr lang="en-GB" sz="1200" dirty="0"/>
            </a:br>
            <a:r>
              <a:rPr lang="en-GB" sz="1200" dirty="0">
                <a:hlinkClick r:id="rId4"/>
              </a:rPr>
              <a:t>Read here</a:t>
            </a:r>
            <a:endParaRPr lang="en-GB" sz="1200" dirty="0"/>
          </a:p>
          <a:p>
            <a:pPr marL="0" indent="0">
              <a:buNone/>
            </a:pPr>
            <a:r>
              <a:rPr lang="en-GB" sz="1200" b="1" dirty="0"/>
              <a:t>8. </a:t>
            </a:r>
            <a:r>
              <a:rPr lang="en-GB" sz="1200" b="1" dirty="0" err="1"/>
              <a:t>SpOiLer</a:t>
            </a:r>
            <a:r>
              <a:rPr lang="en-GB" sz="1200" b="1" dirty="0"/>
              <a:t>: Offline Reinforcement Learning using Scaled Penalties - Srinivasan &amp; </a:t>
            </a:r>
            <a:r>
              <a:rPr lang="en-GB" sz="1200" b="1" dirty="0" err="1"/>
              <a:t>Knottenbelt</a:t>
            </a:r>
            <a:r>
              <a:rPr lang="en-GB" sz="1200" b="1" dirty="0"/>
              <a:t>, PMLR 2024</a:t>
            </a:r>
            <a:br>
              <a:rPr lang="en-GB" sz="1200" dirty="0"/>
            </a:br>
            <a:r>
              <a:rPr lang="en-GB" sz="1200" dirty="0" err="1"/>
              <a:t>SpOiLer</a:t>
            </a:r>
            <a:r>
              <a:rPr lang="en-GB" sz="1200" dirty="0"/>
              <a:t> modifies SAC’s Bellman backups by adding a </a:t>
            </a:r>
            <a:r>
              <a:rPr lang="en-GB" sz="1200" b="1" dirty="0"/>
              <a:t>penalty proportional to the action's likelihood under the dataset</a:t>
            </a:r>
            <a:r>
              <a:rPr lang="en-GB" sz="1200" dirty="0"/>
              <a:t>, making value estimates more pessimistic for unfamiliar actions. This method avoids overestimation without needing ensembles or </a:t>
            </a:r>
            <a:r>
              <a:rPr lang="en-GB" sz="1200" dirty="0" err="1"/>
              <a:t>behavior</a:t>
            </a:r>
            <a:r>
              <a:rPr lang="en-GB" sz="1200" dirty="0"/>
              <a:t> cloning.</a:t>
            </a:r>
          </a:p>
          <a:p>
            <a:pPr marL="0" indent="0">
              <a:buNone/>
            </a:pPr>
            <a:r>
              <a:rPr lang="en-GB" sz="1200" dirty="0">
                <a:hlinkClick r:id="rId5"/>
              </a:rPr>
              <a:t>Read here</a:t>
            </a:r>
            <a:endParaRPr lang="en-GB" sz="1200" dirty="0"/>
          </a:p>
          <a:p>
            <a:pPr marL="0" indent="0">
              <a:buNone/>
            </a:pPr>
            <a:endParaRPr lang="en-GB" sz="1200" dirty="0"/>
          </a:p>
        </p:txBody>
      </p:sp>
    </p:spTree>
    <p:extLst>
      <p:ext uri="{BB962C8B-B14F-4D97-AF65-F5344CB8AC3E}">
        <p14:creationId xmlns:p14="http://schemas.microsoft.com/office/powerpoint/2010/main" val="11443449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37B47-D0BC-757B-752C-15627022F6C5}"/>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C7C664FE-A386-65E1-B038-A78AEF680A3F}"/>
              </a:ext>
            </a:extLst>
          </p:cNvPr>
          <p:cNvSpPr>
            <a:spLocks noGrp="1"/>
          </p:cNvSpPr>
          <p:nvPr>
            <p:ph idx="1"/>
          </p:nvPr>
        </p:nvSpPr>
        <p:spPr/>
        <p:txBody>
          <a:bodyPr/>
          <a:lstStyle/>
          <a:p>
            <a:r>
              <a:rPr lang="en-US" dirty="0">
                <a:hlinkClick r:id="rId2"/>
              </a:rPr>
              <a:t>https://github.com/rail-berkeley/d4rl</a:t>
            </a:r>
            <a:endParaRPr lang="en-US" dirty="0"/>
          </a:p>
          <a:p>
            <a:r>
              <a:rPr lang="en-GB" b="0" i="0" u="none" strike="noStrike" dirty="0">
                <a:solidFill>
                  <a:srgbClr val="000000"/>
                </a:solidFill>
                <a:effectLst/>
                <a:latin typeface="-webkit-standard"/>
                <a:hlinkClick r:id="rId3"/>
              </a:rPr>
              <a:t>https://huggingface.co/blog/offline-rl</a:t>
            </a:r>
            <a:endParaRPr lang="en-US" b="0" i="0" u="none" strike="noStrike" dirty="0">
              <a:solidFill>
                <a:srgbClr val="000000"/>
              </a:solidFill>
              <a:effectLst/>
              <a:latin typeface="-webkit-standard"/>
            </a:endParaRPr>
          </a:p>
          <a:p>
            <a:r>
              <a:rPr lang="en-US" dirty="0">
                <a:hlinkClick r:id="rId4"/>
              </a:rPr>
              <a:t>https://github.com/vwxyzjn/cleanrl/blob/master/cleanrl/sac_continuous_action.py</a:t>
            </a:r>
            <a:endParaRPr lang="en-US" dirty="0">
              <a:solidFill>
                <a:srgbClr val="000000"/>
              </a:solidFill>
              <a:latin typeface="-webkit-standard"/>
            </a:endParaRPr>
          </a:p>
          <a:p>
            <a:r>
              <a:rPr lang="en-US" dirty="0">
                <a:hlinkClick r:id="rId5"/>
              </a:rPr>
              <a:t>https://spinningup.openai.com/en/latest/algorithms/sac.html</a:t>
            </a:r>
            <a:endParaRPr lang="en-US" dirty="0">
              <a:solidFill>
                <a:srgbClr val="000000"/>
              </a:solidFill>
              <a:latin typeface="-webkit-standard"/>
            </a:endParaRPr>
          </a:p>
          <a:p>
            <a:endParaRPr lang="en-US" dirty="0"/>
          </a:p>
        </p:txBody>
      </p:sp>
    </p:spTree>
    <p:extLst>
      <p:ext uri="{BB962C8B-B14F-4D97-AF65-F5344CB8AC3E}">
        <p14:creationId xmlns:p14="http://schemas.microsoft.com/office/powerpoint/2010/main" val="16390865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D3489-79F4-93C2-F335-56270BD945C6}"/>
              </a:ext>
            </a:extLst>
          </p:cNvPr>
          <p:cNvSpPr>
            <a:spLocks noGrp="1"/>
          </p:cNvSpPr>
          <p:nvPr>
            <p:ph type="title"/>
          </p:nvPr>
        </p:nvSpPr>
        <p:spPr/>
        <p:txBody>
          <a:bodyPr>
            <a:normAutofit fontScale="90000"/>
          </a:bodyPr>
          <a:lstStyle/>
          <a:p>
            <a:r>
              <a:rPr lang="en-GB" dirty="0"/>
              <a:t>Dimensionality Reduction of State Space using Variational Autoencoder (VAE)</a:t>
            </a:r>
            <a:endParaRPr lang="en-US" dirty="0"/>
          </a:p>
        </p:txBody>
      </p:sp>
      <p:sp>
        <p:nvSpPr>
          <p:cNvPr id="3" name="Content Placeholder 2">
            <a:extLst>
              <a:ext uri="{FF2B5EF4-FFF2-40B4-BE49-F238E27FC236}">
                <a16:creationId xmlns:a16="http://schemas.microsoft.com/office/drawing/2014/main" id="{FDE13558-1530-121E-F66A-456E3DB79778}"/>
              </a:ext>
            </a:extLst>
          </p:cNvPr>
          <p:cNvSpPr>
            <a:spLocks noGrp="1"/>
          </p:cNvSpPr>
          <p:nvPr>
            <p:ph idx="1"/>
          </p:nvPr>
        </p:nvSpPr>
        <p:spPr>
          <a:xfrm>
            <a:off x="640079" y="2731008"/>
            <a:ext cx="10890928" cy="3566160"/>
          </a:xfrm>
        </p:spPr>
        <p:txBody>
          <a:bodyPr/>
          <a:lstStyle/>
          <a:p>
            <a:pPr marL="0" indent="0">
              <a:buNone/>
            </a:pPr>
            <a:r>
              <a:rPr lang="en-GB" dirty="0"/>
              <a:t>A </a:t>
            </a:r>
            <a:r>
              <a:rPr lang="en-GB" b="1" dirty="0"/>
              <a:t>Variational Autoencoder (VAE)</a:t>
            </a:r>
            <a:r>
              <a:rPr lang="en-GB" dirty="0"/>
              <a:t> is a generative model that learns a </a:t>
            </a:r>
            <a:r>
              <a:rPr lang="en-GB" b="1" dirty="0"/>
              <a:t>compressed, probabilistic latent representation</a:t>
            </a:r>
            <a:r>
              <a:rPr lang="en-GB" dirty="0"/>
              <a:t> of input data, while also being able to reconstruct the input from this latent space.</a:t>
            </a:r>
          </a:p>
          <a:p>
            <a:pPr>
              <a:buFont typeface="Arial" panose="020B0604020202020204" pitchFamily="34" charset="0"/>
              <a:buChar char="•"/>
            </a:pPr>
            <a:r>
              <a:rPr lang="en-GB" b="1" dirty="0"/>
              <a:t>Encoder</a:t>
            </a:r>
            <a:r>
              <a:rPr lang="en-GB" dirty="0"/>
              <a:t>: Compresses input x into a latent vector z</a:t>
            </a:r>
          </a:p>
          <a:p>
            <a:pPr>
              <a:buFont typeface="Arial" panose="020B0604020202020204" pitchFamily="34" charset="0"/>
              <a:buChar char="•"/>
            </a:pPr>
            <a:r>
              <a:rPr lang="en-GB" b="1" dirty="0"/>
              <a:t>Latent Space</a:t>
            </a:r>
            <a:r>
              <a:rPr lang="en-GB" dirty="0"/>
              <a:t>: Represents underlying structure in lower dimensions</a:t>
            </a:r>
          </a:p>
          <a:p>
            <a:pPr>
              <a:buFont typeface="Arial" panose="020B0604020202020204" pitchFamily="34" charset="0"/>
              <a:buChar char="•"/>
            </a:pPr>
            <a:r>
              <a:rPr lang="en-GB" b="1" dirty="0"/>
              <a:t>Decoder</a:t>
            </a:r>
            <a:r>
              <a:rPr lang="en-GB" dirty="0"/>
              <a:t>: Reconstructs the original input x^ from z</a:t>
            </a:r>
          </a:p>
          <a:p>
            <a:pPr>
              <a:buFont typeface="Arial" panose="020B0604020202020204" pitchFamily="34" charset="0"/>
              <a:buChar char="•"/>
            </a:pPr>
            <a:r>
              <a:rPr lang="en-GB" dirty="0"/>
              <a:t>Adds a </a:t>
            </a:r>
            <a:r>
              <a:rPr lang="en-GB" b="1" dirty="0"/>
              <a:t>KL-divergence term</a:t>
            </a:r>
            <a:r>
              <a:rPr lang="en-GB" dirty="0"/>
              <a:t> to encourage smooth latent distributions</a:t>
            </a:r>
          </a:p>
          <a:p>
            <a:endParaRPr lang="en-US" dirty="0"/>
          </a:p>
        </p:txBody>
      </p:sp>
    </p:spTree>
    <p:extLst>
      <p:ext uri="{BB962C8B-B14F-4D97-AF65-F5344CB8AC3E}">
        <p14:creationId xmlns:p14="http://schemas.microsoft.com/office/powerpoint/2010/main" val="22382972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2BE5E-89F1-B2A6-EB1C-F7A8C87506F4}"/>
              </a:ext>
            </a:extLst>
          </p:cNvPr>
          <p:cNvSpPr>
            <a:spLocks noGrp="1"/>
          </p:cNvSpPr>
          <p:nvPr>
            <p:ph type="title"/>
          </p:nvPr>
        </p:nvSpPr>
        <p:spPr/>
        <p:txBody>
          <a:bodyPr/>
          <a:lstStyle/>
          <a:p>
            <a:r>
              <a:rPr lang="en-GB" dirty="0"/>
              <a:t>How VAE Works</a:t>
            </a:r>
            <a:endParaRPr lang="en-US" dirty="0"/>
          </a:p>
        </p:txBody>
      </p:sp>
      <p:sp>
        <p:nvSpPr>
          <p:cNvPr id="3" name="Content Placeholder 2">
            <a:extLst>
              <a:ext uri="{FF2B5EF4-FFF2-40B4-BE49-F238E27FC236}">
                <a16:creationId xmlns:a16="http://schemas.microsoft.com/office/drawing/2014/main" id="{FE0F8229-100B-9432-AD9B-D2F12B089B75}"/>
              </a:ext>
            </a:extLst>
          </p:cNvPr>
          <p:cNvSpPr>
            <a:spLocks noGrp="1"/>
          </p:cNvSpPr>
          <p:nvPr>
            <p:ph idx="1"/>
          </p:nvPr>
        </p:nvSpPr>
        <p:spPr>
          <a:xfrm>
            <a:off x="640079" y="2292096"/>
            <a:ext cx="10890928" cy="3566160"/>
          </a:xfrm>
        </p:spPr>
        <p:txBody>
          <a:bodyPr>
            <a:noAutofit/>
          </a:bodyPr>
          <a:lstStyle/>
          <a:p>
            <a:pPr marL="0" indent="0">
              <a:buNone/>
            </a:pPr>
            <a:r>
              <a:rPr lang="en-GB" sz="1600" b="1" dirty="0"/>
              <a:t>Encoder</a:t>
            </a:r>
            <a:r>
              <a:rPr lang="en-GB" sz="1600" dirty="0"/>
              <a:t>:</a:t>
            </a:r>
          </a:p>
          <a:p>
            <a:pPr>
              <a:buFont typeface="Arial" panose="020B0604020202020204" pitchFamily="34" charset="0"/>
              <a:buChar char="•"/>
            </a:pPr>
            <a:r>
              <a:rPr lang="en-GB" sz="1600" dirty="0"/>
              <a:t>Maps the input state </a:t>
            </a:r>
            <a:r>
              <a:rPr lang="en-GB" sz="1600" b="1" dirty="0"/>
              <a:t>x</a:t>
            </a:r>
            <a:r>
              <a:rPr lang="en-GB" sz="1600" dirty="0"/>
              <a:t> to a latent distribution </a:t>
            </a:r>
            <a:r>
              <a:rPr lang="en-GB" sz="1600" b="1" dirty="0" err="1"/>
              <a:t>z∼N</a:t>
            </a:r>
            <a:r>
              <a:rPr lang="en-GB" sz="1600" b="1" dirty="0"/>
              <a:t>(</a:t>
            </a:r>
            <a:r>
              <a:rPr lang="el-GR" sz="1600" b="1" dirty="0" err="1"/>
              <a:t>μ,σ</a:t>
            </a:r>
            <a:r>
              <a:rPr lang="el-GR" sz="1600" b="1" dirty="0"/>
              <a:t>)</a:t>
            </a:r>
            <a:r>
              <a:rPr lang="en-GB" sz="1600" b="1" dirty="0"/>
              <a:t> </a:t>
            </a:r>
          </a:p>
          <a:p>
            <a:pPr>
              <a:buFont typeface="Arial" panose="020B0604020202020204" pitchFamily="34" charset="0"/>
              <a:buChar char="•"/>
            </a:pPr>
            <a:r>
              <a:rPr lang="en-GB" sz="1600" dirty="0"/>
              <a:t>Produces a compressed latent representation: a vector that captures the most important information in the input.</a:t>
            </a:r>
            <a:endParaRPr lang="en-GB" sz="1600" b="1" dirty="0"/>
          </a:p>
          <a:p>
            <a:pPr marL="0" indent="0">
              <a:buNone/>
            </a:pPr>
            <a:r>
              <a:rPr lang="en-GB" sz="1600" b="1" dirty="0"/>
              <a:t>Decoder</a:t>
            </a:r>
            <a:r>
              <a:rPr lang="en-GB" sz="1600" dirty="0"/>
              <a:t>:</a:t>
            </a:r>
          </a:p>
          <a:p>
            <a:pPr>
              <a:buFont typeface="Arial" panose="020B0604020202020204" pitchFamily="34" charset="0"/>
              <a:buChar char="•"/>
            </a:pPr>
            <a:r>
              <a:rPr lang="en-GB" sz="1600" dirty="0"/>
              <a:t>Samples from the latent space </a:t>
            </a:r>
            <a:r>
              <a:rPr lang="en-GB" sz="1600" b="1" dirty="0"/>
              <a:t>z</a:t>
            </a:r>
            <a:r>
              <a:rPr lang="en-GB" sz="1600" dirty="0"/>
              <a:t> and reconstructs the input </a:t>
            </a:r>
            <a:r>
              <a:rPr lang="en-GB" sz="1600" b="1" dirty="0"/>
              <a:t>x^</a:t>
            </a:r>
            <a:r>
              <a:rPr lang="en-GB" sz="1600" dirty="0"/>
              <a:t>.</a:t>
            </a:r>
          </a:p>
          <a:p>
            <a:pPr>
              <a:buFont typeface="Arial" panose="020B0604020202020204" pitchFamily="34" charset="0"/>
              <a:buChar char="•"/>
            </a:pPr>
            <a:r>
              <a:rPr lang="en-GB" sz="1600" dirty="0"/>
              <a:t>Tries to generate a version of the original input using only the compressed code.</a:t>
            </a:r>
            <a:endParaRPr lang="en-GB" sz="1600" b="1" dirty="0"/>
          </a:p>
          <a:p>
            <a:pPr marL="0" indent="0">
              <a:buNone/>
            </a:pPr>
            <a:r>
              <a:rPr lang="en-GB" sz="1600" b="1" dirty="0"/>
              <a:t>Loss Function</a:t>
            </a:r>
            <a:r>
              <a:rPr lang="en-GB" sz="1600" dirty="0"/>
              <a:t>:</a:t>
            </a:r>
          </a:p>
          <a:p>
            <a:pPr>
              <a:buFont typeface="Arial" panose="020B0604020202020204" pitchFamily="34" charset="0"/>
              <a:buChar char="•"/>
            </a:pPr>
            <a:r>
              <a:rPr lang="en-GB" sz="1600" dirty="0"/>
              <a:t>Combines </a:t>
            </a:r>
            <a:r>
              <a:rPr lang="en-GB" sz="1600" b="1" dirty="0"/>
              <a:t>Reconstruction Loss</a:t>
            </a:r>
            <a:r>
              <a:rPr lang="en-GB" sz="1600" dirty="0"/>
              <a:t> (how close x^ is to x) and </a:t>
            </a:r>
            <a:r>
              <a:rPr lang="en-GB" sz="1600" b="1" dirty="0"/>
              <a:t>KL Divergence</a:t>
            </a:r>
            <a:r>
              <a:rPr lang="en-GB" sz="1600" dirty="0"/>
              <a:t> (how close the latent distribution is to a standard normal).</a:t>
            </a:r>
          </a:p>
          <a:p>
            <a:pPr>
              <a:buFont typeface="Arial" panose="020B0604020202020204" pitchFamily="34" charset="0"/>
              <a:buChar char="•"/>
            </a:pPr>
            <a:r>
              <a:rPr lang="en-GB" sz="1600" dirty="0"/>
              <a:t>Total loss = </a:t>
            </a:r>
            <a:r>
              <a:rPr lang="en-GB" sz="1600" b="1" dirty="0"/>
              <a:t>MSE(</a:t>
            </a:r>
            <a:r>
              <a:rPr lang="en-GB" sz="1600" b="1" dirty="0" err="1"/>
              <a:t>x,x</a:t>
            </a:r>
            <a:r>
              <a:rPr lang="en-GB" sz="1600" b="1" dirty="0"/>
              <a:t>^)+KL(q(</a:t>
            </a:r>
            <a:r>
              <a:rPr lang="en-GB" sz="1600" b="1" dirty="0" err="1"/>
              <a:t>z∣x</a:t>
            </a:r>
            <a:r>
              <a:rPr lang="en-GB" sz="1600" b="1" dirty="0"/>
              <a:t>)∥p(z))</a:t>
            </a:r>
            <a:endParaRPr lang="en-US" sz="1600" b="1" dirty="0"/>
          </a:p>
        </p:txBody>
      </p:sp>
    </p:spTree>
    <p:extLst>
      <p:ext uri="{BB962C8B-B14F-4D97-AF65-F5344CB8AC3E}">
        <p14:creationId xmlns:p14="http://schemas.microsoft.com/office/powerpoint/2010/main" val="7153801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6089F-3FD2-D875-602E-0DBAC9AC763D}"/>
              </a:ext>
            </a:extLst>
          </p:cNvPr>
          <p:cNvSpPr>
            <a:spLocks noGrp="1"/>
          </p:cNvSpPr>
          <p:nvPr>
            <p:ph type="title"/>
          </p:nvPr>
        </p:nvSpPr>
        <p:spPr/>
        <p:txBody>
          <a:bodyPr>
            <a:normAutofit/>
          </a:bodyPr>
          <a:lstStyle/>
          <a:p>
            <a:r>
              <a:rPr lang="en-GB" b="1" dirty="0"/>
              <a:t>Why Use VAE?</a:t>
            </a:r>
            <a:endParaRPr lang="en-US" dirty="0"/>
          </a:p>
        </p:txBody>
      </p:sp>
      <p:sp>
        <p:nvSpPr>
          <p:cNvPr id="3" name="Content Placeholder 2">
            <a:extLst>
              <a:ext uri="{FF2B5EF4-FFF2-40B4-BE49-F238E27FC236}">
                <a16:creationId xmlns:a16="http://schemas.microsoft.com/office/drawing/2014/main" id="{396C0741-ED11-F272-7B88-6D72F685BDE0}"/>
              </a:ext>
            </a:extLst>
          </p:cNvPr>
          <p:cNvSpPr>
            <a:spLocks noGrp="1"/>
          </p:cNvSpPr>
          <p:nvPr>
            <p:ph idx="1"/>
          </p:nvPr>
        </p:nvSpPr>
        <p:spPr>
          <a:xfrm>
            <a:off x="640079" y="2334768"/>
            <a:ext cx="11161777" cy="3785615"/>
          </a:xfrm>
        </p:spPr>
        <p:txBody>
          <a:bodyPr>
            <a:normAutofit fontScale="92500" lnSpcReduction="10000"/>
          </a:bodyPr>
          <a:lstStyle/>
          <a:p>
            <a:pPr>
              <a:buFont typeface="Arial" panose="020B0604020202020204" pitchFamily="34" charset="0"/>
              <a:buChar char="•"/>
            </a:pPr>
            <a:r>
              <a:rPr lang="en-GB" b="1" dirty="0"/>
              <a:t>Improve Sample Efficiency</a:t>
            </a:r>
            <a:r>
              <a:rPr lang="en-GB" dirty="0"/>
              <a:t> in Offline Reinforcement Learning</a:t>
            </a:r>
            <a:br>
              <a:rPr lang="en-GB" dirty="0"/>
            </a:br>
            <a:r>
              <a:rPr lang="en-GB" dirty="0"/>
              <a:t>Compressing states helps the agent learn faster from limited data</a:t>
            </a:r>
          </a:p>
          <a:p>
            <a:pPr>
              <a:buFont typeface="Arial" panose="020B0604020202020204" pitchFamily="34" charset="0"/>
              <a:buChar char="•"/>
            </a:pPr>
            <a:r>
              <a:rPr lang="en-GB" b="1" dirty="0"/>
              <a:t>Reduce Input Dimensionality</a:t>
            </a:r>
            <a:r>
              <a:rPr lang="en-GB" dirty="0"/>
              <a:t> for Downstream Agents (CQL / SAC)</a:t>
            </a:r>
            <a:br>
              <a:rPr lang="en-GB" dirty="0"/>
            </a:br>
            <a:r>
              <a:rPr lang="en-GB" dirty="0"/>
              <a:t>Smaller state spaces speed up learning and reduce overfitting</a:t>
            </a:r>
          </a:p>
          <a:p>
            <a:pPr>
              <a:buFont typeface="Arial" panose="020B0604020202020204" pitchFamily="34" charset="0"/>
              <a:buChar char="•"/>
            </a:pPr>
            <a:r>
              <a:rPr lang="en-GB" b="1" dirty="0"/>
              <a:t>Regularize State Representations</a:t>
            </a:r>
            <a:br>
              <a:rPr lang="en-GB" dirty="0"/>
            </a:br>
            <a:r>
              <a:rPr lang="en-GB" dirty="0"/>
              <a:t>Latent encodings enforce smoother, more structured representations</a:t>
            </a:r>
          </a:p>
          <a:p>
            <a:pPr>
              <a:buFont typeface="Arial" panose="020B0604020202020204" pitchFamily="34" charset="0"/>
              <a:buChar char="•"/>
            </a:pPr>
            <a:r>
              <a:rPr lang="en-GB" b="1" dirty="0"/>
              <a:t>Encourage Generalization</a:t>
            </a:r>
            <a:r>
              <a:rPr lang="en-GB" dirty="0"/>
              <a:t> in Data-Scarce Settings</a:t>
            </a:r>
            <a:br>
              <a:rPr lang="en-GB" dirty="0"/>
            </a:br>
            <a:r>
              <a:rPr lang="en-GB" dirty="0"/>
              <a:t>Especially useful when the dataset is fixed and cannot be expanded</a:t>
            </a:r>
          </a:p>
          <a:p>
            <a:pPr marL="0" indent="0">
              <a:buNone/>
            </a:pPr>
            <a:r>
              <a:rPr lang="en-GB" dirty="0"/>
              <a:t>We apply this approach to </a:t>
            </a:r>
            <a:r>
              <a:rPr lang="en-GB" b="1" dirty="0"/>
              <a:t>LunarLanderContinuous-v2</a:t>
            </a:r>
            <a:r>
              <a:rPr lang="en-GB" dirty="0"/>
              <a:t> to assess the impact of learned latent representations on policy performance.</a:t>
            </a:r>
          </a:p>
          <a:p>
            <a:endParaRPr lang="en-US" dirty="0"/>
          </a:p>
        </p:txBody>
      </p:sp>
    </p:spTree>
    <p:extLst>
      <p:ext uri="{BB962C8B-B14F-4D97-AF65-F5344CB8AC3E}">
        <p14:creationId xmlns:p14="http://schemas.microsoft.com/office/powerpoint/2010/main" val="25347496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4CFA4-A497-8B16-E2E4-1545952DCF78}"/>
              </a:ext>
            </a:extLst>
          </p:cNvPr>
          <p:cNvSpPr>
            <a:spLocks noGrp="1"/>
          </p:cNvSpPr>
          <p:nvPr>
            <p:ph type="title"/>
          </p:nvPr>
        </p:nvSpPr>
        <p:spPr/>
        <p:txBody>
          <a:bodyPr/>
          <a:lstStyle/>
          <a:p>
            <a:r>
              <a:rPr lang="en-US" dirty="0"/>
              <a:t>VAE Implementation</a:t>
            </a:r>
          </a:p>
        </p:txBody>
      </p:sp>
      <p:sp>
        <p:nvSpPr>
          <p:cNvPr id="3" name="Content Placeholder 2">
            <a:extLst>
              <a:ext uri="{FF2B5EF4-FFF2-40B4-BE49-F238E27FC236}">
                <a16:creationId xmlns:a16="http://schemas.microsoft.com/office/drawing/2014/main" id="{9DE876B8-888B-070A-E276-910AD75F8015}"/>
              </a:ext>
            </a:extLst>
          </p:cNvPr>
          <p:cNvSpPr>
            <a:spLocks noGrp="1"/>
          </p:cNvSpPr>
          <p:nvPr>
            <p:ph idx="1"/>
          </p:nvPr>
        </p:nvSpPr>
        <p:spPr>
          <a:xfrm>
            <a:off x="640079" y="2170176"/>
            <a:ext cx="10890928" cy="3566160"/>
          </a:xfrm>
        </p:spPr>
        <p:txBody>
          <a:bodyPr>
            <a:normAutofit fontScale="92500" lnSpcReduction="10000"/>
          </a:bodyPr>
          <a:lstStyle/>
          <a:p>
            <a:r>
              <a:rPr lang="en-GB" dirty="0"/>
              <a:t>Trained Variational Autoencoder (VAE) using normalized state vectors from the offline replay buffer (States were </a:t>
            </a:r>
            <a:r>
              <a:rPr lang="en-GB" b="1" dirty="0"/>
              <a:t>normalized before training</a:t>
            </a:r>
            <a:r>
              <a:rPr lang="en-GB" dirty="0"/>
              <a:t> to zero mean and unit variance and to Ensures </a:t>
            </a:r>
            <a:r>
              <a:rPr lang="en-GB" b="1" dirty="0"/>
              <a:t>stable VAE learning</a:t>
            </a:r>
            <a:r>
              <a:rPr lang="en-GB" dirty="0"/>
              <a:t> and balanced gradients)</a:t>
            </a:r>
          </a:p>
          <a:p>
            <a:pPr marL="0" indent="0">
              <a:buNone/>
            </a:pPr>
            <a:r>
              <a:rPr lang="en-GB" b="1" dirty="0"/>
              <a:t>Input dimension: 8 (original </a:t>
            </a:r>
            <a:r>
              <a:rPr lang="en-GB" b="1" dirty="0" err="1"/>
              <a:t>LunarLander</a:t>
            </a:r>
            <a:r>
              <a:rPr lang="en-GB" b="1" dirty="0"/>
              <a:t> state)</a:t>
            </a:r>
          </a:p>
          <a:p>
            <a:pPr>
              <a:buFont typeface="Arial" panose="020B0604020202020204" pitchFamily="34" charset="0"/>
              <a:buChar char="•"/>
            </a:pPr>
            <a:r>
              <a:rPr lang="en-GB" dirty="0"/>
              <a:t>Trained models with varying latent dimensions:</a:t>
            </a:r>
          </a:p>
          <a:p>
            <a:pPr marL="742950" lvl="1" indent="-285750">
              <a:buFont typeface="Arial" panose="020B0604020202020204" pitchFamily="34" charset="0"/>
              <a:buChar char="•"/>
            </a:pPr>
            <a:r>
              <a:rPr lang="en-GB" b="1" dirty="0"/>
              <a:t>6D</a:t>
            </a:r>
            <a:r>
              <a:rPr lang="en-GB" dirty="0"/>
              <a:t> – Moderate compression</a:t>
            </a:r>
          </a:p>
          <a:p>
            <a:pPr marL="742950" lvl="1" indent="-285750">
              <a:buFont typeface="Arial" panose="020B0604020202020204" pitchFamily="34" charset="0"/>
              <a:buChar char="•"/>
            </a:pPr>
            <a:r>
              <a:rPr lang="en-GB" b="1" dirty="0"/>
              <a:t>4D</a:t>
            </a:r>
            <a:r>
              <a:rPr lang="en-GB" dirty="0"/>
              <a:t> – Higher compression</a:t>
            </a:r>
          </a:p>
          <a:p>
            <a:pPr marL="0" indent="0">
              <a:buNone/>
            </a:pPr>
            <a:r>
              <a:rPr lang="en-GB" dirty="0"/>
              <a:t>Trained VAE weights saved as .pt files and Normalization stats (mean, std) saved as .</a:t>
            </a:r>
            <a:r>
              <a:rPr lang="en-GB" dirty="0" err="1"/>
              <a:t>pkl</a:t>
            </a:r>
            <a:r>
              <a:rPr lang="en-GB" dirty="0"/>
              <a:t> for consistent use during encoding</a:t>
            </a:r>
          </a:p>
          <a:p>
            <a:pPr marL="457200" lvl="1" indent="0">
              <a:buNone/>
            </a:pPr>
            <a:endParaRPr lang="en-GB" dirty="0"/>
          </a:p>
          <a:p>
            <a:endParaRPr lang="en-US" dirty="0"/>
          </a:p>
        </p:txBody>
      </p:sp>
    </p:spTree>
    <p:extLst>
      <p:ext uri="{BB962C8B-B14F-4D97-AF65-F5344CB8AC3E}">
        <p14:creationId xmlns:p14="http://schemas.microsoft.com/office/powerpoint/2010/main" val="12764903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DD8DF-5BC5-5928-4CD1-587759D5D230}"/>
              </a:ext>
            </a:extLst>
          </p:cNvPr>
          <p:cNvSpPr>
            <a:spLocks noGrp="1"/>
          </p:cNvSpPr>
          <p:nvPr>
            <p:ph type="title"/>
          </p:nvPr>
        </p:nvSpPr>
        <p:spPr/>
        <p:txBody>
          <a:bodyPr/>
          <a:lstStyle/>
          <a:p>
            <a:r>
              <a:rPr lang="en-US" dirty="0"/>
              <a:t>VAE </a:t>
            </a:r>
            <a:r>
              <a:rPr lang="en-GB" dirty="0"/>
              <a:t>Integration with CQL</a:t>
            </a:r>
            <a:endParaRPr lang="en-US" dirty="0"/>
          </a:p>
        </p:txBody>
      </p:sp>
      <p:sp>
        <p:nvSpPr>
          <p:cNvPr id="3" name="Content Placeholder 2">
            <a:extLst>
              <a:ext uri="{FF2B5EF4-FFF2-40B4-BE49-F238E27FC236}">
                <a16:creationId xmlns:a16="http://schemas.microsoft.com/office/drawing/2014/main" id="{77A55186-C7C4-4BF6-67AD-851BDC2E0FDF}"/>
              </a:ext>
            </a:extLst>
          </p:cNvPr>
          <p:cNvSpPr>
            <a:spLocks noGrp="1"/>
          </p:cNvSpPr>
          <p:nvPr>
            <p:ph idx="1"/>
          </p:nvPr>
        </p:nvSpPr>
        <p:spPr>
          <a:xfrm>
            <a:off x="640080" y="2468881"/>
            <a:ext cx="10890928" cy="3566160"/>
          </a:xfrm>
        </p:spPr>
        <p:txBody>
          <a:bodyPr>
            <a:normAutofit fontScale="77500" lnSpcReduction="20000"/>
          </a:bodyPr>
          <a:lstStyle/>
          <a:p>
            <a:pPr marL="0" indent="0">
              <a:buNone/>
            </a:pPr>
            <a:r>
              <a:rPr lang="en-GB" dirty="0"/>
              <a:t>During both training and evaluation, the agent processes states as follows:</a:t>
            </a:r>
          </a:p>
          <a:p>
            <a:pPr marL="0" indent="0">
              <a:buNone/>
            </a:pPr>
            <a:r>
              <a:rPr lang="en-GB" b="1" dirty="0"/>
              <a:t>Raw State → Normalized → Encoded by VAE → Passed to Policy &amp; Critic Networks</a:t>
            </a:r>
            <a:endParaRPr lang="en-GB" dirty="0"/>
          </a:p>
          <a:p>
            <a:pPr>
              <a:buFont typeface="Arial" panose="020B0604020202020204" pitchFamily="34" charset="0"/>
              <a:buChar char="•"/>
            </a:pPr>
            <a:r>
              <a:rPr lang="en-GB" b="1" dirty="0"/>
              <a:t>Normalization</a:t>
            </a:r>
            <a:r>
              <a:rPr lang="en-GB" dirty="0"/>
              <a:t>: Raw environment states are first normalized using the dataset’s mean and standard deviation to ensure consistent input scaling.</a:t>
            </a:r>
          </a:p>
          <a:p>
            <a:pPr>
              <a:buFont typeface="Arial" panose="020B0604020202020204" pitchFamily="34" charset="0"/>
              <a:buChar char="•"/>
            </a:pPr>
            <a:r>
              <a:rPr lang="en-GB" b="1" dirty="0"/>
              <a:t>VAE Encoding</a:t>
            </a:r>
            <a:r>
              <a:rPr lang="en-GB" dirty="0"/>
              <a:t>: The normalized state is passed through the trained VAE encoder, which compresses it into a lower-dimensional latent vector. This vector captures the essential structure of the state while filtering out noise.</a:t>
            </a:r>
          </a:p>
          <a:p>
            <a:pPr>
              <a:buFont typeface="Arial" panose="020B0604020202020204" pitchFamily="34" charset="0"/>
              <a:buChar char="•"/>
            </a:pPr>
            <a:r>
              <a:rPr lang="en-GB" b="1" dirty="0"/>
              <a:t>Input to CQL</a:t>
            </a:r>
            <a:r>
              <a:rPr lang="en-GB" dirty="0"/>
              <a:t>: The resulting latent representation is used as input to the CQL agent’s policy (actor) and Q-function (critic) networks instead of the full original state.</a:t>
            </a:r>
          </a:p>
          <a:p>
            <a:pPr marL="0" indent="0">
              <a:buNone/>
            </a:pPr>
            <a:endParaRPr lang="en-GB" dirty="0"/>
          </a:p>
          <a:p>
            <a:pPr marL="0" indent="0">
              <a:buNone/>
            </a:pPr>
            <a:r>
              <a:rPr lang="en-GB" dirty="0"/>
              <a:t>This approach allows the CQL agent to learn from a </a:t>
            </a:r>
            <a:r>
              <a:rPr lang="en-GB" b="1" dirty="0"/>
              <a:t>compressed, denoised</a:t>
            </a:r>
            <a:r>
              <a:rPr lang="en-GB" dirty="0"/>
              <a:t>, and </a:t>
            </a:r>
            <a:r>
              <a:rPr lang="en-GB" b="1" dirty="0"/>
              <a:t>regularized representation</a:t>
            </a:r>
            <a:r>
              <a:rPr lang="en-GB" dirty="0"/>
              <a:t> of the environment, which can improve </a:t>
            </a:r>
            <a:r>
              <a:rPr lang="en-GB" b="1" dirty="0"/>
              <a:t>sample efficiency</a:t>
            </a:r>
            <a:endParaRPr lang="en-GB" dirty="0"/>
          </a:p>
          <a:p>
            <a:endParaRPr lang="en-US" dirty="0"/>
          </a:p>
        </p:txBody>
      </p:sp>
    </p:spTree>
    <p:extLst>
      <p:ext uri="{BB962C8B-B14F-4D97-AF65-F5344CB8AC3E}">
        <p14:creationId xmlns:p14="http://schemas.microsoft.com/office/powerpoint/2010/main" val="14188357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9140F-4DAF-C3DB-1C23-05C3BFF24AF6}"/>
              </a:ext>
            </a:extLst>
          </p:cNvPr>
          <p:cNvSpPr>
            <a:spLocks noGrp="1"/>
          </p:cNvSpPr>
          <p:nvPr>
            <p:ph type="title"/>
          </p:nvPr>
        </p:nvSpPr>
        <p:spPr>
          <a:xfrm>
            <a:off x="650535" y="1213105"/>
            <a:ext cx="10890929" cy="731519"/>
          </a:xfrm>
        </p:spPr>
        <p:txBody>
          <a:bodyPr/>
          <a:lstStyle/>
          <a:p>
            <a:r>
              <a:rPr lang="en-US" dirty="0"/>
              <a:t>VAE Training - Results</a:t>
            </a:r>
          </a:p>
        </p:txBody>
      </p:sp>
      <p:sp>
        <p:nvSpPr>
          <p:cNvPr id="8" name="TextBox 7">
            <a:extLst>
              <a:ext uri="{FF2B5EF4-FFF2-40B4-BE49-F238E27FC236}">
                <a16:creationId xmlns:a16="http://schemas.microsoft.com/office/drawing/2014/main" id="{1CFE6127-9287-686B-E1E4-4BBA10CD66DB}"/>
              </a:ext>
            </a:extLst>
          </p:cNvPr>
          <p:cNvSpPr txBox="1"/>
          <p:nvPr/>
        </p:nvSpPr>
        <p:spPr>
          <a:xfrm>
            <a:off x="8205216" y="1810512"/>
            <a:ext cx="3669792" cy="4524315"/>
          </a:xfrm>
          <a:prstGeom prst="rect">
            <a:avLst/>
          </a:prstGeom>
          <a:noFill/>
        </p:spPr>
        <p:txBody>
          <a:bodyPr wrap="square">
            <a:spAutoFit/>
          </a:bodyPr>
          <a:lstStyle/>
          <a:p>
            <a:r>
              <a:rPr lang="en-GB" dirty="0"/>
              <a:t>The VAE models with 4D and 6D latent spaces were successfully trained and converged within 100 epochs. As expected, the 6D model achieved a lower loss than the 4D model, indicating better reconstruction accuracy. </a:t>
            </a:r>
          </a:p>
          <a:p>
            <a:endParaRPr lang="en-GB" dirty="0"/>
          </a:p>
          <a:p>
            <a:r>
              <a:rPr lang="en-GB" dirty="0"/>
              <a:t>The 6D model retained more information from the original state, the 4D model offered stronger compression at the cost of some fidelity. Both results are within acceptable ranges, confirming that our VAE is functional and ready for RL integration.</a:t>
            </a:r>
            <a:endParaRPr lang="en-US" dirty="0"/>
          </a:p>
        </p:txBody>
      </p:sp>
      <p:pic>
        <p:nvPicPr>
          <p:cNvPr id="10" name="Picture 9" descr="A graph of a training loss&#10;&#10;Description automatically generated">
            <a:extLst>
              <a:ext uri="{FF2B5EF4-FFF2-40B4-BE49-F238E27FC236}">
                <a16:creationId xmlns:a16="http://schemas.microsoft.com/office/drawing/2014/main" id="{61E6BA79-B750-544E-7FDF-4DF58B784D32}"/>
              </a:ext>
            </a:extLst>
          </p:cNvPr>
          <p:cNvPicPr>
            <a:picLocks noChangeAspect="1"/>
          </p:cNvPicPr>
          <p:nvPr/>
        </p:nvPicPr>
        <p:blipFill>
          <a:blip r:embed="rId2"/>
          <a:stretch>
            <a:fillRect/>
          </a:stretch>
        </p:blipFill>
        <p:spPr>
          <a:xfrm>
            <a:off x="516753" y="2125863"/>
            <a:ext cx="7315200" cy="4572000"/>
          </a:xfrm>
          <a:prstGeom prst="rect">
            <a:avLst/>
          </a:prstGeom>
        </p:spPr>
      </p:pic>
    </p:spTree>
    <p:extLst>
      <p:ext uri="{BB962C8B-B14F-4D97-AF65-F5344CB8AC3E}">
        <p14:creationId xmlns:p14="http://schemas.microsoft.com/office/powerpoint/2010/main" val="8354205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822C9-D05C-C847-0C8F-6BEAF49B4264}"/>
              </a:ext>
            </a:extLst>
          </p:cNvPr>
          <p:cNvSpPr>
            <a:spLocks noGrp="1"/>
          </p:cNvSpPr>
          <p:nvPr>
            <p:ph type="title"/>
          </p:nvPr>
        </p:nvSpPr>
        <p:spPr>
          <a:xfrm>
            <a:off x="650535" y="1097280"/>
            <a:ext cx="10890929" cy="804672"/>
          </a:xfrm>
        </p:spPr>
        <p:txBody>
          <a:bodyPr/>
          <a:lstStyle/>
          <a:p>
            <a:r>
              <a:rPr lang="en-US" dirty="0"/>
              <a:t>CQL SAC Performance with VAE (6D, 4D)</a:t>
            </a:r>
          </a:p>
        </p:txBody>
      </p:sp>
      <p:pic>
        <p:nvPicPr>
          <p:cNvPr id="11" name="Picture 10" descr="A graph with blue and orange lines&#10;&#10;Description automatically generated">
            <a:extLst>
              <a:ext uri="{FF2B5EF4-FFF2-40B4-BE49-F238E27FC236}">
                <a16:creationId xmlns:a16="http://schemas.microsoft.com/office/drawing/2014/main" id="{ADE732BE-E543-E9A3-AE18-24A250922C31}"/>
              </a:ext>
            </a:extLst>
          </p:cNvPr>
          <p:cNvPicPr>
            <a:picLocks noChangeAspect="1"/>
          </p:cNvPicPr>
          <p:nvPr/>
        </p:nvPicPr>
        <p:blipFill>
          <a:blip r:embed="rId2"/>
          <a:stretch>
            <a:fillRect/>
          </a:stretch>
        </p:blipFill>
        <p:spPr>
          <a:xfrm>
            <a:off x="650535" y="1792224"/>
            <a:ext cx="8260080" cy="4956048"/>
          </a:xfrm>
          <a:prstGeom prst="rect">
            <a:avLst/>
          </a:prstGeom>
        </p:spPr>
      </p:pic>
      <p:sp>
        <p:nvSpPr>
          <p:cNvPr id="12" name="TextBox 11">
            <a:extLst>
              <a:ext uri="{FF2B5EF4-FFF2-40B4-BE49-F238E27FC236}">
                <a16:creationId xmlns:a16="http://schemas.microsoft.com/office/drawing/2014/main" id="{682ED9DD-1512-DA15-A7AE-9D49606ED9D0}"/>
              </a:ext>
            </a:extLst>
          </p:cNvPr>
          <p:cNvSpPr txBox="1"/>
          <p:nvPr/>
        </p:nvSpPr>
        <p:spPr>
          <a:xfrm>
            <a:off x="8995959" y="2621399"/>
            <a:ext cx="3096768" cy="3693319"/>
          </a:xfrm>
          <a:prstGeom prst="rect">
            <a:avLst/>
          </a:prstGeom>
          <a:noFill/>
        </p:spPr>
        <p:txBody>
          <a:bodyPr wrap="square">
            <a:spAutoFit/>
          </a:bodyPr>
          <a:lstStyle/>
          <a:p>
            <a:r>
              <a:rPr lang="en-GB" dirty="0"/>
              <a:t>The results were poor compared to our previous ones and overall, both models operate in a low-scoring regime, This indicates a trade-off: the 4D model benefits from more aggressive compression, which might force better generalization in some phases, while the 6D model offers more stability by retaining more information.</a:t>
            </a:r>
            <a:endParaRPr lang="en-US" dirty="0"/>
          </a:p>
        </p:txBody>
      </p:sp>
    </p:spTree>
    <p:extLst>
      <p:ext uri="{BB962C8B-B14F-4D97-AF65-F5344CB8AC3E}">
        <p14:creationId xmlns:p14="http://schemas.microsoft.com/office/powerpoint/2010/main" val="29833442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D125A-007F-2ADE-F38A-6C5DE2AB275B}"/>
              </a:ext>
            </a:extLst>
          </p:cNvPr>
          <p:cNvSpPr>
            <a:spLocks noGrp="1"/>
          </p:cNvSpPr>
          <p:nvPr>
            <p:ph type="title"/>
          </p:nvPr>
        </p:nvSpPr>
        <p:spPr>
          <a:xfrm>
            <a:off x="650535" y="1192902"/>
            <a:ext cx="10890929" cy="863600"/>
          </a:xfrm>
        </p:spPr>
        <p:txBody>
          <a:bodyPr/>
          <a:lstStyle/>
          <a:p>
            <a:r>
              <a:rPr lang="en-US" dirty="0"/>
              <a:t>SAC in Online Learning</a:t>
            </a:r>
          </a:p>
        </p:txBody>
      </p:sp>
      <p:sp>
        <p:nvSpPr>
          <p:cNvPr id="3" name="Content Placeholder 2">
            <a:extLst>
              <a:ext uri="{FF2B5EF4-FFF2-40B4-BE49-F238E27FC236}">
                <a16:creationId xmlns:a16="http://schemas.microsoft.com/office/drawing/2014/main" id="{270F15CD-7957-81DC-60D8-0FEC8D054355}"/>
              </a:ext>
            </a:extLst>
          </p:cNvPr>
          <p:cNvSpPr>
            <a:spLocks noGrp="1"/>
          </p:cNvSpPr>
          <p:nvPr>
            <p:ph idx="1"/>
          </p:nvPr>
        </p:nvSpPr>
        <p:spPr>
          <a:xfrm>
            <a:off x="650536" y="2015736"/>
            <a:ext cx="10890928" cy="4399506"/>
          </a:xfrm>
        </p:spPr>
        <p:txBody>
          <a:bodyPr/>
          <a:lstStyle/>
          <a:p>
            <a:pPr marL="0" indent="0">
              <a:buNone/>
            </a:pPr>
            <a:r>
              <a:rPr lang="en-GB" dirty="0"/>
              <a:t>SAC tries to </a:t>
            </a:r>
            <a:r>
              <a:rPr lang="en-GB" b="1" dirty="0"/>
              <a:t>maximize two things</a:t>
            </a:r>
            <a:r>
              <a:rPr lang="en-GB" dirty="0"/>
              <a:t> at once:</a:t>
            </a:r>
          </a:p>
          <a:p>
            <a:pPr>
              <a:buFont typeface="Arial" panose="020B0604020202020204" pitchFamily="34" charset="0"/>
              <a:buChar char="•"/>
            </a:pPr>
            <a:r>
              <a:rPr lang="en-GB" dirty="0"/>
              <a:t>The total reward it gets from the environment</a:t>
            </a:r>
          </a:p>
          <a:p>
            <a:pPr>
              <a:buFont typeface="Arial" panose="020B0604020202020204" pitchFamily="34" charset="0"/>
              <a:buChar char="•"/>
            </a:pPr>
            <a:r>
              <a:rPr lang="en-GB" dirty="0"/>
              <a:t>The amount of </a:t>
            </a:r>
            <a:r>
              <a:rPr lang="en-GB" b="1" dirty="0"/>
              <a:t>randomness/ flexibility</a:t>
            </a:r>
            <a:r>
              <a:rPr lang="en-GB" dirty="0"/>
              <a:t> in its actions (</a:t>
            </a:r>
            <a:r>
              <a:rPr lang="en-GB" i="1" dirty="0"/>
              <a:t>Entropy</a:t>
            </a:r>
            <a:r>
              <a:rPr lang="en-GB" dirty="0"/>
              <a:t>)</a:t>
            </a:r>
          </a:p>
          <a:p>
            <a:pPr marL="0" indent="0">
              <a:buNone/>
            </a:pPr>
            <a:r>
              <a:rPr lang="en-US" dirty="0"/>
              <a:t>So, the main goal is : </a:t>
            </a:r>
            <a:r>
              <a:rPr lang="en-GB" b="1" dirty="0"/>
              <a:t>Maximize: ∑[Reward+</a:t>
            </a:r>
            <a:r>
              <a:rPr lang="el-GR" b="1" dirty="0"/>
              <a:t>α⋅</a:t>
            </a:r>
            <a:r>
              <a:rPr lang="en-GB" b="1" dirty="0"/>
              <a:t>Entropy]</a:t>
            </a:r>
          </a:p>
          <a:p>
            <a:pPr marL="0" indent="0">
              <a:buNone/>
            </a:pPr>
            <a:endParaRPr lang="en-GB" dirty="0"/>
          </a:p>
          <a:p>
            <a:pPr marL="0" indent="0">
              <a:buNone/>
            </a:pPr>
            <a:r>
              <a:rPr lang="en-GB" dirty="0"/>
              <a:t>Mathematically represented as - </a:t>
            </a:r>
            <a:endParaRPr lang="en-US" dirty="0"/>
          </a:p>
        </p:txBody>
      </p:sp>
      <p:pic>
        <p:nvPicPr>
          <p:cNvPr id="4" name="Picture 3">
            <a:extLst>
              <a:ext uri="{FF2B5EF4-FFF2-40B4-BE49-F238E27FC236}">
                <a16:creationId xmlns:a16="http://schemas.microsoft.com/office/drawing/2014/main" id="{9933A02B-2A3D-DA81-6DEE-2655C269AF82}"/>
              </a:ext>
            </a:extLst>
          </p:cNvPr>
          <p:cNvPicPr>
            <a:picLocks noChangeAspect="1"/>
          </p:cNvPicPr>
          <p:nvPr/>
        </p:nvPicPr>
        <p:blipFill>
          <a:blip r:embed="rId2"/>
          <a:stretch>
            <a:fillRect/>
          </a:stretch>
        </p:blipFill>
        <p:spPr>
          <a:xfrm>
            <a:off x="403578" y="4995665"/>
            <a:ext cx="5511800" cy="863600"/>
          </a:xfrm>
          <a:prstGeom prst="rect">
            <a:avLst/>
          </a:prstGeom>
        </p:spPr>
      </p:pic>
      <p:pic>
        <p:nvPicPr>
          <p:cNvPr id="5" name="Picture 4">
            <a:extLst>
              <a:ext uri="{FF2B5EF4-FFF2-40B4-BE49-F238E27FC236}">
                <a16:creationId xmlns:a16="http://schemas.microsoft.com/office/drawing/2014/main" id="{003F473E-EF36-1713-D7DF-0BDDA2F51F90}"/>
              </a:ext>
            </a:extLst>
          </p:cNvPr>
          <p:cNvPicPr>
            <a:picLocks noChangeAspect="1"/>
          </p:cNvPicPr>
          <p:nvPr/>
        </p:nvPicPr>
        <p:blipFill>
          <a:blip r:embed="rId3"/>
          <a:stretch>
            <a:fillRect/>
          </a:stretch>
        </p:blipFill>
        <p:spPr>
          <a:xfrm>
            <a:off x="5578931" y="4765708"/>
            <a:ext cx="6613069" cy="1360978"/>
          </a:xfrm>
          <a:prstGeom prst="rect">
            <a:avLst/>
          </a:prstGeom>
        </p:spPr>
      </p:pic>
    </p:spTree>
    <p:extLst>
      <p:ext uri="{BB962C8B-B14F-4D97-AF65-F5344CB8AC3E}">
        <p14:creationId xmlns:p14="http://schemas.microsoft.com/office/powerpoint/2010/main" val="36517784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DACDD-F9CB-11C1-9847-EE6430C88D57}"/>
              </a:ext>
            </a:extLst>
          </p:cNvPr>
          <p:cNvSpPr>
            <a:spLocks noGrp="1"/>
          </p:cNvSpPr>
          <p:nvPr>
            <p:ph type="title"/>
          </p:nvPr>
        </p:nvSpPr>
        <p:spPr/>
        <p:txBody>
          <a:bodyPr/>
          <a:lstStyle/>
          <a:p>
            <a:r>
              <a:rPr lang="en-US" dirty="0"/>
              <a:t>Why VAE doesn’t improve </a:t>
            </a:r>
            <a:r>
              <a:rPr lang="en-US" dirty="0" err="1"/>
              <a:t>LunarLander</a:t>
            </a:r>
            <a:endParaRPr lang="en-US" dirty="0"/>
          </a:p>
        </p:txBody>
      </p:sp>
      <p:sp>
        <p:nvSpPr>
          <p:cNvPr id="3" name="Content Placeholder 2">
            <a:extLst>
              <a:ext uri="{FF2B5EF4-FFF2-40B4-BE49-F238E27FC236}">
                <a16:creationId xmlns:a16="http://schemas.microsoft.com/office/drawing/2014/main" id="{0B259A16-274F-FF96-A104-79A28217D797}"/>
              </a:ext>
            </a:extLst>
          </p:cNvPr>
          <p:cNvSpPr>
            <a:spLocks noGrp="1"/>
          </p:cNvSpPr>
          <p:nvPr>
            <p:ph idx="1"/>
          </p:nvPr>
        </p:nvSpPr>
        <p:spPr/>
        <p:txBody>
          <a:bodyPr/>
          <a:lstStyle/>
          <a:p>
            <a:pPr>
              <a:buFont typeface="Arial" panose="020B0604020202020204" pitchFamily="34" charset="0"/>
              <a:buChar char="•"/>
            </a:pPr>
            <a:r>
              <a:rPr lang="en-GB" b="1" dirty="0"/>
              <a:t>LunarLanderContinuous-v2</a:t>
            </a:r>
            <a:r>
              <a:rPr lang="en-GB" dirty="0"/>
              <a:t> has </a:t>
            </a:r>
            <a:r>
              <a:rPr lang="en-GB" b="1" dirty="0"/>
              <a:t>8 continuous state features</a:t>
            </a:r>
            <a:r>
              <a:rPr lang="en-GB" dirty="0"/>
              <a:t>:</a:t>
            </a:r>
            <a:br>
              <a:rPr lang="en-GB" dirty="0"/>
            </a:br>
            <a:r>
              <a:rPr lang="en-GB" dirty="0"/>
              <a:t>x-</a:t>
            </a:r>
            <a:r>
              <a:rPr lang="en-GB" dirty="0" err="1"/>
              <a:t>pos</a:t>
            </a:r>
            <a:r>
              <a:rPr lang="en-GB" dirty="0"/>
              <a:t>, y-</a:t>
            </a:r>
            <a:r>
              <a:rPr lang="en-GB" dirty="0" err="1"/>
              <a:t>pos</a:t>
            </a:r>
            <a:r>
              <a:rPr lang="en-GB" dirty="0"/>
              <a:t>, x-</a:t>
            </a:r>
            <a:r>
              <a:rPr lang="en-GB" dirty="0" err="1"/>
              <a:t>vel</a:t>
            </a:r>
            <a:r>
              <a:rPr lang="en-GB" dirty="0"/>
              <a:t>, y-</a:t>
            </a:r>
            <a:r>
              <a:rPr lang="en-GB" dirty="0" err="1"/>
              <a:t>vel</a:t>
            </a:r>
            <a:r>
              <a:rPr lang="en-GB" dirty="0"/>
              <a:t>, angle, angular-</a:t>
            </a:r>
            <a:r>
              <a:rPr lang="en-GB" dirty="0" err="1"/>
              <a:t>vel</a:t>
            </a:r>
            <a:r>
              <a:rPr lang="en-GB" dirty="0"/>
              <a:t>, left-leg-contact, right-leg-contact.</a:t>
            </a:r>
          </a:p>
          <a:p>
            <a:pPr>
              <a:buFont typeface="Arial" panose="020B0604020202020204" pitchFamily="34" charset="0"/>
              <a:buChar char="•"/>
            </a:pPr>
            <a:r>
              <a:rPr lang="en-GB" dirty="0"/>
              <a:t>When we apply a </a:t>
            </a:r>
            <a:r>
              <a:rPr lang="en-GB" b="1" dirty="0"/>
              <a:t>VAE</a:t>
            </a:r>
            <a:r>
              <a:rPr lang="en-GB" dirty="0"/>
              <a:t>, we are:</a:t>
            </a:r>
          </a:p>
          <a:p>
            <a:pPr marL="742950" lvl="1" indent="-285750">
              <a:buFont typeface="Arial" panose="020B0604020202020204" pitchFamily="34" charset="0"/>
              <a:buChar char="•"/>
            </a:pPr>
            <a:r>
              <a:rPr lang="en-GB" b="1" dirty="0"/>
              <a:t>Encoding</a:t>
            </a:r>
            <a:r>
              <a:rPr lang="en-GB" dirty="0"/>
              <a:t> this 8D vector into a smaller latent space (e.g., 4D or 6D).</a:t>
            </a:r>
          </a:p>
          <a:p>
            <a:r>
              <a:rPr lang="en-GB" dirty="0" err="1"/>
              <a:t>LunarLander</a:t>
            </a:r>
            <a:r>
              <a:rPr lang="en-GB" dirty="0"/>
              <a:t> was due to </a:t>
            </a:r>
            <a:r>
              <a:rPr lang="en-GB" b="1" dirty="0"/>
              <a:t>information loss during VAE encoding</a:t>
            </a:r>
            <a:endParaRPr lang="en-US" dirty="0"/>
          </a:p>
        </p:txBody>
      </p:sp>
    </p:spTree>
    <p:extLst>
      <p:ext uri="{BB962C8B-B14F-4D97-AF65-F5344CB8AC3E}">
        <p14:creationId xmlns:p14="http://schemas.microsoft.com/office/powerpoint/2010/main" val="19204485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6D585-0505-290D-3B64-8564D85C0597}"/>
              </a:ext>
            </a:extLst>
          </p:cNvPr>
          <p:cNvSpPr>
            <a:spLocks noGrp="1"/>
          </p:cNvSpPr>
          <p:nvPr>
            <p:ph type="title"/>
          </p:nvPr>
        </p:nvSpPr>
        <p:spPr/>
        <p:txBody>
          <a:bodyPr/>
          <a:lstStyle/>
          <a:p>
            <a:r>
              <a:rPr lang="en-US" dirty="0"/>
              <a:t>Why VAE doesn’t improve </a:t>
            </a:r>
            <a:r>
              <a:rPr lang="en-US" dirty="0" err="1"/>
              <a:t>LunarLander</a:t>
            </a:r>
            <a:endParaRPr lang="en-US" dirty="0"/>
          </a:p>
        </p:txBody>
      </p:sp>
      <p:sp>
        <p:nvSpPr>
          <p:cNvPr id="3" name="Content Placeholder 2">
            <a:extLst>
              <a:ext uri="{FF2B5EF4-FFF2-40B4-BE49-F238E27FC236}">
                <a16:creationId xmlns:a16="http://schemas.microsoft.com/office/drawing/2014/main" id="{CFB11573-2DFE-834D-3C96-7A172A36504B}"/>
              </a:ext>
            </a:extLst>
          </p:cNvPr>
          <p:cNvSpPr>
            <a:spLocks noGrp="1"/>
          </p:cNvSpPr>
          <p:nvPr>
            <p:ph idx="1"/>
          </p:nvPr>
        </p:nvSpPr>
        <p:spPr/>
        <p:txBody>
          <a:bodyPr/>
          <a:lstStyle/>
          <a:p>
            <a:r>
              <a:rPr lang="en-GB" dirty="0"/>
              <a:t>Lunar’s state is </a:t>
            </a:r>
            <a:r>
              <a:rPr lang="en-GB" b="1" dirty="0"/>
              <a:t>already low-dimensional</a:t>
            </a:r>
            <a:r>
              <a:rPr lang="en-GB" dirty="0"/>
              <a:t> (just 8 features), so reducing it further (e.g., to 4D) is </a:t>
            </a:r>
            <a:r>
              <a:rPr lang="en-GB" b="1" dirty="0"/>
              <a:t>aggressive</a:t>
            </a:r>
            <a:r>
              <a:rPr lang="en-GB" dirty="0"/>
              <a:t>.</a:t>
            </a:r>
          </a:p>
          <a:p>
            <a:pPr marL="0" indent="0">
              <a:buNone/>
            </a:pPr>
            <a:endParaRPr lang="en-GB" dirty="0"/>
          </a:p>
          <a:p>
            <a:pPr marL="0" indent="0">
              <a:buNone/>
            </a:pPr>
            <a:r>
              <a:rPr lang="en-GB" dirty="0"/>
              <a:t>This means:</a:t>
            </a:r>
          </a:p>
          <a:p>
            <a:pPr>
              <a:buFont typeface="Arial" panose="020B0604020202020204" pitchFamily="34" charset="0"/>
              <a:buChar char="•"/>
            </a:pPr>
            <a:r>
              <a:rPr lang="en-GB" b="1" dirty="0"/>
              <a:t>Some detail will be lost</a:t>
            </a:r>
            <a:r>
              <a:rPr lang="en-GB" dirty="0"/>
              <a:t>, especially subtle dynamics (e.g., leg contacts, fine velocity changes).</a:t>
            </a:r>
          </a:p>
          <a:p>
            <a:pPr>
              <a:buFont typeface="Arial" panose="020B0604020202020204" pitchFamily="34" charset="0"/>
              <a:buChar char="•"/>
            </a:pPr>
            <a:r>
              <a:rPr lang="en-GB" dirty="0"/>
              <a:t>The agent trained on compressed states may perform worse unless the latent space captures the </a:t>
            </a:r>
            <a:r>
              <a:rPr lang="en-GB" b="1" dirty="0"/>
              <a:t>right structure</a:t>
            </a:r>
            <a:r>
              <a:rPr lang="en-GB" dirty="0"/>
              <a:t>.</a:t>
            </a:r>
          </a:p>
        </p:txBody>
      </p:sp>
    </p:spTree>
    <p:extLst>
      <p:ext uri="{BB962C8B-B14F-4D97-AF65-F5344CB8AC3E}">
        <p14:creationId xmlns:p14="http://schemas.microsoft.com/office/powerpoint/2010/main" val="39433172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CFCDE-3DDA-A591-9102-857210F09D36}"/>
              </a:ext>
            </a:extLst>
          </p:cNvPr>
          <p:cNvSpPr>
            <a:spLocks noGrp="1"/>
          </p:cNvSpPr>
          <p:nvPr>
            <p:ph type="title"/>
          </p:nvPr>
        </p:nvSpPr>
        <p:spPr/>
        <p:txBody>
          <a:bodyPr/>
          <a:lstStyle/>
          <a:p>
            <a:r>
              <a:rPr lang="en-GB" dirty="0"/>
              <a:t>Evaluating State Reconstruction</a:t>
            </a:r>
            <a:endParaRPr lang="en-US" dirty="0"/>
          </a:p>
        </p:txBody>
      </p:sp>
      <p:sp>
        <p:nvSpPr>
          <p:cNvPr id="3" name="Content Placeholder 2">
            <a:extLst>
              <a:ext uri="{FF2B5EF4-FFF2-40B4-BE49-F238E27FC236}">
                <a16:creationId xmlns:a16="http://schemas.microsoft.com/office/drawing/2014/main" id="{5B323B0D-5913-AD3A-B83C-709471AC9059}"/>
              </a:ext>
            </a:extLst>
          </p:cNvPr>
          <p:cNvSpPr>
            <a:spLocks noGrp="1"/>
          </p:cNvSpPr>
          <p:nvPr>
            <p:ph idx="1"/>
          </p:nvPr>
        </p:nvSpPr>
        <p:spPr/>
        <p:txBody>
          <a:bodyPr/>
          <a:lstStyle/>
          <a:p>
            <a:pPr marL="0" indent="0">
              <a:buNone/>
            </a:pPr>
            <a:r>
              <a:rPr lang="en-GB" dirty="0"/>
              <a:t>To </a:t>
            </a:r>
            <a:r>
              <a:rPr lang="en-GB" b="1" dirty="0"/>
              <a:t>verify our hypothesis</a:t>
            </a:r>
            <a:r>
              <a:rPr lang="en-GB" dirty="0"/>
              <a:t> that performance degradation in </a:t>
            </a:r>
            <a:r>
              <a:rPr lang="en-GB" dirty="0" err="1"/>
              <a:t>LunarLander</a:t>
            </a:r>
            <a:r>
              <a:rPr lang="en-GB" dirty="0"/>
              <a:t> was due to </a:t>
            </a:r>
            <a:r>
              <a:rPr lang="en-GB" b="1" dirty="0"/>
              <a:t>information loss during VAE encoding</a:t>
            </a:r>
            <a:r>
              <a:rPr lang="en-GB" dirty="0"/>
              <a:t>, and </a:t>
            </a:r>
            <a:r>
              <a:rPr lang="en-GB" b="1" dirty="0"/>
              <a:t>that applying dimensionality reduction on already low-dimensional environments like </a:t>
            </a:r>
            <a:r>
              <a:rPr lang="en-GB" b="1" dirty="0" err="1"/>
              <a:t>LunarLander</a:t>
            </a:r>
            <a:r>
              <a:rPr lang="en-GB" b="1" dirty="0"/>
              <a:t> can lead to significant information loss – </a:t>
            </a:r>
          </a:p>
          <a:p>
            <a:r>
              <a:rPr lang="en-GB" dirty="0"/>
              <a:t>Reconstructed a few sample states using trained VAEs with 4D and 6D latent spaces.</a:t>
            </a:r>
          </a:p>
          <a:p>
            <a:r>
              <a:rPr lang="en-GB" dirty="0"/>
              <a:t>Compared the reconstructed states to the </a:t>
            </a:r>
            <a:r>
              <a:rPr lang="en-GB" b="1" dirty="0"/>
              <a:t>original states</a:t>
            </a:r>
            <a:r>
              <a:rPr lang="en-GB" dirty="0"/>
              <a:t> across each feature dimension (e.g., position, velocity, angles, etc.).</a:t>
            </a:r>
          </a:p>
          <a:p>
            <a:r>
              <a:rPr lang="en-GB" b="1" dirty="0"/>
              <a:t>Visualized these side-by-side</a:t>
            </a:r>
            <a:r>
              <a:rPr lang="en-GB" dirty="0"/>
              <a:t> to observe how much each VAE model altered or discarded critical information.</a:t>
            </a:r>
          </a:p>
          <a:p>
            <a:pPr marL="0" indent="0">
              <a:buNone/>
            </a:pPr>
            <a:endParaRPr lang="en-US" dirty="0"/>
          </a:p>
        </p:txBody>
      </p:sp>
    </p:spTree>
    <p:extLst>
      <p:ext uri="{BB962C8B-B14F-4D97-AF65-F5344CB8AC3E}">
        <p14:creationId xmlns:p14="http://schemas.microsoft.com/office/powerpoint/2010/main" val="6908899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3AF08-4CD5-BA77-FC80-E99218A375D2}"/>
              </a:ext>
            </a:extLst>
          </p:cNvPr>
          <p:cNvSpPr>
            <a:spLocks noGrp="1"/>
          </p:cNvSpPr>
          <p:nvPr>
            <p:ph type="title"/>
          </p:nvPr>
        </p:nvSpPr>
        <p:spPr/>
        <p:txBody>
          <a:bodyPr/>
          <a:lstStyle/>
          <a:p>
            <a:r>
              <a:rPr lang="en-GB" dirty="0"/>
              <a:t>Evaluating State Reconstruction – Sample 1</a:t>
            </a:r>
            <a:endParaRPr lang="en-US" dirty="0"/>
          </a:p>
        </p:txBody>
      </p:sp>
      <p:sp>
        <p:nvSpPr>
          <p:cNvPr id="3" name="Content Placeholder 2">
            <a:extLst>
              <a:ext uri="{FF2B5EF4-FFF2-40B4-BE49-F238E27FC236}">
                <a16:creationId xmlns:a16="http://schemas.microsoft.com/office/drawing/2014/main" id="{8EE8156B-8A24-EB5F-8627-875F2AAAE2A6}"/>
              </a:ext>
            </a:extLst>
          </p:cNvPr>
          <p:cNvSpPr>
            <a:spLocks noGrp="1"/>
          </p:cNvSpPr>
          <p:nvPr>
            <p:ph idx="1"/>
          </p:nvPr>
        </p:nvSpPr>
        <p:spPr>
          <a:xfrm>
            <a:off x="9302496" y="2468881"/>
            <a:ext cx="2667424" cy="3169920"/>
          </a:xfrm>
        </p:spPr>
        <p:txBody>
          <a:bodyPr>
            <a:normAutofit fontScale="70000" lnSpcReduction="20000"/>
          </a:bodyPr>
          <a:lstStyle/>
          <a:p>
            <a:pPr marL="0" indent="0">
              <a:buNone/>
            </a:pPr>
            <a:r>
              <a:rPr lang="en-GB" dirty="0"/>
              <a:t>The charts above visualize the </a:t>
            </a:r>
            <a:r>
              <a:rPr lang="en-GB" b="1" dirty="0"/>
              <a:t>reconstruction accuracy of the VAE</a:t>
            </a:r>
            <a:r>
              <a:rPr lang="en-GB" dirty="0"/>
              <a:t> on five individual state samples randomly taken from the offline dataset. Each sample represents a full 8D state vector from one timestep of the environment. The blue line represents the original normalized state, while the orange and green lines show the reconstructions from 6D and 4D VAE models, respectively.</a:t>
            </a:r>
            <a:endParaRPr lang="en-US" dirty="0"/>
          </a:p>
        </p:txBody>
      </p:sp>
      <p:pic>
        <p:nvPicPr>
          <p:cNvPr id="5" name="Picture 4" descr="A graph with lines and dots&#10;&#10;Description automatically generated">
            <a:extLst>
              <a:ext uri="{FF2B5EF4-FFF2-40B4-BE49-F238E27FC236}">
                <a16:creationId xmlns:a16="http://schemas.microsoft.com/office/drawing/2014/main" id="{F5076029-9898-334D-5827-6E3FBE98846E}"/>
              </a:ext>
            </a:extLst>
          </p:cNvPr>
          <p:cNvPicPr>
            <a:picLocks noChangeAspect="1"/>
          </p:cNvPicPr>
          <p:nvPr/>
        </p:nvPicPr>
        <p:blipFill>
          <a:blip r:embed="rId2"/>
          <a:stretch>
            <a:fillRect/>
          </a:stretch>
        </p:blipFill>
        <p:spPr>
          <a:xfrm>
            <a:off x="201167" y="2468881"/>
            <a:ext cx="8991595" cy="3596638"/>
          </a:xfrm>
          <a:prstGeom prst="rect">
            <a:avLst/>
          </a:prstGeom>
        </p:spPr>
      </p:pic>
    </p:spTree>
    <p:extLst>
      <p:ext uri="{BB962C8B-B14F-4D97-AF65-F5344CB8AC3E}">
        <p14:creationId xmlns:p14="http://schemas.microsoft.com/office/powerpoint/2010/main" val="300076931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96AAF-EF8F-528F-D6FA-FD2161FF5055}"/>
              </a:ext>
            </a:extLst>
          </p:cNvPr>
          <p:cNvSpPr>
            <a:spLocks noGrp="1"/>
          </p:cNvSpPr>
          <p:nvPr>
            <p:ph type="title"/>
          </p:nvPr>
        </p:nvSpPr>
        <p:spPr/>
        <p:txBody>
          <a:bodyPr/>
          <a:lstStyle/>
          <a:p>
            <a:r>
              <a:rPr lang="en-GB" dirty="0"/>
              <a:t>Evaluating State Reconstruction - Sample 2</a:t>
            </a:r>
            <a:endParaRPr lang="en-US" dirty="0"/>
          </a:p>
        </p:txBody>
      </p:sp>
      <p:pic>
        <p:nvPicPr>
          <p:cNvPr id="5" name="Picture 4" descr="A graph with lines and dots&#10;&#10;Description automatically generated">
            <a:extLst>
              <a:ext uri="{FF2B5EF4-FFF2-40B4-BE49-F238E27FC236}">
                <a16:creationId xmlns:a16="http://schemas.microsoft.com/office/drawing/2014/main" id="{91979407-FAD7-C3DD-92DB-4D0686BD9AB4}"/>
              </a:ext>
            </a:extLst>
          </p:cNvPr>
          <p:cNvPicPr>
            <a:picLocks noChangeAspect="1"/>
          </p:cNvPicPr>
          <p:nvPr/>
        </p:nvPicPr>
        <p:blipFill>
          <a:blip r:embed="rId2"/>
          <a:stretch>
            <a:fillRect/>
          </a:stretch>
        </p:blipFill>
        <p:spPr>
          <a:xfrm>
            <a:off x="1036320" y="2636520"/>
            <a:ext cx="9380220" cy="3752088"/>
          </a:xfrm>
          <a:prstGeom prst="rect">
            <a:avLst/>
          </a:prstGeom>
        </p:spPr>
      </p:pic>
    </p:spTree>
    <p:extLst>
      <p:ext uri="{BB962C8B-B14F-4D97-AF65-F5344CB8AC3E}">
        <p14:creationId xmlns:p14="http://schemas.microsoft.com/office/powerpoint/2010/main" val="400793575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78C02-B0B9-DCAA-1CAB-C271D5A101A9}"/>
              </a:ext>
            </a:extLst>
          </p:cNvPr>
          <p:cNvSpPr>
            <a:spLocks noGrp="1"/>
          </p:cNvSpPr>
          <p:nvPr>
            <p:ph type="title"/>
          </p:nvPr>
        </p:nvSpPr>
        <p:spPr/>
        <p:txBody>
          <a:bodyPr/>
          <a:lstStyle/>
          <a:p>
            <a:r>
              <a:rPr lang="en-GB" dirty="0"/>
              <a:t>Evaluating State Reconstruction - Sample 3</a:t>
            </a:r>
            <a:endParaRPr lang="en-US" dirty="0"/>
          </a:p>
        </p:txBody>
      </p:sp>
      <p:pic>
        <p:nvPicPr>
          <p:cNvPr id="5" name="Picture 4" descr="A graph with lines and dots&#10;&#10;Description automatically generated">
            <a:extLst>
              <a:ext uri="{FF2B5EF4-FFF2-40B4-BE49-F238E27FC236}">
                <a16:creationId xmlns:a16="http://schemas.microsoft.com/office/drawing/2014/main" id="{C60D561E-239E-7301-BD77-340B379F6893}"/>
              </a:ext>
            </a:extLst>
          </p:cNvPr>
          <p:cNvPicPr>
            <a:picLocks noChangeAspect="1"/>
          </p:cNvPicPr>
          <p:nvPr/>
        </p:nvPicPr>
        <p:blipFill>
          <a:blip r:embed="rId2"/>
          <a:stretch>
            <a:fillRect/>
          </a:stretch>
        </p:blipFill>
        <p:spPr>
          <a:xfrm>
            <a:off x="987552" y="2660903"/>
            <a:ext cx="9985248" cy="3994099"/>
          </a:xfrm>
          <a:prstGeom prst="rect">
            <a:avLst/>
          </a:prstGeom>
        </p:spPr>
      </p:pic>
    </p:spTree>
    <p:extLst>
      <p:ext uri="{BB962C8B-B14F-4D97-AF65-F5344CB8AC3E}">
        <p14:creationId xmlns:p14="http://schemas.microsoft.com/office/powerpoint/2010/main" val="70759903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75248-6516-C5CE-1B67-B40BD6D72D79}"/>
              </a:ext>
            </a:extLst>
          </p:cNvPr>
          <p:cNvSpPr>
            <a:spLocks noGrp="1"/>
          </p:cNvSpPr>
          <p:nvPr>
            <p:ph type="title"/>
          </p:nvPr>
        </p:nvSpPr>
        <p:spPr/>
        <p:txBody>
          <a:bodyPr/>
          <a:lstStyle/>
          <a:p>
            <a:r>
              <a:rPr lang="en-GB" dirty="0"/>
              <a:t>Evaluating State Reconstruction - Sample 4</a:t>
            </a:r>
            <a:endParaRPr lang="en-US" dirty="0"/>
          </a:p>
        </p:txBody>
      </p:sp>
      <p:pic>
        <p:nvPicPr>
          <p:cNvPr id="5" name="Picture 4" descr="A graph with lines and dots&#10;&#10;Description automatically generated">
            <a:extLst>
              <a:ext uri="{FF2B5EF4-FFF2-40B4-BE49-F238E27FC236}">
                <a16:creationId xmlns:a16="http://schemas.microsoft.com/office/drawing/2014/main" id="{10C20499-9660-0A1D-9D7D-D2325BFCC90B}"/>
              </a:ext>
            </a:extLst>
          </p:cNvPr>
          <p:cNvPicPr>
            <a:picLocks noChangeAspect="1"/>
          </p:cNvPicPr>
          <p:nvPr/>
        </p:nvPicPr>
        <p:blipFill>
          <a:blip r:embed="rId2"/>
          <a:stretch>
            <a:fillRect/>
          </a:stretch>
        </p:blipFill>
        <p:spPr>
          <a:xfrm>
            <a:off x="640079" y="2563368"/>
            <a:ext cx="10370820" cy="4148328"/>
          </a:xfrm>
          <a:prstGeom prst="rect">
            <a:avLst/>
          </a:prstGeom>
        </p:spPr>
      </p:pic>
    </p:spTree>
    <p:extLst>
      <p:ext uri="{BB962C8B-B14F-4D97-AF65-F5344CB8AC3E}">
        <p14:creationId xmlns:p14="http://schemas.microsoft.com/office/powerpoint/2010/main" val="223151736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9B29D-5B84-4C10-EA91-8A0CD74EB526}"/>
              </a:ext>
            </a:extLst>
          </p:cNvPr>
          <p:cNvSpPr>
            <a:spLocks noGrp="1"/>
          </p:cNvSpPr>
          <p:nvPr>
            <p:ph type="title"/>
          </p:nvPr>
        </p:nvSpPr>
        <p:spPr/>
        <p:txBody>
          <a:bodyPr/>
          <a:lstStyle/>
          <a:p>
            <a:r>
              <a:rPr lang="en-GB" dirty="0"/>
              <a:t>Evaluating State Reconstruction - Sample 5</a:t>
            </a:r>
            <a:endParaRPr lang="en-US" dirty="0"/>
          </a:p>
        </p:txBody>
      </p:sp>
      <p:pic>
        <p:nvPicPr>
          <p:cNvPr id="5" name="Picture 4" descr="A graph with lines and dots&#10;&#10;Description automatically generated">
            <a:extLst>
              <a:ext uri="{FF2B5EF4-FFF2-40B4-BE49-F238E27FC236}">
                <a16:creationId xmlns:a16="http://schemas.microsoft.com/office/drawing/2014/main" id="{FC35AA1A-9EA3-123B-BE0C-76ECE4AEF353}"/>
              </a:ext>
            </a:extLst>
          </p:cNvPr>
          <p:cNvPicPr>
            <a:picLocks noChangeAspect="1"/>
          </p:cNvPicPr>
          <p:nvPr/>
        </p:nvPicPr>
        <p:blipFill>
          <a:blip r:embed="rId2"/>
          <a:stretch>
            <a:fillRect/>
          </a:stretch>
        </p:blipFill>
        <p:spPr>
          <a:xfrm>
            <a:off x="963168" y="2663952"/>
            <a:ext cx="10104120" cy="4041648"/>
          </a:xfrm>
          <a:prstGeom prst="rect">
            <a:avLst/>
          </a:prstGeom>
        </p:spPr>
      </p:pic>
    </p:spTree>
    <p:extLst>
      <p:ext uri="{BB962C8B-B14F-4D97-AF65-F5344CB8AC3E}">
        <p14:creationId xmlns:p14="http://schemas.microsoft.com/office/powerpoint/2010/main" val="173316773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F6D39-1C96-B255-3F1B-F9783F7DD26D}"/>
              </a:ext>
            </a:extLst>
          </p:cNvPr>
          <p:cNvSpPr>
            <a:spLocks noGrp="1"/>
          </p:cNvSpPr>
          <p:nvPr>
            <p:ph type="title"/>
          </p:nvPr>
        </p:nvSpPr>
        <p:spPr/>
        <p:txBody>
          <a:bodyPr>
            <a:normAutofit fontScale="90000"/>
          </a:bodyPr>
          <a:lstStyle/>
          <a:p>
            <a:r>
              <a:rPr lang="en-GB" dirty="0"/>
              <a:t>Evaluating State Reconstruction - Interpretation</a:t>
            </a:r>
            <a:endParaRPr lang="en-US" dirty="0"/>
          </a:p>
        </p:txBody>
      </p:sp>
      <p:sp>
        <p:nvSpPr>
          <p:cNvPr id="3" name="Content Placeholder 2">
            <a:extLst>
              <a:ext uri="{FF2B5EF4-FFF2-40B4-BE49-F238E27FC236}">
                <a16:creationId xmlns:a16="http://schemas.microsoft.com/office/drawing/2014/main" id="{B4A720DC-7F85-0E9A-E50F-C2E01EA16E3D}"/>
              </a:ext>
            </a:extLst>
          </p:cNvPr>
          <p:cNvSpPr>
            <a:spLocks noGrp="1"/>
          </p:cNvSpPr>
          <p:nvPr>
            <p:ph idx="1"/>
          </p:nvPr>
        </p:nvSpPr>
        <p:spPr/>
        <p:txBody>
          <a:bodyPr/>
          <a:lstStyle/>
          <a:p>
            <a:pPr marL="0" indent="0">
              <a:buNone/>
            </a:pPr>
            <a:r>
              <a:rPr lang="en-GB" dirty="0"/>
              <a:t>These visual results </a:t>
            </a:r>
            <a:r>
              <a:rPr lang="en-GB" b="1" dirty="0"/>
              <a:t>confirms the issue </a:t>
            </a:r>
            <a:r>
              <a:rPr lang="en-GB" dirty="0"/>
              <a:t>: compressing an already compact state space can degrade representational quality, potentially impeding the agent’s ability to learn meaningful policies. Thus, while VAE could offer generalization benefits in high-dimensional domains, </a:t>
            </a:r>
            <a:r>
              <a:rPr lang="en-GB" b="1" dirty="0"/>
              <a:t>their use in low-dimensional problems like </a:t>
            </a:r>
            <a:r>
              <a:rPr lang="en-GB" b="1" dirty="0" err="1"/>
              <a:t>LunarLander</a:t>
            </a:r>
            <a:r>
              <a:rPr lang="en-GB" b="1" dirty="0"/>
              <a:t> doesn’t improve sample efficiency due to information loss</a:t>
            </a:r>
            <a:r>
              <a:rPr lang="en-GB" dirty="0"/>
              <a:t>.</a:t>
            </a:r>
          </a:p>
        </p:txBody>
      </p:sp>
    </p:spTree>
    <p:extLst>
      <p:ext uri="{BB962C8B-B14F-4D97-AF65-F5344CB8AC3E}">
        <p14:creationId xmlns:p14="http://schemas.microsoft.com/office/powerpoint/2010/main" val="2445830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A21BE-B236-30AC-B3B0-003499D87A23}"/>
              </a:ext>
            </a:extLst>
          </p:cNvPr>
          <p:cNvSpPr>
            <a:spLocks noGrp="1"/>
          </p:cNvSpPr>
          <p:nvPr>
            <p:ph type="title"/>
          </p:nvPr>
        </p:nvSpPr>
        <p:spPr/>
        <p:txBody>
          <a:bodyPr/>
          <a:lstStyle/>
          <a:p>
            <a:r>
              <a:rPr lang="en-US" dirty="0"/>
              <a:t>Why Online Learning works better?</a:t>
            </a:r>
          </a:p>
        </p:txBody>
      </p:sp>
      <p:sp>
        <p:nvSpPr>
          <p:cNvPr id="3" name="Content Placeholder 2">
            <a:extLst>
              <a:ext uri="{FF2B5EF4-FFF2-40B4-BE49-F238E27FC236}">
                <a16:creationId xmlns:a16="http://schemas.microsoft.com/office/drawing/2014/main" id="{F14A6467-78EE-5E37-6FF3-70AE205F6232}"/>
              </a:ext>
            </a:extLst>
          </p:cNvPr>
          <p:cNvSpPr>
            <a:spLocks noGrp="1"/>
          </p:cNvSpPr>
          <p:nvPr>
            <p:ph idx="1"/>
          </p:nvPr>
        </p:nvSpPr>
        <p:spPr/>
        <p:txBody>
          <a:bodyPr/>
          <a:lstStyle/>
          <a:p>
            <a:pPr marL="0" indent="0">
              <a:buNone/>
            </a:pPr>
            <a:r>
              <a:rPr lang="en-GB" dirty="0"/>
              <a:t>In </a:t>
            </a:r>
            <a:r>
              <a:rPr lang="en-GB" b="1" dirty="0"/>
              <a:t>online learning</a:t>
            </a:r>
            <a:r>
              <a:rPr lang="en-GB" dirty="0"/>
              <a:t>, SAC works great because it:</a:t>
            </a:r>
          </a:p>
          <a:p>
            <a:pPr>
              <a:buFont typeface="Arial" panose="020B0604020202020204" pitchFamily="34" charset="0"/>
              <a:buChar char="•"/>
            </a:pPr>
            <a:r>
              <a:rPr lang="en-GB" dirty="0"/>
              <a:t>Collects new data that matches its current policy </a:t>
            </a:r>
            <a:r>
              <a:rPr lang="el-GR" dirty="0"/>
              <a:t>π</a:t>
            </a:r>
          </a:p>
          <a:p>
            <a:pPr>
              <a:buFont typeface="Arial" panose="020B0604020202020204" pitchFamily="34" charset="0"/>
              <a:buChar char="•"/>
            </a:pPr>
            <a:r>
              <a:rPr lang="en-GB" dirty="0"/>
              <a:t>Keeps improving the policy using good and up-to-date information</a:t>
            </a:r>
          </a:p>
          <a:p>
            <a:pPr marL="0" indent="0">
              <a:buNone/>
            </a:pPr>
            <a:r>
              <a:rPr lang="en-GB" dirty="0"/>
              <a:t>So, policy </a:t>
            </a:r>
            <a:r>
              <a:rPr lang="el-GR" dirty="0"/>
              <a:t>π </a:t>
            </a:r>
            <a:r>
              <a:rPr lang="en-GB" dirty="0"/>
              <a:t>is learning from data that was generated by itself, the Q-values it learns are better</a:t>
            </a:r>
          </a:p>
          <a:p>
            <a:pPr marL="0" indent="0">
              <a:buNone/>
            </a:pPr>
            <a:endParaRPr lang="en-US" dirty="0"/>
          </a:p>
        </p:txBody>
      </p:sp>
    </p:spTree>
    <p:extLst>
      <p:ext uri="{BB962C8B-B14F-4D97-AF65-F5344CB8AC3E}">
        <p14:creationId xmlns:p14="http://schemas.microsoft.com/office/powerpoint/2010/main" val="34265051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E6077-F0AA-6404-83AD-AA505B5C9C7B}"/>
              </a:ext>
            </a:extLst>
          </p:cNvPr>
          <p:cNvSpPr>
            <a:spLocks noGrp="1"/>
          </p:cNvSpPr>
          <p:nvPr>
            <p:ph type="title"/>
          </p:nvPr>
        </p:nvSpPr>
        <p:spPr>
          <a:xfrm>
            <a:off x="640080" y="1189539"/>
            <a:ext cx="10890929" cy="795528"/>
          </a:xfrm>
        </p:spPr>
        <p:txBody>
          <a:bodyPr/>
          <a:lstStyle/>
          <a:p>
            <a:r>
              <a:rPr lang="en-GB" dirty="0"/>
              <a:t>Soft Bellman Backup</a:t>
            </a:r>
            <a:endParaRPr lang="en-US" dirty="0"/>
          </a:p>
        </p:txBody>
      </p:sp>
      <p:sp>
        <p:nvSpPr>
          <p:cNvPr id="3" name="Content Placeholder 2">
            <a:extLst>
              <a:ext uri="{FF2B5EF4-FFF2-40B4-BE49-F238E27FC236}">
                <a16:creationId xmlns:a16="http://schemas.microsoft.com/office/drawing/2014/main" id="{060DC67F-F79A-221B-B8ED-5BAEC04B8417}"/>
              </a:ext>
            </a:extLst>
          </p:cNvPr>
          <p:cNvSpPr>
            <a:spLocks noGrp="1"/>
          </p:cNvSpPr>
          <p:nvPr>
            <p:ph idx="1"/>
          </p:nvPr>
        </p:nvSpPr>
        <p:spPr>
          <a:xfrm>
            <a:off x="640080" y="2181917"/>
            <a:ext cx="10890928" cy="795528"/>
          </a:xfrm>
        </p:spPr>
        <p:txBody>
          <a:bodyPr>
            <a:normAutofit lnSpcReduction="10000"/>
          </a:bodyPr>
          <a:lstStyle/>
          <a:p>
            <a:pPr marL="0" indent="0">
              <a:buNone/>
            </a:pPr>
            <a:r>
              <a:rPr lang="en-GB" dirty="0"/>
              <a:t>The </a:t>
            </a:r>
            <a:r>
              <a:rPr lang="en-GB" b="1" dirty="0"/>
              <a:t>Soft Bellman Backup</a:t>
            </a:r>
            <a:r>
              <a:rPr lang="en-GB" dirty="0"/>
              <a:t> is the </a:t>
            </a:r>
            <a:r>
              <a:rPr lang="en-GB" b="1" dirty="0"/>
              <a:t>core update rule</a:t>
            </a:r>
            <a:r>
              <a:rPr lang="en-GB" dirty="0"/>
              <a:t> that SAC uses to learn the Q-values, and it reveals - Why SAC works so well when collecting its own data</a:t>
            </a:r>
          </a:p>
          <a:p>
            <a:pPr marL="0" indent="0">
              <a:buNone/>
            </a:pPr>
            <a:endParaRPr lang="en-US" dirty="0"/>
          </a:p>
        </p:txBody>
      </p:sp>
      <p:pic>
        <p:nvPicPr>
          <p:cNvPr id="5" name="Picture 4">
            <a:extLst>
              <a:ext uri="{FF2B5EF4-FFF2-40B4-BE49-F238E27FC236}">
                <a16:creationId xmlns:a16="http://schemas.microsoft.com/office/drawing/2014/main" id="{B5CB56EF-17B0-2AC0-3C54-C790CFC91913}"/>
              </a:ext>
            </a:extLst>
          </p:cNvPr>
          <p:cNvPicPr>
            <a:picLocks noChangeAspect="1"/>
          </p:cNvPicPr>
          <p:nvPr/>
        </p:nvPicPr>
        <p:blipFill>
          <a:blip r:embed="rId2"/>
          <a:stretch>
            <a:fillRect/>
          </a:stretch>
        </p:blipFill>
        <p:spPr>
          <a:xfrm>
            <a:off x="6175022" y="3020667"/>
            <a:ext cx="5572396" cy="1470377"/>
          </a:xfrm>
          <a:prstGeom prst="rect">
            <a:avLst/>
          </a:prstGeom>
        </p:spPr>
      </p:pic>
      <p:sp>
        <p:nvSpPr>
          <p:cNvPr id="7" name="TextBox 6">
            <a:extLst>
              <a:ext uri="{FF2B5EF4-FFF2-40B4-BE49-F238E27FC236}">
                <a16:creationId xmlns:a16="http://schemas.microsoft.com/office/drawing/2014/main" id="{DCBB6B2D-B0AA-B8CC-E4BF-2CC9DBAB2BC4}"/>
              </a:ext>
            </a:extLst>
          </p:cNvPr>
          <p:cNvSpPr txBox="1"/>
          <p:nvPr/>
        </p:nvSpPr>
        <p:spPr>
          <a:xfrm>
            <a:off x="640080" y="4652798"/>
            <a:ext cx="9736704" cy="2031325"/>
          </a:xfrm>
          <a:prstGeom prst="rect">
            <a:avLst/>
          </a:prstGeom>
          <a:noFill/>
        </p:spPr>
        <p:txBody>
          <a:bodyPr wrap="none" rtlCol="0">
            <a:spAutoFit/>
          </a:bodyPr>
          <a:lstStyle/>
          <a:p>
            <a:r>
              <a:rPr lang="en-US" dirty="0"/>
              <a:t>This further confirms </a:t>
            </a:r>
            <a:r>
              <a:rPr lang="en-GB" b="1" dirty="0"/>
              <a:t>Why Online SAC Works Well</a:t>
            </a:r>
          </a:p>
          <a:p>
            <a:endParaRPr lang="en-GB" b="1" dirty="0"/>
          </a:p>
          <a:p>
            <a:pPr marL="285750" indent="-285750">
              <a:buFont typeface="Arial" panose="020B0604020202020204" pitchFamily="34" charset="0"/>
              <a:buChar char="•"/>
            </a:pPr>
            <a:r>
              <a:rPr lang="en-GB" dirty="0"/>
              <a:t>In </a:t>
            </a:r>
            <a:r>
              <a:rPr lang="en-GB" b="1" dirty="0"/>
              <a:t>online training</a:t>
            </a:r>
            <a:r>
              <a:rPr lang="en-GB" dirty="0"/>
              <a:t>, the agent is constantly gathering data using its </a:t>
            </a:r>
            <a:r>
              <a:rPr lang="en-GB" b="1" dirty="0"/>
              <a:t>current policy </a:t>
            </a:r>
            <a:r>
              <a:rPr lang="el-GR" dirty="0"/>
              <a:t>π</a:t>
            </a:r>
            <a:r>
              <a:rPr lang="en-GB" dirty="0"/>
              <a:t>.</a:t>
            </a:r>
          </a:p>
          <a:p>
            <a:pPr marL="285750" indent="-285750">
              <a:buFont typeface="Arial" panose="020B0604020202020204" pitchFamily="34" charset="0"/>
              <a:buChar char="•"/>
            </a:pPr>
            <a:r>
              <a:rPr lang="en-GB" dirty="0"/>
              <a:t>This means the actions a′ used in the soft Bellman backup </a:t>
            </a:r>
            <a:r>
              <a:rPr lang="en-GB" b="1" dirty="0"/>
              <a:t>actually exist</a:t>
            </a:r>
            <a:r>
              <a:rPr lang="en-GB" dirty="0"/>
              <a:t> in the replay buffer.</a:t>
            </a:r>
          </a:p>
          <a:p>
            <a:pPr marL="285750" indent="-285750">
              <a:buFont typeface="Arial" panose="020B0604020202020204" pitchFamily="34" charset="0"/>
              <a:buChar char="•"/>
            </a:pPr>
            <a:r>
              <a:rPr lang="en-GB" dirty="0"/>
              <a:t>So, the Q-values it learns are grounded in </a:t>
            </a:r>
            <a:r>
              <a:rPr lang="en-GB" b="1" dirty="0"/>
              <a:t>real, seen transitions</a:t>
            </a:r>
            <a:r>
              <a:rPr lang="en-GB" dirty="0"/>
              <a:t>.</a:t>
            </a:r>
          </a:p>
          <a:p>
            <a:pPr marL="285750" indent="-285750">
              <a:buFont typeface="Arial" panose="020B0604020202020204" pitchFamily="34" charset="0"/>
              <a:buChar char="•"/>
            </a:pPr>
            <a:r>
              <a:rPr lang="en-GB" dirty="0"/>
              <a:t>This makes the estimate of future rewards (the Q-values) </a:t>
            </a:r>
            <a:r>
              <a:rPr lang="en-GB" b="1" dirty="0"/>
              <a:t>accurate and stable</a:t>
            </a:r>
            <a:r>
              <a:rPr lang="en-GB" dirty="0"/>
              <a:t>.</a:t>
            </a:r>
          </a:p>
          <a:p>
            <a:endParaRPr lang="en-US" dirty="0"/>
          </a:p>
        </p:txBody>
      </p:sp>
      <p:pic>
        <p:nvPicPr>
          <p:cNvPr id="9" name="Picture 8">
            <a:extLst>
              <a:ext uri="{FF2B5EF4-FFF2-40B4-BE49-F238E27FC236}">
                <a16:creationId xmlns:a16="http://schemas.microsoft.com/office/drawing/2014/main" id="{57F32854-A749-C2DC-4C53-30DFE559E1F4}"/>
              </a:ext>
            </a:extLst>
          </p:cNvPr>
          <p:cNvPicPr>
            <a:picLocks noChangeAspect="1"/>
          </p:cNvPicPr>
          <p:nvPr/>
        </p:nvPicPr>
        <p:blipFill>
          <a:blip r:embed="rId3"/>
          <a:stretch>
            <a:fillRect/>
          </a:stretch>
        </p:blipFill>
        <p:spPr>
          <a:xfrm>
            <a:off x="1531902" y="3072694"/>
            <a:ext cx="4088541" cy="1255694"/>
          </a:xfrm>
          <a:prstGeom prst="rect">
            <a:avLst/>
          </a:prstGeom>
        </p:spPr>
      </p:pic>
      <p:sp>
        <p:nvSpPr>
          <p:cNvPr id="10" name="TextBox 9">
            <a:extLst>
              <a:ext uri="{FF2B5EF4-FFF2-40B4-BE49-F238E27FC236}">
                <a16:creationId xmlns:a16="http://schemas.microsoft.com/office/drawing/2014/main" id="{243B93D7-CB30-CAA0-4C00-33D6D5567EA7}"/>
              </a:ext>
            </a:extLst>
          </p:cNvPr>
          <p:cNvSpPr txBox="1"/>
          <p:nvPr/>
        </p:nvSpPr>
        <p:spPr>
          <a:xfrm>
            <a:off x="1761067" y="3531264"/>
            <a:ext cx="880533" cy="338554"/>
          </a:xfrm>
          <a:prstGeom prst="rect">
            <a:avLst/>
          </a:prstGeom>
          <a:noFill/>
        </p:spPr>
        <p:txBody>
          <a:bodyPr wrap="square" rtlCol="0">
            <a:spAutoFit/>
          </a:bodyPr>
          <a:lstStyle/>
          <a:p>
            <a:r>
              <a:rPr lang="en-US" sz="1600" dirty="0"/>
              <a:t>Where,</a:t>
            </a:r>
          </a:p>
        </p:txBody>
      </p:sp>
    </p:spTree>
    <p:extLst>
      <p:ext uri="{BB962C8B-B14F-4D97-AF65-F5344CB8AC3E}">
        <p14:creationId xmlns:p14="http://schemas.microsoft.com/office/powerpoint/2010/main" val="23509579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E2BBD-761B-DC51-ADE6-0F24AE2C2C24}"/>
              </a:ext>
            </a:extLst>
          </p:cNvPr>
          <p:cNvSpPr>
            <a:spLocks noGrp="1"/>
          </p:cNvSpPr>
          <p:nvPr>
            <p:ph type="title"/>
          </p:nvPr>
        </p:nvSpPr>
        <p:spPr/>
        <p:txBody>
          <a:bodyPr/>
          <a:lstStyle/>
          <a:p>
            <a:r>
              <a:rPr lang="en-US" dirty="0"/>
              <a:t>Why SAC Struggles in Offline?</a:t>
            </a:r>
          </a:p>
        </p:txBody>
      </p:sp>
      <p:sp>
        <p:nvSpPr>
          <p:cNvPr id="3" name="Content Placeholder 2">
            <a:extLst>
              <a:ext uri="{FF2B5EF4-FFF2-40B4-BE49-F238E27FC236}">
                <a16:creationId xmlns:a16="http://schemas.microsoft.com/office/drawing/2014/main" id="{A42F7B1E-C097-5313-93E3-768115DFB708}"/>
              </a:ext>
            </a:extLst>
          </p:cNvPr>
          <p:cNvSpPr>
            <a:spLocks noGrp="1"/>
          </p:cNvSpPr>
          <p:nvPr>
            <p:ph idx="1"/>
          </p:nvPr>
        </p:nvSpPr>
        <p:spPr/>
        <p:txBody>
          <a:bodyPr/>
          <a:lstStyle/>
          <a:p>
            <a:pPr marL="0" indent="0">
              <a:buNone/>
            </a:pPr>
            <a:r>
              <a:rPr lang="en-GB" dirty="0"/>
              <a:t>1. In </a:t>
            </a:r>
            <a:r>
              <a:rPr lang="en-GB" b="1" dirty="0"/>
              <a:t>offline RL</a:t>
            </a:r>
            <a:r>
              <a:rPr lang="en-GB" dirty="0"/>
              <a:t>, we train using a fixed dataset D={(</a:t>
            </a:r>
            <a:r>
              <a:rPr lang="en-GB" dirty="0" err="1"/>
              <a:t>s,a,r,s</a:t>
            </a:r>
            <a:r>
              <a:rPr lang="en-GB" dirty="0"/>
              <a:t>′)} </a:t>
            </a:r>
            <a:r>
              <a:rPr lang="en-GB" b="1" dirty="0"/>
              <a:t>collected by another policy</a:t>
            </a:r>
            <a:r>
              <a:rPr lang="en-GB" dirty="0"/>
              <a:t>, not by interacting with the environment. This causes </a:t>
            </a:r>
            <a:r>
              <a:rPr lang="en-GB" b="1" dirty="0"/>
              <a:t>overestimation of Q Values</a:t>
            </a:r>
          </a:p>
          <a:p>
            <a:pPr marL="0" indent="0">
              <a:buNone/>
            </a:pPr>
            <a:r>
              <a:rPr lang="en-GB" dirty="0"/>
              <a:t>The dataset policy </a:t>
            </a:r>
            <a:r>
              <a:rPr lang="el-GR" b="1" dirty="0"/>
              <a:t>β(</a:t>
            </a:r>
            <a:r>
              <a:rPr lang="en-GB" b="1" dirty="0" err="1"/>
              <a:t>a∣s</a:t>
            </a:r>
            <a:r>
              <a:rPr lang="en-GB" b="1" dirty="0"/>
              <a:t>) is different from the current policy </a:t>
            </a:r>
            <a:r>
              <a:rPr lang="el-GR" b="1" dirty="0"/>
              <a:t>π(</a:t>
            </a:r>
            <a:r>
              <a:rPr lang="en-GB" b="1" dirty="0" err="1"/>
              <a:t>a∣s</a:t>
            </a:r>
            <a:r>
              <a:rPr lang="en-GB" b="1" dirty="0"/>
              <a:t>) :</a:t>
            </a:r>
          </a:p>
          <a:p>
            <a:pPr>
              <a:buFont typeface="Arial" panose="020B0604020202020204" pitchFamily="34" charset="0"/>
              <a:buChar char="•"/>
            </a:pPr>
            <a:r>
              <a:rPr lang="en-GB" dirty="0"/>
              <a:t>Actions in buffer were chosen by </a:t>
            </a:r>
            <a:r>
              <a:rPr lang="el-GR" dirty="0"/>
              <a:t>β</a:t>
            </a:r>
            <a:endParaRPr lang="en-US" dirty="0"/>
          </a:p>
          <a:p>
            <a:pPr>
              <a:buFont typeface="Arial" panose="020B0604020202020204" pitchFamily="34" charset="0"/>
              <a:buChar char="•"/>
            </a:pPr>
            <a:r>
              <a:rPr lang="en-GB" dirty="0"/>
              <a:t>But SAC updates using </a:t>
            </a:r>
            <a:r>
              <a:rPr lang="el-GR" dirty="0"/>
              <a:t>π, </a:t>
            </a:r>
            <a:r>
              <a:rPr lang="en-GB" dirty="0"/>
              <a:t>which may assign high probability to </a:t>
            </a:r>
            <a:r>
              <a:rPr lang="en-GB" b="1" dirty="0"/>
              <a:t>out-of-distribution (OOD)</a:t>
            </a:r>
            <a:r>
              <a:rPr lang="en-GB" dirty="0"/>
              <a:t> actions</a:t>
            </a:r>
          </a:p>
          <a:p>
            <a:r>
              <a:rPr lang="en-GB" dirty="0"/>
              <a:t>This causes Q-values to be overestimated.</a:t>
            </a:r>
          </a:p>
          <a:p>
            <a:pPr marL="0" indent="0">
              <a:buNone/>
            </a:pPr>
            <a:endParaRPr lang="en-US" dirty="0"/>
          </a:p>
        </p:txBody>
      </p:sp>
    </p:spTree>
    <p:extLst>
      <p:ext uri="{BB962C8B-B14F-4D97-AF65-F5344CB8AC3E}">
        <p14:creationId xmlns:p14="http://schemas.microsoft.com/office/powerpoint/2010/main" val="22568201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95C0A-82BF-DE7A-306F-9BD96A0E5066}"/>
              </a:ext>
            </a:extLst>
          </p:cNvPr>
          <p:cNvSpPr>
            <a:spLocks noGrp="1"/>
          </p:cNvSpPr>
          <p:nvPr>
            <p:ph type="title"/>
          </p:nvPr>
        </p:nvSpPr>
        <p:spPr/>
        <p:txBody>
          <a:bodyPr/>
          <a:lstStyle/>
          <a:p>
            <a:r>
              <a:rPr lang="en-US" dirty="0"/>
              <a:t>Why SAC Struggles in Offline? (Cont.)</a:t>
            </a:r>
          </a:p>
        </p:txBody>
      </p:sp>
      <p:sp>
        <p:nvSpPr>
          <p:cNvPr id="3" name="Content Placeholder 2">
            <a:extLst>
              <a:ext uri="{FF2B5EF4-FFF2-40B4-BE49-F238E27FC236}">
                <a16:creationId xmlns:a16="http://schemas.microsoft.com/office/drawing/2014/main" id="{88398A91-FFB8-9080-0AB4-C071747DC55E}"/>
              </a:ext>
            </a:extLst>
          </p:cNvPr>
          <p:cNvSpPr>
            <a:spLocks noGrp="1"/>
          </p:cNvSpPr>
          <p:nvPr>
            <p:ph idx="1"/>
          </p:nvPr>
        </p:nvSpPr>
        <p:spPr/>
        <p:txBody>
          <a:bodyPr>
            <a:normAutofit/>
          </a:bodyPr>
          <a:lstStyle/>
          <a:p>
            <a:pPr marL="0" indent="0">
              <a:buNone/>
            </a:pPr>
            <a:r>
              <a:rPr lang="en-US" dirty="0"/>
              <a:t>2. </a:t>
            </a:r>
            <a:r>
              <a:rPr lang="en-US" b="1" dirty="0"/>
              <a:t>Unseen Actions : </a:t>
            </a:r>
          </a:p>
          <a:p>
            <a:r>
              <a:rPr lang="en-GB" dirty="0"/>
              <a:t>SAC samples actions a′∼</a:t>
            </a:r>
            <a:r>
              <a:rPr lang="el-GR" dirty="0"/>
              <a:t>π(</a:t>
            </a:r>
            <a:r>
              <a:rPr lang="en-GB" dirty="0" err="1"/>
              <a:t>a∣s</a:t>
            </a:r>
            <a:r>
              <a:rPr lang="en-GB" dirty="0"/>
              <a:t>′) during learning.</a:t>
            </a:r>
          </a:p>
          <a:p>
            <a:pPr>
              <a:buFont typeface="Arial" panose="020B0604020202020204" pitchFamily="34" charset="0"/>
              <a:buChar char="•"/>
            </a:pPr>
            <a:r>
              <a:rPr lang="en-GB" dirty="0"/>
              <a:t>But in offline RL, these actions </a:t>
            </a:r>
            <a:r>
              <a:rPr lang="en-GB" b="1" dirty="0"/>
              <a:t>may not exist</a:t>
            </a:r>
            <a:r>
              <a:rPr lang="en-GB" dirty="0"/>
              <a:t> in the dataset.</a:t>
            </a:r>
          </a:p>
          <a:p>
            <a:pPr>
              <a:buFont typeface="Arial" panose="020B0604020202020204" pitchFamily="34" charset="0"/>
              <a:buChar char="•"/>
            </a:pPr>
            <a:r>
              <a:rPr lang="en-GB" dirty="0"/>
              <a:t>When the Q-function tries to evaluate Q(</a:t>
            </a:r>
            <a:r>
              <a:rPr lang="en-GB" dirty="0" err="1"/>
              <a:t>s′,a</a:t>
            </a:r>
            <a:r>
              <a:rPr lang="en-GB" dirty="0"/>
              <a:t>′), it tries random guesses.</a:t>
            </a:r>
          </a:p>
          <a:p>
            <a:pPr marL="0" indent="0">
              <a:buNone/>
            </a:pPr>
            <a:endParaRPr lang="en-GB" dirty="0"/>
          </a:p>
          <a:p>
            <a:pPr marL="0" indent="0">
              <a:buNone/>
            </a:pPr>
            <a:r>
              <a:rPr lang="en-GB" dirty="0"/>
              <a:t>3. This could be even worsened by </a:t>
            </a:r>
            <a:r>
              <a:rPr lang="en-GB" b="1" dirty="0"/>
              <a:t>Entropy Term (−</a:t>
            </a:r>
            <a:r>
              <a:rPr lang="el-GR" b="1" dirty="0"/>
              <a:t>α</a:t>
            </a:r>
            <a:r>
              <a:rPr lang="en-GB" b="1" dirty="0"/>
              <a:t>log</a:t>
            </a:r>
            <a:r>
              <a:rPr lang="el-GR" b="1" dirty="0"/>
              <a:t>π(</a:t>
            </a:r>
            <a:r>
              <a:rPr lang="en-GB" b="1" dirty="0" err="1"/>
              <a:t>a∣s</a:t>
            </a:r>
            <a:r>
              <a:rPr lang="en-GB" b="1" dirty="0"/>
              <a:t>) ), </a:t>
            </a:r>
            <a:r>
              <a:rPr lang="en-GB" dirty="0"/>
              <a:t>as it can push the policy toward diverse actions not supported by the dataset</a:t>
            </a:r>
            <a:endParaRPr lang="en-US" dirty="0"/>
          </a:p>
        </p:txBody>
      </p:sp>
    </p:spTree>
    <p:extLst>
      <p:ext uri="{BB962C8B-B14F-4D97-AF65-F5344CB8AC3E}">
        <p14:creationId xmlns:p14="http://schemas.microsoft.com/office/powerpoint/2010/main" val="11775092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4EC64-5C02-A61C-884E-5CCE3BFD554B}"/>
              </a:ext>
            </a:extLst>
          </p:cNvPr>
          <p:cNvSpPr>
            <a:spLocks noGrp="1"/>
          </p:cNvSpPr>
          <p:nvPr>
            <p:ph type="title"/>
          </p:nvPr>
        </p:nvSpPr>
        <p:spPr>
          <a:xfrm>
            <a:off x="640079" y="1371601"/>
            <a:ext cx="10890929" cy="863599"/>
          </a:xfrm>
        </p:spPr>
        <p:txBody>
          <a:bodyPr/>
          <a:lstStyle/>
          <a:p>
            <a:r>
              <a:rPr lang="en-GB" dirty="0"/>
              <a:t>Why SAC Works Across Many Environments?</a:t>
            </a:r>
            <a:endParaRPr lang="en-US" dirty="0"/>
          </a:p>
        </p:txBody>
      </p:sp>
      <p:pic>
        <p:nvPicPr>
          <p:cNvPr id="4" name="Content Placeholder 3">
            <a:extLst>
              <a:ext uri="{FF2B5EF4-FFF2-40B4-BE49-F238E27FC236}">
                <a16:creationId xmlns:a16="http://schemas.microsoft.com/office/drawing/2014/main" id="{8257C3C7-15BB-5B8E-CF70-3C16C5716582}"/>
              </a:ext>
            </a:extLst>
          </p:cNvPr>
          <p:cNvPicPr>
            <a:picLocks noGrp="1" noChangeAspect="1"/>
          </p:cNvPicPr>
          <p:nvPr>
            <p:ph idx="1"/>
          </p:nvPr>
        </p:nvPicPr>
        <p:blipFill>
          <a:blip r:embed="rId2"/>
          <a:stretch>
            <a:fillRect/>
          </a:stretch>
        </p:blipFill>
        <p:spPr>
          <a:xfrm>
            <a:off x="969739" y="2859086"/>
            <a:ext cx="5412639" cy="1326097"/>
          </a:xfrm>
          <a:prstGeom prst="rect">
            <a:avLst/>
          </a:prstGeom>
        </p:spPr>
      </p:pic>
      <p:sp>
        <p:nvSpPr>
          <p:cNvPr id="5" name="TextBox 4">
            <a:extLst>
              <a:ext uri="{FF2B5EF4-FFF2-40B4-BE49-F238E27FC236}">
                <a16:creationId xmlns:a16="http://schemas.microsoft.com/office/drawing/2014/main" id="{660C3F02-B5DA-64C3-34F3-F15DAC8638DD}"/>
              </a:ext>
            </a:extLst>
          </p:cNvPr>
          <p:cNvSpPr txBox="1"/>
          <p:nvPr/>
        </p:nvSpPr>
        <p:spPr>
          <a:xfrm>
            <a:off x="7378954" y="2672818"/>
            <a:ext cx="4391379" cy="923330"/>
          </a:xfrm>
          <a:prstGeom prst="rect">
            <a:avLst/>
          </a:prstGeom>
          <a:noFill/>
        </p:spPr>
        <p:txBody>
          <a:bodyPr wrap="square" rtlCol="0">
            <a:spAutoFit/>
          </a:bodyPr>
          <a:lstStyle/>
          <a:p>
            <a:r>
              <a:rPr lang="en-GB" dirty="0"/>
              <a:t>This encourages </a:t>
            </a:r>
            <a:r>
              <a:rPr lang="en-GB" b="1" dirty="0"/>
              <a:t>diverse actions</a:t>
            </a:r>
            <a:r>
              <a:rPr lang="en-GB" dirty="0"/>
              <a:t>, improving exploration in </a:t>
            </a:r>
            <a:r>
              <a:rPr lang="en-GB" b="1" dirty="0"/>
              <a:t>continuous and sparse reward</a:t>
            </a:r>
            <a:r>
              <a:rPr lang="en-GB" dirty="0"/>
              <a:t> environments.</a:t>
            </a:r>
            <a:endParaRPr lang="en-US" dirty="0"/>
          </a:p>
        </p:txBody>
      </p:sp>
      <p:sp>
        <p:nvSpPr>
          <p:cNvPr id="6" name="TextBox 5">
            <a:extLst>
              <a:ext uri="{FF2B5EF4-FFF2-40B4-BE49-F238E27FC236}">
                <a16:creationId xmlns:a16="http://schemas.microsoft.com/office/drawing/2014/main" id="{752DBE93-3B92-FF2F-D18B-EAB7CD89B02C}"/>
              </a:ext>
            </a:extLst>
          </p:cNvPr>
          <p:cNvSpPr txBox="1"/>
          <p:nvPr/>
        </p:nvSpPr>
        <p:spPr>
          <a:xfrm>
            <a:off x="835378" y="2303486"/>
            <a:ext cx="5681363" cy="369332"/>
          </a:xfrm>
          <a:prstGeom prst="rect">
            <a:avLst/>
          </a:prstGeom>
          <a:noFill/>
        </p:spPr>
        <p:txBody>
          <a:bodyPr wrap="none" rtlCol="0">
            <a:spAutoFit/>
          </a:bodyPr>
          <a:lstStyle/>
          <a:p>
            <a:r>
              <a:rPr lang="en-GB" dirty="0"/>
              <a:t>1. SAC maximizes </a:t>
            </a:r>
            <a:r>
              <a:rPr lang="en-GB" b="1" dirty="0"/>
              <a:t>both expected reward and entropy</a:t>
            </a:r>
            <a:r>
              <a:rPr lang="en-GB" dirty="0"/>
              <a:t>:</a:t>
            </a:r>
            <a:endParaRPr lang="en-US" dirty="0"/>
          </a:p>
        </p:txBody>
      </p:sp>
      <p:sp>
        <p:nvSpPr>
          <p:cNvPr id="7" name="TextBox 6">
            <a:extLst>
              <a:ext uri="{FF2B5EF4-FFF2-40B4-BE49-F238E27FC236}">
                <a16:creationId xmlns:a16="http://schemas.microsoft.com/office/drawing/2014/main" id="{716A5ED3-76AF-290C-8169-8890F91A77C7}"/>
              </a:ext>
            </a:extLst>
          </p:cNvPr>
          <p:cNvSpPr txBox="1"/>
          <p:nvPr/>
        </p:nvSpPr>
        <p:spPr>
          <a:xfrm>
            <a:off x="947293" y="4910667"/>
            <a:ext cx="4525598" cy="369332"/>
          </a:xfrm>
          <a:prstGeom prst="rect">
            <a:avLst/>
          </a:prstGeom>
          <a:noFill/>
        </p:spPr>
        <p:txBody>
          <a:bodyPr wrap="none" rtlCol="0">
            <a:spAutoFit/>
          </a:bodyPr>
          <a:lstStyle/>
          <a:p>
            <a:r>
              <a:rPr lang="en-GB" dirty="0"/>
              <a:t>2. Soft Bellman Backup Stabilizes Learning</a:t>
            </a:r>
            <a:endParaRPr lang="en-US" dirty="0"/>
          </a:p>
        </p:txBody>
      </p:sp>
      <p:pic>
        <p:nvPicPr>
          <p:cNvPr id="8" name="Picture 7">
            <a:extLst>
              <a:ext uri="{FF2B5EF4-FFF2-40B4-BE49-F238E27FC236}">
                <a16:creationId xmlns:a16="http://schemas.microsoft.com/office/drawing/2014/main" id="{74A6D84D-3AC1-878C-2C4D-1289B77EEC25}"/>
              </a:ext>
            </a:extLst>
          </p:cNvPr>
          <p:cNvPicPr>
            <a:picLocks noChangeAspect="1"/>
          </p:cNvPicPr>
          <p:nvPr/>
        </p:nvPicPr>
        <p:blipFill>
          <a:blip r:embed="rId3"/>
          <a:stretch>
            <a:fillRect/>
          </a:stretch>
        </p:blipFill>
        <p:spPr>
          <a:xfrm>
            <a:off x="1292578" y="5371178"/>
            <a:ext cx="4180313" cy="458555"/>
          </a:xfrm>
          <a:prstGeom prst="rect">
            <a:avLst/>
          </a:prstGeom>
        </p:spPr>
      </p:pic>
      <p:pic>
        <p:nvPicPr>
          <p:cNvPr id="9" name="Picture 8">
            <a:extLst>
              <a:ext uri="{FF2B5EF4-FFF2-40B4-BE49-F238E27FC236}">
                <a16:creationId xmlns:a16="http://schemas.microsoft.com/office/drawing/2014/main" id="{F8F0ABF2-C970-70F3-53E9-4C92F585B63E}"/>
              </a:ext>
            </a:extLst>
          </p:cNvPr>
          <p:cNvPicPr>
            <a:picLocks noChangeAspect="1"/>
          </p:cNvPicPr>
          <p:nvPr/>
        </p:nvPicPr>
        <p:blipFill>
          <a:blip r:embed="rId4"/>
          <a:stretch>
            <a:fillRect/>
          </a:stretch>
        </p:blipFill>
        <p:spPr>
          <a:xfrm>
            <a:off x="1292578" y="6076208"/>
            <a:ext cx="5412639" cy="533321"/>
          </a:xfrm>
          <a:prstGeom prst="rect">
            <a:avLst/>
          </a:prstGeom>
        </p:spPr>
      </p:pic>
      <p:sp>
        <p:nvSpPr>
          <p:cNvPr id="11" name="TextBox 10">
            <a:extLst>
              <a:ext uri="{FF2B5EF4-FFF2-40B4-BE49-F238E27FC236}">
                <a16:creationId xmlns:a16="http://schemas.microsoft.com/office/drawing/2014/main" id="{4C3543B7-7CCA-076B-DCAE-1279DB602D98}"/>
              </a:ext>
            </a:extLst>
          </p:cNvPr>
          <p:cNvSpPr txBox="1"/>
          <p:nvPr/>
        </p:nvSpPr>
        <p:spPr>
          <a:xfrm>
            <a:off x="1292578" y="5808796"/>
            <a:ext cx="1804474" cy="276999"/>
          </a:xfrm>
          <a:prstGeom prst="rect">
            <a:avLst/>
          </a:prstGeom>
          <a:noFill/>
        </p:spPr>
        <p:txBody>
          <a:bodyPr wrap="square" rtlCol="0">
            <a:spAutoFit/>
          </a:bodyPr>
          <a:lstStyle/>
          <a:p>
            <a:r>
              <a:rPr lang="en-US" sz="1200" dirty="0"/>
              <a:t>with soft value function,</a:t>
            </a:r>
          </a:p>
        </p:txBody>
      </p:sp>
      <p:sp>
        <p:nvSpPr>
          <p:cNvPr id="12" name="TextBox 11">
            <a:extLst>
              <a:ext uri="{FF2B5EF4-FFF2-40B4-BE49-F238E27FC236}">
                <a16:creationId xmlns:a16="http://schemas.microsoft.com/office/drawing/2014/main" id="{77C859E1-D505-6AAA-256E-3363D1BEBA0C}"/>
              </a:ext>
            </a:extLst>
          </p:cNvPr>
          <p:cNvSpPr txBox="1"/>
          <p:nvPr/>
        </p:nvSpPr>
        <p:spPr>
          <a:xfrm>
            <a:off x="7378954" y="5486399"/>
            <a:ext cx="4530824" cy="923330"/>
          </a:xfrm>
          <a:prstGeom prst="rect">
            <a:avLst/>
          </a:prstGeom>
          <a:noFill/>
        </p:spPr>
        <p:txBody>
          <a:bodyPr wrap="square" rtlCol="0">
            <a:spAutoFit/>
          </a:bodyPr>
          <a:lstStyle/>
          <a:p>
            <a:r>
              <a:rPr lang="en-GB" dirty="0"/>
              <a:t>This </a:t>
            </a:r>
            <a:r>
              <a:rPr lang="en-GB" b="1" dirty="0"/>
              <a:t>smooths out overestimation errors</a:t>
            </a:r>
            <a:r>
              <a:rPr lang="en-GB" dirty="0"/>
              <a:t> and helps convergence.</a:t>
            </a:r>
          </a:p>
          <a:p>
            <a:endParaRPr lang="en-US" dirty="0"/>
          </a:p>
        </p:txBody>
      </p:sp>
      <p:sp>
        <p:nvSpPr>
          <p:cNvPr id="13" name="Right Arrow 12">
            <a:extLst>
              <a:ext uri="{FF2B5EF4-FFF2-40B4-BE49-F238E27FC236}">
                <a16:creationId xmlns:a16="http://schemas.microsoft.com/office/drawing/2014/main" id="{A084D332-C778-69CF-F207-83BBF381968E}"/>
              </a:ext>
            </a:extLst>
          </p:cNvPr>
          <p:cNvSpPr/>
          <p:nvPr/>
        </p:nvSpPr>
        <p:spPr>
          <a:xfrm>
            <a:off x="6705217" y="5644444"/>
            <a:ext cx="339050" cy="34995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Arrow 13">
            <a:extLst>
              <a:ext uri="{FF2B5EF4-FFF2-40B4-BE49-F238E27FC236}">
                <a16:creationId xmlns:a16="http://schemas.microsoft.com/office/drawing/2014/main" id="{85E5A3B9-9C51-971E-FBCA-A200B02706A4}"/>
              </a:ext>
            </a:extLst>
          </p:cNvPr>
          <p:cNvSpPr/>
          <p:nvPr/>
        </p:nvSpPr>
        <p:spPr>
          <a:xfrm>
            <a:off x="6705217" y="3042698"/>
            <a:ext cx="339050" cy="34995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75004440"/>
      </p:ext>
    </p:extLst>
  </p:cSld>
  <p:clrMapOvr>
    <a:masterClrMapping/>
  </p:clrMapOvr>
</p:sld>
</file>

<file path=ppt/theme/theme1.xml><?xml version="1.0" encoding="utf-8"?>
<a:theme xmlns:a="http://schemas.openxmlformats.org/drawingml/2006/main" name="DashVTI">
  <a:themeElements>
    <a:clrScheme name="Custom 6">
      <a:dk1>
        <a:sysClr val="windowText" lastClr="000000"/>
      </a:dk1>
      <a:lt1>
        <a:sysClr val="window" lastClr="FFFFFF"/>
      </a:lt1>
      <a:dk2>
        <a:srgbClr val="0D1C3B"/>
      </a:dk2>
      <a:lt2>
        <a:srgbClr val="F5F2F9"/>
      </a:lt2>
      <a:accent1>
        <a:srgbClr val="1973EB"/>
      </a:accent1>
      <a:accent2>
        <a:srgbClr val="25C8A2"/>
      </a:accent2>
      <a:accent3>
        <a:srgbClr val="BF8ED1"/>
      </a:accent3>
      <a:accent4>
        <a:srgbClr val="FE733C"/>
      </a:accent4>
      <a:accent5>
        <a:srgbClr val="FE5A5A"/>
      </a:accent5>
      <a:accent6>
        <a:srgbClr val="1AC16E"/>
      </a:accent6>
      <a:hlink>
        <a:srgbClr val="1AC16E"/>
      </a:hlink>
      <a:folHlink>
        <a:srgbClr val="00B0F0"/>
      </a:folHlink>
    </a:clrScheme>
    <a:fontScheme name="grandview display">
      <a:majorFont>
        <a:latin typeface="Grandview Display"/>
        <a:ea typeface=""/>
        <a:cs typeface=""/>
      </a:majorFont>
      <a:minorFont>
        <a:latin typeface="Grandview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shVTI" id="{0A75137F-CDEB-4E94-A788-9D255EBE1B91}" vid="{DE9A6A09-5855-45A3-8E99-4290ED2405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Savon</Template>
  <TotalTime>15137</TotalTime>
  <Words>3869</Words>
  <Application>Microsoft Macintosh PowerPoint</Application>
  <PresentationFormat>Widescreen</PresentationFormat>
  <Paragraphs>354</Paragraphs>
  <Slides>48</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48</vt:i4>
      </vt:variant>
    </vt:vector>
  </HeadingPairs>
  <TitlesOfParts>
    <vt:vector size="53" baseType="lpstr">
      <vt:lpstr>-webkit-standard</vt:lpstr>
      <vt:lpstr>Aptos</vt:lpstr>
      <vt:lpstr>Arial</vt:lpstr>
      <vt:lpstr>Grandview Display</vt:lpstr>
      <vt:lpstr>DashVTI</vt:lpstr>
      <vt:lpstr>SAC ONLINE vs OFFLINE LEARNING</vt:lpstr>
      <vt:lpstr>Reinforcement Learning (RL)</vt:lpstr>
      <vt:lpstr>SAC (Soft Actor-Critic)</vt:lpstr>
      <vt:lpstr>SAC in Online Learning</vt:lpstr>
      <vt:lpstr>Why Online Learning works better?</vt:lpstr>
      <vt:lpstr>Soft Bellman Backup</vt:lpstr>
      <vt:lpstr>Why SAC Struggles in Offline?</vt:lpstr>
      <vt:lpstr>Why SAC Struggles in Offline? (Cont.)</vt:lpstr>
      <vt:lpstr>Why SAC Works Across Many Environments?</vt:lpstr>
      <vt:lpstr>Why SAC Works Across Many Environments?</vt:lpstr>
      <vt:lpstr>SAC vs DQN</vt:lpstr>
      <vt:lpstr>Task Summary</vt:lpstr>
      <vt:lpstr>SAC: Implementation on LunarLanderv2</vt:lpstr>
      <vt:lpstr>Code Structure (.py Files)</vt:lpstr>
      <vt:lpstr>Online and Offline Code Flow</vt:lpstr>
      <vt:lpstr>Results Overview -  LunarLanderContinuousv2 Online</vt:lpstr>
      <vt:lpstr>Results Overview -  LunarLanderContinuousv2 Offline</vt:lpstr>
      <vt:lpstr>Results Comparison -  Lunar Online vs Offline</vt:lpstr>
      <vt:lpstr>Sample Efficiency-  Lunar Online vs Offline</vt:lpstr>
      <vt:lpstr>Poor Offline SAC - Expected</vt:lpstr>
      <vt:lpstr>Poor Offline SAC - Expected</vt:lpstr>
      <vt:lpstr>CQL Implementation</vt:lpstr>
      <vt:lpstr>Code Structure (.py Files) – Key Changes for CQL</vt:lpstr>
      <vt:lpstr>Code Structure (.py Files) – Key Changes for CQL</vt:lpstr>
      <vt:lpstr>Key Implementations for CQL</vt:lpstr>
      <vt:lpstr>Results Overview -  LunarLanderContinuousv2 CQL</vt:lpstr>
      <vt:lpstr>Sample Efficiency-  LunarLander V2</vt:lpstr>
      <vt:lpstr>Expected Results? – Benchmark Comparison</vt:lpstr>
      <vt:lpstr>SAC Auto Entropy Tuning</vt:lpstr>
      <vt:lpstr>Key papers - on why SAC struggles in Offline RL</vt:lpstr>
      <vt:lpstr>Key papers - on why SAC struggles in Offline RL</vt:lpstr>
      <vt:lpstr>References</vt:lpstr>
      <vt:lpstr>Dimensionality Reduction of State Space using Variational Autoencoder (VAE)</vt:lpstr>
      <vt:lpstr>How VAE Works</vt:lpstr>
      <vt:lpstr>Why Use VAE?</vt:lpstr>
      <vt:lpstr>VAE Implementation</vt:lpstr>
      <vt:lpstr>VAE Integration with CQL</vt:lpstr>
      <vt:lpstr>VAE Training - Results</vt:lpstr>
      <vt:lpstr>CQL SAC Performance with VAE (6D, 4D)</vt:lpstr>
      <vt:lpstr>Why VAE doesn’t improve LunarLander</vt:lpstr>
      <vt:lpstr>Why VAE doesn’t improve LunarLander</vt:lpstr>
      <vt:lpstr>Evaluating State Reconstruction</vt:lpstr>
      <vt:lpstr>Evaluating State Reconstruction – Sample 1</vt:lpstr>
      <vt:lpstr>Evaluating State Reconstruction - Sample 2</vt:lpstr>
      <vt:lpstr>Evaluating State Reconstruction - Sample 3</vt:lpstr>
      <vt:lpstr>Evaluating State Reconstruction - Sample 4</vt:lpstr>
      <vt:lpstr>Evaluating State Reconstruction - Sample 5</vt:lpstr>
      <vt:lpstr>Evaluating State Reconstruction - Interpretation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Viswak Balaji</dc:creator>
  <cp:lastModifiedBy>Viswak R B</cp:lastModifiedBy>
  <cp:revision>40</cp:revision>
  <dcterms:created xsi:type="dcterms:W3CDTF">2025-05-21T13:07:47Z</dcterms:created>
  <dcterms:modified xsi:type="dcterms:W3CDTF">2025-07-11T12:16:06Z</dcterms:modified>
</cp:coreProperties>
</file>