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82" r:id="rId3"/>
    <p:sldId id="283" r:id="rId4"/>
    <p:sldId id="284" r:id="rId5"/>
    <p:sldId id="285" r:id="rId6"/>
  </p:sldIdLst>
  <p:sldSz cx="12192000" cy="6858000"/>
  <p:notesSz cx="12192000" cy="6858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76" d="100"/>
          <a:sy n="76" d="100"/>
        </p:scale>
        <p:origin x="69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01581" y="2660062"/>
            <a:ext cx="11388836" cy="9398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47168" y="388998"/>
            <a:ext cx="11097663" cy="1122680"/>
          </a:xfrm>
          <a:prstGeom prst="rect">
            <a:avLst/>
          </a:prstGeom>
        </p:spPr>
        <p:txBody>
          <a:bodyPr wrap="square" lIns="0" tIns="0" rIns="0" bIns="0">
            <a:spAutoFit/>
          </a:bodyPr>
          <a:lstStyle>
            <a:lvl1pPr>
              <a:defRPr sz="3600" b="1" i="0">
                <a:solidFill>
                  <a:schemeClr val="tx1"/>
                </a:solidFill>
                <a:latin typeface="Arial"/>
                <a:cs typeface="Arial"/>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2.jpeg"/><Relationship Id="rId4" Type="http://schemas.openxmlformats.org/officeDocument/2006/relationships/hyperlink" Target="https://github.com/vit050587/course_lab_megafon/blob/master/final_project_megafon.ipynb"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0148" y="3053256"/>
            <a:ext cx="7160259" cy="751488"/>
          </a:xfrm>
          <a:prstGeom prst="rect">
            <a:avLst/>
          </a:prstGeom>
        </p:spPr>
        <p:txBody>
          <a:bodyPr vert="horz" wrap="square" lIns="0" tIns="12700" rIns="0" bIns="0" rtlCol="0">
            <a:spAutoFit/>
          </a:bodyPr>
          <a:lstStyle/>
          <a:p>
            <a:pPr marL="12700" marR="5080" algn="ctr">
              <a:lnSpc>
                <a:spcPct val="100000"/>
              </a:lnSpc>
              <a:spcBef>
                <a:spcPts val="100"/>
              </a:spcBef>
            </a:pPr>
            <a:r>
              <a:rPr lang="ru-RU" sz="4800" dirty="0"/>
              <a:t>Финальный проект</a:t>
            </a:r>
            <a:endParaRPr sz="4800" dirty="0"/>
          </a:p>
        </p:txBody>
      </p:sp>
      <p:pic>
        <p:nvPicPr>
          <p:cNvPr id="8" name="Рисунок 7">
            <a:extLst>
              <a:ext uri="{FF2B5EF4-FFF2-40B4-BE49-F238E27FC236}">
                <a16:creationId xmlns:a16="http://schemas.microsoft.com/office/drawing/2014/main" id="{95E9F8F7-943C-4A70-A4F8-FD492EE26080}"/>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backgroundRemoval t="5469" b="93945" l="10000" r="90000">
                        <a14:foregroundMark x1="42717" y1="5859" x2="42717" y2="5859"/>
                        <a14:foregroundMark x1="55109" y1="5664" x2="55109" y2="5664"/>
                        <a14:foregroundMark x1="57500" y1="92969" x2="57500" y2="92969"/>
                        <a14:foregroundMark x1="44891" y1="93945" x2="44891" y2="93945"/>
                        <a14:foregroundMark x1="59783" y1="34961" x2="59783" y2="34961"/>
                        <a14:foregroundMark x1="60435" y1="65039" x2="60435" y2="65039"/>
                        <a14:backgroundMark x1="42065" y1="13672" x2="42065" y2="13672"/>
                        <a14:backgroundMark x1="55109" y1="15430" x2="55109" y2="15430"/>
                        <a14:backgroundMark x1="60978" y1="18164" x2="60978" y2="18164"/>
                        <a14:backgroundMark x1="54783" y1="34961" x2="54783" y2="34961"/>
                        <a14:backgroundMark x1="64239" y1="28906" x2="64239" y2="28906"/>
                        <a14:backgroundMark x1="63152" y1="50000" x2="63152" y2="50000"/>
                        <a14:backgroundMark x1="57500" y1="49609" x2="57500" y2="49609"/>
                        <a14:backgroundMark x1="54891" y1="62500" x2="54891" y2="62500"/>
                        <a14:backgroundMark x1="57065" y1="84570" x2="57065" y2="84570"/>
                        <a14:backgroundMark x1="62609" y1="80078" x2="62609" y2="80078"/>
                        <a14:backgroundMark x1="65435" y1="70117" x2="65435" y2="70117"/>
                        <a14:backgroundMark x1="66413" y1="57227" x2="66413" y2="57227"/>
                        <a14:backgroundMark x1="43478" y1="34375" x2="43478" y2="34375"/>
                        <a14:backgroundMark x1="45217" y1="16602" x2="45217" y2="16602"/>
                        <a14:backgroundMark x1="40652" y1="21680" x2="40652" y2="21680"/>
                        <a14:backgroundMark x1="40000" y1="41992" x2="40000" y2="41992"/>
                        <a14:backgroundMark x1="32391" y1="50781" x2="32391" y2="50781"/>
                        <a14:backgroundMark x1="32391" y1="62500" x2="32391" y2="62500"/>
                        <a14:backgroundMark x1="35326" y1="73242" x2="35326" y2="73242"/>
                        <a14:backgroundMark x1="43478" y1="59766" x2="43478" y2="59766"/>
                        <a14:backgroundMark x1="43370" y1="75781" x2="43370" y2="75781"/>
                        <a14:backgroundMark x1="45543" y1="83594" x2="45543" y2="83594"/>
                      </a14:backgroundRemoval>
                    </a14:imgEffect>
                  </a14:imgLayer>
                </a14:imgProps>
              </a:ext>
              <a:ext uri="{28A0092B-C50C-407E-A947-70E740481C1C}">
                <a14:useLocalDpi xmlns:a14="http://schemas.microsoft.com/office/drawing/2010/main" val="0"/>
              </a:ext>
            </a:extLst>
          </a:blip>
          <a:srcRect l="24783" r="24783"/>
          <a:stretch/>
        </p:blipFill>
        <p:spPr>
          <a:xfrm>
            <a:off x="11125200" y="5838633"/>
            <a:ext cx="455811" cy="502963"/>
          </a:xfrm>
          <a:prstGeom prst="rect">
            <a:avLst/>
          </a:prstGeom>
        </p:spPr>
      </p:pic>
      <p:sp>
        <p:nvSpPr>
          <p:cNvPr id="11" name="TextBox 10">
            <a:extLst>
              <a:ext uri="{FF2B5EF4-FFF2-40B4-BE49-F238E27FC236}">
                <a16:creationId xmlns:a16="http://schemas.microsoft.com/office/drawing/2014/main" id="{03DA013B-20B9-43F9-B34B-37671E60257B}"/>
              </a:ext>
            </a:extLst>
          </p:cNvPr>
          <p:cNvSpPr txBox="1"/>
          <p:nvPr/>
        </p:nvSpPr>
        <p:spPr>
          <a:xfrm>
            <a:off x="610989" y="5669865"/>
            <a:ext cx="1899159" cy="671731"/>
          </a:xfrm>
          <a:prstGeom prst="rect">
            <a:avLst/>
          </a:prstGeom>
          <a:noFill/>
        </p:spPr>
        <p:txBody>
          <a:bodyPr wrap="square" rtlCol="0">
            <a:spAutoFit/>
          </a:bodyPr>
          <a:lstStyle/>
          <a:p>
            <a:r>
              <a:rPr lang="ru-RU" dirty="0"/>
              <a:t>Виталий Косинов</a:t>
            </a:r>
          </a:p>
          <a:p>
            <a:r>
              <a:rPr lang="ru-RU" dirty="0"/>
              <a:t>03 марта 2023 г</a:t>
            </a:r>
          </a:p>
        </p:txBody>
      </p:sp>
      <p:pic>
        <p:nvPicPr>
          <p:cNvPr id="9" name="Рисунок 8">
            <a:extLst>
              <a:ext uri="{FF2B5EF4-FFF2-40B4-BE49-F238E27FC236}">
                <a16:creationId xmlns:a16="http://schemas.microsoft.com/office/drawing/2014/main" id="{84D02439-8F73-286B-77AD-48A8A78776C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 y="429994"/>
            <a:ext cx="895350" cy="8953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0148" y="501925"/>
            <a:ext cx="7160259" cy="751488"/>
          </a:xfrm>
          <a:prstGeom prst="rect">
            <a:avLst/>
          </a:prstGeom>
        </p:spPr>
        <p:txBody>
          <a:bodyPr vert="horz" wrap="square" lIns="0" tIns="12700" rIns="0" bIns="0" rtlCol="0">
            <a:spAutoFit/>
          </a:bodyPr>
          <a:lstStyle/>
          <a:p>
            <a:pPr marL="12700" marR="5080" algn="ctr">
              <a:lnSpc>
                <a:spcPct val="100000"/>
              </a:lnSpc>
              <a:spcBef>
                <a:spcPts val="100"/>
              </a:spcBef>
            </a:pPr>
            <a:r>
              <a:rPr lang="ru-RU" sz="4800" dirty="0" err="1"/>
              <a:t>Выполненые</a:t>
            </a:r>
            <a:r>
              <a:rPr lang="ru-RU" sz="4800" dirty="0"/>
              <a:t> шаги</a:t>
            </a:r>
            <a:endParaRPr sz="4800" dirty="0"/>
          </a:p>
        </p:txBody>
      </p:sp>
      <p:pic>
        <p:nvPicPr>
          <p:cNvPr id="8" name="Рисунок 7">
            <a:extLst>
              <a:ext uri="{FF2B5EF4-FFF2-40B4-BE49-F238E27FC236}">
                <a16:creationId xmlns:a16="http://schemas.microsoft.com/office/drawing/2014/main" id="{95E9F8F7-943C-4A70-A4F8-FD492EE26080}"/>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backgroundRemoval t="5469" b="93945" l="10000" r="90000">
                        <a14:foregroundMark x1="42717" y1="5859" x2="42717" y2="5859"/>
                        <a14:foregroundMark x1="55109" y1="5664" x2="55109" y2="5664"/>
                        <a14:foregroundMark x1="57500" y1="92969" x2="57500" y2="92969"/>
                        <a14:foregroundMark x1="44891" y1="93945" x2="44891" y2="93945"/>
                        <a14:foregroundMark x1="59783" y1="34961" x2="59783" y2="34961"/>
                        <a14:foregroundMark x1="60435" y1="65039" x2="60435" y2="65039"/>
                        <a14:backgroundMark x1="42065" y1="13672" x2="42065" y2="13672"/>
                        <a14:backgroundMark x1="55109" y1="15430" x2="55109" y2="15430"/>
                        <a14:backgroundMark x1="60978" y1="18164" x2="60978" y2="18164"/>
                        <a14:backgroundMark x1="54783" y1="34961" x2="54783" y2="34961"/>
                        <a14:backgroundMark x1="64239" y1="28906" x2="64239" y2="28906"/>
                        <a14:backgroundMark x1="63152" y1="50000" x2="63152" y2="50000"/>
                        <a14:backgroundMark x1="57500" y1="49609" x2="57500" y2="49609"/>
                        <a14:backgroundMark x1="54891" y1="62500" x2="54891" y2="62500"/>
                        <a14:backgroundMark x1="57065" y1="84570" x2="57065" y2="84570"/>
                        <a14:backgroundMark x1="62609" y1="80078" x2="62609" y2="80078"/>
                        <a14:backgroundMark x1="65435" y1="70117" x2="65435" y2="70117"/>
                        <a14:backgroundMark x1="66413" y1="57227" x2="66413" y2="57227"/>
                        <a14:backgroundMark x1="43478" y1="34375" x2="43478" y2="34375"/>
                        <a14:backgroundMark x1="45217" y1="16602" x2="45217" y2="16602"/>
                        <a14:backgroundMark x1="40652" y1="21680" x2="40652" y2="21680"/>
                        <a14:backgroundMark x1="40000" y1="41992" x2="40000" y2="41992"/>
                        <a14:backgroundMark x1="32391" y1="50781" x2="32391" y2="50781"/>
                        <a14:backgroundMark x1="32391" y1="62500" x2="32391" y2="62500"/>
                        <a14:backgroundMark x1="35326" y1="73242" x2="35326" y2="73242"/>
                        <a14:backgroundMark x1="43478" y1="59766" x2="43478" y2="59766"/>
                        <a14:backgroundMark x1="43370" y1="75781" x2="43370" y2="75781"/>
                        <a14:backgroundMark x1="45543" y1="83594" x2="45543" y2="83594"/>
                      </a14:backgroundRemoval>
                    </a14:imgEffect>
                  </a14:imgLayer>
                </a14:imgProps>
              </a:ext>
              <a:ext uri="{28A0092B-C50C-407E-A947-70E740481C1C}">
                <a14:useLocalDpi xmlns:a14="http://schemas.microsoft.com/office/drawing/2010/main" val="0"/>
              </a:ext>
            </a:extLst>
          </a:blip>
          <a:srcRect l="24783" r="24783"/>
          <a:stretch/>
        </p:blipFill>
        <p:spPr>
          <a:xfrm>
            <a:off x="11125200" y="5838633"/>
            <a:ext cx="455811" cy="502963"/>
          </a:xfrm>
          <a:prstGeom prst="rect">
            <a:avLst/>
          </a:prstGeom>
        </p:spPr>
      </p:pic>
      <p:sp>
        <p:nvSpPr>
          <p:cNvPr id="11" name="TextBox 10">
            <a:extLst>
              <a:ext uri="{FF2B5EF4-FFF2-40B4-BE49-F238E27FC236}">
                <a16:creationId xmlns:a16="http://schemas.microsoft.com/office/drawing/2014/main" id="{03DA013B-20B9-43F9-B34B-37671E60257B}"/>
              </a:ext>
            </a:extLst>
          </p:cNvPr>
          <p:cNvSpPr txBox="1"/>
          <p:nvPr/>
        </p:nvSpPr>
        <p:spPr>
          <a:xfrm>
            <a:off x="379611" y="1810840"/>
            <a:ext cx="5105400" cy="3970318"/>
          </a:xfrm>
          <a:prstGeom prst="rect">
            <a:avLst/>
          </a:prstGeom>
          <a:noFill/>
        </p:spPr>
        <p:txBody>
          <a:bodyPr wrap="square" rtlCol="0">
            <a:spAutoFit/>
          </a:bodyPr>
          <a:lstStyle/>
          <a:p>
            <a:pPr marL="228600" indent="-108000" defTabSz="720000">
              <a:buFont typeface="+mj-lt"/>
              <a:buAutoNum type="arabicPeriod"/>
            </a:pPr>
            <a:r>
              <a:rPr lang="ru-RU" dirty="0"/>
              <a:t>Загрузка данных</a:t>
            </a:r>
          </a:p>
          <a:p>
            <a:pPr marL="360000" lvl="1" indent="-108000" defTabSz="720000">
              <a:buFont typeface="Arial" panose="020B0604020202020204" pitchFamily="34" charset="0"/>
              <a:buChar char="•"/>
            </a:pPr>
            <a:r>
              <a:rPr lang="ru-RU" dirty="0"/>
              <a:t>Проверка, что признак равен нулю</a:t>
            </a:r>
          </a:p>
          <a:p>
            <a:pPr marL="360000" lvl="1" indent="-108000" defTabSz="720000">
              <a:buFont typeface="Arial" panose="020B0604020202020204" pitchFamily="34" charset="0"/>
              <a:buChar char="•"/>
            </a:pPr>
            <a:r>
              <a:rPr lang="ru-RU" dirty="0"/>
              <a:t>Преобразуем </a:t>
            </a:r>
            <a:r>
              <a:rPr lang="en-US" dirty="0" err="1"/>
              <a:t>buy_time</a:t>
            </a:r>
            <a:r>
              <a:rPr lang="en-US" dirty="0"/>
              <a:t> </a:t>
            </a:r>
            <a:r>
              <a:rPr lang="ru-RU" dirty="0"/>
              <a:t>к дате.</a:t>
            </a:r>
          </a:p>
          <a:p>
            <a:pPr marL="228600" indent="-108000" defTabSz="720000">
              <a:buFont typeface="+mj-lt"/>
              <a:buAutoNum type="arabicPeriod"/>
            </a:pPr>
            <a:r>
              <a:rPr lang="ru-RU" dirty="0"/>
              <a:t>Краткий разведочный анализ данных</a:t>
            </a:r>
          </a:p>
          <a:p>
            <a:pPr marL="360000" lvl="1" indent="-108000" defTabSz="720000">
              <a:buFont typeface="Arial" panose="020B0604020202020204" pitchFamily="34" charset="0"/>
              <a:buChar char="•"/>
            </a:pPr>
            <a:r>
              <a:rPr lang="ru-RU" dirty="0"/>
              <a:t>Проверка на пропуски</a:t>
            </a:r>
          </a:p>
          <a:p>
            <a:pPr marL="360000" lvl="1" indent="-108000" defTabSz="720000">
              <a:buFont typeface="Arial" panose="020B0604020202020204" pitchFamily="34" charset="0"/>
              <a:buChar char="•"/>
            </a:pPr>
            <a:r>
              <a:rPr lang="ru-RU" dirty="0"/>
              <a:t>Распределения</a:t>
            </a:r>
          </a:p>
          <a:p>
            <a:pPr marL="540000" lvl="2" indent="-108000" defTabSz="720000">
              <a:buFont typeface="Arial" panose="020B0604020202020204" pitchFamily="34" charset="0"/>
              <a:buChar char="•"/>
            </a:pPr>
            <a:r>
              <a:rPr lang="ru-RU" dirty="0"/>
              <a:t>Распределение целевой переменной </a:t>
            </a:r>
            <a:r>
              <a:rPr lang="en-US" dirty="0"/>
              <a:t>target</a:t>
            </a:r>
          </a:p>
          <a:p>
            <a:pPr marL="540000" lvl="2" indent="-108000" defTabSz="720000">
              <a:buFont typeface="Arial" panose="020B0604020202020204" pitchFamily="34" charset="0"/>
              <a:buChar char="•"/>
            </a:pPr>
            <a:r>
              <a:rPr lang="ru-RU" dirty="0"/>
              <a:t>Распределение признака </a:t>
            </a:r>
            <a:r>
              <a:rPr lang="en-US" dirty="0" err="1"/>
              <a:t>vas_id</a:t>
            </a:r>
            <a:endParaRPr lang="en-US" dirty="0"/>
          </a:p>
          <a:p>
            <a:pPr marL="540000" lvl="2" indent="-108000" defTabSz="720000">
              <a:buFont typeface="Arial" panose="020B0604020202020204" pitchFamily="34" charset="0"/>
              <a:buChar char="•"/>
            </a:pPr>
            <a:r>
              <a:rPr lang="ru-RU" dirty="0"/>
              <a:t>Диапазоны дат </a:t>
            </a:r>
            <a:r>
              <a:rPr lang="ru-RU" dirty="0" err="1"/>
              <a:t>трейна</a:t>
            </a:r>
            <a:r>
              <a:rPr lang="ru-RU" dirty="0"/>
              <a:t> и теста</a:t>
            </a:r>
          </a:p>
          <a:p>
            <a:pPr marL="540000" lvl="2" indent="-108000" defTabSz="720000">
              <a:buFont typeface="Arial" panose="020B0604020202020204" pitchFamily="34" charset="0"/>
              <a:buChar char="•"/>
            </a:pPr>
            <a:r>
              <a:rPr lang="ru-RU" dirty="0"/>
              <a:t>Распределение </a:t>
            </a:r>
            <a:r>
              <a:rPr lang="en-US" dirty="0"/>
              <a:t>id </a:t>
            </a:r>
            <a:r>
              <a:rPr lang="ru-RU" dirty="0"/>
              <a:t>абонентов</a:t>
            </a:r>
          </a:p>
          <a:p>
            <a:pPr marL="360000" lvl="1" indent="-108000" defTabSz="720000">
              <a:buFont typeface="Arial" panose="020B0604020202020204" pitchFamily="34" charset="0"/>
              <a:buChar char="•"/>
            </a:pPr>
            <a:r>
              <a:rPr lang="ru-RU" dirty="0"/>
              <a:t>Поиск дубликатов </a:t>
            </a:r>
            <a:r>
              <a:rPr lang="en-US" dirty="0"/>
              <a:t>id</a:t>
            </a:r>
          </a:p>
          <a:p>
            <a:pPr marL="228600" indent="-108000" defTabSz="720000">
              <a:buFont typeface="+mj-lt"/>
              <a:buAutoNum type="arabicPeriod"/>
            </a:pPr>
            <a:r>
              <a:rPr lang="ru-RU" dirty="0"/>
              <a:t>Сохраняем в </a:t>
            </a:r>
            <a:r>
              <a:rPr lang="en-US" dirty="0" err="1"/>
              <a:t>pkl</a:t>
            </a:r>
            <a:endParaRPr lang="en-US" dirty="0"/>
          </a:p>
          <a:p>
            <a:pPr marL="228600" indent="-108000" defTabSz="720000">
              <a:buFont typeface="+mj-lt"/>
              <a:buAutoNum type="arabicPeriod"/>
            </a:pPr>
            <a:r>
              <a:rPr lang="ru-RU" dirty="0"/>
              <a:t>Загружаем из </a:t>
            </a:r>
            <a:r>
              <a:rPr lang="en-US" dirty="0" err="1"/>
              <a:t>pkl</a:t>
            </a:r>
            <a:endParaRPr lang="en-US" dirty="0"/>
          </a:p>
          <a:p>
            <a:pPr marL="228600" indent="-108000" defTabSz="720000">
              <a:buFont typeface="+mj-lt"/>
              <a:buAutoNum type="arabicPeriod"/>
            </a:pPr>
            <a:r>
              <a:rPr lang="ru-RU" dirty="0"/>
              <a:t>Исследование повторяющихся </a:t>
            </a:r>
            <a:r>
              <a:rPr lang="en-US" dirty="0"/>
              <a:t>id</a:t>
            </a:r>
          </a:p>
        </p:txBody>
      </p:sp>
      <p:pic>
        <p:nvPicPr>
          <p:cNvPr id="9" name="Рисунок 8">
            <a:extLst>
              <a:ext uri="{FF2B5EF4-FFF2-40B4-BE49-F238E27FC236}">
                <a16:creationId xmlns:a16="http://schemas.microsoft.com/office/drawing/2014/main" id="{84D02439-8F73-286B-77AD-48A8A78776C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 y="429994"/>
            <a:ext cx="895350" cy="895350"/>
          </a:xfrm>
          <a:prstGeom prst="rect">
            <a:avLst/>
          </a:prstGeom>
        </p:spPr>
      </p:pic>
      <p:sp>
        <p:nvSpPr>
          <p:cNvPr id="5" name="TextBox 4">
            <a:extLst>
              <a:ext uri="{FF2B5EF4-FFF2-40B4-BE49-F238E27FC236}">
                <a16:creationId xmlns:a16="http://schemas.microsoft.com/office/drawing/2014/main" id="{A76D49F1-5DAA-190C-567C-E91316F869D9}"/>
              </a:ext>
            </a:extLst>
          </p:cNvPr>
          <p:cNvSpPr txBox="1"/>
          <p:nvPr/>
        </p:nvSpPr>
        <p:spPr>
          <a:xfrm>
            <a:off x="6090277" y="1672340"/>
            <a:ext cx="5624711" cy="4247317"/>
          </a:xfrm>
          <a:prstGeom prst="rect">
            <a:avLst/>
          </a:prstGeom>
          <a:noFill/>
        </p:spPr>
        <p:txBody>
          <a:bodyPr wrap="square">
            <a:spAutoFit/>
          </a:bodyPr>
          <a:lstStyle/>
          <a:p>
            <a:pPr marL="463500" indent="-342900" defTabSz="720000">
              <a:buFont typeface="+mj-lt"/>
              <a:buAutoNum type="arabicPeriod" startAt="6"/>
            </a:pPr>
            <a:r>
              <a:rPr lang="ru-RU" dirty="0"/>
              <a:t>Объединение </a:t>
            </a:r>
            <a:r>
              <a:rPr lang="en-US" dirty="0" err="1"/>
              <a:t>merge_asof</a:t>
            </a:r>
            <a:r>
              <a:rPr lang="en-US" dirty="0"/>
              <a:t> nearest</a:t>
            </a:r>
          </a:p>
          <a:p>
            <a:pPr marL="360000" lvl="1" indent="-108000" defTabSz="720000">
              <a:buFont typeface="Arial" panose="020B0604020202020204" pitchFamily="34" charset="0"/>
              <a:buChar char="•"/>
            </a:pPr>
            <a:r>
              <a:rPr lang="ru-RU" dirty="0"/>
              <a:t>Модель </a:t>
            </a:r>
            <a:r>
              <a:rPr lang="en-US" dirty="0"/>
              <a:t>LAMA</a:t>
            </a:r>
          </a:p>
          <a:p>
            <a:pPr marL="360000" lvl="1" indent="-108000" defTabSz="720000">
              <a:buFont typeface="Arial" panose="020B0604020202020204" pitchFamily="34" charset="0"/>
              <a:buChar char="•"/>
            </a:pPr>
            <a:r>
              <a:rPr lang="en-US" dirty="0"/>
              <a:t>LAMA + stacking</a:t>
            </a:r>
          </a:p>
          <a:p>
            <a:pPr marL="228600" indent="-108000" defTabSz="720000">
              <a:buFont typeface="+mj-lt"/>
              <a:buAutoNum type="arabicPeriod" startAt="6"/>
            </a:pPr>
            <a:r>
              <a:rPr lang="ru-RU" dirty="0"/>
              <a:t>Объединение </a:t>
            </a:r>
            <a:r>
              <a:rPr lang="en-US" dirty="0" err="1"/>
              <a:t>merge_asof</a:t>
            </a:r>
            <a:r>
              <a:rPr lang="en-US" dirty="0"/>
              <a:t> backward</a:t>
            </a:r>
          </a:p>
          <a:p>
            <a:pPr marL="360000" lvl="1" indent="-108000" defTabSz="720000">
              <a:buFont typeface="Arial" panose="020B0604020202020204" pitchFamily="34" charset="0"/>
              <a:buChar char="•"/>
            </a:pPr>
            <a:r>
              <a:rPr lang="ru-RU" dirty="0"/>
              <a:t>Модель </a:t>
            </a:r>
            <a:r>
              <a:rPr lang="en-US" dirty="0"/>
              <a:t>LAMA</a:t>
            </a:r>
          </a:p>
          <a:p>
            <a:pPr marL="228600" indent="-108000" defTabSz="720000">
              <a:buFont typeface="+mj-lt"/>
              <a:buAutoNum type="arabicPeriod" startAt="6"/>
            </a:pPr>
            <a:r>
              <a:rPr lang="ru-RU" dirty="0"/>
              <a:t>Объединение </a:t>
            </a:r>
            <a:r>
              <a:rPr lang="en-US" dirty="0" err="1"/>
              <a:t>merge_asof</a:t>
            </a:r>
            <a:r>
              <a:rPr lang="en-US" dirty="0"/>
              <a:t> forward</a:t>
            </a:r>
          </a:p>
          <a:p>
            <a:pPr marL="360000" lvl="1" indent="-108000" defTabSz="720000">
              <a:buFont typeface="Arial" panose="020B0604020202020204" pitchFamily="34" charset="0"/>
              <a:buChar char="•"/>
            </a:pPr>
            <a:r>
              <a:rPr lang="ru-RU" dirty="0"/>
              <a:t>Модель </a:t>
            </a:r>
            <a:r>
              <a:rPr lang="en-US" dirty="0"/>
              <a:t>LAMA</a:t>
            </a:r>
          </a:p>
          <a:p>
            <a:pPr marL="228600" indent="-108000" defTabSz="720000">
              <a:buFont typeface="+mj-lt"/>
              <a:buAutoNum type="arabicPeriod" startAt="6"/>
            </a:pPr>
            <a:r>
              <a:rPr lang="ru-RU" dirty="0"/>
              <a:t>Исследование дублирования '</a:t>
            </a:r>
            <a:r>
              <a:rPr lang="en-US" dirty="0"/>
              <a:t>id’</a:t>
            </a:r>
          </a:p>
          <a:p>
            <a:pPr marL="228600" indent="-108000" defTabSz="720000">
              <a:buFont typeface="+mj-lt"/>
              <a:buAutoNum type="arabicPeriod" startAt="6"/>
            </a:pPr>
            <a:r>
              <a:rPr lang="en-US" dirty="0" err="1"/>
              <a:t>XGBoost</a:t>
            </a:r>
            <a:endParaRPr lang="en-US" dirty="0"/>
          </a:p>
          <a:p>
            <a:pPr marL="360000" lvl="1" indent="-108000" defTabSz="720000">
              <a:buFont typeface="Arial" panose="020B0604020202020204" pitchFamily="34" charset="0"/>
              <a:buChar char="•"/>
            </a:pPr>
            <a:r>
              <a:rPr lang="en-US" dirty="0"/>
              <a:t>hold out</a:t>
            </a:r>
          </a:p>
          <a:p>
            <a:pPr marL="360000" lvl="1" indent="-108000" defTabSz="720000">
              <a:buFont typeface="Arial" panose="020B0604020202020204" pitchFamily="34" charset="0"/>
              <a:buChar char="•"/>
            </a:pPr>
            <a:r>
              <a:rPr lang="en-US" dirty="0"/>
              <a:t>Cross-Validation</a:t>
            </a:r>
            <a:endParaRPr lang="ru-RU" dirty="0"/>
          </a:p>
          <a:p>
            <a:pPr marL="360000" lvl="1" indent="-108000" defTabSz="720000">
              <a:buFont typeface="Arial" panose="020B0604020202020204" pitchFamily="34" charset="0"/>
              <a:buChar char="•"/>
            </a:pPr>
            <a:r>
              <a:rPr lang="ru-RU" dirty="0" err="1"/>
              <a:t>Бустинг</a:t>
            </a:r>
            <a:r>
              <a:rPr lang="ru-RU" dirty="0"/>
              <a:t> </a:t>
            </a:r>
            <a:r>
              <a:rPr lang="en-US" dirty="0"/>
              <a:t>`dart`</a:t>
            </a:r>
          </a:p>
          <a:p>
            <a:pPr marL="228600" indent="-108000" defTabSz="720000">
              <a:buFont typeface="+mj-lt"/>
              <a:buAutoNum type="arabicPeriod" startAt="6"/>
            </a:pPr>
            <a:r>
              <a:rPr lang="ru-RU" dirty="0"/>
              <a:t>Обучение модели на всём </a:t>
            </a:r>
            <a:r>
              <a:rPr lang="ru-RU" dirty="0" err="1"/>
              <a:t>датасете</a:t>
            </a:r>
            <a:r>
              <a:rPr lang="ru-RU" dirty="0"/>
              <a:t> для прогноза</a:t>
            </a:r>
            <a:endParaRPr lang="en-US" dirty="0"/>
          </a:p>
          <a:p>
            <a:pPr marL="228600" indent="-108000" defTabSz="720000">
              <a:buFont typeface="+mj-lt"/>
              <a:buAutoNum type="arabicPeriod" startAt="6"/>
            </a:pPr>
            <a:r>
              <a:rPr lang="ru-RU" dirty="0"/>
              <a:t>Формирование индивидуальных предсказаний для абонентов</a:t>
            </a:r>
            <a:endParaRPr lang="en-US" dirty="0"/>
          </a:p>
        </p:txBody>
      </p:sp>
    </p:spTree>
    <p:extLst>
      <p:ext uri="{BB962C8B-B14F-4D97-AF65-F5344CB8AC3E}">
        <p14:creationId xmlns:p14="http://schemas.microsoft.com/office/powerpoint/2010/main" val="2366372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0148" y="573856"/>
            <a:ext cx="7160259" cy="751488"/>
          </a:xfrm>
          <a:prstGeom prst="rect">
            <a:avLst/>
          </a:prstGeom>
        </p:spPr>
        <p:txBody>
          <a:bodyPr vert="horz" wrap="square" lIns="0" tIns="12700" rIns="0" bIns="0" rtlCol="0">
            <a:spAutoFit/>
          </a:bodyPr>
          <a:lstStyle/>
          <a:p>
            <a:pPr marL="12700" marR="5080" algn="ctr">
              <a:lnSpc>
                <a:spcPct val="100000"/>
              </a:lnSpc>
              <a:spcBef>
                <a:spcPts val="100"/>
              </a:spcBef>
            </a:pPr>
            <a:r>
              <a:rPr lang="ru-RU" sz="4800" dirty="0"/>
              <a:t>Выбор модели</a:t>
            </a:r>
            <a:endParaRPr sz="4800" dirty="0"/>
          </a:p>
        </p:txBody>
      </p:sp>
      <p:pic>
        <p:nvPicPr>
          <p:cNvPr id="8" name="Рисунок 7">
            <a:extLst>
              <a:ext uri="{FF2B5EF4-FFF2-40B4-BE49-F238E27FC236}">
                <a16:creationId xmlns:a16="http://schemas.microsoft.com/office/drawing/2014/main" id="{95E9F8F7-943C-4A70-A4F8-FD492EE26080}"/>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backgroundRemoval t="5469" b="93945" l="10000" r="90000">
                        <a14:foregroundMark x1="42717" y1="5859" x2="42717" y2="5859"/>
                        <a14:foregroundMark x1="55109" y1="5664" x2="55109" y2="5664"/>
                        <a14:foregroundMark x1="57500" y1="92969" x2="57500" y2="92969"/>
                        <a14:foregroundMark x1="44891" y1="93945" x2="44891" y2="93945"/>
                        <a14:foregroundMark x1="59783" y1="34961" x2="59783" y2="34961"/>
                        <a14:foregroundMark x1="60435" y1="65039" x2="60435" y2="65039"/>
                        <a14:backgroundMark x1="42065" y1="13672" x2="42065" y2="13672"/>
                        <a14:backgroundMark x1="55109" y1="15430" x2="55109" y2="15430"/>
                        <a14:backgroundMark x1="60978" y1="18164" x2="60978" y2="18164"/>
                        <a14:backgroundMark x1="54783" y1="34961" x2="54783" y2="34961"/>
                        <a14:backgroundMark x1="64239" y1="28906" x2="64239" y2="28906"/>
                        <a14:backgroundMark x1="63152" y1="50000" x2="63152" y2="50000"/>
                        <a14:backgroundMark x1="57500" y1="49609" x2="57500" y2="49609"/>
                        <a14:backgroundMark x1="54891" y1="62500" x2="54891" y2="62500"/>
                        <a14:backgroundMark x1="57065" y1="84570" x2="57065" y2="84570"/>
                        <a14:backgroundMark x1="62609" y1="80078" x2="62609" y2="80078"/>
                        <a14:backgroundMark x1="65435" y1="70117" x2="65435" y2="70117"/>
                        <a14:backgroundMark x1="66413" y1="57227" x2="66413" y2="57227"/>
                        <a14:backgroundMark x1="43478" y1="34375" x2="43478" y2="34375"/>
                        <a14:backgroundMark x1="45217" y1="16602" x2="45217" y2="16602"/>
                        <a14:backgroundMark x1="40652" y1="21680" x2="40652" y2="21680"/>
                        <a14:backgroundMark x1="40000" y1="41992" x2="40000" y2="41992"/>
                        <a14:backgroundMark x1="32391" y1="50781" x2="32391" y2="50781"/>
                        <a14:backgroundMark x1="32391" y1="62500" x2="32391" y2="62500"/>
                        <a14:backgroundMark x1="35326" y1="73242" x2="35326" y2="73242"/>
                        <a14:backgroundMark x1="43478" y1="59766" x2="43478" y2="59766"/>
                        <a14:backgroundMark x1="43370" y1="75781" x2="43370" y2="75781"/>
                        <a14:backgroundMark x1="45543" y1="83594" x2="45543" y2="83594"/>
                      </a14:backgroundRemoval>
                    </a14:imgEffect>
                  </a14:imgLayer>
                </a14:imgProps>
              </a:ext>
              <a:ext uri="{28A0092B-C50C-407E-A947-70E740481C1C}">
                <a14:useLocalDpi xmlns:a14="http://schemas.microsoft.com/office/drawing/2010/main" val="0"/>
              </a:ext>
            </a:extLst>
          </a:blip>
          <a:srcRect l="24783" r="24783"/>
          <a:stretch/>
        </p:blipFill>
        <p:spPr>
          <a:xfrm>
            <a:off x="11125200" y="5838633"/>
            <a:ext cx="455811" cy="502963"/>
          </a:xfrm>
          <a:prstGeom prst="rect">
            <a:avLst/>
          </a:prstGeom>
        </p:spPr>
      </p:pic>
      <p:sp>
        <p:nvSpPr>
          <p:cNvPr id="11" name="TextBox 10">
            <a:extLst>
              <a:ext uri="{FF2B5EF4-FFF2-40B4-BE49-F238E27FC236}">
                <a16:creationId xmlns:a16="http://schemas.microsoft.com/office/drawing/2014/main" id="{03DA013B-20B9-43F9-B34B-37671E60257B}"/>
              </a:ext>
            </a:extLst>
          </p:cNvPr>
          <p:cNvSpPr txBox="1"/>
          <p:nvPr/>
        </p:nvSpPr>
        <p:spPr>
          <a:xfrm>
            <a:off x="1470652" y="1482830"/>
            <a:ext cx="9239250" cy="4801314"/>
          </a:xfrm>
          <a:prstGeom prst="rect">
            <a:avLst/>
          </a:prstGeom>
          <a:noFill/>
        </p:spPr>
        <p:txBody>
          <a:bodyPr wrap="square" rtlCol="0">
            <a:spAutoFit/>
          </a:bodyPr>
          <a:lstStyle/>
          <a:p>
            <a:pPr marL="120600" defTabSz="720000"/>
            <a:r>
              <a:rPr lang="ru-RU" dirty="0"/>
              <a:t>Опробованы модели:</a:t>
            </a:r>
          </a:p>
          <a:p>
            <a:pPr marL="406350" indent="-285750" defTabSz="720000">
              <a:buFont typeface="Arial" panose="020B0604020202020204" pitchFamily="34" charset="0"/>
              <a:buChar char="•"/>
            </a:pPr>
            <a:r>
              <a:rPr lang="ru-RU" dirty="0"/>
              <a:t>На основе фреймворка </a:t>
            </a:r>
            <a:r>
              <a:rPr lang="en-US" dirty="0" err="1"/>
              <a:t>LightAutoML</a:t>
            </a:r>
            <a:r>
              <a:rPr lang="en-US" dirty="0"/>
              <a:t> </a:t>
            </a:r>
            <a:r>
              <a:rPr lang="ru-RU" dirty="0"/>
              <a:t>от </a:t>
            </a:r>
            <a:r>
              <a:rPr lang="en-US" dirty="0" err="1"/>
              <a:t>Sber</a:t>
            </a:r>
            <a:r>
              <a:rPr lang="ru-RU" dirty="0"/>
              <a:t>:</a:t>
            </a:r>
          </a:p>
          <a:p>
            <a:pPr marL="863550" lvl="1" indent="-285750" defTabSz="720000">
              <a:buFont typeface="Arial" panose="020B0604020202020204" pitchFamily="34" charset="0"/>
              <a:buChar char="•"/>
            </a:pPr>
            <a:r>
              <a:rPr lang="en-US" dirty="0"/>
              <a:t>'linear_l2’</a:t>
            </a:r>
            <a:r>
              <a:rPr lang="ru-RU" dirty="0"/>
              <a:t> – линейная с </a:t>
            </a:r>
            <a:r>
              <a:rPr lang="en-US" dirty="0"/>
              <a:t>L2 </a:t>
            </a:r>
            <a:r>
              <a:rPr lang="ru-RU" dirty="0"/>
              <a:t>регуляризацией</a:t>
            </a:r>
            <a:r>
              <a:rPr lang="en-US" dirty="0"/>
              <a:t> (ridge)</a:t>
            </a:r>
          </a:p>
          <a:p>
            <a:pPr marL="863550" lvl="1" indent="-285750" defTabSz="720000">
              <a:buFont typeface="Arial" panose="020B0604020202020204" pitchFamily="34" charset="0"/>
              <a:buChar char="•"/>
            </a:pPr>
            <a:r>
              <a:rPr lang="en-US" dirty="0"/>
              <a:t>'</a:t>
            </a:r>
            <a:r>
              <a:rPr lang="en-US" dirty="0" err="1"/>
              <a:t>lgb</a:t>
            </a:r>
            <a:r>
              <a:rPr lang="en-US" dirty="0"/>
              <a:t>’</a:t>
            </a:r>
            <a:r>
              <a:rPr lang="ru-RU" dirty="0"/>
              <a:t> – </a:t>
            </a:r>
            <a:r>
              <a:rPr lang="en-US" dirty="0" err="1"/>
              <a:t>LightGBM</a:t>
            </a:r>
            <a:r>
              <a:rPr lang="en-US" dirty="0"/>
              <a:t> </a:t>
            </a:r>
            <a:r>
              <a:rPr lang="ru-RU" dirty="0"/>
              <a:t>с </a:t>
            </a:r>
            <a:r>
              <a:rPr lang="ru-RU" dirty="0" err="1"/>
              <a:t>гипер</a:t>
            </a:r>
            <a:r>
              <a:rPr lang="ru-RU" dirty="0"/>
              <a:t>-параметрами по умолчанию</a:t>
            </a:r>
          </a:p>
          <a:p>
            <a:pPr marL="863550" lvl="1" indent="-285750" defTabSz="720000">
              <a:buFont typeface="Arial" panose="020B0604020202020204" pitchFamily="34" charset="0"/>
              <a:buChar char="•"/>
            </a:pPr>
            <a:r>
              <a:rPr lang="en-US" dirty="0"/>
              <a:t>'</a:t>
            </a:r>
            <a:r>
              <a:rPr lang="en-US" dirty="0" err="1"/>
              <a:t>lgb_tuned</a:t>
            </a:r>
            <a:r>
              <a:rPr lang="en-US" dirty="0"/>
              <a:t>’</a:t>
            </a:r>
            <a:r>
              <a:rPr lang="ru-RU" dirty="0"/>
              <a:t> – </a:t>
            </a:r>
            <a:r>
              <a:rPr lang="en-US" dirty="0" err="1"/>
              <a:t>LightGBM</a:t>
            </a:r>
            <a:r>
              <a:rPr lang="en-US" dirty="0"/>
              <a:t> </a:t>
            </a:r>
            <a:r>
              <a:rPr lang="ru-RU" dirty="0"/>
              <a:t> с </a:t>
            </a:r>
            <a:r>
              <a:rPr lang="ru-RU" dirty="0" err="1"/>
              <a:t>гипер</a:t>
            </a:r>
            <a:r>
              <a:rPr lang="ru-RU" dirty="0"/>
              <a:t>-параметрами оптимизированными </a:t>
            </a:r>
            <a:r>
              <a:rPr lang="en-US" dirty="0" err="1"/>
              <a:t>Optuna</a:t>
            </a:r>
            <a:endParaRPr lang="ru-RU" dirty="0"/>
          </a:p>
          <a:p>
            <a:pPr marL="863550" lvl="1" indent="-285750" defTabSz="720000">
              <a:buFont typeface="Arial" panose="020B0604020202020204" pitchFamily="34" charset="0"/>
              <a:buChar char="•"/>
            </a:pPr>
            <a:r>
              <a:rPr lang="ru-RU" dirty="0" err="1"/>
              <a:t>Стэкинг</a:t>
            </a:r>
            <a:r>
              <a:rPr lang="ru-RU" dirty="0"/>
              <a:t>: </a:t>
            </a:r>
            <a:r>
              <a:rPr lang="en-US" dirty="0"/>
              <a:t>ridge + </a:t>
            </a:r>
            <a:r>
              <a:rPr lang="en-US" dirty="0" err="1"/>
              <a:t>LightGBM</a:t>
            </a:r>
            <a:r>
              <a:rPr lang="en-US" dirty="0"/>
              <a:t> + </a:t>
            </a:r>
            <a:r>
              <a:rPr lang="en-US" dirty="0" err="1"/>
              <a:t>CatBoost</a:t>
            </a:r>
            <a:r>
              <a:rPr lang="en-US" dirty="0"/>
              <a:t> </a:t>
            </a:r>
            <a:r>
              <a:rPr lang="ru-RU" dirty="0" err="1"/>
              <a:t>состеканные</a:t>
            </a:r>
            <a:r>
              <a:rPr lang="ru-RU" dirty="0"/>
              <a:t> с </a:t>
            </a:r>
            <a:r>
              <a:rPr lang="en-US" dirty="0" err="1"/>
              <a:t>LightGBM</a:t>
            </a:r>
            <a:r>
              <a:rPr lang="en-US" dirty="0"/>
              <a:t> (</a:t>
            </a:r>
            <a:r>
              <a:rPr lang="en-US" dirty="0" err="1"/>
              <a:t>Optuna</a:t>
            </a:r>
            <a:r>
              <a:rPr lang="en-US" dirty="0"/>
              <a:t>) + </a:t>
            </a:r>
            <a:r>
              <a:rPr lang="en-US" dirty="0" err="1"/>
              <a:t>CatBoost</a:t>
            </a:r>
            <a:endParaRPr lang="en-US" dirty="0"/>
          </a:p>
          <a:p>
            <a:pPr marL="863550" lvl="1" indent="-285750" defTabSz="720000">
              <a:buFont typeface="Arial" panose="020B0604020202020204" pitchFamily="34" charset="0"/>
              <a:buChar char="•"/>
            </a:pPr>
            <a:endParaRPr lang="en-US" dirty="0"/>
          </a:p>
          <a:p>
            <a:pPr marL="120600" defTabSz="720000"/>
            <a:r>
              <a:rPr lang="ru-RU" dirty="0"/>
              <a:t>Опробованы варианты объединения </a:t>
            </a:r>
            <a:r>
              <a:rPr lang="ru-RU" dirty="0" err="1"/>
              <a:t>датафреймов</a:t>
            </a:r>
            <a:r>
              <a:rPr lang="ru-RU" dirty="0"/>
              <a:t> с помощью </a:t>
            </a:r>
            <a:r>
              <a:rPr lang="en-US" dirty="0" err="1"/>
              <a:t>merge_asof</a:t>
            </a:r>
            <a:r>
              <a:rPr lang="en-US" dirty="0"/>
              <a:t> </a:t>
            </a:r>
            <a:r>
              <a:rPr lang="ru-RU" dirty="0"/>
              <a:t>с вариантами:</a:t>
            </a:r>
          </a:p>
          <a:p>
            <a:pPr marL="406350" indent="-285750" defTabSz="720000">
              <a:buFont typeface="Arial" panose="020B0604020202020204" pitchFamily="34" charset="0"/>
              <a:buChar char="•"/>
            </a:pPr>
            <a:r>
              <a:rPr lang="en-US" dirty="0"/>
              <a:t>nearest</a:t>
            </a:r>
          </a:p>
          <a:p>
            <a:pPr marL="406350" indent="-285750" defTabSz="720000">
              <a:buFont typeface="Arial" panose="020B0604020202020204" pitchFamily="34" charset="0"/>
              <a:buChar char="•"/>
            </a:pPr>
            <a:r>
              <a:rPr lang="en-US" dirty="0"/>
              <a:t>backward</a:t>
            </a:r>
          </a:p>
          <a:p>
            <a:pPr marL="406350" indent="-285750" defTabSz="720000">
              <a:buFont typeface="Arial" panose="020B0604020202020204" pitchFamily="34" charset="0"/>
              <a:buChar char="•"/>
            </a:pPr>
            <a:r>
              <a:rPr lang="en-US" dirty="0"/>
              <a:t>Forward</a:t>
            </a:r>
          </a:p>
          <a:p>
            <a:pPr marL="406350" indent="-285750" defTabSz="720000">
              <a:buFont typeface="Arial" panose="020B0604020202020204" pitchFamily="34" charset="0"/>
              <a:buChar char="•"/>
            </a:pPr>
            <a:endParaRPr lang="en-US" dirty="0"/>
          </a:p>
          <a:p>
            <a:pPr marL="120600" defTabSz="720000"/>
            <a:r>
              <a:rPr lang="ru-RU" dirty="0"/>
              <a:t>Опробован </a:t>
            </a:r>
            <a:r>
              <a:rPr lang="en-US" dirty="0" err="1"/>
              <a:t>XGBoost</a:t>
            </a:r>
            <a:r>
              <a:rPr lang="en-US" dirty="0"/>
              <a:t> </a:t>
            </a:r>
            <a:r>
              <a:rPr lang="ru-RU" dirty="0"/>
              <a:t>с типами </a:t>
            </a:r>
            <a:r>
              <a:rPr lang="ru-RU" dirty="0" err="1"/>
              <a:t>бустинга</a:t>
            </a:r>
            <a:r>
              <a:rPr lang="ru-RU" dirty="0"/>
              <a:t>:</a:t>
            </a:r>
          </a:p>
          <a:p>
            <a:pPr marL="406350" indent="-285750" defTabSz="720000">
              <a:buFont typeface="Arial" panose="020B0604020202020204" pitchFamily="34" charset="0"/>
              <a:buChar char="•"/>
            </a:pPr>
            <a:r>
              <a:rPr lang="en-US" dirty="0" err="1"/>
              <a:t>gbtree</a:t>
            </a:r>
            <a:r>
              <a:rPr lang="en-US" dirty="0"/>
              <a:t> (</a:t>
            </a:r>
            <a:r>
              <a:rPr lang="ru-RU" dirty="0"/>
              <a:t>по умолчанию)</a:t>
            </a:r>
          </a:p>
          <a:p>
            <a:pPr marL="406350" indent="-285750" defTabSz="720000">
              <a:buFont typeface="Arial" panose="020B0604020202020204" pitchFamily="34" charset="0"/>
              <a:buChar char="•"/>
            </a:pPr>
            <a:r>
              <a:rPr lang="en-US" dirty="0"/>
              <a:t>dart (</a:t>
            </a:r>
            <a:r>
              <a:rPr lang="ru-RU" dirty="0"/>
              <a:t>не склонный к переобучению)</a:t>
            </a:r>
            <a:endParaRPr lang="en-US" dirty="0"/>
          </a:p>
          <a:p>
            <a:pPr marL="120600" defTabSz="720000"/>
            <a:endParaRPr lang="en-US" dirty="0"/>
          </a:p>
          <a:p>
            <a:pPr marL="120600" defTabSz="720000"/>
            <a:r>
              <a:rPr lang="ru-RU" dirty="0"/>
              <a:t>Выбрана модель </a:t>
            </a:r>
            <a:r>
              <a:rPr lang="en-US" dirty="0" err="1"/>
              <a:t>XGBoost</a:t>
            </a:r>
            <a:r>
              <a:rPr lang="en-US" dirty="0"/>
              <a:t> </a:t>
            </a:r>
            <a:r>
              <a:rPr lang="ru-RU" dirty="0"/>
              <a:t>как показавшая наивысшее качество.</a:t>
            </a:r>
          </a:p>
        </p:txBody>
      </p:sp>
      <p:pic>
        <p:nvPicPr>
          <p:cNvPr id="9" name="Рисунок 8">
            <a:extLst>
              <a:ext uri="{FF2B5EF4-FFF2-40B4-BE49-F238E27FC236}">
                <a16:creationId xmlns:a16="http://schemas.microsoft.com/office/drawing/2014/main" id="{84D02439-8F73-286B-77AD-48A8A78776C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 y="429994"/>
            <a:ext cx="895350" cy="895350"/>
          </a:xfrm>
          <a:prstGeom prst="rect">
            <a:avLst/>
          </a:prstGeom>
        </p:spPr>
      </p:pic>
    </p:spTree>
    <p:extLst>
      <p:ext uri="{BB962C8B-B14F-4D97-AF65-F5344CB8AC3E}">
        <p14:creationId xmlns:p14="http://schemas.microsoft.com/office/powerpoint/2010/main" val="3304004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5574" y="576017"/>
            <a:ext cx="9300852" cy="751488"/>
          </a:xfrm>
          <a:prstGeom prst="rect">
            <a:avLst/>
          </a:prstGeom>
        </p:spPr>
        <p:txBody>
          <a:bodyPr vert="horz" wrap="square" lIns="0" tIns="12700" rIns="0" bIns="0" rtlCol="0">
            <a:spAutoFit/>
          </a:bodyPr>
          <a:lstStyle/>
          <a:p>
            <a:pPr marL="12700" marR="5080" algn="ctr">
              <a:lnSpc>
                <a:spcPct val="100000"/>
              </a:lnSpc>
              <a:spcBef>
                <a:spcPts val="100"/>
              </a:spcBef>
            </a:pPr>
            <a:r>
              <a:rPr lang="ru-RU" sz="4800" dirty="0"/>
              <a:t>Предложение для абонентов</a:t>
            </a:r>
            <a:endParaRPr sz="4800" dirty="0"/>
          </a:p>
        </p:txBody>
      </p:sp>
      <p:pic>
        <p:nvPicPr>
          <p:cNvPr id="8" name="Рисунок 7">
            <a:extLst>
              <a:ext uri="{FF2B5EF4-FFF2-40B4-BE49-F238E27FC236}">
                <a16:creationId xmlns:a16="http://schemas.microsoft.com/office/drawing/2014/main" id="{95E9F8F7-943C-4A70-A4F8-FD492EE26080}"/>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backgroundRemoval t="5469" b="93945" l="10000" r="90000">
                        <a14:foregroundMark x1="42717" y1="5859" x2="42717" y2="5859"/>
                        <a14:foregroundMark x1="55109" y1="5664" x2="55109" y2="5664"/>
                        <a14:foregroundMark x1="57500" y1="92969" x2="57500" y2="92969"/>
                        <a14:foregroundMark x1="44891" y1="93945" x2="44891" y2="93945"/>
                        <a14:foregroundMark x1="59783" y1="34961" x2="59783" y2="34961"/>
                        <a14:foregroundMark x1="60435" y1="65039" x2="60435" y2="65039"/>
                        <a14:backgroundMark x1="42065" y1="13672" x2="42065" y2="13672"/>
                        <a14:backgroundMark x1="55109" y1="15430" x2="55109" y2="15430"/>
                        <a14:backgroundMark x1="60978" y1="18164" x2="60978" y2="18164"/>
                        <a14:backgroundMark x1="54783" y1="34961" x2="54783" y2="34961"/>
                        <a14:backgroundMark x1="64239" y1="28906" x2="64239" y2="28906"/>
                        <a14:backgroundMark x1="63152" y1="50000" x2="63152" y2="50000"/>
                        <a14:backgroundMark x1="57500" y1="49609" x2="57500" y2="49609"/>
                        <a14:backgroundMark x1="54891" y1="62500" x2="54891" y2="62500"/>
                        <a14:backgroundMark x1="57065" y1="84570" x2="57065" y2="84570"/>
                        <a14:backgroundMark x1="62609" y1="80078" x2="62609" y2="80078"/>
                        <a14:backgroundMark x1="65435" y1="70117" x2="65435" y2="70117"/>
                        <a14:backgroundMark x1="66413" y1="57227" x2="66413" y2="57227"/>
                        <a14:backgroundMark x1="43478" y1="34375" x2="43478" y2="34375"/>
                        <a14:backgroundMark x1="45217" y1="16602" x2="45217" y2="16602"/>
                        <a14:backgroundMark x1="40652" y1="21680" x2="40652" y2="21680"/>
                        <a14:backgroundMark x1="40000" y1="41992" x2="40000" y2="41992"/>
                        <a14:backgroundMark x1="32391" y1="50781" x2="32391" y2="50781"/>
                        <a14:backgroundMark x1="32391" y1="62500" x2="32391" y2="62500"/>
                        <a14:backgroundMark x1="35326" y1="73242" x2="35326" y2="73242"/>
                        <a14:backgroundMark x1="43478" y1="59766" x2="43478" y2="59766"/>
                        <a14:backgroundMark x1="43370" y1="75781" x2="43370" y2="75781"/>
                        <a14:backgroundMark x1="45543" y1="83594" x2="45543" y2="83594"/>
                      </a14:backgroundRemoval>
                    </a14:imgEffect>
                  </a14:imgLayer>
                </a14:imgProps>
              </a:ext>
              <a:ext uri="{28A0092B-C50C-407E-A947-70E740481C1C}">
                <a14:useLocalDpi xmlns:a14="http://schemas.microsoft.com/office/drawing/2010/main" val="0"/>
              </a:ext>
            </a:extLst>
          </a:blip>
          <a:srcRect l="24783" r="24783"/>
          <a:stretch/>
        </p:blipFill>
        <p:spPr>
          <a:xfrm>
            <a:off x="11125200" y="5838633"/>
            <a:ext cx="455811" cy="502963"/>
          </a:xfrm>
          <a:prstGeom prst="rect">
            <a:avLst/>
          </a:prstGeom>
        </p:spPr>
      </p:pic>
      <p:sp>
        <p:nvSpPr>
          <p:cNvPr id="11" name="TextBox 10">
            <a:extLst>
              <a:ext uri="{FF2B5EF4-FFF2-40B4-BE49-F238E27FC236}">
                <a16:creationId xmlns:a16="http://schemas.microsoft.com/office/drawing/2014/main" id="{03DA013B-20B9-43F9-B34B-37671E60257B}"/>
              </a:ext>
            </a:extLst>
          </p:cNvPr>
          <p:cNvSpPr txBox="1"/>
          <p:nvPr/>
        </p:nvSpPr>
        <p:spPr>
          <a:xfrm>
            <a:off x="1066800" y="1859339"/>
            <a:ext cx="10058400" cy="3139321"/>
          </a:xfrm>
          <a:prstGeom prst="rect">
            <a:avLst/>
          </a:prstGeom>
          <a:noFill/>
        </p:spPr>
        <p:txBody>
          <a:bodyPr wrap="square" rtlCol="0">
            <a:spAutoFit/>
          </a:bodyPr>
          <a:lstStyle/>
          <a:p>
            <a:pPr marL="120600" defTabSz="720000"/>
            <a:r>
              <a:rPr lang="ru-RU" dirty="0"/>
              <a:t>Для составления предложений для абонентов был использован следующий принцип:</a:t>
            </a:r>
          </a:p>
          <a:p>
            <a:pPr marL="463500" indent="-342900" defTabSz="720000">
              <a:buFont typeface="+mj-lt"/>
              <a:buAutoNum type="arabicPeriod"/>
            </a:pPr>
            <a:r>
              <a:rPr lang="ru-RU" dirty="0"/>
              <a:t>Модель обучается на всей обучающей выборке.</a:t>
            </a:r>
          </a:p>
          <a:p>
            <a:pPr marL="463500" indent="-342900" defTabSz="720000">
              <a:buFont typeface="+mj-lt"/>
              <a:buAutoNum type="arabicPeriod"/>
            </a:pPr>
            <a:r>
              <a:rPr lang="ru-RU" dirty="0"/>
              <a:t>Модели подаются на вход каждый класс подключённой услуги</a:t>
            </a:r>
          </a:p>
          <a:p>
            <a:pPr marL="463500" indent="-342900" defTabSz="720000">
              <a:buFont typeface="+mj-lt"/>
              <a:buAutoNum type="arabicPeriod"/>
            </a:pPr>
            <a:r>
              <a:rPr lang="ru-RU" dirty="0"/>
              <a:t>По каждому варианту услуги считается вероятность подключения</a:t>
            </a:r>
          </a:p>
          <a:p>
            <a:pPr marL="463500" indent="-342900" defTabSz="720000">
              <a:buFont typeface="+mj-lt"/>
              <a:buAutoNum type="arabicPeriod"/>
            </a:pPr>
            <a:r>
              <a:rPr lang="ru-RU" dirty="0"/>
              <a:t>Выбирается услуга, имеющая наибольшую вероятность подключения</a:t>
            </a:r>
          </a:p>
          <a:p>
            <a:pPr marL="120600" defTabSz="720000"/>
            <a:endParaRPr lang="ru-RU" dirty="0"/>
          </a:p>
          <a:p>
            <a:pPr marL="120600" defTabSz="720000"/>
            <a:r>
              <a:rPr lang="ru-RU" dirty="0"/>
              <a:t>Алгоритм можно улучшить, установив порог вероятности для рекомендации услуги. Таким образом, если услуга с максимальной вероятностью для данного абонента тем не менее, низка (порог необходимо подбирать ориентируюсь на потребности бизнеса), услугу не стоит подключать. Это позволит избежать негативного эффекта снижения лояльности клиентов от «несработавшей» рекомендации.</a:t>
            </a:r>
          </a:p>
        </p:txBody>
      </p:sp>
      <p:pic>
        <p:nvPicPr>
          <p:cNvPr id="9" name="Рисунок 8">
            <a:extLst>
              <a:ext uri="{FF2B5EF4-FFF2-40B4-BE49-F238E27FC236}">
                <a16:creationId xmlns:a16="http://schemas.microsoft.com/office/drawing/2014/main" id="{84D02439-8F73-286B-77AD-48A8A78776C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 y="429994"/>
            <a:ext cx="895350" cy="895350"/>
          </a:xfrm>
          <a:prstGeom prst="rect">
            <a:avLst/>
          </a:prstGeom>
        </p:spPr>
      </p:pic>
    </p:spTree>
    <p:extLst>
      <p:ext uri="{BB962C8B-B14F-4D97-AF65-F5344CB8AC3E}">
        <p14:creationId xmlns:p14="http://schemas.microsoft.com/office/powerpoint/2010/main" val="1518516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0148" y="573856"/>
            <a:ext cx="7160259" cy="751488"/>
          </a:xfrm>
          <a:prstGeom prst="rect">
            <a:avLst/>
          </a:prstGeom>
        </p:spPr>
        <p:txBody>
          <a:bodyPr vert="horz" wrap="square" lIns="0" tIns="12700" rIns="0" bIns="0" rtlCol="0">
            <a:spAutoFit/>
          </a:bodyPr>
          <a:lstStyle/>
          <a:p>
            <a:pPr marL="12700" marR="5080" algn="ctr">
              <a:lnSpc>
                <a:spcPct val="100000"/>
              </a:lnSpc>
              <a:spcBef>
                <a:spcPts val="100"/>
              </a:spcBef>
            </a:pPr>
            <a:r>
              <a:rPr lang="ru-RU" sz="4800" dirty="0"/>
              <a:t>Ссылки:</a:t>
            </a:r>
            <a:endParaRPr sz="4800" dirty="0"/>
          </a:p>
        </p:txBody>
      </p:sp>
      <p:pic>
        <p:nvPicPr>
          <p:cNvPr id="8" name="Рисунок 7">
            <a:extLst>
              <a:ext uri="{FF2B5EF4-FFF2-40B4-BE49-F238E27FC236}">
                <a16:creationId xmlns:a16="http://schemas.microsoft.com/office/drawing/2014/main" id="{95E9F8F7-943C-4A70-A4F8-FD492EE26080}"/>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backgroundRemoval t="5469" b="93945" l="10000" r="90000">
                        <a14:foregroundMark x1="42717" y1="5859" x2="42717" y2="5859"/>
                        <a14:foregroundMark x1="55109" y1="5664" x2="55109" y2="5664"/>
                        <a14:foregroundMark x1="57500" y1="92969" x2="57500" y2="92969"/>
                        <a14:foregroundMark x1="44891" y1="93945" x2="44891" y2="93945"/>
                        <a14:foregroundMark x1="59783" y1="34961" x2="59783" y2="34961"/>
                        <a14:foregroundMark x1="60435" y1="65039" x2="60435" y2="65039"/>
                        <a14:backgroundMark x1="42065" y1="13672" x2="42065" y2="13672"/>
                        <a14:backgroundMark x1="55109" y1="15430" x2="55109" y2="15430"/>
                        <a14:backgroundMark x1="60978" y1="18164" x2="60978" y2="18164"/>
                        <a14:backgroundMark x1="54783" y1="34961" x2="54783" y2="34961"/>
                        <a14:backgroundMark x1="64239" y1="28906" x2="64239" y2="28906"/>
                        <a14:backgroundMark x1="63152" y1="50000" x2="63152" y2="50000"/>
                        <a14:backgroundMark x1="57500" y1="49609" x2="57500" y2="49609"/>
                        <a14:backgroundMark x1="54891" y1="62500" x2="54891" y2="62500"/>
                        <a14:backgroundMark x1="57065" y1="84570" x2="57065" y2="84570"/>
                        <a14:backgroundMark x1="62609" y1="80078" x2="62609" y2="80078"/>
                        <a14:backgroundMark x1="65435" y1="70117" x2="65435" y2="70117"/>
                        <a14:backgroundMark x1="66413" y1="57227" x2="66413" y2="57227"/>
                        <a14:backgroundMark x1="43478" y1="34375" x2="43478" y2="34375"/>
                        <a14:backgroundMark x1="45217" y1="16602" x2="45217" y2="16602"/>
                        <a14:backgroundMark x1="40652" y1="21680" x2="40652" y2="21680"/>
                        <a14:backgroundMark x1="40000" y1="41992" x2="40000" y2="41992"/>
                        <a14:backgroundMark x1="32391" y1="50781" x2="32391" y2="50781"/>
                        <a14:backgroundMark x1="32391" y1="62500" x2="32391" y2="62500"/>
                        <a14:backgroundMark x1="35326" y1="73242" x2="35326" y2="73242"/>
                        <a14:backgroundMark x1="43478" y1="59766" x2="43478" y2="59766"/>
                        <a14:backgroundMark x1="43370" y1="75781" x2="43370" y2="75781"/>
                        <a14:backgroundMark x1="45543" y1="83594" x2="45543" y2="83594"/>
                      </a14:backgroundRemoval>
                    </a14:imgEffect>
                  </a14:imgLayer>
                </a14:imgProps>
              </a:ext>
              <a:ext uri="{28A0092B-C50C-407E-A947-70E740481C1C}">
                <a14:useLocalDpi xmlns:a14="http://schemas.microsoft.com/office/drawing/2010/main" val="0"/>
              </a:ext>
            </a:extLst>
          </a:blip>
          <a:srcRect l="24783" r="24783"/>
          <a:stretch/>
        </p:blipFill>
        <p:spPr>
          <a:xfrm>
            <a:off x="11125200" y="5838633"/>
            <a:ext cx="455811" cy="502963"/>
          </a:xfrm>
          <a:prstGeom prst="rect">
            <a:avLst/>
          </a:prstGeom>
        </p:spPr>
      </p:pic>
      <p:sp>
        <p:nvSpPr>
          <p:cNvPr id="11" name="TextBox 10">
            <a:extLst>
              <a:ext uri="{FF2B5EF4-FFF2-40B4-BE49-F238E27FC236}">
                <a16:creationId xmlns:a16="http://schemas.microsoft.com/office/drawing/2014/main" id="{03DA013B-20B9-43F9-B34B-37671E60257B}"/>
              </a:ext>
            </a:extLst>
          </p:cNvPr>
          <p:cNvSpPr txBox="1"/>
          <p:nvPr/>
        </p:nvSpPr>
        <p:spPr>
          <a:xfrm>
            <a:off x="4659012" y="3167390"/>
            <a:ext cx="2862529" cy="523220"/>
          </a:xfrm>
          <a:prstGeom prst="rect">
            <a:avLst/>
          </a:prstGeom>
          <a:noFill/>
        </p:spPr>
        <p:txBody>
          <a:bodyPr wrap="square" rtlCol="0">
            <a:spAutoFit/>
          </a:bodyPr>
          <a:lstStyle/>
          <a:p>
            <a:r>
              <a:rPr lang="ru-RU" sz="2800" dirty="0">
                <a:solidFill>
                  <a:schemeClr val="accent1">
                    <a:lumMod val="75000"/>
                  </a:schemeClr>
                </a:solidFill>
                <a:hlinkClick r:id="rId4">
                  <a:extLst>
                    <a:ext uri="{A12FA001-AC4F-418D-AE19-62706E023703}">
                      <ahyp:hlinkClr xmlns:ahyp="http://schemas.microsoft.com/office/drawing/2018/hyperlinkcolor" val="tx"/>
                    </a:ext>
                  </a:extLst>
                </a:hlinkClick>
              </a:rPr>
              <a:t>Проект на </a:t>
            </a:r>
            <a:r>
              <a:rPr lang="en-US" sz="2800" dirty="0">
                <a:solidFill>
                  <a:schemeClr val="accent1">
                    <a:lumMod val="75000"/>
                  </a:schemeClr>
                </a:solidFill>
                <a:hlinkClick r:id="rId4">
                  <a:extLst>
                    <a:ext uri="{A12FA001-AC4F-418D-AE19-62706E023703}">
                      <ahyp:hlinkClr xmlns:ahyp="http://schemas.microsoft.com/office/drawing/2018/hyperlinkcolor" val="tx"/>
                    </a:ext>
                  </a:extLst>
                </a:hlinkClick>
              </a:rPr>
              <a:t>GitHub</a:t>
            </a:r>
            <a:endParaRPr lang="ru-RU" sz="2800" dirty="0">
              <a:solidFill>
                <a:schemeClr val="accent1">
                  <a:lumMod val="75000"/>
                </a:schemeClr>
              </a:solidFill>
            </a:endParaRPr>
          </a:p>
        </p:txBody>
      </p:sp>
      <p:pic>
        <p:nvPicPr>
          <p:cNvPr id="9" name="Рисунок 8">
            <a:extLst>
              <a:ext uri="{FF2B5EF4-FFF2-40B4-BE49-F238E27FC236}">
                <a16:creationId xmlns:a16="http://schemas.microsoft.com/office/drawing/2014/main" id="{84D02439-8F73-286B-77AD-48A8A78776C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7200" y="429994"/>
            <a:ext cx="895350" cy="895350"/>
          </a:xfrm>
          <a:prstGeom prst="rect">
            <a:avLst/>
          </a:prstGeom>
        </p:spPr>
      </p:pic>
    </p:spTree>
    <p:extLst>
      <p:ext uri="{BB962C8B-B14F-4D97-AF65-F5344CB8AC3E}">
        <p14:creationId xmlns:p14="http://schemas.microsoft.com/office/powerpoint/2010/main" val="26193901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251</TotalTime>
  <Words>311</Words>
  <Application>Microsoft Office PowerPoint</Application>
  <PresentationFormat>Широкоэкранный</PresentationFormat>
  <Paragraphs>60</Paragraphs>
  <Slides>5</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5</vt:i4>
      </vt:variant>
    </vt:vector>
  </HeadingPairs>
  <TitlesOfParts>
    <vt:vector size="8" baseType="lpstr">
      <vt:lpstr>Arial</vt:lpstr>
      <vt:lpstr>Calibri</vt:lpstr>
      <vt:lpstr>Office Theme</vt:lpstr>
      <vt:lpstr>Финальный проект</vt:lpstr>
      <vt:lpstr>Выполненые шаги</vt:lpstr>
      <vt:lpstr>Выбор модели</vt:lpstr>
      <vt:lpstr>Предложение для абонентов</vt:lpstr>
      <vt:lpstr>Ссылки: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Ignasheva Maria (HQ)</dc:creator>
  <cp:lastModifiedBy>KOSINOV Vitaly RUSSIA</cp:lastModifiedBy>
  <cp:revision>11</cp:revision>
  <dcterms:created xsi:type="dcterms:W3CDTF">2021-11-05T12:58:50Z</dcterms:created>
  <dcterms:modified xsi:type="dcterms:W3CDTF">2023-04-05T17:15:44Z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2021-03-31T00:00:00Z</vt:filetime>
  </property>
  <property fmtid="{D5CDD505-2E9C-101B-9397-08002B2CF9AE}" pid="3" name="Creator">
    <vt:lpwstr>Acrobat PDFMaker 21 for PowerPoint</vt:lpwstr>
  </property>
  <property fmtid="{D5CDD505-2E9C-101B-9397-08002B2CF9AE}" pid="4" name="LastSaved">
    <vt:filetime>2021-11-05T00:00:00Z</vt:filetime>
  </property>
</Properties>
</file>