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Proxima Nova Semibold"/>
      <p:regular r:id="rId48"/>
      <p:bold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hna5IQGFxL4QOZmU2yWbjeK063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7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e3debc9e6_1_346:notes"/>
          <p:cNvSpPr/>
          <p:nvPr>
            <p:ph idx="2" type="sldImg"/>
          </p:nvPr>
        </p:nvSpPr>
        <p:spPr>
          <a:xfrm>
            <a:off x="-635000" y="685800"/>
            <a:ext cx="812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fe3debc9e6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spcFirstLastPara="1" rIns="93125" wrap="square" tIns="93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3.1.1.1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3.1.1.2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6ddd65697_2_404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46ddd65697_2_404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261" name="Google Shape;261;g146ddd65697_2_404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3.1.1.3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3.1.1.4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3.1.1.5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3.2.1.1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3.2.1.2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3.2.1.3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3.2.2.1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3.2.2.3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6ddd65697_2_6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46ddd65697_2_6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g146ddd65697_2_6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5" lvl="0" marL="11274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3.2.2.3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3.1.3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/>
              <a:t>Сегодня мы наблюдаем переломный момент в использовании технологий, расширяющих наши возможности общения. Скорость глобализации Интернета превзошла все ожидания. Способы социального, коммерческого, и личного взаимодействия очень быстро меняются, чтобы не отставать от темпов эволюции глобальной сети.  По мере воплощения в жизнь все новых и новых проектов, казавшихся ранее недостижимыми, возможности объединенных сетей, образующих Интернет, будут играть все возрастающую роль. В этой лекции описаны сети передачи данных, от которых наши социальные и деловые отношения зависят все в большей степени. Этот материал является основой для изучения услуг, технологий и проблем, с которыми имеют дело специалисты по сетям при проектировании, реализации и поддержке современных сетей.</a:t>
            </a:r>
            <a:endParaRPr/>
          </a:p>
        </p:txBody>
      </p:sp>
      <p:sp>
        <p:nvSpPr>
          <p:cNvPr id="275" name="Google Shape;2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3.2.3.1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3.2.3.2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3.2.3.3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3.2.3.4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6" lvl="0" marL="11274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Разделы 1.5 и 1.5.1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46ddd65697_2_6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46ddd65697_2_6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g146ddd65697_2_6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45" lvl="0" marL="11274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3.2.3.5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46ddd65697_2_203:notes"/>
          <p:cNvSpPr/>
          <p:nvPr>
            <p:ph idx="2" type="sldImg"/>
          </p:nvPr>
        </p:nvSpPr>
        <p:spPr>
          <a:xfrm>
            <a:off x="-635000" y="685800"/>
            <a:ext cx="812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46ddd65697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spcFirstLastPara="1" rIns="93125" wrap="square" tIns="93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pro">
  <p:cSld name="Сетка_основная_1_1">
    <p:bg>
      <p:bgPr>
        <a:solidFill>
          <a:srgbClr val="0066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ddd65697_0_58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46ddd65697_0_58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">
  <p:cSld name="Сетка_основная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">
  <p:cSld name="Сетка_основная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к_mono">
  <p:cSld name="Сетка_основная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e3debc9e6_1_361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fe3debc9e6_1_361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mono">
  <p:cSld name="Сетка_основная_3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fe3debc9e6_1_364"/>
          <p:cNvGrpSpPr/>
          <p:nvPr/>
        </p:nvGrpSpPr>
        <p:grpSpPr>
          <a:xfrm>
            <a:off x="7650863" y="10200"/>
            <a:ext cx="4541747" cy="6837942"/>
            <a:chOff x="11475720" y="0"/>
            <a:chExt cx="6812280" cy="10256400"/>
          </a:xfrm>
        </p:grpSpPr>
        <p:sp>
          <p:nvSpPr>
            <p:cNvPr id="98" name="Google Shape;98;gfe3debc9e6_1_36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fe3debc9e6_1_36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fe3debc9e6_1_36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fe3debc9e6_1_36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fe3debc9e6_1_36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fe3debc9e6_1_36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mono_образец с заголовком">
  <p:cSld name="Сетка_основная_3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fe3debc9e6_1_372"/>
          <p:cNvGrpSpPr/>
          <p:nvPr/>
        </p:nvGrpSpPr>
        <p:grpSpPr>
          <a:xfrm>
            <a:off x="7650863" y="10200"/>
            <a:ext cx="4541747" cy="6837942"/>
            <a:chOff x="11475720" y="0"/>
            <a:chExt cx="6812280" cy="10256400"/>
          </a:xfrm>
        </p:grpSpPr>
        <p:sp>
          <p:nvSpPr>
            <p:cNvPr id="106" name="Google Shape;106;gfe3debc9e6_1_37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fe3debc9e6_1_37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fe3debc9e6_1_37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fe3debc9e6_1_37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fe3debc9e6_1_37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fe3debc9e6_1_37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fe3debc9e6_1_372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mono">
  <p:cSld name="Сетка_основная_3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3debc9e6_1_381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fe3debc9e6_1_381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fe3debc9e6_1_38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dark">
  <p:cSld name="Сетка_основная_2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3debc9e6_1_385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rgbClr val="2F3035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3debc9e6_1_385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2857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dark">
  <p:cSld name="Сетка_основная_2_1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fe3debc9e6_1_388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22" name="Google Shape;122;gfe3debc9e6_1_38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fe3debc9e6_1_38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fe3debc9e6_1_38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fe3debc9e6_1_38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fe3debc9e6_1_38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fe3debc9e6_1_38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dark_образец с заголовком">
  <p:cSld name="Сетка_основная_2_1_2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fe3debc9e6_1_396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30" name="Google Shape;130;gfe3debc9e6_1_39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fe3debc9e6_1_39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fe3debc9e6_1_39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fe3debc9e6_1_39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fe3debc9e6_1_39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fe3debc9e6_1_39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fe3debc9e6_1_396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dark">
  <p:cSld name="Сетка_основная_2_1_1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e3debc9e6_1_405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fe3debc9e6_1_405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fe3debc9e6_1_405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neo">
  <p:cSld name="Сетка_основная_1">
    <p:bg>
      <p:bgPr>
        <a:solidFill>
          <a:srgbClr val="47C39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3debc9e6_1_409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fe3debc9e6_1_409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бивка_neo">
  <p:cSld name="Сетка_основная_1_2">
    <p:bg>
      <p:bgPr>
        <a:solidFill>
          <a:srgbClr val="47C39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gfe3debc9e6_1_412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46" name="Google Shape;146;gfe3debc9e6_1_41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fe3debc9e6_1_41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fe3debc9e6_1_41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fe3debc9e6_1_41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fe3debc9e6_1_41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fe3debc9e6_1_41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бивка_neo_образец с заголовком">
  <p:cSld name="Сетка_основная_1_2_2">
    <p:bg>
      <p:bgPr>
        <a:solidFill>
          <a:srgbClr val="47C39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gfe3debc9e6_1_420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54" name="Google Shape;154;gfe3debc9e6_1_42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fe3debc9e6_1_42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fe3debc9e6_1_42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fe3debc9e6_1_42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fe3debc9e6_1_42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fe3debc9e6_1_42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fe3debc9e6_1_420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neo ">
  <p:cSld name="Сетка_основная_1_2_1">
    <p:bg>
      <p:bgPr>
        <a:solidFill>
          <a:srgbClr val="47C39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3debc9e6_1_429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fe3debc9e6_1_429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fe3debc9e6_1_429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pro">
  <p:cSld name="Сетка_основная_1_1">
    <p:bg>
      <p:bgPr>
        <a:solidFill>
          <a:srgbClr val="0066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e3debc9e6_1_433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fe3debc9e6_1_433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pro ">
  <p:cSld name="Сетка_основная_1_1_2">
    <p:bg>
      <p:bgPr>
        <a:solidFill>
          <a:srgbClr val="0066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fe3debc9e6_1_436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70" name="Google Shape;170;gfe3debc9e6_1_43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fe3debc9e6_1_43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fe3debc9e6_1_43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fe3debc9e6_1_43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fe3debc9e6_1_43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fe3debc9e6_1_43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pro_образец с заголовком">
  <p:cSld name="Сетка_основная_1_1_2_2">
    <p:bg>
      <p:bgPr>
        <a:solidFill>
          <a:srgbClr val="0066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fe3debc9e6_1_444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78" name="Google Shape;178;gfe3debc9e6_1_44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fe3debc9e6_1_44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fe3debc9e6_1_44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fe3debc9e6_1_44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fe3debc9e6_1_44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e3debc9e6_1_44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fe3debc9e6_1_444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pro ">
  <p:cSld name="Сетка_основная_1_1_2_1">
    <p:bg>
      <p:bgPr>
        <a:solidFill>
          <a:srgbClr val="0066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e3debc9e6_1_453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fe3debc9e6_1_453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fe3debc9e6_1_453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top">
  <p:cSld name="Сетка_основная_1_1_1">
    <p:bg>
      <p:bgPr>
        <a:solidFill>
          <a:srgbClr val="EB236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e3debc9e6_1_457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fe3debc9e6_1_457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top ">
  <p:cSld name="Сетка_основная_1_1_1_2">
    <p:bg>
      <p:bgPr>
        <a:solidFill>
          <a:srgbClr val="EB236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fe3debc9e6_1_460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194" name="Google Shape;194;gfe3debc9e6_1_46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fe3debc9e6_1_46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fe3debc9e6_1_46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fe3debc9e6_1_46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fe3debc9e6_1_46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fe3debc9e6_1_46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top_образец с заголовком">
  <p:cSld name="Сетка_основная_1_1_1_2_2">
    <p:bg>
      <p:bgPr>
        <a:solidFill>
          <a:srgbClr val="EB236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fe3debc9e6_1_468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02" name="Google Shape;202;gfe3debc9e6_1_46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fe3debc9e6_1_46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fe3debc9e6_1_46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fe3debc9e6_1_46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fe3debc9e6_1_46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fe3debc9e6_1_46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fe3debc9e6_1_468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top ">
  <p:cSld name="Сетка_основная_1_1_1_2_1">
    <p:bg>
      <p:bgPr>
        <a:solidFill>
          <a:srgbClr val="EB236B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e3debc9e6_1_477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fe3debc9e6_1_477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fe3debc9e6_1_477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biz">
  <p:cSld name="Сетка_основная_1_1_1_1">
    <p:bg>
      <p:bgPr>
        <a:solidFill>
          <a:srgbClr val="5D00F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e3debc9e6_1_481"/>
          <p:cNvSpPr/>
          <p:nvPr/>
        </p:nvSpPr>
        <p:spPr>
          <a:xfrm>
            <a:off x="8709033" y="0"/>
            <a:ext cx="6953100" cy="68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e3debc9e6_1_481"/>
          <p:cNvSpPr/>
          <p:nvPr/>
        </p:nvSpPr>
        <p:spPr>
          <a:xfrm>
            <a:off x="1775346" y="24000"/>
            <a:ext cx="6933600" cy="6839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biz">
  <p:cSld name="Сетка_основная_1_1_1_1_1">
    <p:bg>
      <p:bgPr>
        <a:solidFill>
          <a:srgbClr val="5D00F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gfe3debc9e6_1_484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18" name="Google Shape;218;gfe3debc9e6_1_48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fe3debc9e6_1_48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fe3debc9e6_1_48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fe3debc9e6_1_48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fe3debc9e6_1_48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fe3debc9e6_1_48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biz_образец с заголовком">
  <p:cSld name="Сетка_основная_1_1_1_1_1_2">
    <p:bg>
      <p:bgPr>
        <a:solidFill>
          <a:srgbClr val="5D00F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gfe3debc9e6_1_492"/>
          <p:cNvGrpSpPr/>
          <p:nvPr/>
        </p:nvGrpSpPr>
        <p:grpSpPr>
          <a:xfrm>
            <a:off x="7650863" y="0"/>
            <a:ext cx="4541747" cy="6837942"/>
            <a:chOff x="11475720" y="0"/>
            <a:chExt cx="6812280" cy="10256400"/>
          </a:xfrm>
        </p:grpSpPr>
        <p:sp>
          <p:nvSpPr>
            <p:cNvPr id="226" name="Google Shape;226;gfe3debc9e6_1_49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fe3debc9e6_1_49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fe3debc9e6_1_49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fe3debc9e6_1_49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e3debc9e6_1_49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fe3debc9e6_1_49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fe3debc9e6_1_492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biz">
  <p:cSld name="Сетка_основная_1_1_1_1_1_1">
    <p:bg>
      <p:bgPr>
        <a:solidFill>
          <a:srgbClr val="5D00F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e3debc9e6_1_501"/>
          <p:cNvSpPr/>
          <p:nvPr/>
        </p:nvSpPr>
        <p:spPr>
          <a:xfrm>
            <a:off x="9525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fe3debc9e6_1_501"/>
          <p:cNvSpPr/>
          <p:nvPr/>
        </p:nvSpPr>
        <p:spPr>
          <a:xfrm>
            <a:off x="-4191000" y="0"/>
            <a:ext cx="6858000" cy="6858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fe3debc9e6_1_50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chemeClr val="accent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2160">
          <p15:clr>
            <a:srgbClr val="FBAE40"/>
          </p15:clr>
        </p15:guide>
        <p15:guide id="6" orient="horz" pos="1238">
          <p15:clr>
            <a:schemeClr val="accent1"/>
          </p15:clr>
        </p15:guide>
        <p15:guide id="7" orient="horz" pos="3097">
          <p15:clr>
            <a:srgbClr val="FBAE40"/>
          </p15:clr>
        </p15:guide>
        <p15:guide id="8" pos="3840">
          <p15:clr>
            <a:srgbClr val="FBAE40"/>
          </p15:clr>
        </p15:guide>
        <p15:guide id="9" pos="1995">
          <p15:clr>
            <a:srgbClr val="FBAE40"/>
          </p15:clr>
        </p15:guide>
        <p15:guide id="10" pos="5685">
          <p15:clr>
            <a:srgbClr val="FBAE40"/>
          </p15:clr>
        </p15:guide>
        <p15:guide id="11" orient="horz" pos="784">
          <p15:clr>
            <a:schemeClr val="accent1"/>
          </p15:clr>
        </p15:guide>
        <p15:guide id="12" orient="horz" pos="2629">
          <p15:clr>
            <a:srgbClr val="FBAE40"/>
          </p15:clr>
        </p15:guide>
        <p15:guide id="13" orient="horz" pos="1691">
          <p15:clr>
            <a:srgbClr val="FBAE40"/>
          </p15:clr>
        </p15:guide>
        <p15:guide id="14" orient="horz" pos="3536">
          <p15:clr>
            <a:srgbClr val="FBAE40"/>
          </p15:clr>
        </p15:guide>
        <p15:guide id="15" pos="3552">
          <p15:clr>
            <a:srgbClr val="EEEEEE"/>
          </p15:clr>
        </p15:guide>
        <p15:guide id="16" pos="4128">
          <p15:clr>
            <a:srgbClr val="EEEEEE"/>
          </p15:clr>
        </p15:guide>
        <p15:guide id="17" orient="horz" pos="2064">
          <p15:clr>
            <a:srgbClr val="C4C4C4"/>
          </p15:clr>
        </p15:guide>
        <p15:guide id="18" orient="horz" pos="2256">
          <p15:clr>
            <a:srgbClr val="C4C4C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">
  <p:cSld name="Список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840">
          <p15:clr>
            <a:srgbClr val="FBAE40"/>
          </p15:clr>
        </p15:guide>
        <p15:guide id="8" pos="1995">
          <p15:clr>
            <a:srgbClr val="FBAE40"/>
          </p15:clr>
        </p15:guide>
        <p15:guide id="9" pos="5685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861">
          <p15:clr>
            <a:srgbClr val="C4C4C4"/>
          </p15:clr>
        </p15:guide>
        <p15:guide id="35" pos="2129">
          <p15:clr>
            <a:srgbClr val="C4C4C4"/>
          </p15:clr>
        </p15:guide>
        <p15:guide id="36" pos="3719">
          <p15:clr>
            <a:srgbClr val="C4C4C4"/>
          </p15:clr>
        </p15:guide>
        <p15:guide id="37" pos="3961">
          <p15:clr>
            <a:srgbClr val="C4C4C4"/>
          </p15:clr>
        </p15:guide>
        <p15:guide id="38" pos="5551">
          <p15:clr>
            <a:srgbClr val="C4C4C4"/>
          </p15:clr>
        </p15:guide>
        <p15:guide id="39" pos="5819">
          <p15:clr>
            <a:srgbClr val="C4C4C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Список_3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e3debc9e6_1_506"/>
          <p:cNvSpPr txBox="1"/>
          <p:nvPr>
            <p:ph type="title"/>
          </p:nvPr>
        </p:nvSpPr>
        <p:spPr>
          <a:xfrm>
            <a:off x="283100" y="237933"/>
            <a:ext cx="9300300" cy="12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840">
          <p15:clr>
            <a:srgbClr val="FBAE40"/>
          </p15:clr>
        </p15:guide>
        <p15:guide id="8" pos="1995">
          <p15:clr>
            <a:srgbClr val="FBAE40"/>
          </p15:clr>
        </p15:guide>
        <p15:guide id="9" pos="5685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861">
          <p15:clr>
            <a:srgbClr val="C4C4C4"/>
          </p15:clr>
        </p15:guide>
        <p15:guide id="35" pos="2129">
          <p15:clr>
            <a:srgbClr val="C4C4C4"/>
          </p15:clr>
        </p15:guide>
        <p15:guide id="36" pos="3719">
          <p15:clr>
            <a:srgbClr val="C4C4C4"/>
          </p15:clr>
        </p15:guide>
        <p15:guide id="37" pos="3961">
          <p15:clr>
            <a:srgbClr val="C4C4C4"/>
          </p15:clr>
        </p15:guide>
        <p15:guide id="38" pos="5551">
          <p15:clr>
            <a:srgbClr val="C4C4C4"/>
          </p15:clr>
        </p15:guide>
        <p15:guide id="39" pos="5819">
          <p15:clr>
            <a:srgbClr val="C4C4C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 с заголовком">
  <p:cSld name="Список_3_1"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e3debc9e6_1_508"/>
          <p:cNvSpPr txBox="1"/>
          <p:nvPr>
            <p:ph type="title"/>
          </p:nvPr>
        </p:nvSpPr>
        <p:spPr>
          <a:xfrm>
            <a:off x="265437" y="247144"/>
            <a:ext cx="11311500" cy="297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840">
          <p15:clr>
            <a:srgbClr val="FBAE40"/>
          </p15:clr>
        </p15:guide>
        <p15:guide id="8" pos="1995">
          <p15:clr>
            <a:srgbClr val="FBAE40"/>
          </p15:clr>
        </p15:guide>
        <p15:guide id="9" pos="5685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861">
          <p15:clr>
            <a:srgbClr val="C4C4C4"/>
          </p15:clr>
        </p15:guide>
        <p15:guide id="35" pos="2129">
          <p15:clr>
            <a:srgbClr val="C4C4C4"/>
          </p15:clr>
        </p15:guide>
        <p15:guide id="36" pos="3719">
          <p15:clr>
            <a:srgbClr val="C4C4C4"/>
          </p15:clr>
        </p15:guide>
        <p15:guide id="37" pos="3961">
          <p15:clr>
            <a:srgbClr val="C4C4C4"/>
          </p15:clr>
        </p15:guide>
        <p15:guide id="38" pos="5551">
          <p15:clr>
            <a:srgbClr val="C4C4C4"/>
          </p15:clr>
        </p15:guide>
        <p15:guide id="39" pos="5819">
          <p15:clr>
            <a:srgbClr val="C4C4C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5 колонок">
  <p:cSld name="Список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3102">
          <p15:clr>
            <a:srgbClr val="FBAE40"/>
          </p15:clr>
        </p15:guide>
        <p15:guide id="8" pos="1626">
          <p15:clr>
            <a:srgbClr val="FBAE40"/>
          </p15:clr>
        </p15:guide>
        <p15:guide id="9" pos="4578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3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16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505">
          <p15:clr>
            <a:srgbClr val="C4C4C4"/>
          </p15:clr>
        </p15:guide>
        <p15:guide id="35" pos="1748">
          <p15:clr>
            <a:srgbClr val="C4C4C4"/>
          </p15:clr>
        </p15:guide>
        <p15:guide id="36" pos="2980">
          <p15:clr>
            <a:srgbClr val="C4C4C4"/>
          </p15:clr>
        </p15:guide>
        <p15:guide id="37" pos="3224">
          <p15:clr>
            <a:srgbClr val="C4C4C4"/>
          </p15:clr>
        </p15:guide>
        <p15:guide id="38" pos="4456">
          <p15:clr>
            <a:srgbClr val="C4C4C4"/>
          </p15:clr>
        </p15:guide>
        <p15:guide id="39" pos="4700">
          <p15:clr>
            <a:srgbClr val="C4C4C4"/>
          </p15:clr>
        </p15:guide>
        <p15:guide id="40" pos="6054">
          <p15:clr>
            <a:srgbClr val="FA7B17"/>
          </p15:clr>
        </p15:guide>
        <p15:guide id="41" pos="6175">
          <p15:clr>
            <a:srgbClr val="C4C4C4"/>
          </p15:clr>
        </p15:guide>
        <p15:guide id="42" pos="5932">
          <p15:clr>
            <a:srgbClr val="C4C4C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7 колонок">
  <p:cSld name="Список_2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409">
          <p15:clr>
            <a:srgbClr val="A4A3A4"/>
          </p15:clr>
        </p15:guide>
        <p15:guide id="6" orient="horz" pos="1534">
          <p15:clr>
            <a:srgbClr val="F26B43"/>
          </p15:clr>
        </p15:guide>
        <p15:guide id="7" pos="2271">
          <p15:clr>
            <a:srgbClr val="FBAE40"/>
          </p15:clr>
        </p15:guide>
        <p15:guide id="8" pos="1226">
          <p15:clr>
            <a:srgbClr val="FBAE40"/>
          </p15:clr>
        </p15:guide>
        <p15:guide id="9" pos="3316">
          <p15:clr>
            <a:srgbClr val="FBAE40"/>
          </p15:clr>
        </p15:guide>
        <p15:guide id="10" orient="horz" pos="784">
          <p15:clr>
            <a:srgbClr val="F26B43"/>
          </p15:clr>
        </p15:guide>
        <p15:guide id="11" orient="horz" pos="909">
          <p15:clr>
            <a:srgbClr val="A4A3A4"/>
          </p15:clr>
        </p15:guide>
        <p15:guide id="12" orient="horz" pos="1284">
          <p15:clr>
            <a:srgbClr val="F26B43"/>
          </p15:clr>
        </p15:guide>
        <p15:guide id="13" orient="horz" pos="1659">
          <p15:clr>
            <a:srgbClr val="A4A3A4"/>
          </p15:clr>
        </p15:guide>
        <p15:guide id="14" orient="horz" pos="1034">
          <p15:clr>
            <a:srgbClr val="F26B43"/>
          </p15:clr>
        </p15:guide>
        <p15:guide id="15" orient="horz" pos="1159">
          <p15:clr>
            <a:srgbClr val="A4A3A4"/>
          </p15:clr>
        </p15:guide>
        <p15:guide id="16" orient="horz" pos="1784">
          <p15:clr>
            <a:srgbClr val="F26B43"/>
          </p15:clr>
        </p15:guide>
        <p15:guide id="17" orient="horz" pos="1918">
          <p15:clr>
            <a:srgbClr val="F26B43"/>
          </p15:clr>
        </p15:guide>
        <p15:guide id="18" orient="horz" pos="202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16">
          <p15:clr>
            <a:srgbClr val="A4A3A4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1133">
          <p15:clr>
            <a:srgbClr val="C4C4C4"/>
          </p15:clr>
        </p15:guide>
        <p15:guide id="35" pos="1318">
          <p15:clr>
            <a:srgbClr val="C4C4C4"/>
          </p15:clr>
        </p15:guide>
        <p15:guide id="36" pos="2179">
          <p15:clr>
            <a:srgbClr val="C4C4C4"/>
          </p15:clr>
        </p15:guide>
        <p15:guide id="37" pos="2364">
          <p15:clr>
            <a:srgbClr val="C4C4C4"/>
          </p15:clr>
        </p15:guide>
        <p15:guide id="38" pos="3225">
          <p15:clr>
            <a:srgbClr val="C4C4C4"/>
          </p15:clr>
        </p15:guide>
        <p15:guide id="39" pos="3409">
          <p15:clr>
            <a:srgbClr val="C4C4C4"/>
          </p15:clr>
        </p15:guide>
        <p15:guide id="40" pos="4364">
          <p15:clr>
            <a:srgbClr val="FA7B17"/>
          </p15:clr>
        </p15:guide>
        <p15:guide id="41" pos="4455">
          <p15:clr>
            <a:srgbClr val="C4C4C4"/>
          </p15:clr>
        </p15:guide>
        <p15:guide id="42" pos="4271">
          <p15:clr>
            <a:srgbClr val="C4C4C4"/>
          </p15:clr>
        </p15:guide>
        <p15:guide id="43" pos="5501">
          <p15:clr>
            <a:srgbClr val="C4C4C4"/>
          </p15:clr>
        </p15:guide>
        <p15:guide id="44" pos="5316">
          <p15:clr>
            <a:srgbClr val="C4C4C4"/>
          </p15:clr>
        </p15:guide>
        <p15:guide id="45" pos="5409">
          <p15:clr>
            <a:srgbClr val="FA7B17"/>
          </p15:clr>
        </p15:guide>
        <p15:guide id="46" pos="6454">
          <p15:clr>
            <a:srgbClr val="FA7B17"/>
          </p15:clr>
        </p15:guide>
        <p15:guide id="47" pos="6362">
          <p15:clr>
            <a:srgbClr val="C4C4C4"/>
          </p15:clr>
        </p15:guide>
        <p15:guide id="48" pos="6547">
          <p15:clr>
            <a:srgbClr val="C4C4C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три_колонки">
  <p:cSld name="Список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5">
          <p15:clr>
            <a:srgbClr val="F26B43"/>
          </p15:clr>
        </p15:guide>
        <p15:guide id="2" pos="272">
          <p15:clr>
            <a:srgbClr val="0000FF"/>
          </p15:clr>
        </p15:guide>
        <p15:guide id="3" pos="7408">
          <p15:clr>
            <a:schemeClr val="accent3"/>
          </p15:clr>
        </p15:guide>
        <p15:guide id="4" orient="horz" pos="4035">
          <p15:clr>
            <a:srgbClr val="0066FF"/>
          </p15:clr>
        </p15:guide>
        <p15:guide id="5" orient="horz" pos="1284">
          <p15:clr>
            <a:srgbClr val="A4A3A4"/>
          </p15:clr>
        </p15:guide>
        <p15:guide id="6" orient="horz" pos="1409">
          <p15:clr>
            <a:srgbClr val="F26B43"/>
          </p15:clr>
        </p15:guide>
        <p15:guide id="7" pos="5075">
          <p15:clr>
            <a:srgbClr val="FBAE40"/>
          </p15:clr>
        </p15:guide>
        <p15:guide id="8" pos="2616">
          <p15:clr>
            <a:srgbClr val="FBAE40"/>
          </p15:clr>
        </p15:guide>
        <p15:guide id="9" orient="horz" pos="784">
          <p15:clr>
            <a:srgbClr val="F26B43"/>
          </p15:clr>
        </p15:guide>
        <p15:guide id="10" orient="horz" pos="784">
          <p15:clr>
            <a:srgbClr val="A4A3A4"/>
          </p15:clr>
        </p15:guide>
        <p15:guide id="11" orient="horz" pos="1159">
          <p15:clr>
            <a:srgbClr val="F26B43"/>
          </p15:clr>
        </p15:guide>
        <p15:guide id="12" orient="horz" pos="1534">
          <p15:clr>
            <a:srgbClr val="A4A3A4"/>
          </p15:clr>
        </p15:guide>
        <p15:guide id="13" orient="horz" pos="909">
          <p15:clr>
            <a:srgbClr val="F26B43"/>
          </p15:clr>
        </p15:guide>
        <p15:guide id="14" orient="horz" pos="1034">
          <p15:clr>
            <a:srgbClr val="A4A3A4"/>
          </p15:clr>
        </p15:guide>
        <p15:guide id="15" orient="horz" pos="1659">
          <p15:clr>
            <a:srgbClr val="F26B43"/>
          </p15:clr>
        </p15:guide>
        <p15:guide id="16" orient="horz" pos="1784">
          <p15:clr>
            <a:srgbClr val="A4A3A4"/>
          </p15:clr>
        </p15:guide>
        <p15:guide id="17" orient="horz" pos="1909">
          <p15:clr>
            <a:srgbClr val="F26B43"/>
          </p15:clr>
        </p15:guide>
        <p15:guide id="18" orient="horz" pos="2034">
          <p15:clr>
            <a:srgbClr val="A4A3A4"/>
          </p15:clr>
        </p15:guide>
        <p15:guide id="19" orient="horz" pos="2160">
          <p15:clr>
            <a:srgbClr val="F26B43"/>
          </p15:clr>
        </p15:guide>
        <p15:guide id="20" orient="horz" pos="2284">
          <p15:clr>
            <a:srgbClr val="A4A3A4"/>
          </p15:clr>
        </p15:guide>
        <p15:guide id="21" orient="horz" pos="2409">
          <p15:clr>
            <a:srgbClr val="F26B43"/>
          </p15:clr>
        </p15:guide>
        <p15:guide id="22" orient="horz" pos="2534">
          <p15:clr>
            <a:srgbClr val="A4A3A4"/>
          </p15:clr>
        </p15:guide>
        <p15:guide id="23" orient="horz" pos="2659">
          <p15:clr>
            <a:srgbClr val="F26B43"/>
          </p15:clr>
        </p15:guide>
        <p15:guide id="24" orient="horz" pos="2783">
          <p15:clr>
            <a:srgbClr val="A4A3A4"/>
          </p15:clr>
        </p15:guide>
        <p15:guide id="25" orient="horz" pos="2908">
          <p15:clr>
            <a:srgbClr val="F26B43"/>
          </p15:clr>
        </p15:guide>
        <p15:guide id="26" orient="horz" pos="3037">
          <p15:clr>
            <a:srgbClr val="F26B43"/>
          </p15:clr>
        </p15:guide>
        <p15:guide id="27" orient="horz" pos="3158">
          <p15:clr>
            <a:srgbClr val="A4A3A4"/>
          </p15:clr>
        </p15:guide>
        <p15:guide id="28" orient="horz" pos="3283">
          <p15:clr>
            <a:srgbClr val="F26B43"/>
          </p15:clr>
        </p15:guide>
        <p15:guide id="29" orient="horz" pos="3408">
          <p15:clr>
            <a:srgbClr val="A4A3A4"/>
          </p15:clr>
        </p15:guide>
        <p15:guide id="30" orient="horz" pos="3533">
          <p15:clr>
            <a:srgbClr val="F26B43"/>
          </p15:clr>
        </p15:guide>
        <p15:guide id="31" orient="horz" pos="3658">
          <p15:clr>
            <a:srgbClr val="A4A3A4"/>
          </p15:clr>
        </p15:guide>
        <p15:guide id="32" orient="horz" pos="3783">
          <p15:clr>
            <a:srgbClr val="F26B43"/>
          </p15:clr>
        </p15:guide>
        <p15:guide id="33" orient="horz" pos="3908">
          <p15:clr>
            <a:srgbClr val="A4A3A4"/>
          </p15:clr>
        </p15:guide>
        <p15:guide id="34" pos="2741">
          <p15:clr>
            <a:srgbClr val="C4C4C4"/>
          </p15:clr>
        </p15:guide>
        <p15:guide id="35" pos="2491">
          <p15:clr>
            <a:srgbClr val="C4C4C4"/>
          </p15:clr>
        </p15:guide>
        <p15:guide id="36" pos="4950">
          <p15:clr>
            <a:srgbClr val="C4C4C4"/>
          </p15:clr>
        </p15:guide>
        <p15:guide id="37" pos="5199">
          <p15:clr>
            <a:srgbClr val="C4C4C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gfe3debc9e6_1_513"/>
          <p:cNvGrpSpPr/>
          <p:nvPr/>
        </p:nvGrpSpPr>
        <p:grpSpPr>
          <a:xfrm>
            <a:off x="11652999" y="6251730"/>
            <a:ext cx="344795" cy="353798"/>
            <a:chOff x="238125" y="2432825"/>
            <a:chExt cx="779550" cy="781875"/>
          </a:xfrm>
        </p:grpSpPr>
        <p:sp>
          <p:nvSpPr>
            <p:cNvPr id="247" name="Google Shape;247;gfe3debc9e6_1_5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fe3debc9e6_1_5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fe3debc9e6_1_5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fe3debc9e6_1_5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">
          <p15:clr>
            <a:srgbClr val="0000FF"/>
          </p15:clr>
        </p15:guide>
        <p15:guide id="2" orient="horz" pos="309">
          <p15:clr>
            <a:srgbClr val="FA7B17"/>
          </p15:clr>
        </p15:guide>
        <p15:guide id="3" orient="horz" pos="411">
          <p15:clr>
            <a:srgbClr val="FA7B17"/>
          </p15:clr>
        </p15:guide>
        <p15:guide id="4" orient="horz" pos="514">
          <p15:clr>
            <a:srgbClr val="FA7B17"/>
          </p15:clr>
        </p15:guide>
        <p15:guide id="5" orient="horz" pos="617">
          <p15:clr>
            <a:srgbClr val="FA7B17"/>
          </p15:clr>
        </p15:guide>
        <p15:guide id="6" orient="horz" pos="719">
          <p15:clr>
            <a:srgbClr val="FA7B17"/>
          </p15:clr>
        </p15:guide>
        <p15:guide id="7" orient="horz" pos="829">
          <p15:clr>
            <a:srgbClr val="FA7B17"/>
          </p15:clr>
        </p15:guide>
        <p15:guide id="8" orient="horz" pos="931">
          <p15:clr>
            <a:srgbClr val="FA7B17"/>
          </p15:clr>
        </p15:guide>
        <p15:guide id="9" orient="horz" pos="1034">
          <p15:clr>
            <a:srgbClr val="FA7B17"/>
          </p15:clr>
        </p15:guide>
        <p15:guide id="10" orient="horz" pos="1137">
          <p15:clr>
            <a:srgbClr val="FA7B17"/>
          </p15:clr>
        </p15:guide>
        <p15:guide id="11" orient="horz" pos="1240">
          <p15:clr>
            <a:srgbClr val="FA7B17"/>
          </p15:clr>
        </p15:guide>
        <p15:guide id="12" orient="horz" pos="1343">
          <p15:clr>
            <a:srgbClr val="FA7B17"/>
          </p15:clr>
        </p15:guide>
        <p15:guide id="13" orient="horz" pos="1450">
          <p15:clr>
            <a:srgbClr val="FA7B17"/>
          </p15:clr>
        </p15:guide>
        <p15:guide id="14" orient="horz" pos="1553">
          <p15:clr>
            <a:srgbClr val="FA7B17"/>
          </p15:clr>
        </p15:guide>
        <p15:guide id="15" orient="horz" pos="1660">
          <p15:clr>
            <a:srgbClr val="FA7B17"/>
          </p15:clr>
        </p15:guide>
        <p15:guide id="16" orient="horz" pos="1763">
          <p15:clr>
            <a:srgbClr val="FA7B17"/>
          </p15:clr>
        </p15:guide>
        <p15:guide id="17" orient="horz" pos="1865">
          <p15:clr>
            <a:srgbClr val="FA7B17"/>
          </p15:clr>
        </p15:guide>
        <p15:guide id="18" orient="horz" pos="1975">
          <p15:clr>
            <a:srgbClr val="FA7B17"/>
          </p15:clr>
        </p15:guide>
        <p15:guide id="19" orient="horz" pos="2077">
          <p15:clr>
            <a:srgbClr val="FA7B17"/>
          </p15:clr>
        </p15:guide>
        <p15:guide id="20" orient="horz" pos="2180">
          <p15:clr>
            <a:srgbClr val="FA7B17"/>
          </p15:clr>
        </p15:guide>
        <p15:guide id="21" orient="horz" pos="2283">
          <p15:clr>
            <a:srgbClr val="FA7B17"/>
          </p15:clr>
        </p15:guide>
        <p15:guide id="22" orient="horz" pos="2385">
          <p15:clr>
            <a:srgbClr val="FA7B17"/>
          </p15:clr>
        </p15:guide>
        <p15:guide id="23" orient="horz" pos="2489">
          <p15:clr>
            <a:srgbClr val="FA7B17"/>
          </p15:clr>
        </p15:guide>
        <p15:guide id="24" orient="horz" pos="2594">
          <p15:clr>
            <a:srgbClr val="FA7B17"/>
          </p15:clr>
        </p15:guide>
        <p15:guide id="25" orient="horz" pos="2697">
          <p15:clr>
            <a:srgbClr val="FA7B17"/>
          </p15:clr>
        </p15:guide>
        <p15:guide id="26" orient="horz" pos="2800">
          <p15:clr>
            <a:srgbClr val="FA7B17"/>
          </p15:clr>
        </p15:guide>
        <p15:guide id="27" orient="horz" pos="2903">
          <p15:clr>
            <a:srgbClr val="FA7B17"/>
          </p15:clr>
        </p15:guide>
        <p15:guide id="28" orient="horz" pos="3009">
          <p15:clr>
            <a:srgbClr val="FA7B17"/>
          </p15:clr>
        </p15:guide>
        <p15:guide id="29" orient="horz" pos="3114">
          <p15:clr>
            <a:srgbClr val="FA7B17"/>
          </p15:clr>
        </p15:guide>
        <p15:guide id="30" orient="horz" pos="3217">
          <p15:clr>
            <a:srgbClr val="FA7B17"/>
          </p15:clr>
        </p15:guide>
        <p15:guide id="31" orient="horz" pos="3320">
          <p15:clr>
            <a:srgbClr val="FA7B17"/>
          </p15:clr>
        </p15:guide>
        <p15:guide id="32" orient="horz" pos="3426">
          <p15:clr>
            <a:srgbClr val="FA7B17"/>
          </p15:clr>
        </p15:guide>
        <p15:guide id="33" orient="horz" pos="3529">
          <p15:clr>
            <a:srgbClr val="FA7B17"/>
          </p15:clr>
        </p15:guide>
        <p15:guide id="34" orient="horz" pos="3635">
          <p15:clr>
            <a:srgbClr val="FA7B17"/>
          </p15:clr>
        </p15:guide>
        <p15:guide id="35" orient="horz" pos="3737">
          <p15:clr>
            <a:srgbClr val="FA7B17"/>
          </p15:clr>
        </p15:guide>
        <p15:guide id="36" orient="horz" pos="3840">
          <p15:clr>
            <a:srgbClr val="FA7B17"/>
          </p15:clr>
        </p15:guide>
        <p15:guide id="37" orient="horz" pos="3946">
          <p15:clr>
            <a:srgbClr val="FA7B17"/>
          </p15:clr>
        </p15:guide>
        <p15:guide id="38" orient="horz" pos="4049">
          <p15:clr>
            <a:srgbClr val="0000FF"/>
          </p15:clr>
        </p15:guide>
        <p15:guide id="39" pos="232">
          <p15:clr>
            <a:srgbClr val="0000FF"/>
          </p15:clr>
        </p15:guide>
        <p15:guide id="40" pos="832">
          <p15:clr>
            <a:srgbClr val="0000FF"/>
          </p15:clr>
        </p15:guide>
        <p15:guide id="41" pos="1432">
          <p15:clr>
            <a:srgbClr val="0000FF"/>
          </p15:clr>
        </p15:guide>
        <p15:guide id="42" pos="2039">
          <p15:clr>
            <a:srgbClr val="0000FF"/>
          </p15:clr>
        </p15:guide>
        <p15:guide id="43" pos="2633">
          <p15:clr>
            <a:srgbClr val="0000FF"/>
          </p15:clr>
        </p15:guide>
        <p15:guide id="44" pos="3233">
          <p15:clr>
            <a:srgbClr val="0000FF"/>
          </p15:clr>
        </p15:guide>
        <p15:guide id="45" pos="3840">
          <p15:clr>
            <a:srgbClr val="0000FF"/>
          </p15:clr>
        </p15:guide>
        <p15:guide id="46" pos="4433">
          <p15:clr>
            <a:srgbClr val="0000FF"/>
          </p15:clr>
        </p15:guide>
        <p15:guide id="47" pos="5033">
          <p15:clr>
            <a:srgbClr val="0000FF"/>
          </p15:clr>
        </p15:guide>
        <p15:guide id="48" pos="5633">
          <p15:clr>
            <a:srgbClr val="0000FF"/>
          </p15:clr>
        </p15:guide>
        <p15:guide id="49" pos="6233">
          <p15:clr>
            <a:srgbClr val="0000FF"/>
          </p15:clr>
        </p15:guide>
        <p15:guide id="50" pos="6834">
          <p15:clr>
            <a:srgbClr val="0000FF"/>
          </p15:clr>
        </p15:guide>
        <p15:guide id="51" pos="7448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Semibold"/>
              <a:buNone/>
              <a:defRPr i="0" sz="4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Char char="•"/>
              <a:defRPr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  <a:defRPr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  <a:defRPr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e3debc9e6_1_356"/>
          <p:cNvSpPr txBox="1"/>
          <p:nvPr>
            <p:ph type="title"/>
          </p:nvPr>
        </p:nvSpPr>
        <p:spPr>
          <a:xfrm>
            <a:off x="415600" y="593367"/>
            <a:ext cx="1136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Proxima Nova"/>
              <a:buNone/>
              <a:defRPr b="1" i="0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gfe3debc9e6_1_356"/>
          <p:cNvSpPr txBox="1"/>
          <p:nvPr>
            <p:ph idx="1" type="body"/>
          </p:nvPr>
        </p:nvSpPr>
        <p:spPr>
          <a:xfrm>
            <a:off x="415600" y="2401167"/>
            <a:ext cx="113607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63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Char char="●"/>
              <a:defRPr b="1" i="0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roxima Nova"/>
              <a:buChar char="○"/>
              <a:defRPr i="0" sz="2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■"/>
              <a:defRPr i="0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■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○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■"/>
              <a:defRPr i="0" sz="1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1" name="Google Shape;91;gfe3debc9e6_1_35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wireshark.org/" TargetMode="External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3debc9e6_1_346"/>
          <p:cNvSpPr txBox="1"/>
          <p:nvPr/>
        </p:nvSpPr>
        <p:spPr>
          <a:xfrm>
            <a:off x="418700" y="5613400"/>
            <a:ext cx="2749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09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Святослав Якименко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Преподаватель кафедры ИБКС МИЭМ НИУ ВШЭ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gfe3debc9e6_1_346"/>
          <p:cNvSpPr txBox="1"/>
          <p:nvPr/>
        </p:nvSpPr>
        <p:spPr>
          <a:xfrm>
            <a:off x="693892" y="2246856"/>
            <a:ext cx="114219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lang="ru-RU"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Сети данных. Классификация, протоколы и стандартизация сетей</a:t>
            </a:r>
            <a:endParaRPr i="0" sz="2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gfe3debc9e6_1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63" y="2"/>
            <a:ext cx="3862924" cy="20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Компоненты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Устройства инфраструктуры сети</a:t>
            </a:r>
            <a:endParaRPr/>
          </a:p>
        </p:txBody>
      </p:sp>
      <p:sp>
        <p:nvSpPr>
          <p:cNvPr id="322" name="Google Shape;32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К промежуточным сетевым устройствам относятся: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устройства сетевого доступа (коммутаторы и точки беспроводного доступа);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устройства сетевого взаимодействия (маршрутизаторы);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устройства системы безопасности (межсетевые экраны).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Компоненты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Сетевая среда</a:t>
            </a:r>
            <a:endParaRPr/>
          </a:p>
        </p:txBody>
      </p:sp>
      <p:pic>
        <p:nvPicPr>
          <p:cNvPr id="328" name="Google Shape;32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750" y="1822175"/>
            <a:ext cx="55905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Компоненты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Представления сети</a:t>
            </a:r>
            <a:endParaRPr/>
          </a:p>
        </p:txBody>
      </p:sp>
      <p:pic>
        <p:nvPicPr>
          <p:cNvPr id="334" name="Google Shape;33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273" y="1766900"/>
            <a:ext cx="6199500" cy="4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Компоненты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Диаграммы топологий</a:t>
            </a:r>
            <a:endParaRPr/>
          </a:p>
        </p:txBody>
      </p:sp>
      <p:pic>
        <p:nvPicPr>
          <p:cNvPr id="340" name="Google Shape;34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52776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7249" y="1825551"/>
            <a:ext cx="527765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Локальные сети LAN и сети WAN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Типы сетей</a:t>
            </a:r>
            <a:endParaRPr/>
          </a:p>
        </p:txBody>
      </p:sp>
      <p:sp>
        <p:nvSpPr>
          <p:cNvPr id="347" name="Google Shape;34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Два наиболее распространённых типа сетевых инфраструктур: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локальная сеть (LAN);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глобальная сеть (WAN).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Другие типы сетей: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муниципальная сеть (MAN); 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беспроводная сеть LAN (WLAN); 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сеть хранения данных (SAN).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Локальные сети LAN и сети WAN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Локальные сети (LAN)</a:t>
            </a:r>
            <a:endParaRPr/>
          </a:p>
        </p:txBody>
      </p:sp>
      <p:pic>
        <p:nvPicPr>
          <p:cNvPr id="353" name="Google Shape;35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000" y="1825625"/>
            <a:ext cx="561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Локальные сети WAN и сети WAN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Глобальные сети (WAN)</a:t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 rotWithShape="1">
          <a:blip r:embed="rId3">
            <a:alphaModFix/>
          </a:blip>
          <a:srcRect b="93059" l="0" r="0" t="0"/>
          <a:stretch/>
        </p:blipFill>
        <p:spPr>
          <a:xfrm>
            <a:off x="1968328" y="2017986"/>
            <a:ext cx="8299003" cy="46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5"/>
          <p:cNvPicPr preferRelativeResize="0"/>
          <p:nvPr/>
        </p:nvPicPr>
        <p:blipFill rotWithShape="1">
          <a:blip r:embed="rId3">
            <a:alphaModFix/>
          </a:blip>
          <a:srcRect b="31040" l="0" r="0" t="22802"/>
          <a:stretch/>
        </p:blipFill>
        <p:spPr>
          <a:xfrm>
            <a:off x="2258614" y="2524155"/>
            <a:ext cx="7674771" cy="28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 b="-2796" l="0" r="0" t="87499"/>
          <a:stretch/>
        </p:blipFill>
        <p:spPr>
          <a:xfrm>
            <a:off x="2360215" y="5325505"/>
            <a:ext cx="7674770" cy="95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Локальные сети LAN, сети WAN и сети Интернет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Сеть Интернет</a:t>
            </a:r>
            <a:endParaRPr/>
          </a:p>
        </p:txBody>
      </p:sp>
      <p:pic>
        <p:nvPicPr>
          <p:cNvPr id="367" name="Google Shape;36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1375" y="1690700"/>
            <a:ext cx="5910900" cy="46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Правила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Что такое обмен данными?</a:t>
            </a:r>
            <a:endParaRPr/>
          </a:p>
        </p:txBody>
      </p:sp>
      <p:pic>
        <p:nvPicPr>
          <p:cNvPr id="374" name="Google Shape;37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625" y="1804450"/>
            <a:ext cx="585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Правила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Установление правил</a:t>
            </a:r>
            <a:endParaRPr/>
          </a:p>
        </p:txBody>
      </p:sp>
      <p:sp>
        <p:nvSpPr>
          <p:cNvPr id="381" name="Google Shape;38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1200"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Определённые отправитель и получатель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Согласованный метод обмена данными (личный, по телефону, посредством писем, посредством фотографий)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Общепринятые язык и грамматика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Скорость и время доставки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ru-RU" sz="2400">
                <a:solidFill>
                  <a:srgbClr val="000000"/>
                </a:solidFill>
              </a:rPr>
              <a:t>Требования к утверждению или подтверждению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8754" lvl="0" marL="236554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6ddd65697_2_404"/>
          <p:cNvSpPr/>
          <p:nvPr/>
        </p:nvSpPr>
        <p:spPr>
          <a:xfrm>
            <a:off x="405463" y="358684"/>
            <a:ext cx="549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ru-RU" sz="3700">
                <a:latin typeface="Proxima Nova"/>
                <a:ea typeface="Proxima Nova"/>
                <a:cs typeface="Proxima Nova"/>
                <a:sym typeface="Proxima Nova"/>
              </a:rPr>
              <a:t>Святослав Якименко</a:t>
            </a:r>
            <a:endParaRPr b="1" i="0" sz="3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g146ddd65697_2_404"/>
          <p:cNvSpPr/>
          <p:nvPr/>
        </p:nvSpPr>
        <p:spPr>
          <a:xfrm>
            <a:off x="427220" y="1182624"/>
            <a:ext cx="52260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</a:t>
            </a: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лекторе</a:t>
            </a:r>
            <a:r>
              <a:rPr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Преподаватель кафедры ИБКС МИЭМ НИУ ВШЭ</a:t>
            </a:r>
            <a:endParaRPr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 Учебной лаборатории сетевых технологий МИЭМ НИУ ВШЭ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Эксперт Научной лаборатории Интернета вещей и киберфизических систем МИЭМ НИУ ВШЭ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Инструктор Академии Cisco МИЭМ</a:t>
            </a:r>
            <a:endParaRPr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g146ddd65697_2_404"/>
          <p:cNvSpPr/>
          <p:nvPr/>
        </p:nvSpPr>
        <p:spPr>
          <a:xfrm>
            <a:off x="6096000" y="604367"/>
            <a:ext cx="5664300" cy="5664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6ddd65697_2_404"/>
          <p:cNvSpPr/>
          <p:nvPr/>
        </p:nvSpPr>
        <p:spPr>
          <a:xfrm>
            <a:off x="6559655" y="1017223"/>
            <a:ext cx="4778400" cy="4778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75" lIns="60975" spcFirstLastPara="1" rIns="60975" wrap="square" tIns="60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146ddd65697_2_404"/>
          <p:cNvPicPr preferRelativeResize="0"/>
          <p:nvPr/>
        </p:nvPicPr>
        <p:blipFill rotWithShape="1">
          <a:blip r:embed="rId3">
            <a:alphaModFix/>
          </a:blip>
          <a:srcRect b="16764" l="0" r="0" t="16764"/>
          <a:stretch/>
        </p:blipFill>
        <p:spPr>
          <a:xfrm>
            <a:off x="6968259" y="1461187"/>
            <a:ext cx="3961200" cy="395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68" name="Google Shape;268;g146ddd65697_2_404"/>
          <p:cNvGrpSpPr/>
          <p:nvPr/>
        </p:nvGrpSpPr>
        <p:grpSpPr>
          <a:xfrm>
            <a:off x="431797" y="4519016"/>
            <a:ext cx="5576415" cy="398020"/>
            <a:chOff x="666750" y="8228013"/>
            <a:chExt cx="8364205" cy="597000"/>
          </a:xfrm>
        </p:grpSpPr>
        <p:sp>
          <p:nvSpPr>
            <p:cNvPr id="269" name="Google Shape;269;g146ddd65697_2_404"/>
            <p:cNvSpPr/>
            <p:nvPr/>
          </p:nvSpPr>
          <p:spPr>
            <a:xfrm>
              <a:off x="1544455" y="8335975"/>
              <a:ext cx="74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i="0" lang="ru-RU" sz="17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vk.com/</a:t>
              </a:r>
              <a:r>
                <a:rPr lang="ru-RU" sz="1700">
                  <a:latin typeface="Proxima Nova"/>
                  <a:ea typeface="Proxima Nova"/>
                  <a:cs typeface="Proxima Nova"/>
                  <a:sym typeface="Proxima Nova"/>
                </a:rPr>
                <a:t>big_in_miem</a:t>
              </a:r>
              <a:endParaRPr i="0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70" name="Google Shape;270;g146ddd65697_2_404"/>
            <p:cNvGrpSpPr/>
            <p:nvPr/>
          </p:nvGrpSpPr>
          <p:grpSpPr>
            <a:xfrm>
              <a:off x="666750" y="8228013"/>
              <a:ext cx="597000" cy="597000"/>
              <a:chOff x="666750" y="8228013"/>
              <a:chExt cx="597000" cy="597000"/>
            </a:xfrm>
          </p:grpSpPr>
          <p:sp>
            <p:nvSpPr>
              <p:cNvPr id="271" name="Google Shape;271;g146ddd65697_2_404"/>
              <p:cNvSpPr/>
              <p:nvPr/>
            </p:nvSpPr>
            <p:spPr>
              <a:xfrm>
                <a:off x="666750" y="8228013"/>
                <a:ext cx="597000" cy="597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30475" lIns="60975" spcFirstLastPara="1" rIns="60975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46ddd65697_2_404"/>
              <p:cNvSpPr/>
              <p:nvPr/>
            </p:nvSpPr>
            <p:spPr>
              <a:xfrm>
                <a:off x="804863" y="8455025"/>
                <a:ext cx="298450" cy="180975"/>
              </a:xfrm>
              <a:custGeom>
                <a:rect b="b" l="l" r="r" t="t"/>
                <a:pathLst>
                  <a:path extrusionOk="0" h="121" w="201">
                    <a:moveTo>
                      <a:pt x="117" y="30"/>
                    </a:moveTo>
                    <a:cubicBezTo>
                      <a:pt x="117" y="37"/>
                      <a:pt x="117" y="45"/>
                      <a:pt x="117" y="52"/>
                    </a:cubicBezTo>
                    <a:cubicBezTo>
                      <a:pt x="117" y="53"/>
                      <a:pt x="117" y="55"/>
                      <a:pt x="118" y="56"/>
                    </a:cubicBezTo>
                    <a:cubicBezTo>
                      <a:pt x="118" y="58"/>
                      <a:pt x="120" y="59"/>
                      <a:pt x="122" y="58"/>
                    </a:cubicBezTo>
                    <a:cubicBezTo>
                      <a:pt x="123" y="57"/>
                      <a:pt x="125" y="57"/>
                      <a:pt x="126" y="56"/>
                    </a:cubicBezTo>
                    <a:cubicBezTo>
                      <a:pt x="131" y="51"/>
                      <a:pt x="135" y="46"/>
                      <a:pt x="139" y="40"/>
                    </a:cubicBezTo>
                    <a:cubicBezTo>
                      <a:pt x="146" y="30"/>
                      <a:pt x="152" y="18"/>
                      <a:pt x="157" y="7"/>
                    </a:cubicBezTo>
                    <a:cubicBezTo>
                      <a:pt x="159" y="4"/>
                      <a:pt x="161" y="1"/>
                      <a:pt x="164" y="0"/>
                    </a:cubicBezTo>
                    <a:cubicBezTo>
                      <a:pt x="165" y="0"/>
                      <a:pt x="166" y="0"/>
                      <a:pt x="167" y="0"/>
                    </a:cubicBezTo>
                    <a:cubicBezTo>
                      <a:pt x="174" y="0"/>
                      <a:pt x="181" y="0"/>
                      <a:pt x="188" y="0"/>
                    </a:cubicBezTo>
                    <a:cubicBezTo>
                      <a:pt x="190" y="0"/>
                      <a:pt x="191" y="0"/>
                      <a:pt x="192" y="1"/>
                    </a:cubicBezTo>
                    <a:cubicBezTo>
                      <a:pt x="195" y="1"/>
                      <a:pt x="196" y="3"/>
                      <a:pt x="196" y="6"/>
                    </a:cubicBezTo>
                    <a:cubicBezTo>
                      <a:pt x="195" y="10"/>
                      <a:pt x="194" y="13"/>
                      <a:pt x="192" y="16"/>
                    </a:cubicBezTo>
                    <a:cubicBezTo>
                      <a:pt x="188" y="25"/>
                      <a:pt x="182" y="34"/>
                      <a:pt x="177" y="43"/>
                    </a:cubicBezTo>
                    <a:cubicBezTo>
                      <a:pt x="173" y="48"/>
                      <a:pt x="170" y="53"/>
                      <a:pt x="166" y="58"/>
                    </a:cubicBezTo>
                    <a:cubicBezTo>
                      <a:pt x="163" y="63"/>
                      <a:pt x="163" y="66"/>
                      <a:pt x="167" y="70"/>
                    </a:cubicBezTo>
                    <a:cubicBezTo>
                      <a:pt x="171" y="74"/>
                      <a:pt x="175" y="78"/>
                      <a:pt x="179" y="82"/>
                    </a:cubicBezTo>
                    <a:cubicBezTo>
                      <a:pt x="185" y="89"/>
                      <a:pt x="192" y="97"/>
                      <a:pt x="197" y="105"/>
                    </a:cubicBezTo>
                    <a:cubicBezTo>
                      <a:pt x="198" y="107"/>
                      <a:pt x="199" y="109"/>
                      <a:pt x="200" y="111"/>
                    </a:cubicBezTo>
                    <a:cubicBezTo>
                      <a:pt x="201" y="116"/>
                      <a:pt x="199" y="120"/>
                      <a:pt x="193" y="120"/>
                    </a:cubicBezTo>
                    <a:cubicBezTo>
                      <a:pt x="191" y="120"/>
                      <a:pt x="188" y="120"/>
                      <a:pt x="186" y="120"/>
                    </a:cubicBezTo>
                    <a:cubicBezTo>
                      <a:pt x="181" y="120"/>
                      <a:pt x="176" y="120"/>
                      <a:pt x="171" y="120"/>
                    </a:cubicBezTo>
                    <a:cubicBezTo>
                      <a:pt x="167" y="120"/>
                      <a:pt x="163" y="119"/>
                      <a:pt x="161" y="116"/>
                    </a:cubicBezTo>
                    <a:cubicBezTo>
                      <a:pt x="156" y="111"/>
                      <a:pt x="152" y="107"/>
                      <a:pt x="148" y="102"/>
                    </a:cubicBezTo>
                    <a:cubicBezTo>
                      <a:pt x="143" y="96"/>
                      <a:pt x="137" y="91"/>
                      <a:pt x="130" y="87"/>
                    </a:cubicBezTo>
                    <a:cubicBezTo>
                      <a:pt x="127" y="85"/>
                      <a:pt x="125" y="84"/>
                      <a:pt x="121" y="84"/>
                    </a:cubicBezTo>
                    <a:cubicBezTo>
                      <a:pt x="119" y="84"/>
                      <a:pt x="118" y="85"/>
                      <a:pt x="117" y="88"/>
                    </a:cubicBezTo>
                    <a:cubicBezTo>
                      <a:pt x="117" y="89"/>
                      <a:pt x="117" y="91"/>
                      <a:pt x="117" y="92"/>
                    </a:cubicBezTo>
                    <a:cubicBezTo>
                      <a:pt x="117" y="98"/>
                      <a:pt x="117" y="104"/>
                      <a:pt x="117" y="110"/>
                    </a:cubicBezTo>
                    <a:cubicBezTo>
                      <a:pt x="117" y="110"/>
                      <a:pt x="117" y="110"/>
                      <a:pt x="117" y="111"/>
                    </a:cubicBezTo>
                    <a:cubicBezTo>
                      <a:pt x="117" y="116"/>
                      <a:pt x="115" y="119"/>
                      <a:pt x="109" y="119"/>
                    </a:cubicBezTo>
                    <a:cubicBezTo>
                      <a:pt x="100" y="121"/>
                      <a:pt x="91" y="120"/>
                      <a:pt x="83" y="117"/>
                    </a:cubicBezTo>
                    <a:cubicBezTo>
                      <a:pt x="69" y="113"/>
                      <a:pt x="57" y="105"/>
                      <a:pt x="47" y="94"/>
                    </a:cubicBezTo>
                    <a:cubicBezTo>
                      <a:pt x="39" y="87"/>
                      <a:pt x="33" y="78"/>
                      <a:pt x="28" y="70"/>
                    </a:cubicBezTo>
                    <a:cubicBezTo>
                      <a:pt x="19" y="56"/>
                      <a:pt x="11" y="42"/>
                      <a:pt x="6" y="27"/>
                    </a:cubicBezTo>
                    <a:cubicBezTo>
                      <a:pt x="3" y="21"/>
                      <a:pt x="1" y="15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2"/>
                      <a:pt x="2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5" y="0"/>
                      <a:pt x="22" y="0"/>
                      <a:pt x="29" y="0"/>
                    </a:cubicBezTo>
                    <a:cubicBezTo>
                      <a:pt x="34" y="0"/>
                      <a:pt x="36" y="2"/>
                      <a:pt x="38" y="7"/>
                    </a:cubicBezTo>
                    <a:cubicBezTo>
                      <a:pt x="41" y="13"/>
                      <a:pt x="43" y="19"/>
                      <a:pt x="46" y="25"/>
                    </a:cubicBezTo>
                    <a:cubicBezTo>
                      <a:pt x="51" y="37"/>
                      <a:pt x="57" y="48"/>
                      <a:pt x="64" y="58"/>
                    </a:cubicBezTo>
                    <a:cubicBezTo>
                      <a:pt x="66" y="61"/>
                      <a:pt x="69" y="63"/>
                      <a:pt x="71" y="65"/>
                    </a:cubicBezTo>
                    <a:cubicBezTo>
                      <a:pt x="72" y="66"/>
                      <a:pt x="73" y="67"/>
                      <a:pt x="75" y="67"/>
                    </a:cubicBezTo>
                    <a:cubicBezTo>
                      <a:pt x="77" y="68"/>
                      <a:pt x="78" y="67"/>
                      <a:pt x="79" y="65"/>
                    </a:cubicBezTo>
                    <a:cubicBezTo>
                      <a:pt x="79" y="64"/>
                      <a:pt x="79" y="62"/>
                      <a:pt x="79" y="61"/>
                    </a:cubicBezTo>
                    <a:cubicBezTo>
                      <a:pt x="79" y="49"/>
                      <a:pt x="79" y="38"/>
                      <a:pt x="79" y="27"/>
                    </a:cubicBezTo>
                    <a:cubicBezTo>
                      <a:pt x="79" y="21"/>
                      <a:pt x="77" y="15"/>
                      <a:pt x="73" y="11"/>
                    </a:cubicBezTo>
                    <a:cubicBezTo>
                      <a:pt x="73" y="10"/>
                      <a:pt x="72" y="9"/>
                      <a:pt x="72" y="8"/>
                    </a:cubicBezTo>
                    <a:cubicBezTo>
                      <a:pt x="69" y="5"/>
                      <a:pt x="71" y="1"/>
                      <a:pt x="75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88" y="0"/>
                      <a:pt x="99" y="0"/>
                      <a:pt x="110" y="0"/>
                    </a:cubicBezTo>
                    <a:cubicBezTo>
                      <a:pt x="110" y="0"/>
                      <a:pt x="111" y="0"/>
                      <a:pt x="111" y="0"/>
                    </a:cubicBezTo>
                    <a:cubicBezTo>
                      <a:pt x="114" y="0"/>
                      <a:pt x="116" y="2"/>
                      <a:pt x="117" y="5"/>
                    </a:cubicBezTo>
                    <a:cubicBezTo>
                      <a:pt x="117" y="6"/>
                      <a:pt x="117" y="8"/>
                      <a:pt x="117" y="9"/>
                    </a:cubicBezTo>
                    <a:cubicBezTo>
                      <a:pt x="117" y="16"/>
                      <a:pt x="117" y="23"/>
                      <a:pt x="117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0475" lIns="60975" spcFirstLastPara="1" rIns="60975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Правила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Кодирование сообщения</a:t>
            </a:r>
            <a:endParaRPr/>
          </a:p>
        </p:txBody>
      </p:sp>
      <p:pic>
        <p:nvPicPr>
          <p:cNvPr id="388" name="Google Shape;3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850" y="1761838"/>
            <a:ext cx="6884201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Правила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Форматирование и инкапсуляция сообщений</a:t>
            </a:r>
            <a:endParaRPr/>
          </a:p>
        </p:txBody>
      </p:sp>
      <p:sp>
        <p:nvSpPr>
          <p:cNvPr id="395" name="Google Shape;395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Например, личные письма содержат следующие элементы: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идентификатор получателя;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обращение или приветствие;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содержимое;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заключительная фраза;</a:t>
            </a:r>
            <a:endParaRPr/>
          </a:p>
          <a:p>
            <a:pPr indent="-236554" lvl="0" marL="23655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идентификатор </a:t>
            </a:r>
            <a:br>
              <a:rPr lang="ru-RU" sz="2400">
                <a:solidFill>
                  <a:srgbClr val="000000"/>
                </a:solidFill>
              </a:rPr>
            </a:br>
            <a:r>
              <a:rPr lang="ru-RU" sz="2400">
                <a:solidFill>
                  <a:srgbClr val="000000"/>
                </a:solidFill>
              </a:rPr>
              <a:t>отправителя.</a:t>
            </a:r>
            <a:endParaRPr/>
          </a:p>
        </p:txBody>
      </p:sp>
      <p:pic>
        <p:nvPicPr>
          <p:cNvPr id="396" name="Google Shape;3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2" y="2282801"/>
            <a:ext cx="4344388" cy="28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850" y="5372813"/>
            <a:ext cx="64579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Правила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Размер сообщения</a:t>
            </a:r>
            <a:endParaRPr/>
          </a:p>
        </p:txBody>
      </p:sp>
      <p:sp>
        <p:nvSpPr>
          <p:cNvPr id="404" name="Google Shape;40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Ограничения на размер кадров заставляют узел-источник делить длинные сообщения на части, соответствующие требованиям к минимальному и максимальному размеру.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Этот метод называется сегментированием.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Каждый сегмент инкапсулируется с информацией об адресе в отдельный кадр и затем передается по сети.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Узел-адресат распаковывает сообщения и собирает их вместе для обработки и интерпретации.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Протоколы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Правила, регламентирующие способы обмена данными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843225"/>
            <a:ext cx="5630118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Протоколы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Сетевые протоколы</a:t>
            </a:r>
            <a:endParaRPr/>
          </a:p>
        </p:txBody>
      </p:sp>
      <p:sp>
        <p:nvSpPr>
          <p:cNvPr id="418" name="Google Shape;41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554" lvl="0" marL="23655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Способы форматирования и структурирования сообщений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Процесс, посредством которого сетевые устройства обмениваются данными о каналах с другими сетями.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Способ и время передачи сообщений об ошибках или системные сообщения между устройствами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Запуск и прекращение сеансов передачи данных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Протоколы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Взаимодействие протоколов</a:t>
            </a:r>
            <a:endParaRPr/>
          </a:p>
        </p:txBody>
      </p:sp>
      <p:pic>
        <p:nvPicPr>
          <p:cNvPr descr="Взаимодействие протоколов. CCNA Routing and Switching." id="425" name="Google Shape;4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111" y="1824545"/>
            <a:ext cx="6657975" cy="44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None/>
            </a:pPr>
            <a:r>
              <a:rPr b="1" lang="ru-RU" sz="1600">
                <a:solidFill>
                  <a:srgbClr val="708CA1"/>
                </a:solidFill>
              </a:rPr>
              <a:t>Наборы протоколов</a:t>
            </a:r>
            <a:br>
              <a:rPr b="1" lang="ru-RU" sz="3200">
                <a:solidFill>
                  <a:srgbClr val="708CA1"/>
                </a:solidFill>
              </a:rPr>
            </a:br>
            <a:r>
              <a:rPr b="1" lang="ru-RU" sz="2900">
                <a:solidFill>
                  <a:srgbClr val="708CA1"/>
                </a:solidFill>
              </a:rPr>
              <a:t>Создание сети Интернет и разработка протокола TCP/IP</a:t>
            </a:r>
            <a:endParaRPr/>
          </a:p>
        </p:txBody>
      </p:sp>
      <p:pic>
        <p:nvPicPr>
          <p:cNvPr id="432" name="Google Shape;4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550" y="1599338"/>
            <a:ext cx="8346538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Наборы протоколов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Набор протокола TCP/IP и процесс обмена данными</a:t>
            </a:r>
            <a:endParaRPr/>
          </a:p>
        </p:txBody>
      </p:sp>
      <p:pic>
        <p:nvPicPr>
          <p:cNvPr id="439" name="Google Shape;43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100" y="1776850"/>
            <a:ext cx="8509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6ddd65697_2_6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Наборы протоколов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Как можно изучить работу протоколов стека TCP/IP?</a:t>
            </a:r>
            <a:endParaRPr/>
          </a:p>
        </p:txBody>
      </p:sp>
      <p:pic>
        <p:nvPicPr>
          <p:cNvPr id="446" name="Google Shape;446;g146ddd65697_2_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226" y="1690825"/>
            <a:ext cx="3394311" cy="48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46ddd65697_2_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50" y="2005725"/>
            <a:ext cx="7133751" cy="3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Организации по стандартизации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Организации по стандартизации</a:t>
            </a:r>
            <a:endParaRPr/>
          </a:p>
        </p:txBody>
      </p:sp>
      <p:pic>
        <p:nvPicPr>
          <p:cNvPr id="454" name="Google Shape;4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025" y="2003425"/>
            <a:ext cx="2844800" cy="101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4325" y="1731963"/>
            <a:ext cx="2673350" cy="160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4325" y="3543300"/>
            <a:ext cx="18415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9175" y="3394075"/>
            <a:ext cx="19685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9189" y="4487863"/>
            <a:ext cx="1233487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36976" y="4613276"/>
            <a:ext cx="1865313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88075" y="4613275"/>
            <a:ext cx="41275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708CA1"/>
                </a:solidFill>
              </a:rPr>
              <a:t>Лекция №1</a:t>
            </a:r>
            <a:endParaRPr/>
          </a:p>
        </p:txBody>
      </p:sp>
      <p:sp>
        <p:nvSpPr>
          <p:cNvPr id="278" name="Google Shape;27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500" lvl="1" marL="5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1.1</a:t>
            </a:r>
            <a:r>
              <a:rPr lang="ru-RU">
                <a:solidFill>
                  <a:srgbClr val="000000"/>
                </a:solidFill>
              </a:rPr>
              <a:t> </a:t>
            </a: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ru-RU">
                <a:solidFill>
                  <a:srgbClr val="000000"/>
                </a:solidFill>
              </a:rPr>
              <a:t>Предоставление ресурсов в рамках сети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1.2</a:t>
            </a:r>
            <a:r>
              <a:rPr lang="ru-RU">
                <a:solidFill>
                  <a:srgbClr val="000000"/>
                </a:solidFill>
              </a:rPr>
              <a:t>  Компоненты сетей</a:t>
            </a: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1.3  </a:t>
            </a:r>
            <a:r>
              <a:rPr lang="ru-RU">
                <a:solidFill>
                  <a:srgbClr val="000000"/>
                </a:solidFill>
              </a:rPr>
              <a:t>Локальные сети LAN, сети WAN и сети Интернет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1.4  </a:t>
            </a:r>
            <a:r>
              <a:rPr lang="ru-RU">
                <a:solidFill>
                  <a:srgbClr val="000000"/>
                </a:solidFill>
              </a:rPr>
              <a:t>Правила коммуникаций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1.5  </a:t>
            </a:r>
            <a:r>
              <a:rPr lang="ru-RU">
                <a:solidFill>
                  <a:srgbClr val="000000"/>
                </a:solidFill>
              </a:rPr>
              <a:t>Сетевые протоколы. Наборы протоколов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>
                <a:solidFill>
                  <a:srgbClr val="000000"/>
                </a:solidFill>
              </a:rPr>
              <a:t>1.6  Организации по стандартизации сетей</a:t>
            </a:r>
            <a:endParaRPr>
              <a:solidFill>
                <a:srgbClr val="000000"/>
              </a:solidFill>
            </a:endParaRPr>
          </a:p>
          <a:p>
            <a:pPr indent="-117500" lvl="1" marL="5747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Организации по стандартизации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Открытые стандарты</a:t>
            </a:r>
            <a:endParaRPr/>
          </a:p>
        </p:txBody>
      </p:sp>
      <p:sp>
        <p:nvSpPr>
          <p:cNvPr id="467" name="Google Shape;46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554" lvl="0" marL="23655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Общество Интернет (ISOC)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Комиссия по архитектуре Internet (IAB)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Инженерная группа по развитию Интернета (IETF)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Институт инженеров по электротехнике и электронике (IEEE)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Международная организация по стандартизации (ISO)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0" y="1123315"/>
            <a:ext cx="6699250" cy="535940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Организации по стандартизации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ISOC, IAB и IETF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Организации по стандартизации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IEEE</a:t>
            </a:r>
            <a:endParaRPr/>
          </a:p>
        </p:txBody>
      </p:sp>
      <p:sp>
        <p:nvSpPr>
          <p:cNvPr id="481" name="Google Shape;48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36554" lvl="0" marL="23655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38 обществ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130 журналов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1 300 конференций ежегодно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1 300 стандартов и проектов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400 000 участников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160 стран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IEEE 802.3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IEEE 802.11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Организации по стандартизации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ISO</a:t>
            </a:r>
            <a:endParaRPr/>
          </a:p>
        </p:txBody>
      </p:sp>
      <p:pic>
        <p:nvPicPr>
          <p:cNvPr id="488" name="Google Shape;48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178" l="0" r="0" t="11179"/>
          <a:stretch/>
        </p:blipFill>
        <p:spPr>
          <a:xfrm>
            <a:off x="1504500" y="1793125"/>
            <a:ext cx="47739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si-model.png" id="489" name="Google Shape;489;p33"/>
          <p:cNvPicPr preferRelativeResize="0"/>
          <p:nvPr/>
        </p:nvPicPr>
        <p:blipFill rotWithShape="1">
          <a:blip r:embed="rId4">
            <a:alphaModFix/>
          </a:blip>
          <a:srcRect b="0" l="0" r="0" t="2757"/>
          <a:stretch/>
        </p:blipFill>
        <p:spPr>
          <a:xfrm>
            <a:off x="7177639" y="937200"/>
            <a:ext cx="4773948" cy="576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Лекция 1</a:t>
            </a:r>
            <a:br>
              <a:rPr b="1" i="0" lang="ru-RU" sz="18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Резюме</a:t>
            </a:r>
            <a:endParaRPr/>
          </a:p>
        </p:txBody>
      </p:sp>
      <p:sp>
        <p:nvSpPr>
          <p:cNvPr id="495" name="Google Shape;49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В этой лекции вы узнали о том, что:</a:t>
            </a:r>
            <a:endParaRPr/>
          </a:p>
          <a:p>
            <a:pPr indent="-236555" lvl="0" marL="23655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компьютерные сети и Интернет изменили способы общения, обучения, развлечения и выполнения работы; </a:t>
            </a:r>
            <a:endParaRPr/>
          </a:p>
          <a:p>
            <a:pPr indent="-236555" lvl="0" marL="23655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сети могут быть любого размера, начиная от простых сетей, состоящих из двух компьютеров, и заканчивая системами, которые соединяют миллионы устройств; </a:t>
            </a:r>
            <a:endParaRPr/>
          </a:p>
          <a:p>
            <a:pPr indent="-236555" lvl="0" marL="23655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Интернет — это крупнейшая сеть во всем мире на сегодняшний день; в действительности, понятие «Интернет» означает «сеть всех сетей»; сеть Интернет предоставляет сервисы, с помощью которых можно общаться с другими людьми.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Лекция 1</a:t>
            </a:r>
            <a:br>
              <a:rPr b="1" lang="ru-RU" sz="1800">
                <a:solidFill>
                  <a:srgbClr val="708CA1"/>
                </a:solidFill>
              </a:rPr>
            </a:br>
            <a:r>
              <a:rPr b="1" lang="ru-RU" sz="3200">
                <a:solidFill>
                  <a:srgbClr val="708CA1"/>
                </a:solidFill>
              </a:rPr>
              <a:t>Резюме</a:t>
            </a:r>
            <a:endParaRPr/>
          </a:p>
        </p:txBody>
      </p:sp>
      <p:sp>
        <p:nvSpPr>
          <p:cNvPr id="502" name="Google Shape;50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ru-RU" sz="2400">
                <a:solidFill>
                  <a:srgbClr val="000000"/>
                </a:solidFill>
              </a:rPr>
              <a:t>В этой лекции вы узнали о том, что:</a:t>
            </a:r>
            <a:endParaRPr sz="2400"/>
          </a:p>
          <a:p>
            <a:pPr indent="-259732" lvl="0" marL="236554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сети данных — это системы конечных и промежуточных устройств, а также средств передачи данных, соединяющих эти устройства; для успешного обмена данными эти устройства должны знать, как обмениваться информацией;</a:t>
            </a:r>
            <a:endParaRPr sz="2400"/>
          </a:p>
          <a:p>
            <a:pPr indent="-259732" lvl="0" marL="236554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эти устройства должны соответствовать правилам и протоколам, регламентирующим процесс обмена данными; TCP/IP — пример семейства протоколов; </a:t>
            </a:r>
            <a:endParaRPr sz="2400"/>
          </a:p>
          <a:p>
            <a:pPr indent="-259732" lvl="0" marL="236554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большинство протоколов создаётся организациями по стандартизации, такими как Комитет по проблемам проектирования Интернета (IETF) или Институт инженеров по электротехнике и электронике (IEEE); 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01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46ddd65697_2_6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lang="ru-RU" sz="3200">
                <a:solidFill>
                  <a:srgbClr val="708CA1"/>
                </a:solidFill>
              </a:rPr>
              <a:t>Подготовка к семинару</a:t>
            </a:r>
            <a:endParaRPr/>
          </a:p>
        </p:txBody>
      </p:sp>
      <p:sp>
        <p:nvSpPr>
          <p:cNvPr id="509" name="Google Shape;509;g146ddd65697_2_6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555" lvl="0" marL="23655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lang="ru-RU" sz="2400">
                <a:solidFill>
                  <a:srgbClr val="000000"/>
                </a:solidFill>
              </a:rPr>
              <a:t>Скачайте ПО Wireshark с официального сайта -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https://www.wireshark.org/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g146ddd65697_2_6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100" y="2821025"/>
            <a:ext cx="3804576" cy="380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g146ddd65697_2_203"/>
          <p:cNvGrpSpPr/>
          <p:nvPr/>
        </p:nvGrpSpPr>
        <p:grpSpPr>
          <a:xfrm>
            <a:off x="11398999" y="6048529"/>
            <a:ext cx="344795" cy="353798"/>
            <a:chOff x="238125" y="2432825"/>
            <a:chExt cx="779550" cy="781875"/>
          </a:xfrm>
        </p:grpSpPr>
        <p:sp>
          <p:nvSpPr>
            <p:cNvPr id="516" name="Google Shape;516;g146ddd65697_2_20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146ddd65697_2_20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46ddd65697_2_20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46ddd65697_2_20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60975" lIns="60975" spcFirstLastPara="1" rIns="60975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g146ddd65697_2_203"/>
          <p:cNvSpPr txBox="1"/>
          <p:nvPr/>
        </p:nvSpPr>
        <p:spPr>
          <a:xfrm>
            <a:off x="365760" y="375101"/>
            <a:ext cx="114219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lang="ru-RU"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Лекция 1</a:t>
            </a:r>
            <a:endParaRPr i="0" sz="2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1" name="Google Shape;521;g146ddd65697_2_203"/>
          <p:cNvSpPr txBox="1"/>
          <p:nvPr/>
        </p:nvSpPr>
        <p:spPr>
          <a:xfrm>
            <a:off x="418700" y="5613400"/>
            <a:ext cx="2749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09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Святослав Якименко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Преподаватель кафедры ИБКС МИЭМ НИУ ВШЭ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22" name="Google Shape;522;g146ddd65697_2_203"/>
          <p:cNvGrpSpPr/>
          <p:nvPr/>
        </p:nvGrpSpPr>
        <p:grpSpPr>
          <a:xfrm>
            <a:off x="431841" y="4783171"/>
            <a:ext cx="396220" cy="396220"/>
            <a:chOff x="977900" y="860426"/>
            <a:chExt cx="594300" cy="594300"/>
          </a:xfrm>
        </p:grpSpPr>
        <p:sp>
          <p:nvSpPr>
            <p:cNvPr id="523" name="Google Shape;523;g146ddd65697_2_203"/>
            <p:cNvSpPr/>
            <p:nvPr/>
          </p:nvSpPr>
          <p:spPr>
            <a:xfrm>
              <a:off x="977900" y="860426"/>
              <a:ext cx="594300" cy="59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0475" lIns="60975" spcFirstLastPara="1" rIns="609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146ddd65697_2_203"/>
            <p:cNvSpPr/>
            <p:nvPr/>
          </p:nvSpPr>
          <p:spPr>
            <a:xfrm>
              <a:off x="1114759" y="1086413"/>
              <a:ext cx="298483" cy="180267"/>
            </a:xfrm>
            <a:custGeom>
              <a:rect b="b" l="l" r="r" t="t"/>
              <a:pathLst>
                <a:path extrusionOk="0" h="121" w="201">
                  <a:moveTo>
                    <a:pt x="117" y="30"/>
                  </a:moveTo>
                  <a:cubicBezTo>
                    <a:pt x="117" y="37"/>
                    <a:pt x="117" y="45"/>
                    <a:pt x="117" y="52"/>
                  </a:cubicBezTo>
                  <a:cubicBezTo>
                    <a:pt x="117" y="53"/>
                    <a:pt x="117" y="55"/>
                    <a:pt x="118" y="56"/>
                  </a:cubicBezTo>
                  <a:cubicBezTo>
                    <a:pt x="118" y="58"/>
                    <a:pt x="120" y="59"/>
                    <a:pt x="122" y="58"/>
                  </a:cubicBezTo>
                  <a:cubicBezTo>
                    <a:pt x="123" y="57"/>
                    <a:pt x="125" y="57"/>
                    <a:pt x="126" y="56"/>
                  </a:cubicBezTo>
                  <a:cubicBezTo>
                    <a:pt x="131" y="51"/>
                    <a:pt x="135" y="46"/>
                    <a:pt x="139" y="40"/>
                  </a:cubicBezTo>
                  <a:cubicBezTo>
                    <a:pt x="146" y="30"/>
                    <a:pt x="152" y="18"/>
                    <a:pt x="157" y="7"/>
                  </a:cubicBezTo>
                  <a:cubicBezTo>
                    <a:pt x="159" y="4"/>
                    <a:pt x="161" y="1"/>
                    <a:pt x="164" y="0"/>
                  </a:cubicBezTo>
                  <a:cubicBezTo>
                    <a:pt x="165" y="0"/>
                    <a:pt x="166" y="0"/>
                    <a:pt x="167" y="0"/>
                  </a:cubicBezTo>
                  <a:cubicBezTo>
                    <a:pt x="174" y="0"/>
                    <a:pt x="181" y="0"/>
                    <a:pt x="188" y="0"/>
                  </a:cubicBezTo>
                  <a:cubicBezTo>
                    <a:pt x="190" y="0"/>
                    <a:pt x="191" y="0"/>
                    <a:pt x="192" y="1"/>
                  </a:cubicBezTo>
                  <a:cubicBezTo>
                    <a:pt x="195" y="1"/>
                    <a:pt x="196" y="3"/>
                    <a:pt x="196" y="6"/>
                  </a:cubicBezTo>
                  <a:cubicBezTo>
                    <a:pt x="195" y="10"/>
                    <a:pt x="194" y="13"/>
                    <a:pt x="192" y="16"/>
                  </a:cubicBezTo>
                  <a:cubicBezTo>
                    <a:pt x="188" y="25"/>
                    <a:pt x="182" y="34"/>
                    <a:pt x="177" y="43"/>
                  </a:cubicBezTo>
                  <a:cubicBezTo>
                    <a:pt x="173" y="48"/>
                    <a:pt x="170" y="53"/>
                    <a:pt x="166" y="58"/>
                  </a:cubicBezTo>
                  <a:cubicBezTo>
                    <a:pt x="163" y="63"/>
                    <a:pt x="163" y="66"/>
                    <a:pt x="167" y="70"/>
                  </a:cubicBezTo>
                  <a:cubicBezTo>
                    <a:pt x="171" y="74"/>
                    <a:pt x="175" y="78"/>
                    <a:pt x="179" y="82"/>
                  </a:cubicBezTo>
                  <a:cubicBezTo>
                    <a:pt x="185" y="89"/>
                    <a:pt x="192" y="97"/>
                    <a:pt x="197" y="105"/>
                  </a:cubicBezTo>
                  <a:cubicBezTo>
                    <a:pt x="198" y="107"/>
                    <a:pt x="199" y="109"/>
                    <a:pt x="200" y="111"/>
                  </a:cubicBezTo>
                  <a:cubicBezTo>
                    <a:pt x="201" y="116"/>
                    <a:pt x="199" y="120"/>
                    <a:pt x="193" y="120"/>
                  </a:cubicBezTo>
                  <a:cubicBezTo>
                    <a:pt x="191" y="120"/>
                    <a:pt x="188" y="120"/>
                    <a:pt x="186" y="120"/>
                  </a:cubicBezTo>
                  <a:cubicBezTo>
                    <a:pt x="181" y="120"/>
                    <a:pt x="176" y="120"/>
                    <a:pt x="171" y="120"/>
                  </a:cubicBezTo>
                  <a:cubicBezTo>
                    <a:pt x="167" y="120"/>
                    <a:pt x="163" y="119"/>
                    <a:pt x="161" y="116"/>
                  </a:cubicBezTo>
                  <a:cubicBezTo>
                    <a:pt x="156" y="111"/>
                    <a:pt x="152" y="107"/>
                    <a:pt x="148" y="102"/>
                  </a:cubicBezTo>
                  <a:cubicBezTo>
                    <a:pt x="143" y="96"/>
                    <a:pt x="137" y="91"/>
                    <a:pt x="130" y="87"/>
                  </a:cubicBezTo>
                  <a:cubicBezTo>
                    <a:pt x="127" y="85"/>
                    <a:pt x="125" y="84"/>
                    <a:pt x="121" y="84"/>
                  </a:cubicBezTo>
                  <a:cubicBezTo>
                    <a:pt x="119" y="84"/>
                    <a:pt x="118" y="85"/>
                    <a:pt x="117" y="88"/>
                  </a:cubicBezTo>
                  <a:cubicBezTo>
                    <a:pt x="117" y="89"/>
                    <a:pt x="117" y="91"/>
                    <a:pt x="117" y="92"/>
                  </a:cubicBezTo>
                  <a:cubicBezTo>
                    <a:pt x="117" y="98"/>
                    <a:pt x="117" y="104"/>
                    <a:pt x="117" y="110"/>
                  </a:cubicBezTo>
                  <a:cubicBezTo>
                    <a:pt x="117" y="110"/>
                    <a:pt x="117" y="110"/>
                    <a:pt x="117" y="111"/>
                  </a:cubicBezTo>
                  <a:cubicBezTo>
                    <a:pt x="117" y="116"/>
                    <a:pt x="115" y="119"/>
                    <a:pt x="109" y="119"/>
                  </a:cubicBezTo>
                  <a:cubicBezTo>
                    <a:pt x="100" y="121"/>
                    <a:pt x="91" y="120"/>
                    <a:pt x="83" y="117"/>
                  </a:cubicBezTo>
                  <a:cubicBezTo>
                    <a:pt x="69" y="113"/>
                    <a:pt x="57" y="105"/>
                    <a:pt x="47" y="94"/>
                  </a:cubicBezTo>
                  <a:cubicBezTo>
                    <a:pt x="39" y="87"/>
                    <a:pt x="33" y="78"/>
                    <a:pt x="28" y="70"/>
                  </a:cubicBezTo>
                  <a:cubicBezTo>
                    <a:pt x="19" y="56"/>
                    <a:pt x="11" y="42"/>
                    <a:pt x="6" y="27"/>
                  </a:cubicBezTo>
                  <a:cubicBezTo>
                    <a:pt x="3" y="21"/>
                    <a:pt x="1" y="15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5" y="0"/>
                    <a:pt x="22" y="0"/>
                    <a:pt x="29" y="0"/>
                  </a:cubicBezTo>
                  <a:cubicBezTo>
                    <a:pt x="34" y="0"/>
                    <a:pt x="36" y="2"/>
                    <a:pt x="38" y="7"/>
                  </a:cubicBezTo>
                  <a:cubicBezTo>
                    <a:pt x="41" y="13"/>
                    <a:pt x="43" y="19"/>
                    <a:pt x="46" y="25"/>
                  </a:cubicBezTo>
                  <a:cubicBezTo>
                    <a:pt x="51" y="37"/>
                    <a:pt x="57" y="48"/>
                    <a:pt x="64" y="58"/>
                  </a:cubicBezTo>
                  <a:cubicBezTo>
                    <a:pt x="66" y="61"/>
                    <a:pt x="69" y="63"/>
                    <a:pt x="71" y="65"/>
                  </a:cubicBezTo>
                  <a:cubicBezTo>
                    <a:pt x="72" y="66"/>
                    <a:pt x="73" y="67"/>
                    <a:pt x="75" y="67"/>
                  </a:cubicBezTo>
                  <a:cubicBezTo>
                    <a:pt x="77" y="68"/>
                    <a:pt x="78" y="67"/>
                    <a:pt x="79" y="65"/>
                  </a:cubicBezTo>
                  <a:cubicBezTo>
                    <a:pt x="79" y="64"/>
                    <a:pt x="79" y="62"/>
                    <a:pt x="79" y="61"/>
                  </a:cubicBezTo>
                  <a:cubicBezTo>
                    <a:pt x="79" y="49"/>
                    <a:pt x="79" y="38"/>
                    <a:pt x="79" y="27"/>
                  </a:cubicBezTo>
                  <a:cubicBezTo>
                    <a:pt x="79" y="21"/>
                    <a:pt x="77" y="15"/>
                    <a:pt x="73" y="11"/>
                  </a:cubicBezTo>
                  <a:cubicBezTo>
                    <a:pt x="73" y="10"/>
                    <a:pt x="72" y="9"/>
                    <a:pt x="72" y="8"/>
                  </a:cubicBezTo>
                  <a:cubicBezTo>
                    <a:pt x="69" y="5"/>
                    <a:pt x="71" y="1"/>
                    <a:pt x="75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88" y="0"/>
                    <a:pt x="99" y="0"/>
                    <a:pt x="110" y="0"/>
                  </a:cubicBezTo>
                  <a:cubicBezTo>
                    <a:pt x="110" y="0"/>
                    <a:pt x="111" y="0"/>
                    <a:pt x="111" y="0"/>
                  </a:cubicBezTo>
                  <a:cubicBezTo>
                    <a:pt x="114" y="0"/>
                    <a:pt x="116" y="2"/>
                    <a:pt x="117" y="5"/>
                  </a:cubicBezTo>
                  <a:cubicBezTo>
                    <a:pt x="117" y="6"/>
                    <a:pt x="117" y="8"/>
                    <a:pt x="117" y="9"/>
                  </a:cubicBezTo>
                  <a:cubicBezTo>
                    <a:pt x="117" y="16"/>
                    <a:pt x="117" y="23"/>
                    <a:pt x="117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0475" lIns="60975" spcFirstLastPara="1" rIns="609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g146ddd65697_2_203"/>
          <p:cNvSpPr/>
          <p:nvPr/>
        </p:nvSpPr>
        <p:spPr>
          <a:xfrm>
            <a:off x="978835" y="4854250"/>
            <a:ext cx="218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ru-RU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vk.com/</a:t>
            </a:r>
            <a:r>
              <a:rPr lang="ru-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big_in_miem</a:t>
            </a:r>
            <a:endParaRPr i="0" sz="1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None/>
            </a:pPr>
            <a:r>
              <a:rPr b="1" lang="ru-RU" sz="1800">
                <a:solidFill>
                  <a:srgbClr val="708CA1"/>
                </a:solidFill>
              </a:rPr>
              <a:t>Предоставление ресурсов в рамках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000">
                <a:solidFill>
                  <a:srgbClr val="708CA1"/>
                </a:solidFill>
              </a:rPr>
              <a:t>Сетевые технологии в повседневной жизни</a:t>
            </a:r>
            <a:endParaRPr/>
          </a:p>
        </p:txBody>
      </p:sp>
      <p:sp>
        <p:nvSpPr>
          <p:cNvPr id="284" name="Google Shape;28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554" lvl="0" marL="23655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Использование сетей помогает в обучении</a:t>
            </a:r>
            <a:br>
              <a:rPr i="0" lang="ru-RU" sz="2400">
                <a:solidFill>
                  <a:srgbClr val="000000"/>
                </a:solidFill>
              </a:rPr>
            </a:b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Использование сетей помогает в общении</a:t>
            </a:r>
            <a:br>
              <a:rPr i="0" lang="ru-RU" sz="2400">
                <a:solidFill>
                  <a:srgbClr val="000000"/>
                </a:solidFill>
              </a:rPr>
            </a:b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Использование сетей помогает в работе</a:t>
            </a:r>
            <a:br>
              <a:rPr i="0" lang="ru-RU" sz="2400">
                <a:solidFill>
                  <a:srgbClr val="000000"/>
                </a:solidFill>
              </a:rPr>
            </a:b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Использование сетей способствует хорошему времяпровождению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Предоставление ресурсов в рамках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Сети различных масштабов</a:t>
            </a:r>
            <a:endParaRPr/>
          </a:p>
        </p:txBody>
      </p:sp>
      <p:pic>
        <p:nvPicPr>
          <p:cNvPr id="290" name="Google Shape;29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225" y="2112650"/>
            <a:ext cx="6233100" cy="3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Предоставление ресурсов в рамках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Клиенты и серверы</a:t>
            </a:r>
            <a:endParaRPr/>
          </a:p>
        </p:txBody>
      </p:sp>
      <p:pic>
        <p:nvPicPr>
          <p:cNvPr id="296" name="Google Shape;2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53" y="2016427"/>
            <a:ext cx="5893546" cy="337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3499" y="2016427"/>
            <a:ext cx="4830301" cy="404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Предоставление ресурсов в рамках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Одноранговые сети</a:t>
            </a:r>
            <a:endParaRPr/>
          </a:p>
        </p:txBody>
      </p:sp>
      <p:pic>
        <p:nvPicPr>
          <p:cNvPr id="303" name="Google Shape;30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350" y="1690700"/>
            <a:ext cx="6348300" cy="4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Локальные сети LAN, сети WAN и сети Интернет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Компоненты сети</a:t>
            </a:r>
            <a:endParaRPr/>
          </a:p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Существует три категории компонентов сети: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устройства; 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среда передачи данных;</a:t>
            </a:r>
            <a:endParaRPr/>
          </a:p>
          <a:p>
            <a:pPr indent="-236554" lvl="0" marL="236554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службы.</a:t>
            </a:r>
            <a:endParaRPr/>
          </a:p>
        </p:txBody>
      </p:sp>
      <p:pic>
        <p:nvPicPr>
          <p:cNvPr id="310" name="Google Shape;3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256" y="2821372"/>
            <a:ext cx="6847114" cy="367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None/>
            </a:pPr>
            <a:r>
              <a:rPr b="1" i="0" lang="ru-RU" sz="1800">
                <a:solidFill>
                  <a:srgbClr val="708CA1"/>
                </a:solidFill>
              </a:rPr>
              <a:t>Компоненты сети</a:t>
            </a:r>
            <a:br>
              <a:rPr b="1" i="0" lang="ru-RU" sz="3200">
                <a:solidFill>
                  <a:srgbClr val="708CA1"/>
                </a:solidFill>
              </a:rPr>
            </a:br>
            <a:r>
              <a:rPr b="1" i="0" lang="ru-RU" sz="3200">
                <a:solidFill>
                  <a:srgbClr val="708CA1"/>
                </a:solidFill>
              </a:rPr>
              <a:t>Оконечные устройства</a:t>
            </a:r>
            <a:endParaRPr/>
          </a:p>
        </p:txBody>
      </p:sp>
      <p:sp>
        <p:nvSpPr>
          <p:cNvPr id="316" name="Google Shape;31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0" lang="ru-RU" sz="2400">
                <a:solidFill>
                  <a:srgbClr val="000000"/>
                </a:solidFill>
              </a:rPr>
              <a:t>К оконечным устройствам относятся:</a:t>
            </a:r>
            <a:endParaRPr/>
          </a:p>
          <a:p>
            <a:pPr indent="-247984" lvl="0" marL="236554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компьютеры (рабочие станции, ноутбуки, файловые серверы, веб-серверы);</a:t>
            </a:r>
            <a:endParaRPr/>
          </a:p>
          <a:p>
            <a:pPr indent="-247984" lvl="0" marL="236554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сетевые принтеры;</a:t>
            </a:r>
            <a:endParaRPr/>
          </a:p>
          <a:p>
            <a:pPr indent="-247984" lvl="0" marL="236554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телефоны VoIP;</a:t>
            </a:r>
            <a:endParaRPr/>
          </a:p>
          <a:p>
            <a:pPr indent="-247984" lvl="0" marL="236554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oконечные устройства системы дистанционного присутствия;</a:t>
            </a:r>
            <a:endParaRPr/>
          </a:p>
          <a:p>
            <a:pPr indent="-247984" lvl="0" marL="236554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камеры видеонаблюдения;</a:t>
            </a:r>
            <a:endParaRPr/>
          </a:p>
          <a:p>
            <a:pPr indent="-247984" lvl="0" marL="236554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rgbClr val="708CA1"/>
              </a:buClr>
              <a:buSzPts val="2400"/>
              <a:buChar char="▪"/>
            </a:pPr>
            <a:r>
              <a:rPr i="0" lang="ru-RU" sz="2400">
                <a:solidFill>
                  <a:srgbClr val="000000"/>
                </a:solidFill>
              </a:rPr>
              <a:t>портативные мобильные устройства (смартфоны, планшетные ПК, КПК, беспроводные считыватели кредитных и дебетовых карт и сканеры штрих-кодов).</a:t>
            </a:r>
            <a:endParaRPr/>
          </a:p>
          <a:p>
            <a:pPr indent="-72089" lvl="0" marL="236554" rtl="0" algn="l">
              <a:lnSpc>
                <a:spcPct val="95000"/>
              </a:lnSpc>
              <a:spcBef>
                <a:spcPts val="1295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217AFF"/>
      </a:dk2>
      <a:lt2>
        <a:srgbClr val="27282D"/>
      </a:lt2>
      <a:accent1>
        <a:srgbClr val="FD2E79"/>
      </a:accent1>
      <a:accent2>
        <a:srgbClr val="6D14FF"/>
      </a:accent2>
      <a:accent3>
        <a:srgbClr val="217AFF"/>
      </a:accent3>
      <a:accent4>
        <a:srgbClr val="4CB5F5"/>
      </a:accent4>
      <a:accent5>
        <a:srgbClr val="C4C4C4"/>
      </a:accent5>
      <a:accent6>
        <a:srgbClr val="F3F4F7"/>
      </a:accent6>
      <a:hlink>
        <a:srgbClr val="217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2020-07-13T10:02:04Z</dcterms:created>
  <dc:creator>Алексей Карманов</dc:creator>
</cp:coreProperties>
</file>