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6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035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578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174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919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4756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938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942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51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32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06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573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8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119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033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2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6997E95-4091-4DC4-9A00-6D0A4DE9D642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B58E334-4172-4BBE-848B-EC8D9F72C0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778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9308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Зачем меняем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PPCS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-1" y="4809750"/>
            <a:ext cx="12080147" cy="1498600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 развести критичные данные МРТ, запустить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IaaS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клиентов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aaS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Service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публичная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виртуальная площадка, которую PPCS предлагает клиентам: CPU, RAM,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сторидж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сети «под ключ».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выделенный 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Disaster-Recovery»-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узел (резервная площадка)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401725"/>
              </p:ext>
            </p:extLst>
          </p:nvPr>
        </p:nvGraphicFramePr>
        <p:xfrm>
          <a:off x="1478691" y="1244826"/>
          <a:ext cx="9234616" cy="3250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7308">
                  <a:extLst>
                    <a:ext uri="{9D8B030D-6E8A-4147-A177-3AD203B41FA5}">
                      <a16:colId xmlns:a16="http://schemas.microsoft.com/office/drawing/2014/main" val="3431785716"/>
                    </a:ext>
                  </a:extLst>
                </a:gridCol>
                <a:gridCol w="4617308">
                  <a:extLst>
                    <a:ext uri="{9D8B030D-6E8A-4147-A177-3AD203B41FA5}">
                      <a16:colId xmlns:a16="http://schemas.microsoft.com/office/drawing/2014/main" val="734958162"/>
                    </a:ext>
                  </a:extLst>
                </a:gridCol>
              </a:tblGrid>
              <a:tr h="541829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Станет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83469841"/>
                  </a:ext>
                </a:extLst>
              </a:tr>
              <a:tr h="54182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Плоская L2-сеть на D-Link 1024 + MikroTik RB5009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Spine/Leaf 40 GbE fabric (Leaf = ToR, Spine = Core)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8913749"/>
                  </a:ext>
                </a:extLst>
              </a:tr>
              <a:tr h="54182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VM старого vSphere 7 смешаны с клиентами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Изоляция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VRF-10 (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МРТ) / 20 (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SMB) / 30 (Factory) / 40 (PPCS-Core)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0671377"/>
                  </a:ext>
                </a:extLst>
              </a:tr>
              <a:tr h="54182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Один интернет-канал, NAT на MikroTik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HA-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кластер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Cisco FTD 2140 (L4-7 FW, IPS) + 2 × ISP eBGP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6708744"/>
                  </a:ext>
                </a:extLst>
              </a:tr>
              <a:tr h="54182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DR-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сайта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× Yadro Flex.One (DR), 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репликация 10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GbE eBGP EVPN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2360661"/>
                  </a:ext>
                </a:extLst>
              </a:tr>
              <a:tr h="541829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Шифрование от МРТ отсутствует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ГОСТ-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VPN (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Континент 3.9 /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ViPNet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HW)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HQ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173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08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82378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Целевая архитектура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691729" y="823783"/>
            <a:ext cx="3500271" cy="3133932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Ключевые элементы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FTD 2140 HA pair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Active/Standby,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eBGP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AS65000 / 65001, URL-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фильтр +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Spine ↔ Leaf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vPC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/MLAG 2 × 40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ECMP 1-hop.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VRF-10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зелёный) – 30 ×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VEGMAN Rx20 + 2 ×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Flex.One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БАЗИС»); трафик → ГОСТ-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VPN.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VRF-30/20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оранж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./жёлтый)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Factory &amp; SMB, NAT/ACL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VRF-40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vCenter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резервные копии;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 vSphere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мигрирован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OpenStack.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Site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Flex.One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 2,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асинхр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репликация, запуск ВМ ≤ 1 ч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RTO).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40" y="823784"/>
            <a:ext cx="8262890" cy="518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9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0"/>
            <a:ext cx="12080147" cy="71966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 и соответствие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824" y="5236346"/>
            <a:ext cx="8534400" cy="568836"/>
          </a:xfrm>
        </p:spPr>
        <p:txBody>
          <a:bodyPr/>
          <a:lstStyle/>
          <a:p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отказ от отдельного боксового IPS и WAN-акселератора.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91430"/>
              </p:ext>
            </p:extLst>
          </p:nvPr>
        </p:nvGraphicFramePr>
        <p:xfrm>
          <a:off x="570453" y="1055226"/>
          <a:ext cx="11006355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8785">
                  <a:extLst>
                    <a:ext uri="{9D8B030D-6E8A-4147-A177-3AD203B41FA5}">
                      <a16:colId xmlns:a16="http://schemas.microsoft.com/office/drawing/2014/main" val="2180176572"/>
                    </a:ext>
                  </a:extLst>
                </a:gridCol>
                <a:gridCol w="3668785">
                  <a:extLst>
                    <a:ext uri="{9D8B030D-6E8A-4147-A177-3AD203B41FA5}">
                      <a16:colId xmlns:a16="http://schemas.microsoft.com/office/drawing/2014/main" val="1696981353"/>
                    </a:ext>
                  </a:extLst>
                </a:gridCol>
                <a:gridCol w="3668785">
                  <a:extLst>
                    <a:ext uri="{9D8B030D-6E8A-4147-A177-3AD203B41FA5}">
                      <a16:colId xmlns:a16="http://schemas.microsoft.com/office/drawing/2014/main" val="1626773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Контур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Средство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Стандарт / риск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766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Межсетевой экран </a:t>
                      </a:r>
                      <a:r>
                        <a:rPr lang="en-US"/>
                        <a:t>L4-7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Cisco FTD 2140 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PCI DSS Req. 1, 152-</a:t>
                      </a:r>
                      <a:r>
                        <a:rPr lang="ru-RU"/>
                        <a:t>ФЗ §5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727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/>
                        <a:t>ГОСТ-</a:t>
                      </a:r>
                      <a:r>
                        <a:rPr lang="en-US"/>
                        <a:t>VPN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Континент </a:t>
                      </a:r>
                      <a:r>
                        <a:rPr lang="ru-RU" dirty="0" smtClean="0"/>
                        <a:t>3.9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/ </a:t>
                      </a:r>
                      <a:r>
                        <a:rPr lang="en-US" dirty="0" err="1" smtClean="0"/>
                        <a:t>ViPNet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/>
                        <a:t>ФСТЭК/ФСБ КС 3, защита перс. данных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964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Сегментация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VRF-Lite + ACL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«минимальные привилегии» ISO 27001 A.9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035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IDS/IPS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FTD IPS + </a:t>
                      </a:r>
                      <a:r>
                        <a:rPr lang="en-US" dirty="0" err="1"/>
                        <a:t>SPAN→Snort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detect MITRE ATT&amp;CK Lateral Mvt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2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DR &amp; </a:t>
                      </a:r>
                      <a:r>
                        <a:rPr lang="ru-RU"/>
                        <a:t>бэкапы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Flex.One snapshot → DR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 27001 A.17 (BCP)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034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20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0"/>
            <a:ext cx="12130480" cy="671119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Финансы и план миграции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8378" y="4814582"/>
            <a:ext cx="8534400" cy="14986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Road-map (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кварта-квартал)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кв. – закупка, стойки, клетки;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кв.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Spine/Leaf, FTD HA, VRF 10 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МРТ) → ГОСТ;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кв. – миграция старого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PPCS → OpenStack;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кв.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тест, вывод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vSphere,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IaaS-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продаж.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66808"/>
              </p:ext>
            </p:extLst>
          </p:nvPr>
        </p:nvGraphicFramePr>
        <p:xfrm>
          <a:off x="3100665" y="1004892"/>
          <a:ext cx="59291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384">
                  <a:extLst>
                    <a:ext uri="{9D8B030D-6E8A-4147-A177-3AD203B41FA5}">
                      <a16:colId xmlns:a16="http://schemas.microsoft.com/office/drawing/2014/main" val="263174274"/>
                    </a:ext>
                  </a:extLst>
                </a:gridCol>
                <a:gridCol w="1976384">
                  <a:extLst>
                    <a:ext uri="{9D8B030D-6E8A-4147-A177-3AD203B41FA5}">
                      <a16:colId xmlns:a16="http://schemas.microsoft.com/office/drawing/2014/main" val="823853914"/>
                    </a:ext>
                  </a:extLst>
                </a:gridCol>
                <a:gridCol w="1976384">
                  <a:extLst>
                    <a:ext uri="{9D8B030D-6E8A-4147-A177-3AD203B41FA5}">
                      <a16:colId xmlns:a16="http://schemas.microsoft.com/office/drawing/2014/main" val="248906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CAPEX 2025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Qty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₽, млн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94731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Cisco FTD 2140-F (2 </a:t>
                      </a:r>
                      <a:r>
                        <a:rPr lang="ru-RU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шт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5243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Spine C9300-48HX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13022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Leaf TopShelf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9938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VEGMAN Rx20 G2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7358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Flex.One (Primary)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021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Flex.One (DR)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911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СКЗИ Континент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875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63,6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78448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771787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Риски и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11412712" cy="1955334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Вопросы: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Подтверждаем ли выбор СКЗИ (Континент 3.9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ViPNet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DR, или закладываем 40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GbE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2026?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Утверждаем CAPEX-лимит 63,6 млн и график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CAPEX-лимит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предельная сумма инвестиционных затрат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Capital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Expenditures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которую руководство или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инвесткомитет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готовы выделить на проект.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054346"/>
              </p:ext>
            </p:extLst>
          </p:nvPr>
        </p:nvGraphicFramePr>
        <p:xfrm>
          <a:off x="684211" y="1323674"/>
          <a:ext cx="1103520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7604">
                  <a:extLst>
                    <a:ext uri="{9D8B030D-6E8A-4147-A177-3AD203B41FA5}">
                      <a16:colId xmlns:a16="http://schemas.microsoft.com/office/drawing/2014/main" val="3288079985"/>
                    </a:ext>
                  </a:extLst>
                </a:gridCol>
                <a:gridCol w="5517604">
                  <a:extLst>
                    <a:ext uri="{9D8B030D-6E8A-4147-A177-3AD203B41FA5}">
                      <a16:colId xmlns:a16="http://schemas.microsoft.com/office/drawing/2014/main" val="1773846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Риск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 смягчения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42305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Рост $ →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CAPEX ↑ 15 %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рамочный договор, фикс цен в Q1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9266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Срыв сроков поставки </a:t>
                      </a: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резерв – виртуальный FTDv на CSR1000v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7546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Нет опыта OpenStack у оперкоманды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тренинг Mirantis + 2 внешних SME на 3 мес.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71095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DDoS </a:t>
                      </a: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клиентов → общий трафик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FTD IPS +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Anycast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DNS FW + scrubbing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86273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8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29</TotalTime>
  <Words>508</Words>
  <Application>Microsoft Office PowerPoint</Application>
  <PresentationFormat>Широкоэкранный</PresentationFormat>
  <Paragraphs>89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Times New Roman</vt:lpstr>
      <vt:lpstr>Wingdings 3</vt:lpstr>
      <vt:lpstr>Сектор</vt:lpstr>
      <vt:lpstr>Зачем меняем PPCS</vt:lpstr>
      <vt:lpstr>Целевая архитектура</vt:lpstr>
      <vt:lpstr>Безопасность и соответствие</vt:lpstr>
      <vt:lpstr>Финансы и план миграции</vt:lpstr>
      <vt:lpstr>Риски и 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Зачем меняем PPCS</dc:title>
  <dc:creator>vit81</dc:creator>
  <cp:lastModifiedBy>vit81</cp:lastModifiedBy>
  <cp:revision>9</cp:revision>
  <dcterms:created xsi:type="dcterms:W3CDTF">2025-06-19T14:42:34Z</dcterms:created>
  <dcterms:modified xsi:type="dcterms:W3CDTF">2025-06-20T14:28:17Z</dcterms:modified>
</cp:coreProperties>
</file>