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6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5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17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1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75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93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4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1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6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1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997E95-4091-4DC4-9A00-6D0A4DE9D642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77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9308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меняем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" y="4809750"/>
            <a:ext cx="12080147" cy="149860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 развести критичные данные МРТ, запустить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клиентов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Logging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площадка, которую PPCS предлагает клиентам: CPU, RAM,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сторидж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сети «под ключ».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выделенный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Disaster-Recovery»-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узел (резервная площадка)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01725"/>
              </p:ext>
            </p:extLst>
          </p:nvPr>
        </p:nvGraphicFramePr>
        <p:xfrm>
          <a:off x="1478691" y="1244826"/>
          <a:ext cx="9234616" cy="325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308">
                  <a:extLst>
                    <a:ext uri="{9D8B030D-6E8A-4147-A177-3AD203B41FA5}">
                      <a16:colId xmlns:a16="http://schemas.microsoft.com/office/drawing/2014/main" val="3431785716"/>
                    </a:ext>
                  </a:extLst>
                </a:gridCol>
                <a:gridCol w="4617308">
                  <a:extLst>
                    <a:ext uri="{9D8B030D-6E8A-4147-A177-3AD203B41FA5}">
                      <a16:colId xmlns:a16="http://schemas.microsoft.com/office/drawing/2014/main" val="734958162"/>
                    </a:ext>
                  </a:extLst>
                </a:gridCol>
              </a:tblGrid>
              <a:tr h="5418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Станет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3469841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Плоская L2-сеть на D-Link 1024 + MikroTik RB5009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Spine/Leaf 40 GbE fabric (Leaf = ToR, Spine = Core)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8913749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 старого vSphere 7 смешаны с клиентами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Изоляция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VRF-10 (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МРТ) / 20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SMB) / 30 (Factory) / 40 (PPCS-Core)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0671377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 интернет-канал, NAT на MikroTik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HA-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кластер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Cisco FTD 2140 (L4-7 FW, IPS) + 2 × ISP eBGP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6708744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DR-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сайта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× Yadro Flex.One (DR),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репликация 10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GbE eBGP EVPN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2360661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Шифрование от МРТ отсутствует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ГОСТ-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 (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Континент 3.9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ViPNet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HW)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173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82378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архитектура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91729" y="823783"/>
            <a:ext cx="3500271" cy="313393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элементы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FTD 2140 HA 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Active/Standby,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AS65000 / 65001, URL-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Spine ↔ Leaf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/MLAG 2 × 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ECMP 1-hop.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VRF-10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зелёный) – 30 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VEGMAN Rx20 + 2 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Flex.One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БАЗИС»); трафик → ГОСТ-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VRF-30/20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оранж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./жёлтый)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&amp; SMB, NAT/ACL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VRF-40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резервные копии;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vSphere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мигрирован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Flex.One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2,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репликация, запуск ВМ ≤ 1 ч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0" y="823784"/>
            <a:ext cx="8262890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080147" cy="71966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соответствие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24" y="5236346"/>
            <a:ext cx="8534400" cy="568836"/>
          </a:xfrm>
        </p:spPr>
        <p:txBody>
          <a:bodyPr/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отказ от отдельного боксового IPS и WAN-акселератора.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91430"/>
              </p:ext>
            </p:extLst>
          </p:nvPr>
        </p:nvGraphicFramePr>
        <p:xfrm>
          <a:off x="570453" y="1055226"/>
          <a:ext cx="1100635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785">
                  <a:extLst>
                    <a:ext uri="{9D8B030D-6E8A-4147-A177-3AD203B41FA5}">
                      <a16:colId xmlns:a16="http://schemas.microsoft.com/office/drawing/2014/main" val="2180176572"/>
                    </a:ext>
                  </a:extLst>
                </a:gridCol>
                <a:gridCol w="3668785">
                  <a:extLst>
                    <a:ext uri="{9D8B030D-6E8A-4147-A177-3AD203B41FA5}">
                      <a16:colId xmlns:a16="http://schemas.microsoft.com/office/drawing/2014/main" val="1696981353"/>
                    </a:ext>
                  </a:extLst>
                </a:gridCol>
                <a:gridCol w="3668785">
                  <a:extLst>
                    <a:ext uri="{9D8B030D-6E8A-4147-A177-3AD203B41FA5}">
                      <a16:colId xmlns:a16="http://schemas.microsoft.com/office/drawing/2014/main" val="162677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Контур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Средство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Стандарт / риск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66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Межсетевой экран </a:t>
                      </a:r>
                      <a:r>
                        <a:rPr lang="en-US"/>
                        <a:t>L4-7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Cisco FTD 2140 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PCI DSS Req. 1, 152-</a:t>
                      </a:r>
                      <a:r>
                        <a:rPr lang="ru-RU"/>
                        <a:t>ФЗ §5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72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ГОСТ-</a:t>
                      </a:r>
                      <a:r>
                        <a:rPr lang="en-US"/>
                        <a:t>VPN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Континент </a:t>
                      </a:r>
                      <a:r>
                        <a:rPr lang="ru-RU" dirty="0" smtClean="0"/>
                        <a:t>3.9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ViPNet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ФСТЭК/ФСБ КС 3, защита перс.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64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Сегментация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VRF-Lite + 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«минимальные привилегии» ISO 27001 A.9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3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IDS/IPS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FTD IPS + </a:t>
                      </a:r>
                      <a:r>
                        <a:rPr lang="en-US" dirty="0" err="1"/>
                        <a:t>SPAN→Snort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detect MITRE ATT&amp;CK Lateral Mvt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2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 &amp; </a:t>
                      </a:r>
                      <a:r>
                        <a:rPr lang="ru-RU"/>
                        <a:t>бэкапы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Flex.One snapshot → 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 27001 A.17 (BCP)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03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30480" cy="67111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Финансы и план миграции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378" y="4814582"/>
            <a:ext cx="8534400" cy="1498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Road-map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кварта-квартал)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кв. – закупка, стойки, клетки;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кв.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Spine/Leaf, FTD HA, VRF 10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МРТ) → ГОСТ;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кв. – миграция старого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PPCS → OpenStack;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тест, вывод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vSphere,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66808"/>
              </p:ext>
            </p:extLst>
          </p:nvPr>
        </p:nvGraphicFramePr>
        <p:xfrm>
          <a:off x="3100665" y="1004892"/>
          <a:ext cx="59291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84">
                  <a:extLst>
                    <a:ext uri="{9D8B030D-6E8A-4147-A177-3AD203B41FA5}">
                      <a16:colId xmlns:a16="http://schemas.microsoft.com/office/drawing/2014/main" val="263174274"/>
                    </a:ext>
                  </a:extLst>
                </a:gridCol>
                <a:gridCol w="1976384">
                  <a:extLst>
                    <a:ext uri="{9D8B030D-6E8A-4147-A177-3AD203B41FA5}">
                      <a16:colId xmlns:a16="http://schemas.microsoft.com/office/drawing/2014/main" val="823853914"/>
                    </a:ext>
                  </a:extLst>
                </a:gridCol>
                <a:gridCol w="1976384">
                  <a:extLst>
                    <a:ext uri="{9D8B030D-6E8A-4147-A177-3AD203B41FA5}">
                      <a16:colId xmlns:a16="http://schemas.microsoft.com/office/drawing/2014/main" val="248906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CAPEX 2025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₽, млн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473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Cisco FTD 2140-F (2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24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Spine C9300-48HX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302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 TopShelf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3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VEGMAN Rx20 G2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35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Flex.One (Primary)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2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Flex.One (DR)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911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СКЗИ Континент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87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844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178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11412712" cy="195533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Подтверждаем ли выбор СКЗИ (Континент 3.9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ViPNet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DR, или закладываем 40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2026?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Утверждаем CAPEX-лимит 63,6 млн и график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CAPEX-лимит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предельная сумма инвестиционных затрат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Expenditures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которую руководство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инвесткомитет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готовы выделить на проект.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54346"/>
              </p:ext>
            </p:extLst>
          </p:nvPr>
        </p:nvGraphicFramePr>
        <p:xfrm>
          <a:off x="684211" y="1323674"/>
          <a:ext cx="110352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604">
                  <a:extLst>
                    <a:ext uri="{9D8B030D-6E8A-4147-A177-3AD203B41FA5}">
                      <a16:colId xmlns:a16="http://schemas.microsoft.com/office/drawing/2014/main" val="3288079985"/>
                    </a:ext>
                  </a:extLst>
                </a:gridCol>
                <a:gridCol w="5517604">
                  <a:extLst>
                    <a:ext uri="{9D8B030D-6E8A-4147-A177-3AD203B41FA5}">
                      <a16:colId xmlns:a16="http://schemas.microsoft.com/office/drawing/2014/main" val="177384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 смягчения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23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 $ →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CAPEX ↑ 15 %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рамочный договор, фикс цен в Q1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926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Срыв сроков поставки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резерв – виртуальный FTDv на CSR1000v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54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опыта OpenStack у оперкоманды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тренинг Mirantis + 2 внешних SME на 3 мес.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109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клиентов → общий трафик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FTD IPS +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Anycast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DNS FW + scrubbing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627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508</Words>
  <Application>Microsoft Office PowerPoint</Application>
  <PresentationFormat>Широкоэкранный</PresentationFormat>
  <Paragraphs>89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Сектор</vt:lpstr>
      <vt:lpstr>Зачем меняем PPCS</vt:lpstr>
      <vt:lpstr>Целевая архитектура</vt:lpstr>
      <vt:lpstr>Безопасность и соответствие</vt:lpstr>
      <vt:lpstr>Финансы и план миграции</vt:lpstr>
      <vt:lpstr>Риски и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меняем PPCS</dc:title>
  <dc:creator>vit81</dc:creator>
  <cp:lastModifiedBy>vit81</cp:lastModifiedBy>
  <cp:revision>8</cp:revision>
  <dcterms:created xsi:type="dcterms:W3CDTF">2025-06-19T14:42:34Z</dcterms:created>
  <dcterms:modified xsi:type="dcterms:W3CDTF">2025-06-19T15:10:48Z</dcterms:modified>
</cp:coreProperties>
</file>