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2" r:id="rId7"/>
    <p:sldId id="273" r:id="rId8"/>
    <p:sldId id="276" r:id="rId9"/>
    <p:sldId id="278" r:id="rId10"/>
    <p:sldId id="279" r:id="rId11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5" autoAdjust="0"/>
    <p:restoredTop sz="77792"/>
  </p:normalViewPr>
  <p:slideViewPr>
    <p:cSldViewPr snapToGrid="0" snapToObjects="1" showGuides="1">
      <p:cViewPr varScale="1">
        <p:scale>
          <a:sx n="138" d="100"/>
          <a:sy n="138" d="100"/>
        </p:scale>
        <p:origin x="192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05.01.24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05/01/2024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02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23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1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62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28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38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oup of people running around a brain&#10;&#10;Description automatically generated">
            <a:extLst>
              <a:ext uri="{FF2B5EF4-FFF2-40B4-BE49-F238E27FC236}">
                <a16:creationId xmlns:a16="http://schemas.microsoft.com/office/drawing/2014/main" id="{BF95B237-D9DD-A132-D3E3-55867332F4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330" b="18330"/>
          <a:stretch>
            <a:fillRect/>
          </a:stretch>
        </p:blipFill>
        <p:spPr>
          <a:xfrm>
            <a:off x="1331913" y="0"/>
            <a:ext cx="7812087" cy="51435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Extreme</a:t>
            </a:r>
            <a:r>
              <a:rPr lang="fr-FR" dirty="0"/>
              <a:t> Augmentation for </a:t>
            </a:r>
            <a:r>
              <a:rPr lang="fr-FR" dirty="0" err="1"/>
              <a:t>skeletal</a:t>
            </a:r>
            <a:r>
              <a:rPr lang="fr-FR" dirty="0"/>
              <a:t> action recognition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Killian </a:t>
            </a:r>
            <a:r>
              <a:rPr lang="fr-FR" dirty="0" err="1"/>
              <a:t>Hinard</a:t>
            </a:r>
            <a:endParaRPr lang="fr-FR" dirty="0"/>
          </a:p>
          <a:p>
            <a:r>
              <a:rPr lang="fr-FR" dirty="0"/>
              <a:t>Master in </a:t>
            </a:r>
            <a:r>
              <a:rPr lang="fr-FR" dirty="0" err="1"/>
              <a:t>Robotics</a:t>
            </a:r>
            <a:endParaRPr lang="fr-FR" dirty="0"/>
          </a:p>
          <a:p>
            <a:r>
              <a:rPr lang="fr-FR" dirty="0"/>
              <a:t>10 ECTS</a:t>
            </a:r>
          </a:p>
          <a:p>
            <a:r>
              <a:rPr lang="fr-FR" dirty="0"/>
              <a:t>TA : Mohamed </a:t>
            </a:r>
            <a:r>
              <a:rPr lang="fr-FR" dirty="0" err="1"/>
              <a:t>Ossama</a:t>
            </a:r>
            <a:r>
              <a:rPr lang="fr-FR" dirty="0"/>
              <a:t> Ahmed Abdelfattah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January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18" y="3382957"/>
            <a:ext cx="7726363" cy="1335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i="1" u="sng" dirty="0"/>
              <a:t>INPUT:</a:t>
            </a:r>
            <a:r>
              <a:rPr lang="fr-FR" sz="1600" i="1" dirty="0"/>
              <a:t> </a:t>
            </a:r>
            <a:r>
              <a:rPr lang="fr-FR" sz="1600" i="1" dirty="0" err="1"/>
              <a:t>S</a:t>
            </a:r>
            <a:r>
              <a:rPr lang="fr-FR" sz="1600" dirty="0" err="1"/>
              <a:t>equence</a:t>
            </a:r>
            <a:r>
              <a:rPr lang="fr-FR" sz="1600" dirty="0"/>
              <a:t> of 3D skeleton joints</a:t>
            </a:r>
          </a:p>
          <a:p>
            <a:pPr algn="ctr"/>
            <a:endParaRPr lang="fr-FR" sz="1600" dirty="0"/>
          </a:p>
          <a:p>
            <a:pPr marL="0" indent="0" algn="ctr">
              <a:buNone/>
            </a:pPr>
            <a:r>
              <a:rPr lang="fr-FR" sz="1600" i="1" u="sng" dirty="0"/>
              <a:t>OUTPUT:</a:t>
            </a:r>
            <a:r>
              <a:rPr lang="fr-FR" sz="1600" i="1" dirty="0"/>
              <a:t> </a:t>
            </a:r>
            <a:r>
              <a:rPr lang="fr-FR" sz="1600" dirty="0" err="1"/>
              <a:t>Predicted</a:t>
            </a:r>
            <a:r>
              <a:rPr lang="fr-FR" sz="1600" dirty="0"/>
              <a:t> action in the </a:t>
            </a:r>
            <a:r>
              <a:rPr lang="fr-FR" sz="1600" dirty="0" err="1"/>
              <a:t>sequence</a:t>
            </a:r>
            <a:endParaRPr lang="fr-FR" sz="16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3667125" cy="627920"/>
          </a:xfrm>
        </p:spPr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: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VITA SEMESTER PROJECT –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45536CAE-DC8C-7CF4-76DE-049C98F5457C}"/>
              </a:ext>
            </a:extLst>
          </p:cNvPr>
          <p:cNvSpPr txBox="1">
            <a:spLocks/>
          </p:cNvSpPr>
          <p:nvPr/>
        </p:nvSpPr>
        <p:spPr>
          <a:xfrm>
            <a:off x="904875" y="865221"/>
            <a:ext cx="7726363" cy="2330978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Self-</a:t>
            </a:r>
            <a:r>
              <a:rPr lang="fr-FR" dirty="0" err="1"/>
              <a:t>supervised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becoming</a:t>
            </a:r>
            <a:r>
              <a:rPr lang="fr-FR" dirty="0"/>
              <a:t> more and more </a:t>
            </a:r>
            <a:r>
              <a:rPr lang="fr-FR" dirty="0" err="1"/>
              <a:t>popular</a:t>
            </a:r>
            <a:r>
              <a:rPr lang="fr-FR" dirty="0"/>
              <a:t> </a:t>
            </a:r>
            <a:r>
              <a:rPr lang="fr-FR" dirty="0" err="1"/>
              <a:t>recently</a:t>
            </a:r>
            <a:r>
              <a:rPr lang="fr-FR" dirty="0"/>
              <a:t> and contrastive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network are </a:t>
            </a:r>
            <a:r>
              <a:rPr lang="fr-FR" dirty="0" err="1"/>
              <a:t>showing</a:t>
            </a:r>
            <a:r>
              <a:rPr lang="fr-FR" dirty="0"/>
              <a:t> </a:t>
            </a:r>
            <a:r>
              <a:rPr lang="fr-FR" dirty="0" err="1"/>
              <a:t>promising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. Action recognition an important </a:t>
            </a:r>
            <a:r>
              <a:rPr lang="fr-FR" dirty="0" err="1"/>
              <a:t>field</a:t>
            </a:r>
            <a:r>
              <a:rPr lang="fr-FR" dirty="0"/>
              <a:t> of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plenty</a:t>
            </a:r>
            <a:r>
              <a:rPr lang="fr-FR" dirty="0"/>
              <a:t> of applications. 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study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extreme</a:t>
            </a:r>
            <a:r>
              <a:rPr lang="fr-FR" dirty="0"/>
              <a:t> data augmentation on transformer-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, </a:t>
            </a:r>
            <a:r>
              <a:rPr lang="fr-FR" dirty="0" err="1"/>
              <a:t>using</a:t>
            </a:r>
            <a:r>
              <a:rPr lang="fr-FR" dirty="0"/>
              <a:t> a contrastive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to do an action recognition </a:t>
            </a:r>
            <a:r>
              <a:rPr lang="fr-FR" dirty="0" err="1"/>
              <a:t>task</a:t>
            </a:r>
            <a:r>
              <a:rPr lang="fr-FR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6E93D-2D5A-8C9B-791F-2024C0142437}"/>
              </a:ext>
            </a:extLst>
          </p:cNvPr>
          <p:cNvSpPr txBox="1"/>
          <p:nvPr/>
        </p:nvSpPr>
        <p:spPr>
          <a:xfrm>
            <a:off x="4178808" y="42976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1033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9295543-C964-CD00-0DF4-4464538CF2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19" b="-1809"/>
          <a:stretch/>
        </p:blipFill>
        <p:spPr>
          <a:xfrm>
            <a:off x="592137" y="1987781"/>
            <a:ext cx="8239125" cy="289734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779692"/>
            <a:ext cx="7646988" cy="1436687"/>
          </a:xfrm>
        </p:spPr>
        <p:txBody>
          <a:bodyPr/>
          <a:lstStyle/>
          <a:p>
            <a:r>
              <a:rPr lang="fr-FR" dirty="0"/>
              <a:t>AIMCLR : Contrastive Learning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Extremely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Skeleton </a:t>
            </a:r>
            <a:r>
              <a:rPr lang="fr-FR" dirty="0" err="1"/>
              <a:t>Sequences</a:t>
            </a:r>
            <a:r>
              <a:rPr lang="fr-FR" dirty="0"/>
              <a:t> for Self-</a:t>
            </a:r>
            <a:r>
              <a:rPr lang="fr-FR" dirty="0" err="1"/>
              <a:t>supervised</a:t>
            </a:r>
            <a:r>
              <a:rPr lang="fr-FR" dirty="0"/>
              <a:t> Action Recognition :</a:t>
            </a:r>
          </a:p>
          <a:p>
            <a:pPr marL="0" indent="0">
              <a:buNone/>
            </a:pPr>
            <a:r>
              <a:rPr lang="fr-FR" sz="1200" dirty="0"/>
              <a:t>A </a:t>
            </a:r>
            <a:r>
              <a:rPr lang="fr-FR" sz="1200" dirty="0" err="1"/>
              <a:t>proposed</a:t>
            </a:r>
            <a:r>
              <a:rPr lang="fr-FR" sz="1200" dirty="0"/>
              <a:t> </a:t>
            </a:r>
            <a:r>
              <a:rPr lang="fr-FR" sz="1200" dirty="0" err="1"/>
              <a:t>method</a:t>
            </a:r>
            <a:r>
              <a:rPr lang="fr-FR" sz="1200" dirty="0"/>
              <a:t> to </a:t>
            </a:r>
            <a:r>
              <a:rPr lang="fr-FR" sz="1200" dirty="0" err="1"/>
              <a:t>apply</a:t>
            </a:r>
            <a:r>
              <a:rPr lang="fr-FR" sz="1200" dirty="0"/>
              <a:t> </a:t>
            </a:r>
            <a:r>
              <a:rPr lang="fr-FR" sz="1200" dirty="0" err="1"/>
              <a:t>extreme</a:t>
            </a:r>
            <a:r>
              <a:rPr lang="fr-FR" sz="1200" dirty="0"/>
              <a:t> data augmentation to a GCN-</a:t>
            </a:r>
            <a:r>
              <a:rPr lang="fr-FR" sz="1200" dirty="0" err="1"/>
              <a:t>based</a:t>
            </a:r>
            <a:r>
              <a:rPr lang="fr-FR" sz="1200" dirty="0"/>
              <a:t> encoder.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VITA SEMESTER PROJECT –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Previous</a:t>
            </a:r>
            <a:r>
              <a:rPr lang="fr-FR" dirty="0"/>
              <a:t> Work :</a:t>
            </a:r>
          </a:p>
        </p:txBody>
      </p:sp>
    </p:spTree>
    <p:extLst>
      <p:ext uri="{BB962C8B-B14F-4D97-AF65-F5344CB8AC3E}">
        <p14:creationId xmlns:p14="http://schemas.microsoft.com/office/powerpoint/2010/main" val="27630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506" y="693758"/>
            <a:ext cx="7646988" cy="1637962"/>
          </a:xfrm>
        </p:spPr>
        <p:txBody>
          <a:bodyPr>
            <a:noAutofit/>
          </a:bodyPr>
          <a:lstStyle/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study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extreme</a:t>
            </a:r>
            <a:r>
              <a:rPr lang="fr-FR" dirty="0"/>
              <a:t> data </a:t>
            </a:r>
            <a:r>
              <a:rPr lang="fr-FR" dirty="0" err="1"/>
              <a:t>augmention</a:t>
            </a:r>
            <a:r>
              <a:rPr lang="fr-FR" dirty="0"/>
              <a:t> on transformer </a:t>
            </a:r>
            <a:r>
              <a:rPr lang="fr-FR" dirty="0" err="1"/>
              <a:t>based</a:t>
            </a:r>
            <a:r>
              <a:rPr lang="fr-FR" dirty="0"/>
              <a:t> model, the </a:t>
            </a:r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adopt</a:t>
            </a:r>
            <a:r>
              <a:rPr lang="fr-FR" dirty="0"/>
              <a:t> </a:t>
            </a:r>
            <a:r>
              <a:rPr lang="fr-FR" dirty="0" err="1"/>
              <a:t>AimCLR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to </a:t>
            </a:r>
            <a:r>
              <a:rPr lang="fr-FR" dirty="0" err="1"/>
              <a:t>pretrain</a:t>
            </a:r>
            <a:r>
              <a:rPr lang="fr-FR" dirty="0"/>
              <a:t> </a:t>
            </a:r>
            <a:r>
              <a:rPr lang="fr-FR" dirty="0" err="1"/>
              <a:t>MotionBERT</a:t>
            </a:r>
            <a:r>
              <a:rPr lang="fr-FR" dirty="0"/>
              <a:t>.</a:t>
            </a:r>
          </a:p>
          <a:p>
            <a:r>
              <a:rPr lang="fr-FR" dirty="0"/>
              <a:t>To do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replace the encoder in </a:t>
            </a:r>
            <a:r>
              <a:rPr lang="fr-FR" dirty="0" err="1"/>
              <a:t>AimCLR</a:t>
            </a:r>
            <a:r>
              <a:rPr lang="fr-FR" dirty="0"/>
              <a:t> by the </a:t>
            </a:r>
            <a:r>
              <a:rPr lang="fr-FR" dirty="0" err="1"/>
              <a:t>DSTformer</a:t>
            </a:r>
            <a:r>
              <a:rPr lang="fr-FR" dirty="0"/>
              <a:t> backbone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MotionBERT</a:t>
            </a:r>
            <a:r>
              <a:rPr lang="fr-FR" dirty="0"/>
              <a:t> and the classification </a:t>
            </a:r>
            <a:r>
              <a:rPr lang="fr-FR" dirty="0" err="1"/>
              <a:t>head</a:t>
            </a:r>
            <a:r>
              <a:rPr lang="fr-FR" dirty="0"/>
              <a:t> of </a:t>
            </a:r>
            <a:r>
              <a:rPr lang="fr-FR" dirty="0" err="1"/>
              <a:t>AimCLR</a:t>
            </a:r>
            <a:r>
              <a:rPr lang="fr-FR" dirty="0"/>
              <a:t> by the action </a:t>
            </a:r>
            <a:r>
              <a:rPr lang="fr-FR" dirty="0" err="1"/>
              <a:t>head</a:t>
            </a:r>
            <a:r>
              <a:rPr lang="fr-FR" dirty="0"/>
              <a:t> of </a:t>
            </a:r>
            <a:r>
              <a:rPr lang="fr-FR" dirty="0" err="1"/>
              <a:t>MotionBERT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VITA SEMESTER PROJECT –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Proposed</a:t>
            </a:r>
            <a:r>
              <a:rPr lang="fr-FR" dirty="0"/>
              <a:t> Method: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722DD3-35BF-AAB1-BB96-03E6993E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456779"/>
            <a:ext cx="7416800" cy="23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B11DB-A2E9-3E43-8EAC-F0C1C57B0FAA}"/>
              </a:ext>
            </a:extLst>
          </p:cNvPr>
          <p:cNvSpPr txBox="1"/>
          <p:nvPr/>
        </p:nvSpPr>
        <p:spPr>
          <a:xfrm>
            <a:off x="1283855" y="3897745"/>
            <a:ext cx="11393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700" b="1" dirty="0"/>
              <a:t>Extremely or normally augmented sequence</a:t>
            </a:r>
          </a:p>
        </p:txBody>
      </p:sp>
    </p:spTree>
    <p:extLst>
      <p:ext uri="{BB962C8B-B14F-4D97-AF65-F5344CB8AC3E}">
        <p14:creationId xmlns:p14="http://schemas.microsoft.com/office/powerpoint/2010/main" val="129480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CC774-92F3-7D59-19FA-CC0E357C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17" y="655869"/>
            <a:ext cx="7726363" cy="2597871"/>
          </a:xfrm>
        </p:spPr>
        <p:txBody>
          <a:bodyPr/>
          <a:lstStyle/>
          <a:p>
            <a:r>
              <a:rPr lang="en-CH" dirty="0"/>
              <a:t>Dataset : NTU-RGB 60, xsub</a:t>
            </a:r>
          </a:p>
          <a:p>
            <a:r>
              <a:rPr lang="fr-CH" dirty="0"/>
              <a:t>Model backbone : </a:t>
            </a:r>
            <a:r>
              <a:rPr lang="fr-CH" dirty="0" err="1"/>
              <a:t>Vanilla</a:t>
            </a:r>
            <a:r>
              <a:rPr lang="fr-CH" dirty="0"/>
              <a:t> Transformer</a:t>
            </a:r>
            <a:endParaRPr lang="en-CH" dirty="0"/>
          </a:p>
          <a:p>
            <a:r>
              <a:rPr lang="en-CH" dirty="0"/>
              <a:t>Evaluation Method : linear evaluation from AimCLR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E719D-E138-8535-3358-7D657261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3667125" cy="509048"/>
          </a:xfrm>
        </p:spPr>
        <p:txBody>
          <a:bodyPr/>
          <a:lstStyle/>
          <a:p>
            <a:r>
              <a:rPr lang="en-CH" dirty="0"/>
              <a:t>Experiment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029C-9316-A662-567C-57B2AFE7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VITA SEMESTER PROJECT – MIDTERM PRESENTATION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D029-A364-77B8-FB14-7A7F6A5F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8BCBF5-F1A8-00D8-9296-1F24230A2BE5}"/>
              </a:ext>
            </a:extLst>
          </p:cNvPr>
          <p:cNvSpPr txBox="1">
            <a:spLocks/>
          </p:cNvSpPr>
          <p:nvPr/>
        </p:nvSpPr>
        <p:spPr>
          <a:xfrm>
            <a:off x="524117" y="1706898"/>
            <a:ext cx="7726363" cy="1138495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Results</a:t>
            </a:r>
            <a:r>
              <a:rPr lang="fr-CH" dirty="0"/>
              <a:t> :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1C1BC-97C2-63C8-185B-1CDC6FA71662}"/>
              </a:ext>
            </a:extLst>
          </p:cNvPr>
          <p:cNvSpPr txBox="1"/>
          <p:nvPr/>
        </p:nvSpPr>
        <p:spPr>
          <a:xfrm>
            <a:off x="832104" y="4251960"/>
            <a:ext cx="7936992" cy="71558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Pretraining : 500 epochs</a:t>
            </a:r>
          </a:p>
          <a:p>
            <a:r>
              <a:rPr lang="en-CH" dirty="0"/>
              <a:t>Linear Eval :100 epochs, top1 accuracy = 44.05%</a:t>
            </a:r>
          </a:p>
          <a:p>
            <a:r>
              <a:rPr lang="en-CH" dirty="0"/>
              <a:t>	       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754F12-FEB2-A8E4-6CDB-6F593FDD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4" y="2123067"/>
            <a:ext cx="7850909" cy="19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9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CC774-92F3-7D59-19FA-CC0E357C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17" y="655869"/>
            <a:ext cx="7726363" cy="2597871"/>
          </a:xfrm>
        </p:spPr>
        <p:txBody>
          <a:bodyPr/>
          <a:lstStyle/>
          <a:p>
            <a:r>
              <a:rPr lang="en-CH" dirty="0"/>
              <a:t>Dataset : NTU-RGB 60, xsub</a:t>
            </a:r>
          </a:p>
          <a:p>
            <a:r>
              <a:rPr lang="fr-CH" dirty="0"/>
              <a:t>Model backbone : </a:t>
            </a:r>
            <a:r>
              <a:rPr lang="fr-CH" dirty="0" err="1"/>
              <a:t>DSTformer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MotionBERT</a:t>
            </a:r>
            <a:endParaRPr lang="en-CH" dirty="0"/>
          </a:p>
          <a:p>
            <a:r>
              <a:rPr lang="en-CH" dirty="0"/>
              <a:t>Evaluation Method : Action Head from MotionBERT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E719D-E138-8535-3358-7D657261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3667125" cy="509048"/>
          </a:xfrm>
        </p:spPr>
        <p:txBody>
          <a:bodyPr/>
          <a:lstStyle/>
          <a:p>
            <a:r>
              <a:rPr lang="en-CH" dirty="0"/>
              <a:t>Experiment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029C-9316-A662-567C-57B2AFE7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VITA SEMESTER PROJECT – MIDTERM PRESENTATION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D029-A364-77B8-FB14-7A7F6A5F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8BCBF5-F1A8-00D8-9296-1F24230A2BE5}"/>
              </a:ext>
            </a:extLst>
          </p:cNvPr>
          <p:cNvSpPr txBox="1">
            <a:spLocks/>
          </p:cNvSpPr>
          <p:nvPr/>
        </p:nvSpPr>
        <p:spPr>
          <a:xfrm>
            <a:off x="524117" y="1706898"/>
            <a:ext cx="7726363" cy="1138495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Results</a:t>
            </a:r>
            <a:r>
              <a:rPr lang="fr-CH" dirty="0"/>
              <a:t> :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1C1BC-97C2-63C8-185B-1CDC6FA71662}"/>
              </a:ext>
            </a:extLst>
          </p:cNvPr>
          <p:cNvSpPr txBox="1"/>
          <p:nvPr/>
        </p:nvSpPr>
        <p:spPr>
          <a:xfrm>
            <a:off x="832104" y="4251960"/>
            <a:ext cx="7936992" cy="71558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H" dirty="0"/>
              <a:t>Pretraining : 150 epochs</a:t>
            </a:r>
          </a:p>
          <a:p>
            <a:r>
              <a:rPr lang="en-CH" dirty="0"/>
              <a:t>Linear Eval :100 epochs, top1 accuracy = 64.83%</a:t>
            </a:r>
          </a:p>
          <a:p>
            <a:r>
              <a:rPr lang="en-CH" dirty="0"/>
              <a:t>	       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BD8F50-1E7C-0CB7-5E6F-7DA6CFB52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5" y="2119031"/>
            <a:ext cx="7593768" cy="186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CC774-92F3-7D59-19FA-CC0E357C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2" y="884469"/>
            <a:ext cx="7726363" cy="679219"/>
          </a:xfrm>
        </p:spPr>
        <p:txBody>
          <a:bodyPr/>
          <a:lstStyle/>
          <a:p>
            <a:r>
              <a:rPr lang="en-CH" dirty="0"/>
              <a:t>Summary of the different experiment result and comparison of the different models on the NTU RGB+D 60 and 120 datasets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E719D-E138-8535-3358-7D657261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3667125" cy="509048"/>
          </a:xfrm>
        </p:spPr>
        <p:txBody>
          <a:bodyPr/>
          <a:lstStyle/>
          <a:p>
            <a:r>
              <a:rPr lang="en-CH" dirty="0"/>
              <a:t>Experiment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029C-9316-A662-567C-57B2AFE7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VITA SEMESTER PROJECT – MIDTERM PRESENTATION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D029-A364-77B8-FB14-7A7F6A5F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D4B3D-914D-818A-43AA-1C1EF659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6602"/>
            <a:ext cx="7772400" cy="17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4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3296</TotalTime>
  <Words>349</Words>
  <Application>Microsoft Macintosh PowerPoint</Application>
  <PresentationFormat>On-screen Show (16:9)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Demi Cond</vt:lpstr>
      <vt:lpstr>Wingdings</vt:lpstr>
      <vt:lpstr>Thème Office</vt:lpstr>
      <vt:lpstr>Extreme Augmentation for skeletal action recognition</vt:lpstr>
      <vt:lpstr>Problem definition : </vt:lpstr>
      <vt:lpstr>Previous Work :</vt:lpstr>
      <vt:lpstr>Proposed Method:</vt:lpstr>
      <vt:lpstr>Experiment :</vt:lpstr>
      <vt:lpstr>Experiment :</vt:lpstr>
      <vt:lpstr>Experiment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subject/>
  <dc:creator>Utilisateur Microsoft Office</dc:creator>
  <cp:keywords/>
  <dc:description/>
  <cp:lastModifiedBy>Killian Hinard</cp:lastModifiedBy>
  <cp:revision>69</cp:revision>
  <dcterms:created xsi:type="dcterms:W3CDTF">2019-04-02T06:24:35Z</dcterms:created>
  <dcterms:modified xsi:type="dcterms:W3CDTF">2024-01-05T22:16:23Z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