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147470124" r:id="rId4"/>
    <p:sldId id="2147470126" r:id="rId5"/>
    <p:sldId id="2147470127" r:id="rId6"/>
    <p:sldId id="2147470131" r:id="rId7"/>
    <p:sldId id="2147470128" r:id="rId8"/>
    <p:sldId id="2147470129" r:id="rId9"/>
    <p:sldId id="2147470132" r:id="rId10"/>
    <p:sldId id="2147470130" r:id="rId11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BF3FFFD-C098-4740-BA83-AF7494E26753}">
          <p14:sldIdLst>
            <p14:sldId id="256"/>
            <p14:sldId id="260"/>
            <p14:sldId id="2147470124"/>
            <p14:sldId id="2147470126"/>
            <p14:sldId id="2147470127"/>
            <p14:sldId id="2147470131"/>
            <p14:sldId id="2147470128"/>
            <p14:sldId id="2147470129"/>
            <p14:sldId id="2147470132"/>
            <p14:sldId id="21474701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4E9"/>
    <a:srgbClr val="EAF0D8"/>
    <a:srgbClr val="00677B"/>
    <a:srgbClr val="070707"/>
    <a:srgbClr val="BFD730"/>
    <a:srgbClr val="4B8FCC"/>
    <a:srgbClr val="5C2D91"/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8" autoAdjust="0"/>
    <p:restoredTop sz="96349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96" y="125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D166E-DEC6-BC40-B0EB-80EBB6981B17}" type="datetime1">
              <a:rPr lang="fr-CH" smtClean="0">
                <a:latin typeface="Arial" panose="020B0604020202020204" pitchFamily="34" charset="0"/>
              </a:rPr>
              <a:t>14.06.2024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866C766-FCBB-A448-94FD-2BBBF67DB158}" type="datetime1">
              <a:rPr lang="fr-CH" smtClean="0"/>
              <a:t>13.06.2024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8DC05-305F-594F-9F18-9CF1E4DB5A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39D4D6-8E7B-B041-93EC-16A7060F99F4}" type="datetime1">
              <a:rPr lang="fr-CH" smtClean="0"/>
              <a:t>13.06.2024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2F41A5-B12E-1843-83F7-B86B38C0CE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4D206A73-DDB0-2740-9475-00E48E475A1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3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592138"/>
            <a:ext cx="6435725" cy="36210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87875"/>
            <a:ext cx="6436964" cy="40136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CB072-4A5C-F443-84CC-466F6058502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A717DB-6E00-804B-84DB-240793872FDE}" type="datetime1">
              <a:rPr lang="fr-CH" smtClean="0"/>
              <a:t>13.06.2024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8310D-B91B-A743-896F-F9845CEF21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F563D77-70D3-894D-9BAC-6BBC60FA11C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99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5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6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4" y="2571751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4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  <p:sldLayoutId id="2147483698" r:id="rId17"/>
    <p:sldLayoutId id="214748370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1B481D43-0BA0-C61E-6743-7830D9914C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579" t="11103" r="14682"/>
          <a:stretch/>
        </p:blipFill>
        <p:spPr>
          <a:xfrm>
            <a:off x="1331913" y="0"/>
            <a:ext cx="7812087" cy="4948238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168" y="973394"/>
            <a:ext cx="7662507" cy="2151528"/>
          </a:xfrm>
        </p:spPr>
        <p:txBody>
          <a:bodyPr>
            <a:normAutofit/>
          </a:bodyPr>
          <a:lstStyle/>
          <a:p>
            <a:r>
              <a:rPr lang="fr-FR" sz="4400" dirty="0"/>
              <a:t>Self-Suprervised Skeleton-based Action Recognition 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2778" y="3124922"/>
            <a:ext cx="4831867" cy="1568450"/>
          </a:xfrm>
        </p:spPr>
        <p:txBody>
          <a:bodyPr lIns="90000">
            <a:normAutofit/>
          </a:bodyPr>
          <a:lstStyle/>
          <a:p>
            <a:pPr algn="l"/>
            <a:r>
              <a:rPr lang="fr-FR" sz="1400" b="1" dirty="0"/>
              <a:t>Student: Ruihang Jiang (Master in Computer Science)</a:t>
            </a:r>
          </a:p>
          <a:p>
            <a:pPr algn="l"/>
            <a:r>
              <a:rPr lang="fr-FR" sz="1400" b="1" dirty="0"/>
              <a:t>Supervisor</a:t>
            </a:r>
            <a:r>
              <a:rPr lang="fr-FR" sz="1400" dirty="0"/>
              <a:t>: Mohamed Abdelfattah</a:t>
            </a:r>
          </a:p>
          <a:p>
            <a:pPr algn="l"/>
            <a:r>
              <a:rPr lang="fr-FR" sz="1400" dirty="0"/>
              <a:t>	       Alexandre Alahi</a:t>
            </a:r>
          </a:p>
          <a:p>
            <a:pPr algn="l"/>
            <a:r>
              <a:rPr lang="fr-FR" sz="1400" dirty="0"/>
              <a:t>Optional Semester Project: 8 Credits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3979" y="4683125"/>
            <a:ext cx="1828800" cy="460375"/>
          </a:xfrm>
        </p:spPr>
        <p:txBody>
          <a:bodyPr/>
          <a:lstStyle/>
          <a:p>
            <a:r>
              <a:rPr lang="en-US" altLang="zh-CN" b="1" dirty="0"/>
              <a:t>June</a:t>
            </a:r>
            <a:r>
              <a:rPr lang="fr-FR" b="1" dirty="0"/>
              <a:t> 2024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FDFE7B-042A-0ED0-D5CF-E05F335A3E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343" y="4169768"/>
            <a:ext cx="1117183" cy="5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C5DC9A4D-B7CD-3F49-976D-9809C46B7D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324" t="18395" b="2071"/>
          <a:stretch/>
        </p:blipFill>
        <p:spPr>
          <a:xfrm>
            <a:off x="1331913" y="0"/>
            <a:ext cx="7812087" cy="4948238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1075" y="1610041"/>
            <a:ext cx="2512925" cy="2145820"/>
          </a:xfrm>
        </p:spPr>
        <p:txBody>
          <a:bodyPr>
            <a:normAutofit/>
          </a:bodyPr>
          <a:lstStyle/>
          <a:p>
            <a:r>
              <a:rPr lang="fr-FR" sz="4400" dirty="0" err="1"/>
              <a:t>Thank</a:t>
            </a:r>
            <a:r>
              <a:rPr lang="fr-FR" sz="4400" dirty="0"/>
              <a:t> </a:t>
            </a:r>
            <a:r>
              <a:rPr lang="fr-FR" sz="4400" dirty="0" err="1"/>
              <a:t>you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66922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How to classify or predict actions with limited supervised data?</a:t>
            </a:r>
          </a:p>
          <a:p>
            <a:pPr lvl="1"/>
            <a:r>
              <a:rPr lang="fr-FR" dirty="0"/>
              <a:t>Self-Supervised Learning</a:t>
            </a:r>
          </a:p>
          <a:p>
            <a:endParaRPr lang="fr-FR" dirty="0"/>
          </a:p>
          <a:p>
            <a:r>
              <a:rPr lang="fr-FR" dirty="0"/>
              <a:t>How to construct models with promising performance in various down-stream tasks?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Problem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51795"/>
            <a:ext cx="7726363" cy="3386772"/>
          </a:xfrm>
        </p:spPr>
        <p:txBody>
          <a:bodyPr/>
          <a:lstStyle/>
          <a:p>
            <a:r>
              <a:rPr lang="fr-FR" dirty="0"/>
              <a:t>How to construct models with promising performance in various down-stream tasks?</a:t>
            </a:r>
          </a:p>
          <a:p>
            <a:endParaRPr lang="fr-FR" dirty="0"/>
          </a:p>
          <a:p>
            <a:pPr lvl="1"/>
            <a:r>
              <a:rPr lang="fr-FR" dirty="0"/>
              <a:t>Pretraining Stage</a:t>
            </a:r>
          </a:p>
          <a:p>
            <a:pPr lvl="2"/>
            <a:r>
              <a:rPr lang="fr-FR" altLang="zh-CN" dirty="0"/>
              <a:t>Input: Joints Coordinates</a:t>
            </a:r>
          </a:p>
          <a:p>
            <a:pPr lvl="2"/>
            <a:r>
              <a:rPr lang="fr-FR" dirty="0"/>
              <a:t>Output: High-level Representation features</a:t>
            </a:r>
          </a:p>
          <a:p>
            <a:pPr marL="1371600" lvl="4" indent="0">
              <a:buNone/>
            </a:pPr>
            <a:endParaRPr lang="fr-F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dirty="0"/>
              <a:t>Finetuning Stage</a:t>
            </a:r>
          </a:p>
          <a:p>
            <a:pPr lvl="2"/>
            <a:r>
              <a:rPr lang="fr-FR" dirty="0"/>
              <a:t>Input: Joints Coordinates</a:t>
            </a:r>
          </a:p>
          <a:p>
            <a:pPr lvl="2"/>
            <a:r>
              <a:rPr lang="fr-FR" dirty="0"/>
              <a:t>Output based on distinct down-stream tasks: 	</a:t>
            </a:r>
          </a:p>
          <a:p>
            <a:pPr lvl="3"/>
            <a:r>
              <a:rPr lang="fr-FR" dirty="0"/>
              <a:t>Action Classification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Problem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0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51795"/>
            <a:ext cx="7726363" cy="3386772"/>
          </a:xfrm>
        </p:spPr>
        <p:txBody>
          <a:bodyPr/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Pretrained Stage:	Spatial / Temporal Encoder</a:t>
            </a:r>
            <a:endParaRPr lang="fr-FR" altLang="zh-CN" sz="1800" b="0" i="0" u="none" strike="noStrike" baseline="0" dirty="0">
              <a:latin typeface="NimbusRomNo9L-Medi"/>
            </a:endParaRPr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latin typeface="NimbusRomNo9L-Medi"/>
              </a:rPr>
              <a:t>			 Knowledge Distillation</a:t>
            </a:r>
            <a:r>
              <a:rPr lang="en-US" altLang="zh-CN" sz="1800" b="0" i="0" u="none" strike="noStrike" baseline="30000" dirty="0">
                <a:latin typeface="NimbusRomNo9L-Medi"/>
              </a:rPr>
              <a:t>[2]</a:t>
            </a:r>
            <a:r>
              <a:rPr lang="en-US" altLang="zh-CN" sz="1800" b="0" i="0" u="none" strike="noStrike" baseline="0" dirty="0">
                <a:latin typeface="NimbusRomNo9L-Medi"/>
              </a:rPr>
              <a:t>: Predictor + EMA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Proposed Method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968437-DEA0-8FBC-DEB6-BCC6BC05230A}"/>
              </a:ext>
            </a:extLst>
          </p:cNvPr>
          <p:cNvSpPr txBox="1"/>
          <p:nvPr/>
        </p:nvSpPr>
        <p:spPr>
          <a:xfrm>
            <a:off x="1054443" y="4821671"/>
            <a:ext cx="68209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[1] Caron, Mathilde, et al. "Emerging properties in self-supervised vision transformers." Proceedings of the IEEE/CVF international conference on computer vision. 2021.</a:t>
            </a:r>
            <a:endParaRPr lang="zh-CN" altLang="en-US" sz="8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1040" name="图片 1039">
            <a:extLst>
              <a:ext uri="{FF2B5EF4-FFF2-40B4-BE49-F238E27FC236}">
                <a16:creationId xmlns:a16="http://schemas.microsoft.com/office/drawing/2014/main" id="{B87AD9CF-0F1E-24F9-1F54-2F583D49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47" y="1875303"/>
            <a:ext cx="7726363" cy="28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5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450242"/>
            <a:ext cx="7726363" cy="3386772"/>
          </a:xfrm>
        </p:spPr>
        <p:txBody>
          <a:bodyPr/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Finetune Stage: Spatial/Temporal Student Encoder + Simple MLP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Proposed Method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5FDE0F-3A9C-CEBD-1143-9C6E5BCA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054225"/>
            <a:ext cx="65341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18" y="781976"/>
            <a:ext cx="7726363" cy="1072753"/>
          </a:xfrm>
        </p:spPr>
        <p:txBody>
          <a:bodyPr/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Pretrained Stage:	</a:t>
            </a:r>
            <a:r>
              <a:rPr lang="en-US" altLang="zh-CN" dirty="0">
                <a:latin typeface="NimbusRomNo9L-Medi"/>
              </a:rPr>
              <a:t>Add Decoder in Student Network</a:t>
            </a:r>
          </a:p>
          <a:p>
            <a:r>
              <a:rPr lang="en-US" altLang="zh-CN" sz="1800" b="0" i="0" u="none" strike="noStrike" baseline="0" dirty="0">
                <a:latin typeface="NimbusRomNo9L-Medi"/>
              </a:rPr>
              <a:t>Motivation:</a:t>
            </a:r>
            <a:r>
              <a:rPr lang="en-US" altLang="zh-CN" dirty="0">
                <a:latin typeface="NimbusRomNo9L-Medi"/>
              </a:rPr>
              <a:t>	Guarantee the Learned High Dimension Representation Features</a:t>
            </a:r>
            <a:endParaRPr lang="en-US" altLang="zh-CN" sz="1800" b="0" i="0" u="none" strike="noStrike" baseline="0" dirty="0">
              <a:latin typeface="NimbusRomNo9L-Medi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Proposed Method 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F8BD86-4575-93CC-2ABB-92DA14AD0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1"/>
          <a:stretch/>
        </p:blipFill>
        <p:spPr>
          <a:xfrm>
            <a:off x="1100932" y="1664249"/>
            <a:ext cx="6518564" cy="313993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2CE9D9-5440-CF5D-47E8-8F3FECC8EB87}"/>
              </a:ext>
            </a:extLst>
          </p:cNvPr>
          <p:cNvSpPr/>
          <p:nvPr/>
        </p:nvSpPr>
        <p:spPr>
          <a:xfrm>
            <a:off x="988142" y="1563688"/>
            <a:ext cx="6894871" cy="334105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1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51795"/>
            <a:ext cx="7726363" cy="3386772"/>
          </a:xfrm>
        </p:spPr>
        <p:txBody>
          <a:bodyPr/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Dataset: ¼ NTU-60 X-sub</a:t>
            </a:r>
          </a:p>
          <a:p>
            <a:endParaRPr lang="en-US" altLang="zh-CN" dirty="0">
              <a:latin typeface="NimbusRomNo9L-Medi"/>
            </a:endParaRPr>
          </a:p>
          <a:p>
            <a:r>
              <a:rPr lang="en-US" altLang="zh-CN" sz="1800" b="0" i="0" u="none" strike="noStrike" baseline="0" dirty="0">
                <a:latin typeface="NimbusRomNo9L-Medi"/>
              </a:rPr>
              <a:t>Pretrained Stage: MSE</a:t>
            </a:r>
          </a:p>
          <a:p>
            <a:endParaRPr lang="en-US" altLang="zh-CN" sz="1800" b="0" i="0" u="none" strike="noStrike" baseline="0" dirty="0">
              <a:latin typeface="NimbusRomNo9L-Medi"/>
            </a:endParaRPr>
          </a:p>
          <a:p>
            <a:r>
              <a:rPr lang="en-US" altLang="zh-CN" dirty="0">
                <a:latin typeface="NimbusRomNo9L-Medi"/>
              </a:rPr>
              <a:t>Finetune Stage: </a:t>
            </a:r>
          </a:p>
          <a:p>
            <a:pPr lvl="1"/>
            <a:r>
              <a:rPr lang="fr-FR" altLang="zh-CN" dirty="0"/>
              <a:t>Action Classification: Top-1 Accuracy; Top-5 Accuracy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2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6C325B2-BAF3-914E-C736-1DFBC4B9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6" y="8469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EE6453F-25E2-555C-B2C8-93B1A6731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41945"/>
              </p:ext>
            </p:extLst>
          </p:nvPr>
        </p:nvGraphicFramePr>
        <p:xfrm>
          <a:off x="1016261" y="841340"/>
          <a:ext cx="7658643" cy="385241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060000">
                  <a:extLst>
                    <a:ext uri="{9D8B030D-6E8A-4147-A177-3AD203B41FA5}">
                      <a16:colId xmlns:a16="http://schemas.microsoft.com/office/drawing/2014/main" val="162607737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3512536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991687292"/>
                    </a:ext>
                  </a:extLst>
                </a:gridCol>
                <a:gridCol w="2078643">
                  <a:extLst>
                    <a:ext uri="{9D8B030D-6E8A-4147-A177-3AD203B41FA5}">
                      <a16:colId xmlns:a16="http://schemas.microsoft.com/office/drawing/2014/main" val="4143856302"/>
                    </a:ext>
                  </a:extLst>
                </a:gridCol>
              </a:tblGrid>
              <a:tr h="469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Model </a:t>
                      </a:r>
                    </a:p>
                    <a:p>
                      <a:pPr algn="ctr"/>
                      <a:r>
                        <a:rPr lang="en-US" altLang="zh-CN" sz="1100" dirty="0"/>
                        <a:t>(similar #parameters in finetune stage)</a:t>
                      </a:r>
                      <a:endParaRPr lang="zh-CN" altLang="en-US" sz="11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Top-1 Accuracy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Top-5 Accuracy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Running Time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(Pretrain + Finetune)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extLst>
                  <a:ext uri="{0D108BD9-81ED-4DB2-BD59-A6C34878D82A}">
                    <a16:rowId xmlns:a16="http://schemas.microsoft.com/office/drawing/2014/main" val="135860028"/>
                  </a:ext>
                </a:extLst>
              </a:tr>
              <a:tr h="469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Baseline: Supervise Learning </a:t>
                      </a:r>
                    </a:p>
                    <a:p>
                      <a:pPr algn="ctr"/>
                      <a:r>
                        <a:rPr lang="en-US" altLang="zh-CN" sz="1200" dirty="0"/>
                        <a:t>(Vanilla Encoder)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58.8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89.3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14.5 min / Epoch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extLst>
                  <a:ext uri="{0D108BD9-81ED-4DB2-BD59-A6C34878D82A}">
                    <a16:rowId xmlns:a16="http://schemas.microsoft.com/office/drawing/2014/main" val="4237649930"/>
                  </a:ext>
                </a:extLst>
              </a:tr>
              <a:tr h="469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Spatial Encoder</a:t>
                      </a:r>
                    </a:p>
                    <a:p>
                      <a:pPr algn="ctr"/>
                      <a:r>
                        <a:rPr lang="en-US" altLang="zh-CN" sz="1200" dirty="0">
                          <a:latin typeface="+mn-lt"/>
                        </a:rPr>
                        <a:t>(Simple)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54.6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81.1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 min / Epoch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extLst>
                  <a:ext uri="{0D108BD9-81ED-4DB2-BD59-A6C34878D82A}">
                    <a16:rowId xmlns:a16="http://schemas.microsoft.com/office/drawing/2014/main" val="3119991970"/>
                  </a:ext>
                </a:extLst>
              </a:tr>
              <a:tr h="46960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Temporal Encoder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+mn-lt"/>
                        </a:rPr>
                        <a:t>(Simple)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59.3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84.7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3.6 min / Epoch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extLst>
                  <a:ext uri="{0D108BD9-81ED-4DB2-BD59-A6C34878D82A}">
                    <a16:rowId xmlns:a16="http://schemas.microsoft.com/office/drawing/2014/main" val="3634065830"/>
                  </a:ext>
                </a:extLst>
              </a:tr>
              <a:tr h="46960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Spatial Encoder</a:t>
                      </a:r>
                      <a:r>
                        <a:rPr lang="zh-CN" altLang="en-US" sz="1200" dirty="0"/>
                        <a:t> </a:t>
                      </a:r>
                      <a:endParaRPr lang="en-US" altLang="zh-CN" sz="12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(Patches &amp; Masking Token)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68.2</a:t>
                      </a:r>
                      <a:endParaRPr lang="zh-CN" altLang="en-US" sz="12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90.0</a:t>
                      </a:r>
                      <a:endParaRPr lang="zh-CN" altLang="en-US" sz="12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effectLst/>
                        </a:rPr>
                        <a:t>1 min / Epoch</a:t>
                      </a:r>
                      <a:endParaRPr lang="zh-CN" altLang="en-US" sz="12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64849542"/>
                  </a:ext>
                </a:extLst>
              </a:tr>
              <a:tr h="46960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Temporal Encoder</a:t>
                      </a:r>
                      <a:r>
                        <a:rPr lang="zh-CN" altLang="en-US" sz="1200" dirty="0"/>
                        <a:t> </a:t>
                      </a:r>
                      <a:endParaRPr lang="en-US" altLang="zh-CN" sz="12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(Patches &amp; Masking Token)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65.8</a:t>
                      </a:r>
                      <a:endParaRPr lang="zh-CN" altLang="en-US" sz="12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88.8</a:t>
                      </a:r>
                      <a:endParaRPr lang="zh-CN" altLang="en-US" sz="12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effectLst/>
                        </a:rPr>
                        <a:t>0.85 min / Epoch</a:t>
                      </a:r>
                      <a:endParaRPr lang="zh-CN" altLang="en-US" sz="12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95396171"/>
                  </a:ext>
                </a:extLst>
              </a:tr>
              <a:tr h="46960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Spatial Encoder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(Patch &amp; Masking Token)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+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Decoder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82.3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95.0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1.58 min / Epoch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extLst>
                  <a:ext uri="{0D108BD9-81ED-4DB2-BD59-A6C34878D82A}">
                    <a16:rowId xmlns:a16="http://schemas.microsoft.com/office/drawing/2014/main" val="1571394018"/>
                  </a:ext>
                </a:extLst>
              </a:tr>
              <a:tr h="469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MAMP</a:t>
                      </a:r>
                      <a:r>
                        <a:rPr lang="en-US" altLang="zh-CN" sz="1200" b="0" u="none" strike="noStrike" kern="1200" baseline="30000" dirty="0">
                          <a:solidFill>
                            <a:schemeClr val="dk1"/>
                          </a:solidFill>
                          <a:effectLst/>
                        </a:rPr>
                        <a:t>[2]</a:t>
                      </a:r>
                    </a:p>
                    <a:p>
                      <a:pPr algn="ctr"/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(Previous work)</a:t>
                      </a:r>
                      <a:endParaRPr lang="zh-CN" altLang="en-US" sz="1200" dirty="0">
                        <a:latin typeface="+mn-lt"/>
                      </a:endParaRPr>
                    </a:p>
                  </a:txBody>
                  <a:tcPr marL="115792" marR="115792" marT="57896" marB="5789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80.8</a:t>
                      </a:r>
                      <a:endParaRPr lang="zh-CN" altLang="en-US" sz="12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95.0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</a:rPr>
                        <a:t>1.45 min / Epoch</a:t>
                      </a:r>
                      <a:endParaRPr lang="zh-CN" altLang="en-US" sz="12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6344969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1999825-B967-83E0-7001-950118EEF743}"/>
              </a:ext>
            </a:extLst>
          </p:cNvPr>
          <p:cNvCxnSpPr>
            <a:cxnSpLocks/>
          </p:cNvCxnSpPr>
          <p:nvPr/>
        </p:nvCxnSpPr>
        <p:spPr>
          <a:xfrm>
            <a:off x="1016261" y="1787236"/>
            <a:ext cx="7658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E0F6A6F-9569-E08C-4CC3-B33E31116F0A}"/>
              </a:ext>
            </a:extLst>
          </p:cNvPr>
          <p:cNvCxnSpPr>
            <a:cxnSpLocks/>
          </p:cNvCxnSpPr>
          <p:nvPr/>
        </p:nvCxnSpPr>
        <p:spPr>
          <a:xfrm>
            <a:off x="1016261" y="2750575"/>
            <a:ext cx="7658643" cy="446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60FC3F8-B1F5-3B17-A871-F513FBACCE01}"/>
              </a:ext>
            </a:extLst>
          </p:cNvPr>
          <p:cNvCxnSpPr>
            <a:cxnSpLocks/>
          </p:cNvCxnSpPr>
          <p:nvPr/>
        </p:nvCxnSpPr>
        <p:spPr>
          <a:xfrm>
            <a:off x="1016261" y="3719944"/>
            <a:ext cx="7658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5FF9B1A-0EB9-4697-3A8D-317692BD6DCF}"/>
              </a:ext>
            </a:extLst>
          </p:cNvPr>
          <p:cNvCxnSpPr>
            <a:cxnSpLocks/>
          </p:cNvCxnSpPr>
          <p:nvPr/>
        </p:nvCxnSpPr>
        <p:spPr>
          <a:xfrm>
            <a:off x="1016261" y="4197926"/>
            <a:ext cx="7658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C6C1CFA-5B9D-89BF-F62E-69E2982F74F4}"/>
              </a:ext>
            </a:extLst>
          </p:cNvPr>
          <p:cNvSpPr txBox="1"/>
          <p:nvPr/>
        </p:nvSpPr>
        <p:spPr>
          <a:xfrm>
            <a:off x="1016261" y="4699095"/>
            <a:ext cx="7887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 Mao, </a:t>
            </a:r>
            <a:r>
              <a:rPr lang="en-US" altLang="zh-CN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Yunyao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"Masked motion predictors are strong 3d action representation learners." Proceedings of the IEEE/CVF International Conference on Computer Vision. 2023.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54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51794"/>
            <a:ext cx="7726363" cy="387740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NimbusRomNo9L-Medi"/>
              </a:rPr>
              <a:t>Spatial Encoder &gt; Temporal Encoder: Accuracy increase 2-3%</a:t>
            </a:r>
          </a:p>
          <a:p>
            <a:pPr lvl="1"/>
            <a:r>
              <a:rPr lang="en-US" altLang="zh-CN" dirty="0">
                <a:latin typeface="NimbusRomNo9L-Medi"/>
              </a:rPr>
              <a:t>Increase more when using data patches</a:t>
            </a:r>
          </a:p>
          <a:p>
            <a:pPr lvl="1"/>
            <a:endParaRPr lang="en-US" altLang="zh-CN" dirty="0">
              <a:latin typeface="NimbusRomNo9L-Medi"/>
            </a:endParaRPr>
          </a:p>
          <a:p>
            <a:r>
              <a:rPr lang="en-US" altLang="zh-CN" dirty="0">
                <a:latin typeface="NimbusRomNo9L-Medi"/>
              </a:rPr>
              <a:t> Our model 2% accuracy   comparing with previous MAMP model</a:t>
            </a:r>
          </a:p>
          <a:p>
            <a:endParaRPr lang="en-US" altLang="zh-CN" dirty="0">
              <a:latin typeface="NimbusRomNo9L-Medi"/>
            </a:endParaRPr>
          </a:p>
          <a:p>
            <a:r>
              <a:rPr lang="en-US" altLang="zh-CN" dirty="0">
                <a:latin typeface="NimbusRomNo9L-Medi"/>
              </a:rPr>
              <a:t>Left to work</a:t>
            </a:r>
          </a:p>
          <a:p>
            <a:pPr lvl="1"/>
            <a:r>
              <a:rPr lang="en-US" altLang="zh-CN" sz="1800" dirty="0">
                <a:latin typeface="NimbusRomNo9L-Medi"/>
              </a:rPr>
              <a:t>Try other downstream works</a:t>
            </a:r>
          </a:p>
          <a:p>
            <a:pPr lvl="2"/>
            <a:r>
              <a:rPr lang="fr-FR" altLang="zh-CN" sz="1600" dirty="0">
                <a:latin typeface="NimbusRomNo9L-Medi"/>
              </a:rPr>
              <a:t>MPJPE</a:t>
            </a:r>
            <a:r>
              <a:rPr lang="en-US" altLang="zh-CN" sz="1600" dirty="0">
                <a:latin typeface="NimbusRomNo9L-Medi"/>
              </a:rPr>
              <a:t>(Mean per joint position error )</a:t>
            </a:r>
          </a:p>
          <a:p>
            <a:pPr lvl="2"/>
            <a:r>
              <a:rPr lang="en-US" altLang="zh-CN" sz="1600" b="0" i="0" u="none" strike="noStrike" baseline="0" dirty="0">
                <a:latin typeface="NimbusRomNo9L-Medi"/>
              </a:rPr>
              <a:t>Human Mesh Recovery</a:t>
            </a:r>
            <a:endParaRPr lang="en-US" altLang="zh-CN" sz="1600" dirty="0">
              <a:latin typeface="NimbusRomNo9L-Medi"/>
            </a:endParaRPr>
          </a:p>
          <a:p>
            <a:pPr lvl="1"/>
            <a:r>
              <a:rPr lang="en-US" altLang="zh-CN" sz="1800" dirty="0">
                <a:latin typeface="NimbusRomNo9L-Medi"/>
              </a:rPr>
              <a:t>Test with the whole dataset and other datasets</a:t>
            </a:r>
          </a:p>
          <a:p>
            <a:pPr lvl="2"/>
            <a:r>
              <a:rPr lang="en-US" altLang="zh-CN" sz="1700" dirty="0">
                <a:latin typeface="NimbusRomNo9L-Medi"/>
              </a:rPr>
              <a:t>X-sub</a:t>
            </a:r>
          </a:p>
          <a:p>
            <a:pPr lvl="1"/>
            <a:r>
              <a:rPr lang="en-US" altLang="zh-CN" sz="1800" dirty="0">
                <a:latin typeface="NimbusRomNo9L-Medi"/>
              </a:rPr>
              <a:t>Modify network structure</a:t>
            </a:r>
          </a:p>
          <a:p>
            <a:pPr lvl="2"/>
            <a:r>
              <a:rPr lang="en-US" altLang="zh-CN" sz="1700" dirty="0">
                <a:latin typeface="NimbusRomNo9L-Medi"/>
              </a:rPr>
              <a:t>Change EMA update</a:t>
            </a:r>
          </a:p>
          <a:p>
            <a:pPr lvl="2"/>
            <a:endParaRPr lang="en-US" altLang="zh-CN" sz="1700" dirty="0">
              <a:latin typeface="NimbusRomNo9L-Medi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4539961" cy="1072753"/>
          </a:xfrm>
        </p:spPr>
        <p:txBody>
          <a:bodyPr/>
          <a:lstStyle/>
          <a:p>
            <a:r>
              <a:rPr lang="en-US" altLang="zh-CN" dirty="0"/>
              <a:t>Discussion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5A7BB7-DA08-A3DB-DE53-9CFE379AB4DB}"/>
              </a:ext>
            </a:extLst>
          </p:cNvPr>
          <p:cNvCxnSpPr>
            <a:cxnSpLocks/>
          </p:cNvCxnSpPr>
          <p:nvPr/>
        </p:nvCxnSpPr>
        <p:spPr>
          <a:xfrm flipV="1">
            <a:off x="3546763" y="1932709"/>
            <a:ext cx="0" cy="31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20584</TotalTime>
  <Words>491</Words>
  <Application>Microsoft Office PowerPoint</Application>
  <PresentationFormat>全屏显示(16:9)</PresentationFormat>
  <Paragraphs>128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NimbusRomNo9L-Medi</vt:lpstr>
      <vt:lpstr>Arial</vt:lpstr>
      <vt:lpstr>Franklin Gothic Demi Cond</vt:lpstr>
      <vt:lpstr>Wingdings</vt:lpstr>
      <vt:lpstr>Thème Office</vt:lpstr>
      <vt:lpstr>Self-Suprervised Skeleton-based Action Recognition </vt:lpstr>
      <vt:lpstr>Problem</vt:lpstr>
      <vt:lpstr>Problem</vt:lpstr>
      <vt:lpstr>Proposed Method</vt:lpstr>
      <vt:lpstr>Proposed Method</vt:lpstr>
      <vt:lpstr>Proposed Method 2</vt:lpstr>
      <vt:lpstr>Experiment</vt:lpstr>
      <vt:lpstr>Experiment</vt:lpstr>
      <vt:lpstr>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Li, Xintong</cp:lastModifiedBy>
  <cp:revision>372</cp:revision>
  <cp:lastPrinted>2019-06-19T13:21:30Z</cp:lastPrinted>
  <dcterms:created xsi:type="dcterms:W3CDTF">2019-04-02T06:24:35Z</dcterms:created>
  <dcterms:modified xsi:type="dcterms:W3CDTF">2024-06-14T13:51:27Z</dcterms:modified>
</cp:coreProperties>
</file>