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7" r:id="rId4"/>
    <p:sldId id="29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351E11-E6EE-4541-9761-6A91F299C2D4}">
          <p14:sldIdLst>
            <p14:sldId id="256"/>
            <p14:sldId id="258"/>
            <p14:sldId id="267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  <p15:guide id="5" pos="2366" userDrawn="1">
          <p15:clr>
            <a:srgbClr val="A4A3A4"/>
          </p15:clr>
        </p15:guide>
        <p15:guide id="6" pos="64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66FF"/>
    <a:srgbClr val="FF3300"/>
    <a:srgbClr val="FF9900"/>
    <a:srgbClr val="3333FF"/>
    <a:srgbClr val="0000FF"/>
    <a:srgbClr val="FF33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02" y="1104"/>
      </p:cViewPr>
      <p:guideLst>
        <p:guide orient="horz" pos="731"/>
        <p:guide pos="240"/>
        <p:guide orient="horz" pos="4200"/>
        <p:guide pos="2366"/>
        <p:guide pos="64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6925-995C-48A8-9D19-98290638D6C6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48BD-B4F2-4D76-BD19-4FF40CF06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6925-995C-48A8-9D19-98290638D6C6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48BD-B4F2-4D76-BD19-4FF40CF06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0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6925-995C-48A8-9D19-98290638D6C6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48BD-B4F2-4D76-BD19-4FF40CF06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6925-995C-48A8-9D19-98290638D6C6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48BD-B4F2-4D76-BD19-4FF40CF06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6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6925-995C-48A8-9D19-98290638D6C6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48BD-B4F2-4D76-BD19-4FF40CF06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6925-995C-48A8-9D19-98290638D6C6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48BD-B4F2-4D76-BD19-4FF40CF06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4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6925-995C-48A8-9D19-98290638D6C6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48BD-B4F2-4D76-BD19-4FF40CF06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5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6925-995C-48A8-9D19-98290638D6C6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48BD-B4F2-4D76-BD19-4FF40CF06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4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6925-995C-48A8-9D19-98290638D6C6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48BD-B4F2-4D76-BD19-4FF40CF06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1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6925-995C-48A8-9D19-98290638D6C6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48BD-B4F2-4D76-BD19-4FF40CF06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8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6925-995C-48A8-9D19-98290638D6C6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48BD-B4F2-4D76-BD19-4FF40CF06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6925-995C-48A8-9D19-98290638D6C6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48BD-B4F2-4D76-BD19-4FF40CF06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5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8263" y="3796488"/>
            <a:ext cx="10134070" cy="2519117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/>
              <a:t>Abstract ID: #152843, A33D-0249</a:t>
            </a:r>
            <a:br>
              <a:rPr lang="en-US" sz="2400" b="1" dirty="0" smtClean="0"/>
            </a:br>
            <a:r>
              <a:rPr lang="en-US" sz="2400" b="1" dirty="0" smtClean="0"/>
              <a:t>Session: A32B Improving Physical Process Representation in Global Models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4800" b="1" dirty="0" smtClean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Dependence </a:t>
            </a:r>
            <a:r>
              <a:rPr lang="en-US" sz="48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of Estimated Precipitation Frequency and Intensity on Data </a:t>
            </a:r>
            <a:r>
              <a:rPr lang="en-US" sz="4800" b="1" dirty="0" smtClean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Resolution</a:t>
            </a:r>
            <a:br>
              <a:rPr lang="en-US" sz="4800" b="1" dirty="0" smtClean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800" dirty="0" smtClean="0">
                <a:solidFill>
                  <a:srgbClr val="FF6600"/>
                </a:solidFill>
                <a:latin typeface="+mn-lt"/>
                <a:cs typeface="Arial" panose="020B0604020202020204" pitchFamily="34" charset="0"/>
              </a:rPr>
              <a:t>Di </a:t>
            </a:r>
            <a:r>
              <a:rPr lang="en-US" sz="2800" dirty="0">
                <a:solidFill>
                  <a:srgbClr val="FF6600"/>
                </a:solidFill>
                <a:latin typeface="+mn-lt"/>
                <a:cs typeface="Arial" panose="020B0604020202020204" pitchFamily="34" charset="0"/>
              </a:rPr>
              <a:t>Chen and Aiguo </a:t>
            </a:r>
            <a:r>
              <a:rPr lang="en-US" sz="2800" dirty="0" smtClean="0">
                <a:solidFill>
                  <a:srgbClr val="FF6600"/>
                </a:solidFill>
                <a:latin typeface="+mn-lt"/>
                <a:cs typeface="Arial" panose="020B0604020202020204" pitchFamily="34" charset="0"/>
              </a:rPr>
              <a:t>Dai</a:t>
            </a:r>
            <a:br>
              <a:rPr lang="en-US" sz="2800" dirty="0" smtClean="0">
                <a:solidFill>
                  <a:srgbClr val="FF6600"/>
                </a:solidFill>
                <a:latin typeface="+mn-lt"/>
                <a:cs typeface="Arial" panose="020B0604020202020204" pitchFamily="34" charset="0"/>
              </a:rPr>
            </a:br>
            <a:r>
              <a:rPr lang="en-US" sz="2800" dirty="0" smtClean="0">
                <a:solidFill>
                  <a:srgbClr val="FF6600"/>
                </a:solidFill>
                <a:latin typeface="+mn-lt"/>
                <a:cs typeface="Arial" panose="020B0604020202020204" pitchFamily="34" charset="0"/>
              </a:rPr>
              <a:t>University at Albany, SUNY, Albany, NY</a:t>
            </a:r>
            <a:br>
              <a:rPr lang="en-US" sz="2800" dirty="0" smtClean="0">
                <a:solidFill>
                  <a:srgbClr val="FF6600"/>
                </a:solidFill>
                <a:latin typeface="+mn-lt"/>
                <a:cs typeface="Arial" panose="020B0604020202020204" pitchFamily="34" charset="0"/>
              </a:rPr>
            </a:br>
            <a:r>
              <a:rPr lang="en-US" sz="2800" dirty="0" smtClean="0">
                <a:solidFill>
                  <a:srgbClr val="92D050"/>
                </a:solidFill>
              </a:rPr>
              <a:t/>
            </a:r>
            <a:br>
              <a:rPr lang="en-US" sz="2800" dirty="0" smtClean="0">
                <a:solidFill>
                  <a:srgbClr val="92D050"/>
                </a:solidFill>
              </a:rPr>
            </a:br>
            <a:endParaRPr lang="en-US" sz="3600" dirty="0"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6360" y="200083"/>
            <a:ext cx="1195140" cy="8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34" y="677334"/>
            <a:ext cx="6460066" cy="5461000"/>
          </a:xfrm>
          <a:ln w="1905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0000FF"/>
                </a:solidFill>
                <a:cs typeface="Arial" panose="020B0604020202020204" pitchFamily="34" charset="0"/>
              </a:rPr>
              <a:t>Motivation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800" dirty="0" smtClean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cs typeface="Times New Roman" panose="02020603050405020304" pitchFamily="18" charset="0"/>
              </a:rPr>
              <a:t>Importance of Precipitation </a:t>
            </a:r>
            <a:r>
              <a:rPr 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Frequency (F)</a:t>
            </a:r>
            <a:r>
              <a:rPr lang="en-US" sz="2400" dirty="0" smtClean="0">
                <a:cs typeface="Times New Roman" panose="02020603050405020304" pitchFamily="18" charset="0"/>
              </a:rPr>
              <a:t> and </a:t>
            </a:r>
            <a:r>
              <a:rPr 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Intensity (I)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cs typeface="Times New Roman" panose="02020603050405020304" pitchFamily="18" charset="0"/>
              </a:rPr>
              <a:t>F and I values vary with the spatial and temporal resolutions of the data </a:t>
            </a:r>
            <a:r>
              <a:rPr lang="en-US" sz="2000" dirty="0" smtClean="0">
                <a:cs typeface="Times New Roman" panose="02020603050405020304" pitchFamily="18" charset="0"/>
              </a:rPr>
              <a:t>(Dai 2006; </a:t>
            </a:r>
            <a:r>
              <a:rPr lang="it-IT" sz="2000" dirty="0" smtClean="0">
                <a:cs typeface="Times New Roman" panose="02020603050405020304" pitchFamily="18" charset="0"/>
              </a:rPr>
              <a:t>Biasutti 2013</a:t>
            </a:r>
            <a:r>
              <a:rPr lang="en-US" sz="2000" dirty="0" smtClean="0">
                <a:cs typeface="Times New Roman" panose="02020603050405020304" pitchFamily="18" charset="0"/>
              </a:rPr>
              <a:t>).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Quantify</a:t>
            </a:r>
            <a:r>
              <a:rPr lang="en-US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explain</a:t>
            </a:r>
            <a:r>
              <a:rPr lang="en-US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 the </a:t>
            </a:r>
            <a:r>
              <a:rPr lang="en-US" b="1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dependence</a:t>
            </a:r>
            <a:r>
              <a:rPr lang="en-US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 of F &amp; I on the spatial and temporal resolutions of data.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Facilitate</a:t>
            </a:r>
            <a:r>
              <a:rPr lang="en-US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 proper </a:t>
            </a:r>
            <a:r>
              <a:rPr lang="en-US" b="1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comparisons</a:t>
            </a:r>
            <a:r>
              <a:rPr lang="en-US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 of them between models and observations.</a:t>
            </a:r>
          </a:p>
          <a:p>
            <a:endParaRPr lang="en-US" dirty="0" smtClean="0"/>
          </a:p>
          <a:p>
            <a:endParaRPr lang="en-US" sz="1800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857067" y="677333"/>
            <a:ext cx="3505200" cy="5461001"/>
          </a:xfrm>
          <a:ln w="1905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0000FF"/>
                </a:solidFill>
                <a:cs typeface="Arial" panose="020B0604020202020204" pitchFamily="34" charset="0"/>
              </a:rPr>
              <a:t>Methods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 smtClean="0"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Data</a:t>
            </a:r>
          </a:p>
          <a:p>
            <a:pPr lvl="1" algn="just"/>
            <a:r>
              <a:rPr lang="en-US" dirty="0" smtClean="0">
                <a:cs typeface="Times New Roman" panose="02020603050405020304" pitchFamily="18" charset="0"/>
              </a:rPr>
              <a:t>TRMM </a:t>
            </a:r>
            <a:r>
              <a:rPr lang="en-US" dirty="0">
                <a:cs typeface="Times New Roman" panose="02020603050405020304" pitchFamily="18" charset="0"/>
              </a:rPr>
              <a:t>3B42 </a:t>
            </a:r>
            <a:r>
              <a:rPr 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(3-hourly)</a:t>
            </a:r>
            <a:endParaRPr lang="en-US" sz="2000" dirty="0" smtClean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cs typeface="Times New Roman" panose="02020603050405020304" pitchFamily="18" charset="0"/>
              </a:rPr>
              <a:t>CMORPH_V1_ADJ </a:t>
            </a:r>
            <a:r>
              <a:rPr lang="en-US" sz="20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(3-hourly)</a:t>
            </a:r>
            <a:endParaRPr lang="en-US" dirty="0" smtClean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dirty="0" smtClean="0"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Methods</a:t>
            </a:r>
          </a:p>
          <a:p>
            <a:pPr lvl="1" algn="just"/>
            <a:r>
              <a:rPr lang="en-US" dirty="0" smtClean="0">
                <a:cs typeface="Times New Roman" panose="02020603050405020304" pitchFamily="18" charset="0"/>
              </a:rPr>
              <a:t>Spatial &amp; temporal averaging</a:t>
            </a:r>
          </a:p>
          <a:p>
            <a:pPr lvl="1" algn="just"/>
            <a:r>
              <a:rPr lang="en-US" b="1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Simple probability-based model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28" y="399268"/>
            <a:ext cx="9689571" cy="70986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Results—</a:t>
            </a:r>
            <a:r>
              <a:rPr lang="en-US" sz="3600" b="1" dirty="0" smtClean="0">
                <a:solidFill>
                  <a:srgbClr val="0066FF"/>
                </a:solidFill>
                <a:latin typeface="+mn-lt"/>
                <a:cs typeface="Times New Roman" panose="02020603050405020304" pitchFamily="18" charset="0"/>
              </a:rPr>
              <a:t>Spatial</a:t>
            </a:r>
            <a:r>
              <a:rPr lang="en-US" sz="3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+mn-lt"/>
                <a:cs typeface="Times New Roman" panose="02020603050405020304" pitchFamily="18" charset="0"/>
              </a:rPr>
              <a:t>&amp;</a:t>
            </a:r>
            <a:r>
              <a:rPr lang="en-US" sz="3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Temporal</a:t>
            </a:r>
            <a:r>
              <a:rPr lang="en-US" sz="3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Resolution Dependence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+mn-lt"/>
                <a:cs typeface="Times New Roman" panose="02020603050405020304" pitchFamily="18" charset="0"/>
              </a:rPr>
            </a:b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873" y="1159933"/>
            <a:ext cx="5676002" cy="3521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32539" y="1109587"/>
            <a:ext cx="3270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66FF"/>
                </a:solidFill>
              </a:rPr>
              <a:t>Spatial</a:t>
            </a:r>
            <a:r>
              <a:rPr lang="en-US" sz="2400" dirty="0" smtClean="0">
                <a:solidFill>
                  <a:srgbClr val="0066FF"/>
                </a:solidFill>
              </a:rPr>
              <a:t>: F </a:t>
            </a:r>
            <a:r>
              <a:rPr lang="en-US" sz="2400" dirty="0">
                <a:solidFill>
                  <a:srgbClr val="0066FF"/>
                </a:solidFill>
              </a:rPr>
              <a:t>(I) increases (decreases) </a:t>
            </a:r>
            <a:r>
              <a:rPr lang="en-US" sz="2400" dirty="0" smtClean="0">
                <a:solidFill>
                  <a:srgbClr val="0066FF"/>
                </a:solidFill>
              </a:rPr>
              <a:t>greatly </a:t>
            </a:r>
            <a:r>
              <a:rPr lang="en-US" sz="2400" dirty="0">
                <a:solidFill>
                  <a:srgbClr val="0066FF"/>
                </a:solidFill>
              </a:rPr>
              <a:t>as the data are averaged over </a:t>
            </a:r>
            <a:r>
              <a:rPr lang="en-US" sz="2400" dirty="0" smtClean="0">
                <a:solidFill>
                  <a:srgbClr val="0066FF"/>
                </a:solidFill>
              </a:rPr>
              <a:t>larger </a:t>
            </a:r>
            <a:r>
              <a:rPr lang="en-US" sz="2400" dirty="0">
                <a:solidFill>
                  <a:srgbClr val="0066FF"/>
                </a:solidFill>
              </a:rPr>
              <a:t>areas</a:t>
            </a:r>
            <a:r>
              <a:rPr lang="en-US" sz="2400" dirty="0" smtClean="0">
                <a:solidFill>
                  <a:srgbClr val="0066FF"/>
                </a:solidFill>
              </a:rPr>
              <a:t>.</a:t>
            </a:r>
            <a:r>
              <a:rPr lang="en-US" sz="2400" dirty="0" smtClean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3135" y="3145895"/>
            <a:ext cx="5676002" cy="35216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6463" y="5097840"/>
            <a:ext cx="3376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Temporal</a:t>
            </a:r>
            <a:r>
              <a:rPr lang="en-US" sz="2400" dirty="0" smtClean="0">
                <a:solidFill>
                  <a:srgbClr val="FF0000"/>
                </a:solidFill>
              </a:rPr>
              <a:t>: F </a:t>
            </a:r>
            <a:r>
              <a:rPr lang="en-US" sz="2400" dirty="0">
                <a:solidFill>
                  <a:srgbClr val="FF0000"/>
                </a:solidFill>
              </a:rPr>
              <a:t>(I) increases (decreases) </a:t>
            </a:r>
            <a:r>
              <a:rPr lang="en-US" sz="2400" dirty="0" smtClean="0">
                <a:solidFill>
                  <a:srgbClr val="FF0000"/>
                </a:solidFill>
              </a:rPr>
              <a:t>greatly as </a:t>
            </a:r>
            <a:r>
              <a:rPr lang="en-US" sz="2400" dirty="0">
                <a:solidFill>
                  <a:srgbClr val="FF0000"/>
                </a:solidFill>
              </a:rPr>
              <a:t>the data are averaged over </a:t>
            </a:r>
            <a:r>
              <a:rPr lang="en-US" sz="2400" dirty="0" smtClean="0">
                <a:solidFill>
                  <a:srgbClr val="FF0000"/>
                </a:solidFill>
              </a:rPr>
              <a:t>longer time periods. </a:t>
            </a:r>
          </a:p>
        </p:txBody>
      </p:sp>
      <p:sp>
        <p:nvSpPr>
          <p:cNvPr id="3" name="Right Arrow 2"/>
          <p:cNvSpPr/>
          <p:nvPr/>
        </p:nvSpPr>
        <p:spPr>
          <a:xfrm rot="10800000">
            <a:off x="6062133" y="1938867"/>
            <a:ext cx="1170406" cy="183770"/>
          </a:xfrm>
          <a:prstGeom prst="rightArrow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092729" y="5612911"/>
            <a:ext cx="1170406" cy="183770"/>
          </a:xfrm>
          <a:prstGeom prst="rightArrow">
            <a:avLst/>
          </a:prstGeom>
          <a:solidFill>
            <a:srgbClr val="FF0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58250" y="29019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3hrly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20150" y="461645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Daily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50" y="177165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.25</a:t>
            </a:r>
            <a:r>
              <a:rPr lang="en-US" sz="1600" b="1" baseline="30000" dirty="0" smtClean="0">
                <a:solidFill>
                  <a:srgbClr val="FF0000"/>
                </a:solidFill>
              </a:rPr>
              <a:t>o</a:t>
            </a:r>
            <a:endParaRPr lang="en-US" sz="1600" b="1" baseline="30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50" y="330835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b="1" baseline="30000" dirty="0" smtClean="0">
                <a:solidFill>
                  <a:srgbClr val="FF0000"/>
                </a:solidFill>
              </a:rPr>
              <a:t>o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67900" y="2851150"/>
            <a:ext cx="1709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Intensity (mm/hr)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75450" y="2870200"/>
            <a:ext cx="1395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Frequency (%)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84650" y="914400"/>
            <a:ext cx="1709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Intensity (mm/hr)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5250" y="901700"/>
            <a:ext cx="1395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Frequency (%)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129" y="399268"/>
            <a:ext cx="9427104" cy="70986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Results—</a:t>
            </a:r>
            <a:r>
              <a:rPr lang="en-US" sz="3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Probability-based model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+mn-lt"/>
                <a:cs typeface="Times New Roman" panose="02020603050405020304" pitchFamily="18" charset="0"/>
              </a:rPr>
            </a:b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015" y="2012893"/>
            <a:ext cx="3904150" cy="3204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40" y="3482653"/>
            <a:ext cx="3767665" cy="31848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142" y="162388"/>
            <a:ext cx="3767664" cy="31848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68115" y="489803"/>
            <a:ext cx="15662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Direct Estimate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>
                <a:solidFill>
                  <a:srgbClr val="FF3300"/>
                </a:solidFill>
              </a:rPr>
              <a:t>Model </a:t>
            </a:r>
          </a:p>
          <a:p>
            <a:r>
              <a:rPr lang="en-US" sz="2000" dirty="0" smtClean="0">
                <a:solidFill>
                  <a:srgbClr val="FF3300"/>
                </a:solidFill>
              </a:rPr>
              <a:t>Estimate</a:t>
            </a:r>
            <a:endParaRPr lang="en-US" sz="2000" dirty="0">
              <a:solidFill>
                <a:srgbClr val="FF33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215880" y="2964817"/>
            <a:ext cx="2876377" cy="1066801"/>
            <a:chOff x="4100155" y="2954867"/>
            <a:chExt cx="2876377" cy="1066801"/>
          </a:xfrm>
        </p:grpSpPr>
        <p:sp>
          <p:nvSpPr>
            <p:cNvPr id="20" name="Right Arrow 19"/>
            <p:cNvSpPr/>
            <p:nvPr/>
          </p:nvSpPr>
          <p:spPr>
            <a:xfrm>
              <a:off x="4176955" y="2954867"/>
              <a:ext cx="2799577" cy="1066801"/>
            </a:xfrm>
            <a:prstGeom prst="rightArrow">
              <a:avLst>
                <a:gd name="adj1" fmla="val 66818"/>
                <a:gd name="adj2" fmla="val 41591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0155" y="3137358"/>
              <a:ext cx="2715973" cy="690589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0547350" y="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 on 0.5</a:t>
            </a:r>
            <a:r>
              <a:rPr lang="en-US" b="1" baseline="30000" dirty="0" smtClean="0">
                <a:solidFill>
                  <a:srgbClr val="FF0000"/>
                </a:solidFill>
              </a:rPr>
              <a:t>o</a:t>
            </a:r>
            <a:r>
              <a:rPr lang="en-US" b="1" dirty="0" smtClean="0">
                <a:solidFill>
                  <a:srgbClr val="FF0000"/>
                </a:solidFill>
              </a:rPr>
              <a:t> grid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32698" y="331470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 of Daily 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49065" y="3880703"/>
            <a:ext cx="156628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Direct Estimate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>
                <a:solidFill>
                  <a:srgbClr val="FF3300"/>
                </a:solidFill>
              </a:rPr>
              <a:t>Model</a:t>
            </a:r>
            <a:r>
              <a:rPr lang="en-US" sz="2400" dirty="0" smtClean="0">
                <a:solidFill>
                  <a:srgbClr val="FF3300"/>
                </a:solidFill>
              </a:rPr>
              <a:t> </a:t>
            </a:r>
          </a:p>
          <a:p>
            <a:r>
              <a:rPr lang="en-US" sz="2000" dirty="0" smtClean="0">
                <a:solidFill>
                  <a:srgbClr val="FF3300"/>
                </a:solidFill>
              </a:rPr>
              <a:t>Estimate</a:t>
            </a:r>
            <a:endParaRPr lang="en-US" sz="2400" dirty="0">
              <a:solidFill>
                <a:srgbClr val="FF33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232" y="5358884"/>
            <a:ext cx="71478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   </a:t>
            </a:r>
            <a:r>
              <a:rPr lang="en-US" sz="2000" b="1" dirty="0" err="1" smtClean="0"/>
              <a:t>Px</a:t>
            </a:r>
            <a:r>
              <a:rPr lang="en-US" sz="2000" b="1" dirty="0" smtClean="0"/>
              <a:t> = probability of precipitation over box </a:t>
            </a:r>
            <a:r>
              <a:rPr lang="en-US" sz="2400" b="1" dirty="0" smtClean="0"/>
              <a:t>x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The dependence can be explained by the simple model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1509</TotalTime>
  <Words>189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Abstract ID: #152843, A33D-0249 Session: A32B Improving Physical Process Representation in Global Models    Dependence of Estimated Precipitation Frequency and Intensity on Data Resolution  Di Chen and Aiguo Dai University at Albany, SUNY, Albany, NY  </vt:lpstr>
      <vt:lpstr>PowerPoint Presentation</vt:lpstr>
      <vt:lpstr>Results—Spatial &amp; Temporal Resolution Dependence </vt:lpstr>
      <vt:lpstr>Results—Probability-based model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Di</dc:creator>
  <cp:lastModifiedBy>Chen, Di</cp:lastModifiedBy>
  <cp:revision>111</cp:revision>
  <dcterms:created xsi:type="dcterms:W3CDTF">2016-04-10T18:41:06Z</dcterms:created>
  <dcterms:modified xsi:type="dcterms:W3CDTF">2016-12-09T19:42:15Z</dcterms:modified>
</cp:coreProperties>
</file>