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3" r:id="rId4"/>
    <p:sldId id="270" r:id="rId5"/>
    <p:sldId id="265" r:id="rId6"/>
    <p:sldId id="266" r:id="rId7"/>
    <p:sldId id="267" r:id="rId8"/>
    <p:sldId id="268" r:id="rId9"/>
    <p:sldId id="269" r:id="rId10"/>
    <p:sldId id="273" r:id="rId11"/>
    <p:sldId id="272" r:id="rId12"/>
    <p:sldId id="277" r:id="rId13"/>
    <p:sldId id="278"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84" y="-7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1/26/2016</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1/26/2016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1/26/2016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1/26/2016</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1/26/2016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1/26/2016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1/26/2016</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ru-RU" smtClean="0"/>
              <a:t>Образец заголовка</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1/26/2016</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5800" y="3132666"/>
            <a:ext cx="5311775" cy="308601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3132666"/>
            <a:ext cx="5334000" cy="308601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ru-RU" smtClean="0"/>
              <a:t>Образец заголовка</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1/26/2016</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71600" y="1101924"/>
            <a:ext cx="9448800" cy="1437236"/>
          </a:xfrm>
        </p:spPr>
        <p:txBody>
          <a:bodyPr/>
          <a:lstStyle/>
          <a:p>
            <a:pPr algn="ctr"/>
            <a:r>
              <a:rPr lang="ru-RU" b="1" dirty="0" smtClean="0">
                <a:solidFill>
                  <a:schemeClr val="accent2">
                    <a:lumMod val="60000"/>
                    <a:lumOff val="40000"/>
                  </a:schemeClr>
                </a:solidFill>
              </a:rPr>
              <a:t>КУРСОВАЯ РАБОТА</a:t>
            </a:r>
            <a:endParaRPr lang="ru-RU" b="1" dirty="0">
              <a:solidFill>
                <a:schemeClr val="accent2">
                  <a:lumMod val="60000"/>
                  <a:lumOff val="40000"/>
                </a:schemeClr>
              </a:solidFill>
            </a:endParaRPr>
          </a:p>
        </p:txBody>
      </p:sp>
      <p:sp>
        <p:nvSpPr>
          <p:cNvPr id="3" name="Подзаголовок 2"/>
          <p:cNvSpPr>
            <a:spLocks noGrp="1"/>
          </p:cNvSpPr>
          <p:nvPr>
            <p:ph type="subTitle" idx="1"/>
          </p:nvPr>
        </p:nvSpPr>
        <p:spPr>
          <a:xfrm>
            <a:off x="1371600" y="2984327"/>
            <a:ext cx="9448800" cy="1960651"/>
          </a:xfrm>
        </p:spPr>
        <p:txBody>
          <a:bodyPr>
            <a:normAutofit/>
          </a:bodyPr>
          <a:lstStyle/>
          <a:p>
            <a:pPr algn="ctr"/>
            <a:r>
              <a:rPr lang="uk-UA" dirty="0">
                <a:solidFill>
                  <a:schemeClr val="accent5"/>
                </a:solidFill>
              </a:rPr>
              <a:t>Т</a:t>
            </a:r>
            <a:r>
              <a:rPr lang="ru-RU" dirty="0" smtClean="0">
                <a:solidFill>
                  <a:schemeClr val="accent5"/>
                </a:solidFill>
              </a:rPr>
              <a:t>ема: </a:t>
            </a:r>
            <a:r>
              <a:rPr lang="ru-RU" sz="2400" dirty="0">
                <a:solidFill>
                  <a:schemeClr val="accent5"/>
                </a:solidFill>
              </a:rPr>
              <a:t>Программирование консольного </a:t>
            </a:r>
            <a:r>
              <a:rPr lang="ru-RU" sz="2400" dirty="0" smtClean="0">
                <a:solidFill>
                  <a:schemeClr val="accent5"/>
                </a:solidFill>
              </a:rPr>
              <a:t>приложения «Морской </a:t>
            </a:r>
            <a:r>
              <a:rPr lang="ru-RU" sz="2400" dirty="0">
                <a:solidFill>
                  <a:schemeClr val="accent5"/>
                </a:solidFill>
              </a:rPr>
              <a:t>бой</a:t>
            </a:r>
            <a:r>
              <a:rPr lang="ru-RU" sz="2400" dirty="0" smtClean="0">
                <a:solidFill>
                  <a:schemeClr val="accent5"/>
                </a:solidFill>
              </a:rPr>
              <a:t>»</a:t>
            </a:r>
            <a:endParaRPr lang="ru-RU" sz="2400" dirty="0">
              <a:solidFill>
                <a:schemeClr val="accent5"/>
              </a:solidFill>
            </a:endParaRPr>
          </a:p>
        </p:txBody>
      </p:sp>
    </p:spTree>
    <p:extLst>
      <p:ext uri="{BB962C8B-B14F-4D97-AF65-F5344CB8AC3E}">
        <p14:creationId xmlns:p14="http://schemas.microsoft.com/office/powerpoint/2010/main" val="271204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solidFill>
                  <a:schemeClr val="accent2">
                    <a:lumMod val="60000"/>
                    <a:lumOff val="40000"/>
                  </a:schemeClr>
                </a:solidFill>
              </a:rPr>
              <a:t>РЕЖИМ ИГРЫ </a:t>
            </a:r>
            <a:r>
              <a:rPr lang="en-US" sz="2400" dirty="0"/>
              <a:t/>
            </a:r>
            <a:br>
              <a:rPr lang="en-US" sz="2400" dirty="0"/>
            </a:br>
            <a:r>
              <a:rPr lang="ru-RU" sz="2000" dirty="0"/>
              <a:t>«</a:t>
            </a:r>
            <a:r>
              <a:rPr lang="en-US" sz="2000" dirty="0"/>
              <a:t>Player vs </a:t>
            </a:r>
            <a:r>
              <a:rPr lang="en-US" sz="2000" dirty="0" smtClean="0"/>
              <a:t>computer</a:t>
            </a:r>
            <a:r>
              <a:rPr lang="ru-RU" sz="2000" dirty="0" smtClean="0"/>
              <a:t>»</a:t>
            </a:r>
            <a:endParaRPr lang="ru-RU" sz="2000" dirty="0"/>
          </a:p>
        </p:txBody>
      </p:sp>
      <p:pic>
        <p:nvPicPr>
          <p:cNvPr id="4" name="Объект 3"/>
          <p:cNvPicPr>
            <a:picLocks noGrp="1" noChangeAspect="1"/>
          </p:cNvPicPr>
          <p:nvPr>
            <p:ph idx="1"/>
          </p:nvPr>
        </p:nvPicPr>
        <p:blipFill>
          <a:blip r:embed="rId2"/>
          <a:stretch>
            <a:fillRect/>
          </a:stretch>
        </p:blipFill>
        <p:spPr>
          <a:xfrm>
            <a:off x="2895600" y="2610854"/>
            <a:ext cx="6922285" cy="2777330"/>
          </a:xfrm>
          <a:prstGeom prst="rect">
            <a:avLst/>
          </a:prstGeom>
        </p:spPr>
      </p:pic>
    </p:spTree>
    <p:extLst>
      <p:ext uri="{BB962C8B-B14F-4D97-AF65-F5344CB8AC3E}">
        <p14:creationId xmlns:p14="http://schemas.microsoft.com/office/powerpoint/2010/main" val="4003705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accent2">
                    <a:lumMod val="60000"/>
                    <a:lumOff val="40000"/>
                  </a:schemeClr>
                </a:solidFill>
              </a:rPr>
              <a:t>Вид игры от первого лица </a:t>
            </a:r>
            <a:endParaRPr lang="ru-RU" dirty="0">
              <a:solidFill>
                <a:schemeClr val="accent2">
                  <a:lumMod val="60000"/>
                  <a:lumOff val="40000"/>
                </a:schemeClr>
              </a:solidFill>
            </a:endParaRPr>
          </a:p>
        </p:txBody>
      </p:sp>
      <p:pic>
        <p:nvPicPr>
          <p:cNvPr id="9" name="Рисунок 8"/>
          <p:cNvPicPr>
            <a:picLocks noChangeAspect="1"/>
          </p:cNvPicPr>
          <p:nvPr/>
        </p:nvPicPr>
        <p:blipFill>
          <a:blip r:embed="rId2"/>
          <a:stretch>
            <a:fillRect/>
          </a:stretch>
        </p:blipFill>
        <p:spPr>
          <a:xfrm>
            <a:off x="1671136" y="2233111"/>
            <a:ext cx="3724275" cy="3667125"/>
          </a:xfrm>
          <a:prstGeom prst="rect">
            <a:avLst/>
          </a:prstGeom>
        </p:spPr>
      </p:pic>
      <p:pic>
        <p:nvPicPr>
          <p:cNvPr id="10" name="Рисунок 9"/>
          <p:cNvPicPr>
            <a:picLocks noChangeAspect="1"/>
          </p:cNvPicPr>
          <p:nvPr/>
        </p:nvPicPr>
        <p:blipFill>
          <a:blip r:embed="rId3"/>
          <a:stretch>
            <a:fillRect/>
          </a:stretch>
        </p:blipFill>
        <p:spPr>
          <a:xfrm>
            <a:off x="7200900" y="2233111"/>
            <a:ext cx="3648075" cy="3609975"/>
          </a:xfrm>
          <a:prstGeom prst="rect">
            <a:avLst/>
          </a:prstGeom>
        </p:spPr>
      </p:pic>
      <p:pic>
        <p:nvPicPr>
          <p:cNvPr id="11" name="Рисунок 10"/>
          <p:cNvPicPr>
            <a:picLocks noChangeAspect="1"/>
          </p:cNvPicPr>
          <p:nvPr/>
        </p:nvPicPr>
        <p:blipFill>
          <a:blip r:embed="rId4"/>
          <a:stretch>
            <a:fillRect/>
          </a:stretch>
        </p:blipFill>
        <p:spPr>
          <a:xfrm>
            <a:off x="4704096" y="6075946"/>
            <a:ext cx="2085975" cy="304800"/>
          </a:xfrm>
          <a:prstGeom prst="rect">
            <a:avLst/>
          </a:prstGeom>
        </p:spPr>
      </p:pic>
    </p:spTree>
    <p:extLst>
      <p:ext uri="{BB962C8B-B14F-4D97-AF65-F5344CB8AC3E}">
        <p14:creationId xmlns:p14="http://schemas.microsoft.com/office/powerpoint/2010/main" val="62199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chemeClr val="accent2">
                    <a:lumMod val="60000"/>
                    <a:lumOff val="40000"/>
                  </a:schemeClr>
                </a:solidFill>
              </a:rPr>
              <a:t>UML </a:t>
            </a:r>
            <a:r>
              <a:rPr lang="ru-RU" dirty="0" smtClean="0">
                <a:solidFill>
                  <a:schemeClr val="accent2">
                    <a:lumMod val="60000"/>
                    <a:lumOff val="40000"/>
                  </a:schemeClr>
                </a:solidFill>
              </a:rPr>
              <a:t>Диаграмма</a:t>
            </a:r>
            <a:r>
              <a:rPr lang="en-US" dirty="0" smtClean="0">
                <a:solidFill>
                  <a:schemeClr val="accent2">
                    <a:lumMod val="60000"/>
                    <a:lumOff val="40000"/>
                  </a:schemeClr>
                </a:solidFill>
              </a:rPr>
              <a:t> </a:t>
            </a:r>
            <a:r>
              <a:rPr lang="ru-RU" dirty="0" smtClean="0">
                <a:solidFill>
                  <a:schemeClr val="accent2">
                    <a:lumMod val="60000"/>
                    <a:lumOff val="40000"/>
                  </a:schemeClr>
                </a:solidFill>
              </a:rPr>
              <a:t>классов</a:t>
            </a:r>
            <a:endParaRPr lang="ru-RU" dirty="0">
              <a:solidFill>
                <a:schemeClr val="accent2">
                  <a:lumMod val="60000"/>
                  <a:lumOff val="40000"/>
                </a:schemeClr>
              </a:solidFill>
            </a:endParaRPr>
          </a:p>
        </p:txBody>
      </p:sp>
      <p:sp>
        <p:nvSpPr>
          <p:cNvPr id="5" name="Объект 4"/>
          <p:cNvSpPr>
            <a:spLocks noGrp="1"/>
          </p:cNvSpPr>
          <p:nvPr>
            <p:ph idx="1"/>
          </p:nvPr>
        </p:nvSpPr>
        <p:spPr>
          <a:xfrm>
            <a:off x="1392194" y="2057401"/>
            <a:ext cx="10114005" cy="4800599"/>
          </a:xfrm>
        </p:spPr>
        <p:txBody>
          <a:bodyPr/>
          <a:lstStyle/>
          <a:p>
            <a:endParaRPr lang="ru-RU" dirty="0"/>
          </a:p>
        </p:txBody>
      </p:sp>
      <p:pic>
        <p:nvPicPr>
          <p:cNvPr id="6" name="Рисунок 5"/>
          <p:cNvPicPr>
            <a:picLocks noChangeAspect="1"/>
          </p:cNvPicPr>
          <p:nvPr/>
        </p:nvPicPr>
        <p:blipFill>
          <a:blip r:embed="rId2"/>
          <a:stretch>
            <a:fillRect/>
          </a:stretch>
        </p:blipFill>
        <p:spPr>
          <a:xfrm>
            <a:off x="661340" y="2057401"/>
            <a:ext cx="10844859" cy="4639961"/>
          </a:xfrm>
          <a:prstGeom prst="rect">
            <a:avLst/>
          </a:prstGeom>
        </p:spPr>
      </p:pic>
    </p:spTree>
    <p:extLst>
      <p:ext uri="{BB962C8B-B14F-4D97-AF65-F5344CB8AC3E}">
        <p14:creationId xmlns:p14="http://schemas.microsoft.com/office/powerpoint/2010/main" val="8398060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chemeClr val="accent2">
                    <a:lumMod val="60000"/>
                    <a:lumOff val="40000"/>
                  </a:schemeClr>
                </a:solidFill>
              </a:rPr>
              <a:t>Graph </a:t>
            </a:r>
            <a:r>
              <a:rPr lang="ru-RU" dirty="0" smtClean="0">
                <a:solidFill>
                  <a:schemeClr val="accent2">
                    <a:lumMod val="60000"/>
                    <a:lumOff val="40000"/>
                  </a:schemeClr>
                </a:solidFill>
              </a:rPr>
              <a:t>диаграмма</a:t>
            </a:r>
            <a:endParaRPr lang="ru-RU" dirty="0">
              <a:solidFill>
                <a:schemeClr val="accent2">
                  <a:lumMod val="60000"/>
                  <a:lumOff val="40000"/>
                </a:schemeClr>
              </a:solidFill>
            </a:endParaRPr>
          </a:p>
        </p:txBody>
      </p:sp>
      <p:pic>
        <p:nvPicPr>
          <p:cNvPr id="6" name="Объект 5"/>
          <p:cNvPicPr>
            <a:picLocks noGrp="1" noChangeAspect="1"/>
          </p:cNvPicPr>
          <p:nvPr>
            <p:ph idx="1"/>
          </p:nvPr>
        </p:nvPicPr>
        <p:blipFill>
          <a:blip r:embed="rId2"/>
          <a:stretch>
            <a:fillRect/>
          </a:stretch>
        </p:blipFill>
        <p:spPr>
          <a:xfrm>
            <a:off x="1208325" y="2057401"/>
            <a:ext cx="9844571" cy="4425777"/>
          </a:xfrm>
          <a:prstGeom prst="rect">
            <a:avLst/>
          </a:prstGeom>
        </p:spPr>
      </p:pic>
    </p:spTree>
    <p:extLst>
      <p:ext uri="{BB962C8B-B14F-4D97-AF65-F5344CB8AC3E}">
        <p14:creationId xmlns:p14="http://schemas.microsoft.com/office/powerpoint/2010/main" val="171848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43789" y="2344826"/>
            <a:ext cx="9448800" cy="1825096"/>
          </a:xfrm>
        </p:spPr>
        <p:txBody>
          <a:bodyPr/>
          <a:lstStyle/>
          <a:p>
            <a:pPr algn="ctr"/>
            <a:r>
              <a:rPr lang="uk-UA" b="1" dirty="0" smtClean="0">
                <a:solidFill>
                  <a:schemeClr val="accent2">
                    <a:lumMod val="60000"/>
                    <a:lumOff val="40000"/>
                  </a:schemeClr>
                </a:solidFill>
              </a:rPr>
              <a:t>Спасибо за внимание</a:t>
            </a:r>
            <a:endParaRPr lang="ru-RU" b="1" dirty="0">
              <a:solidFill>
                <a:schemeClr val="accent2">
                  <a:lumMod val="60000"/>
                  <a:lumOff val="40000"/>
                </a:schemeClr>
              </a:solidFill>
            </a:endParaRPr>
          </a:p>
        </p:txBody>
      </p:sp>
    </p:spTree>
    <p:extLst>
      <p:ext uri="{BB962C8B-B14F-4D97-AF65-F5344CB8AC3E}">
        <p14:creationId xmlns:p14="http://schemas.microsoft.com/office/powerpoint/2010/main" val="204735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solidFill>
                  <a:schemeClr val="accent2">
                    <a:lumMod val="60000"/>
                    <a:lumOff val="40000"/>
                  </a:schemeClr>
                </a:solidFill>
              </a:rPr>
              <a:t>Программное обеспечение</a:t>
            </a:r>
            <a:endParaRPr lang="ru-RU" dirty="0"/>
          </a:p>
        </p:txBody>
      </p:sp>
      <p:pic>
        <p:nvPicPr>
          <p:cNvPr id="5" name="Объект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340443" y="2057401"/>
            <a:ext cx="5334000" cy="3847870"/>
          </a:xfrm>
        </p:spPr>
      </p:pic>
    </p:spTree>
    <p:extLst>
      <p:ext uri="{BB962C8B-B14F-4D97-AF65-F5344CB8AC3E}">
        <p14:creationId xmlns:p14="http://schemas.microsoft.com/office/powerpoint/2010/main" val="127100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95600" y="723184"/>
            <a:ext cx="8610600" cy="1293028"/>
          </a:xfrm>
        </p:spPr>
        <p:txBody>
          <a:bodyPr/>
          <a:lstStyle/>
          <a:p>
            <a:r>
              <a:rPr lang="uk-UA" dirty="0" smtClean="0">
                <a:solidFill>
                  <a:schemeClr val="accent2">
                    <a:lumMod val="60000"/>
                    <a:lumOff val="40000"/>
                  </a:schemeClr>
                </a:solidFill>
              </a:rPr>
              <a:t>Цель работ</a:t>
            </a:r>
            <a:r>
              <a:rPr lang="ru-RU" dirty="0" smtClean="0">
                <a:solidFill>
                  <a:schemeClr val="accent2">
                    <a:lumMod val="60000"/>
                    <a:lumOff val="40000"/>
                  </a:schemeClr>
                </a:solidFill>
              </a:rPr>
              <a:t>ы</a:t>
            </a:r>
            <a:endParaRPr lang="ru-RU" dirty="0">
              <a:solidFill>
                <a:schemeClr val="accent2">
                  <a:lumMod val="60000"/>
                  <a:lumOff val="40000"/>
                </a:schemeClr>
              </a:solidFill>
            </a:endParaRPr>
          </a:p>
        </p:txBody>
      </p:sp>
      <p:sp>
        <p:nvSpPr>
          <p:cNvPr id="3" name="Объект 2"/>
          <p:cNvSpPr>
            <a:spLocks noGrp="1"/>
          </p:cNvSpPr>
          <p:nvPr>
            <p:ph sz="half" idx="1"/>
          </p:nvPr>
        </p:nvSpPr>
        <p:spPr>
          <a:xfrm>
            <a:off x="685800" y="2194559"/>
            <a:ext cx="10820400" cy="4024125"/>
          </a:xfrm>
        </p:spPr>
        <p:txBody>
          <a:bodyPr/>
          <a:lstStyle/>
          <a:p>
            <a:r>
              <a:rPr lang="ru-RU" dirty="0"/>
              <a:t>а) закрепить, углубить и расширить теоретические знания, практические умения и навыки в соответствии с содержанием дисциплины, по которой она выполняется; </a:t>
            </a:r>
          </a:p>
          <a:p>
            <a:r>
              <a:rPr lang="ru-RU" dirty="0"/>
              <a:t>б) овладеть навыками самостоятельной работы; </a:t>
            </a:r>
          </a:p>
          <a:p>
            <a:r>
              <a:rPr lang="ru-RU" dirty="0"/>
              <a:t>в) выработать умения формулировать суждения и выводы, логически последовательно и доказательно их излагать; </a:t>
            </a:r>
          </a:p>
          <a:p>
            <a:r>
              <a:rPr lang="ru-RU" dirty="0"/>
              <a:t>г) выработать умение публичной защиты; </a:t>
            </a:r>
          </a:p>
          <a:p>
            <a:r>
              <a:rPr lang="ru-RU" dirty="0"/>
              <a:t>д) подготовиться к более сложной задаче – выполнению дипломной работы.</a:t>
            </a:r>
          </a:p>
        </p:txBody>
      </p:sp>
    </p:spTree>
    <p:extLst>
      <p:ext uri="{BB962C8B-B14F-4D97-AF65-F5344CB8AC3E}">
        <p14:creationId xmlns:p14="http://schemas.microsoft.com/office/powerpoint/2010/main" val="4045025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accent2">
                    <a:lumMod val="60000"/>
                    <a:lumOff val="40000"/>
                  </a:schemeClr>
                </a:solidFill>
              </a:rPr>
              <a:t>Об игре</a:t>
            </a:r>
            <a:endParaRPr lang="ru-RU" dirty="0">
              <a:solidFill>
                <a:schemeClr val="accent2">
                  <a:lumMod val="60000"/>
                  <a:lumOff val="40000"/>
                </a:schemeClr>
              </a:solidFill>
            </a:endParaRPr>
          </a:p>
        </p:txBody>
      </p:sp>
      <p:sp>
        <p:nvSpPr>
          <p:cNvPr id="3" name="Объект 2"/>
          <p:cNvSpPr>
            <a:spLocks noGrp="1"/>
          </p:cNvSpPr>
          <p:nvPr>
            <p:ph idx="1"/>
          </p:nvPr>
        </p:nvSpPr>
        <p:spPr/>
        <p:txBody>
          <a:bodyPr>
            <a:normAutofit fontScale="70000" lnSpcReduction="20000"/>
          </a:bodyPr>
          <a:lstStyle/>
          <a:p>
            <a:r>
              <a:rPr lang="ru-RU" b="1" dirty="0"/>
              <a:t>Морской бой - </a:t>
            </a:r>
            <a:r>
              <a:rPr lang="ru-RU" dirty="0"/>
              <a:t>игра происходит на поле 10х10 клеточек каждого игрока, на котором размещается флот кораблей. Флот состоит из: </a:t>
            </a:r>
          </a:p>
          <a:p>
            <a:r>
              <a:rPr lang="ru-RU" dirty="0"/>
              <a:t>		* 1 корабль - ряд из 4 клеток четырёхпалубные </a:t>
            </a:r>
          </a:p>
          <a:p>
            <a:r>
              <a:rPr lang="ru-RU" dirty="0"/>
              <a:t>		* 2 корабля - ряд из 3 клеток трёхпалубные </a:t>
            </a:r>
          </a:p>
          <a:p>
            <a:r>
              <a:rPr lang="ru-RU" dirty="0"/>
              <a:t>		* 3 корабля - ряд из 2 клеток двухпалубные</a:t>
            </a:r>
          </a:p>
          <a:p>
            <a:r>
              <a:rPr lang="ru-RU" dirty="0"/>
              <a:t>		* 4 корабля - ряд из 1 клеточки однопалубные</a:t>
            </a:r>
          </a:p>
          <a:p>
            <a:pPr marL="0" indent="0">
              <a:buNone/>
            </a:pPr>
            <a:r>
              <a:rPr lang="ru-RU" dirty="0"/>
              <a:t>При размещении корабли не могут касаться друг друга углами. Палубы кораблей надо строить «в линейку», а не изгибами. Главное: нельзя строить палубы одного корабля по диагонали. Перед началом боевых действий игроки бросают жребий или договариваются, кто будет ходить первым. Игрок, выполняющий ход, совершает выстрел — называет вслух координаты клетки, в которой, по его мнению, находится корабль противника, например, «A1». Если выстрел пришёлся в клетку, не занятую ни одним кораблём противника, то следует ответ «Мимо!» и стрелявший игрок ставит на чужом квадрате в этом месте точку. Право хода переходит к сопернику. Если выстрел пришёлся в клетку, где находится много трубный корабль (размером больше чем 1 клетка), то следует ответ «Ранил!». Стрелявший игрок ставит на чужом поле в эту клетку крестик, а его противник ставит крестик на своём поле также в эту клетку. Стрелявший игрок получает право на ещё один выстрел. Если выстрел пришёлся в клетку, где находится однопалубный корабль или последнюю непоражённую клетку многопалубного корабля, то следует ответ «Потоплен!» или «Убит!». Оба игрока отмечают потопленный корабль на листе. Стрелявший игрок получает право на ещё один выстрел. Победителем считается тот, кто первым потопит все 10 кораблей противника. </a:t>
            </a:r>
          </a:p>
          <a:p>
            <a:endParaRPr lang="ru-RU" dirty="0"/>
          </a:p>
        </p:txBody>
      </p:sp>
    </p:spTree>
    <p:extLst>
      <p:ext uri="{BB962C8B-B14F-4D97-AF65-F5344CB8AC3E}">
        <p14:creationId xmlns:p14="http://schemas.microsoft.com/office/powerpoint/2010/main" val="238790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accent2">
                    <a:lumMod val="60000"/>
                    <a:lumOff val="40000"/>
                  </a:schemeClr>
                </a:solidFill>
              </a:rPr>
              <a:t>Запуск программы</a:t>
            </a:r>
            <a:endParaRPr lang="ru-RU" dirty="0">
              <a:solidFill>
                <a:schemeClr val="accent2">
                  <a:lumMod val="60000"/>
                  <a:lumOff val="40000"/>
                </a:schemeClr>
              </a:solidFill>
            </a:endParaRPr>
          </a:p>
        </p:txBody>
      </p:sp>
      <p:pic>
        <p:nvPicPr>
          <p:cNvPr id="4" name="Объект 3"/>
          <p:cNvPicPr>
            <a:picLocks noGrp="1" noChangeAspect="1"/>
          </p:cNvPicPr>
          <p:nvPr>
            <p:ph idx="1"/>
          </p:nvPr>
        </p:nvPicPr>
        <p:blipFill>
          <a:blip r:embed="rId2"/>
          <a:stretch>
            <a:fillRect/>
          </a:stretch>
        </p:blipFill>
        <p:spPr>
          <a:xfrm>
            <a:off x="4081462" y="2963069"/>
            <a:ext cx="4029075" cy="2486025"/>
          </a:xfrm>
          <a:prstGeom prst="rect">
            <a:avLst/>
          </a:prstGeom>
        </p:spPr>
      </p:pic>
    </p:spTree>
    <p:extLst>
      <p:ext uri="{BB962C8B-B14F-4D97-AF65-F5344CB8AC3E}">
        <p14:creationId xmlns:p14="http://schemas.microsoft.com/office/powerpoint/2010/main" val="1124624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chemeClr val="accent2">
                    <a:lumMod val="60000"/>
                    <a:lumOff val="40000"/>
                  </a:schemeClr>
                </a:solidFill>
              </a:rPr>
              <a:t>Начальное меню </a:t>
            </a:r>
            <a:r>
              <a:rPr lang="en-US" dirty="0"/>
              <a:t/>
            </a:r>
            <a:br>
              <a:rPr lang="en-US" dirty="0"/>
            </a:br>
            <a:r>
              <a:rPr lang="ru-RU" sz="2000" dirty="0"/>
              <a:t>«выбор режима </a:t>
            </a:r>
            <a:r>
              <a:rPr lang="ru-RU" sz="2000" dirty="0" err="1" smtClean="0"/>
              <a:t>игрі</a:t>
            </a:r>
            <a:r>
              <a:rPr lang="ru-RU" sz="2000" dirty="0" smtClean="0"/>
              <a:t>»</a:t>
            </a:r>
            <a:endParaRPr lang="ru-RU" sz="2000" dirty="0"/>
          </a:p>
        </p:txBody>
      </p:sp>
      <p:pic>
        <p:nvPicPr>
          <p:cNvPr id="4" name="Объект 5"/>
          <p:cNvPicPr>
            <a:picLocks noGrp="1" noChangeAspect="1"/>
          </p:cNvPicPr>
          <p:nvPr>
            <p:ph idx="1"/>
          </p:nvPr>
        </p:nvPicPr>
        <p:blipFill>
          <a:blip r:embed="rId2"/>
          <a:stretch>
            <a:fillRect/>
          </a:stretch>
        </p:blipFill>
        <p:spPr>
          <a:xfrm>
            <a:off x="2895600" y="2634916"/>
            <a:ext cx="7267791" cy="2558639"/>
          </a:xfrm>
          <a:prstGeom prst="rect">
            <a:avLst/>
          </a:prstGeom>
        </p:spPr>
      </p:pic>
    </p:spTree>
    <p:extLst>
      <p:ext uri="{BB962C8B-B14F-4D97-AF65-F5344CB8AC3E}">
        <p14:creationId xmlns:p14="http://schemas.microsoft.com/office/powerpoint/2010/main" val="398995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chemeClr val="accent2">
                    <a:lumMod val="60000"/>
                    <a:lumOff val="40000"/>
                  </a:schemeClr>
                </a:solidFill>
              </a:rPr>
              <a:t>РЕЖИМ ИГРЫ </a:t>
            </a:r>
            <a:r>
              <a:rPr lang="en-US" dirty="0"/>
              <a:t/>
            </a:r>
            <a:br>
              <a:rPr lang="en-US" dirty="0"/>
            </a:br>
            <a:r>
              <a:rPr lang="ru-RU" sz="2000" dirty="0"/>
              <a:t>«</a:t>
            </a:r>
            <a:r>
              <a:rPr lang="en-US" sz="2000" dirty="0"/>
              <a:t>Player vs player</a:t>
            </a:r>
            <a:r>
              <a:rPr lang="ru-RU" sz="2000" dirty="0"/>
              <a:t>»</a:t>
            </a:r>
          </a:p>
        </p:txBody>
      </p:sp>
      <p:pic>
        <p:nvPicPr>
          <p:cNvPr id="4" name="Объект 17"/>
          <p:cNvPicPr>
            <a:picLocks noGrp="1" noChangeAspect="1"/>
          </p:cNvPicPr>
          <p:nvPr>
            <p:ph idx="1"/>
          </p:nvPr>
        </p:nvPicPr>
        <p:blipFill>
          <a:blip r:embed="rId2"/>
          <a:stretch>
            <a:fillRect/>
          </a:stretch>
        </p:blipFill>
        <p:spPr>
          <a:xfrm>
            <a:off x="3429000" y="2724944"/>
            <a:ext cx="5334000" cy="2962275"/>
          </a:xfrm>
          <a:prstGeom prst="rect">
            <a:avLst/>
          </a:prstGeom>
        </p:spPr>
      </p:pic>
    </p:spTree>
    <p:extLst>
      <p:ext uri="{BB962C8B-B14F-4D97-AF65-F5344CB8AC3E}">
        <p14:creationId xmlns:p14="http://schemas.microsoft.com/office/powerpoint/2010/main" val="1227672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chemeClr val="accent2">
                    <a:lumMod val="60000"/>
                    <a:lumOff val="40000"/>
                  </a:schemeClr>
                </a:solidFill>
              </a:rPr>
              <a:t>Rand </a:t>
            </a:r>
            <a:r>
              <a:rPr lang="ru-RU" dirty="0">
                <a:solidFill>
                  <a:schemeClr val="accent2">
                    <a:lumMod val="60000"/>
                    <a:lumOff val="40000"/>
                  </a:schemeClr>
                </a:solidFill>
              </a:rPr>
              <a:t>расстановка кораблей</a:t>
            </a:r>
            <a:endParaRPr lang="ru-RU" dirty="0"/>
          </a:p>
        </p:txBody>
      </p:sp>
      <p:pic>
        <p:nvPicPr>
          <p:cNvPr id="3" name="Рисунок 2"/>
          <p:cNvPicPr>
            <a:picLocks noChangeAspect="1"/>
          </p:cNvPicPr>
          <p:nvPr/>
        </p:nvPicPr>
        <p:blipFill>
          <a:blip r:embed="rId2"/>
          <a:stretch>
            <a:fillRect/>
          </a:stretch>
        </p:blipFill>
        <p:spPr>
          <a:xfrm>
            <a:off x="6591300" y="1860334"/>
            <a:ext cx="4914900" cy="4867275"/>
          </a:xfrm>
          <a:prstGeom prst="rect">
            <a:avLst/>
          </a:prstGeom>
        </p:spPr>
      </p:pic>
      <p:pic>
        <p:nvPicPr>
          <p:cNvPr id="7" name="Объект 6"/>
          <p:cNvPicPr>
            <a:picLocks noGrp="1" noChangeAspect="1"/>
          </p:cNvPicPr>
          <p:nvPr>
            <p:ph idx="1"/>
          </p:nvPr>
        </p:nvPicPr>
        <p:blipFill>
          <a:blip r:embed="rId3"/>
          <a:stretch>
            <a:fillRect/>
          </a:stretch>
        </p:blipFill>
        <p:spPr>
          <a:xfrm>
            <a:off x="1095375" y="2860458"/>
            <a:ext cx="5495925" cy="2867025"/>
          </a:xfrm>
          <a:prstGeom prst="rect">
            <a:avLst/>
          </a:prstGeom>
        </p:spPr>
      </p:pic>
    </p:spTree>
    <p:extLst>
      <p:ext uri="{BB962C8B-B14F-4D97-AF65-F5344CB8AC3E}">
        <p14:creationId xmlns:p14="http://schemas.microsoft.com/office/powerpoint/2010/main" val="754016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chemeClr val="accent2">
                    <a:lumMod val="60000"/>
                    <a:lumOff val="40000"/>
                  </a:schemeClr>
                </a:solidFill>
              </a:rPr>
              <a:t>Manually</a:t>
            </a:r>
            <a:r>
              <a:rPr lang="ru-RU" dirty="0">
                <a:solidFill>
                  <a:schemeClr val="accent2">
                    <a:lumMod val="60000"/>
                    <a:lumOff val="40000"/>
                  </a:schemeClr>
                </a:solidFill>
              </a:rPr>
              <a:t> расстановка кораблей</a:t>
            </a:r>
            <a:endParaRPr lang="ru-RU" dirty="0"/>
          </a:p>
        </p:txBody>
      </p:sp>
      <p:pic>
        <p:nvPicPr>
          <p:cNvPr id="6" name="Рисунок 5"/>
          <p:cNvPicPr>
            <a:picLocks noChangeAspect="1"/>
          </p:cNvPicPr>
          <p:nvPr/>
        </p:nvPicPr>
        <p:blipFill>
          <a:blip r:embed="rId2"/>
          <a:stretch>
            <a:fillRect/>
          </a:stretch>
        </p:blipFill>
        <p:spPr>
          <a:xfrm>
            <a:off x="6572250" y="2057401"/>
            <a:ext cx="4933950" cy="4629150"/>
          </a:xfrm>
          <a:prstGeom prst="rect">
            <a:avLst/>
          </a:prstGeom>
        </p:spPr>
      </p:pic>
      <p:pic>
        <p:nvPicPr>
          <p:cNvPr id="5" name="Объект 4"/>
          <p:cNvPicPr>
            <a:picLocks noGrp="1" noChangeAspect="1"/>
          </p:cNvPicPr>
          <p:nvPr>
            <p:ph idx="1"/>
          </p:nvPr>
        </p:nvPicPr>
        <p:blipFill>
          <a:blip r:embed="rId3"/>
          <a:stretch>
            <a:fillRect/>
          </a:stretch>
        </p:blipFill>
        <p:spPr>
          <a:xfrm>
            <a:off x="1133475" y="3005138"/>
            <a:ext cx="5438775" cy="2733675"/>
          </a:xfrm>
          <a:prstGeom prst="rect">
            <a:avLst/>
          </a:prstGeom>
        </p:spPr>
      </p:pic>
    </p:spTree>
    <p:extLst>
      <p:ext uri="{BB962C8B-B14F-4D97-AF65-F5344CB8AC3E}">
        <p14:creationId xmlns:p14="http://schemas.microsoft.com/office/powerpoint/2010/main" val="1212166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След самолета">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TM04033937[[fn=След самолета]]</Template>
  <TotalTime>265</TotalTime>
  <Words>135</Words>
  <Application>Microsoft Office PowerPoint</Application>
  <PresentationFormat>Произвольный</PresentationFormat>
  <Paragraphs>26</Paragraphs>
  <Slides>14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14</vt:i4>
      </vt:variant>
    </vt:vector>
  </HeadingPairs>
  <TitlesOfParts>
    <vt:vector size="15" baseType="lpstr">
      <vt:lpstr>След самолета</vt:lpstr>
      <vt:lpstr>КУРСОВАЯ РАБОТА</vt:lpstr>
      <vt:lpstr>Программное обеспечение</vt:lpstr>
      <vt:lpstr>Цель работы</vt:lpstr>
      <vt:lpstr>Об игре</vt:lpstr>
      <vt:lpstr>Запуск программы</vt:lpstr>
      <vt:lpstr>Начальное меню  «выбор режима игрі»</vt:lpstr>
      <vt:lpstr>РЕЖИМ ИГРЫ  «Player vs player»</vt:lpstr>
      <vt:lpstr>Rand расстановка кораблей</vt:lpstr>
      <vt:lpstr>Manually расстановка кораблей</vt:lpstr>
      <vt:lpstr>РЕЖИМ ИГРЫ  «Player vs computer»</vt:lpstr>
      <vt:lpstr>Вид игры от первого лица </vt:lpstr>
      <vt:lpstr>UML Диаграмма классов</vt:lpstr>
      <vt:lpstr>Graph диаграмма</vt:lpstr>
      <vt:lpstr>Спасибо за внимание</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КУРСОВАЯ РАБОТА</dc:title>
  <dc:creator>Vitaliy</dc:creator>
  <cp:lastModifiedBy>student</cp:lastModifiedBy>
  <cp:revision>25</cp:revision>
  <dcterms:created xsi:type="dcterms:W3CDTF">2016-01-17T15:40:35Z</dcterms:created>
  <dcterms:modified xsi:type="dcterms:W3CDTF">2016-01-26T11:54:54Z</dcterms:modified>
</cp:coreProperties>
</file>