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7" r:id="rId1"/>
  </p:sldMasterIdLst>
  <p:notesMasterIdLst>
    <p:notesMasterId r:id="rId27"/>
  </p:notesMasterIdLst>
  <p:sldIdLst>
    <p:sldId id="290" r:id="rId2"/>
    <p:sldId id="293" r:id="rId3"/>
    <p:sldId id="294" r:id="rId4"/>
    <p:sldId id="296" r:id="rId5"/>
    <p:sldId id="257" r:id="rId6"/>
    <p:sldId id="265" r:id="rId7"/>
    <p:sldId id="288" r:id="rId8"/>
    <p:sldId id="260" r:id="rId9"/>
    <p:sldId id="298" r:id="rId10"/>
    <p:sldId id="299" r:id="rId11"/>
    <p:sldId id="300" r:id="rId12"/>
    <p:sldId id="266" r:id="rId13"/>
    <p:sldId id="267" r:id="rId14"/>
    <p:sldId id="268" r:id="rId15"/>
    <p:sldId id="269" r:id="rId16"/>
    <p:sldId id="271" r:id="rId17"/>
    <p:sldId id="273" r:id="rId18"/>
    <p:sldId id="276" r:id="rId19"/>
    <p:sldId id="302" r:id="rId20"/>
    <p:sldId id="303" r:id="rId21"/>
    <p:sldId id="292" r:id="rId22"/>
    <p:sldId id="304" r:id="rId23"/>
    <p:sldId id="305" r:id="rId24"/>
    <p:sldId id="289" r:id="rId25"/>
    <p:sldId id="301" r:id="rId26"/>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9C272431-8BF3-4EBE-823C-93462AF3F6ED}" type="datetimeFigureOut">
              <a:rPr lang="en-US" smtClean="0"/>
              <a:t>6/16/2021</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F61B4EA5-C6AA-4A37-B787-90836FD731A8}" type="slidenum">
              <a:rPr lang="en-US" smtClean="0"/>
              <a:t>‹#›</a:t>
            </a:fld>
            <a:endParaRPr lang="en-US"/>
          </a:p>
        </p:txBody>
      </p:sp>
    </p:spTree>
    <p:extLst>
      <p:ext uri="{BB962C8B-B14F-4D97-AF65-F5344CB8AC3E}">
        <p14:creationId xmlns:p14="http://schemas.microsoft.com/office/powerpoint/2010/main" val="1620706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B4EA5-C6AA-4A37-B787-90836FD731A8}" type="slidenum">
              <a:rPr lang="en-US" smtClean="0"/>
              <a:t>21</a:t>
            </a:fld>
            <a:endParaRPr lang="en-US"/>
          </a:p>
        </p:txBody>
      </p:sp>
    </p:spTree>
    <p:extLst>
      <p:ext uri="{BB962C8B-B14F-4D97-AF65-F5344CB8AC3E}">
        <p14:creationId xmlns:p14="http://schemas.microsoft.com/office/powerpoint/2010/main" val="1923061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547AD-965E-413E-ACA7-4DC04654C4BE}"/>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F5D10A8-6C5C-483E-879D-0A360AA11AE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4567D45E-4DD3-441E-A5BA-0C4AD49D841F}"/>
              </a:ext>
            </a:extLst>
          </p:cNvPr>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6/16/2021</a:t>
            </a:fld>
            <a:endParaRPr lang="en-IN" sz="1000" b="0" strike="noStrike" spc="-1">
              <a:latin typeface="Times New Roman"/>
            </a:endParaRPr>
          </a:p>
        </p:txBody>
      </p:sp>
      <p:sp>
        <p:nvSpPr>
          <p:cNvPr id="5" name="Footer Placeholder 4">
            <a:extLst>
              <a:ext uri="{FF2B5EF4-FFF2-40B4-BE49-F238E27FC236}">
                <a16:creationId xmlns:a16="http://schemas.microsoft.com/office/drawing/2014/main" id="{CE0C3BBA-74B4-414A-85AB-CBBF19AF2C4B}"/>
              </a:ext>
            </a:extLst>
          </p:cNvPr>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a:extLst>
              <a:ext uri="{FF2B5EF4-FFF2-40B4-BE49-F238E27FC236}">
                <a16:creationId xmlns:a16="http://schemas.microsoft.com/office/drawing/2014/main" id="{5A43A815-05A7-493D-B3E7-BD36E91402C7}"/>
              </a:ext>
            </a:extLst>
          </p:cNvPr>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spTree>
    <p:extLst>
      <p:ext uri="{BB962C8B-B14F-4D97-AF65-F5344CB8AC3E}">
        <p14:creationId xmlns:p14="http://schemas.microsoft.com/office/powerpoint/2010/main" val="2316592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C1BF5-ECC7-4B3E-BFEC-E725B21064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FEC7B8-AD0C-4AD6-A9A3-4BDCCDA810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C4CD18-B35B-45DA-9CBE-14B9CD70B097}"/>
              </a:ext>
            </a:extLst>
          </p:cNvPr>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6/16/2021</a:t>
            </a:fld>
            <a:endParaRPr lang="en-IN" sz="1000" b="0" strike="noStrike" spc="-1">
              <a:latin typeface="Times New Roman"/>
            </a:endParaRPr>
          </a:p>
        </p:txBody>
      </p:sp>
      <p:sp>
        <p:nvSpPr>
          <p:cNvPr id="5" name="Footer Placeholder 4">
            <a:extLst>
              <a:ext uri="{FF2B5EF4-FFF2-40B4-BE49-F238E27FC236}">
                <a16:creationId xmlns:a16="http://schemas.microsoft.com/office/drawing/2014/main" id="{8524AEDF-8C55-4435-A08B-635723BDDCF4}"/>
              </a:ext>
            </a:extLst>
          </p:cNvPr>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a:extLst>
              <a:ext uri="{FF2B5EF4-FFF2-40B4-BE49-F238E27FC236}">
                <a16:creationId xmlns:a16="http://schemas.microsoft.com/office/drawing/2014/main" id="{5C659F10-CE81-4ED6-B06D-BDAE0D35CE90}"/>
              </a:ext>
            </a:extLst>
          </p:cNvPr>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spTree>
    <p:extLst>
      <p:ext uri="{BB962C8B-B14F-4D97-AF65-F5344CB8AC3E}">
        <p14:creationId xmlns:p14="http://schemas.microsoft.com/office/powerpoint/2010/main" val="2805631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CCA110-C1E5-4D00-83D7-76F9485DCCBD}"/>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31E73E-BBBD-4331-BAD9-AC3802FAB46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6E7834-E4C9-4568-9A24-1775AFDC40F6}"/>
              </a:ext>
            </a:extLst>
          </p:cNvPr>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6/16/2021</a:t>
            </a:fld>
            <a:endParaRPr lang="en-IN" sz="1000" b="0" strike="noStrike" spc="-1">
              <a:latin typeface="Times New Roman"/>
            </a:endParaRPr>
          </a:p>
        </p:txBody>
      </p:sp>
      <p:sp>
        <p:nvSpPr>
          <p:cNvPr id="5" name="Footer Placeholder 4">
            <a:extLst>
              <a:ext uri="{FF2B5EF4-FFF2-40B4-BE49-F238E27FC236}">
                <a16:creationId xmlns:a16="http://schemas.microsoft.com/office/drawing/2014/main" id="{7328E86E-4E03-48E9-B3E0-DE8CC37B3BDC}"/>
              </a:ext>
            </a:extLst>
          </p:cNvPr>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a:extLst>
              <a:ext uri="{FF2B5EF4-FFF2-40B4-BE49-F238E27FC236}">
                <a16:creationId xmlns:a16="http://schemas.microsoft.com/office/drawing/2014/main" id="{F5CD46EF-EE98-40E9-A1A4-B39BA13435AF}"/>
              </a:ext>
            </a:extLst>
          </p:cNvPr>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spTree>
    <p:extLst>
      <p:ext uri="{BB962C8B-B14F-4D97-AF65-F5344CB8AC3E}">
        <p14:creationId xmlns:p14="http://schemas.microsoft.com/office/powerpoint/2010/main" val="3312988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FFFFFF"/>
              </a:solidFill>
              <a:latin typeface="Century Gothic"/>
            </a:endParaRPr>
          </a:p>
        </p:txBody>
      </p:sp>
      <p:sp>
        <p:nvSpPr>
          <p:cNvPr id="18"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extLst>
      <p:ext uri="{BB962C8B-B14F-4D97-AF65-F5344CB8AC3E}">
        <p14:creationId xmlns:p14="http://schemas.microsoft.com/office/powerpoint/2010/main" val="3432499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FFFFFF"/>
              </a:solidFill>
              <a:latin typeface="Century Gothic"/>
            </a:endParaRPr>
          </a:p>
        </p:txBody>
      </p:sp>
      <p:sp>
        <p:nvSpPr>
          <p:cNvPr id="114"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000" b="0" strike="noStrike" spc="-1">
              <a:solidFill>
                <a:srgbClr val="0F496F"/>
              </a:solidFill>
              <a:latin typeface="Century Gothic"/>
            </a:endParaRPr>
          </a:p>
        </p:txBody>
      </p:sp>
    </p:spTree>
    <p:extLst>
      <p:ext uri="{BB962C8B-B14F-4D97-AF65-F5344CB8AC3E}">
        <p14:creationId xmlns:p14="http://schemas.microsoft.com/office/powerpoint/2010/main" val="2957927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71FC7-848A-43F2-8182-F58B820357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2AFEA0-D349-4D87-9CF6-0E4F679F88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C081B3-086B-4CA5-A562-60BF60AAE61B}"/>
              </a:ext>
            </a:extLst>
          </p:cNvPr>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6/16/2021</a:t>
            </a:fld>
            <a:endParaRPr lang="en-IN" sz="1000" b="0" strike="noStrike" spc="-1">
              <a:latin typeface="Times New Roman"/>
            </a:endParaRPr>
          </a:p>
        </p:txBody>
      </p:sp>
      <p:sp>
        <p:nvSpPr>
          <p:cNvPr id="5" name="Footer Placeholder 4">
            <a:extLst>
              <a:ext uri="{FF2B5EF4-FFF2-40B4-BE49-F238E27FC236}">
                <a16:creationId xmlns:a16="http://schemas.microsoft.com/office/drawing/2014/main" id="{9CE4CF96-5060-4716-A247-21950A0B4EBE}"/>
              </a:ext>
            </a:extLst>
          </p:cNvPr>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a:extLst>
              <a:ext uri="{FF2B5EF4-FFF2-40B4-BE49-F238E27FC236}">
                <a16:creationId xmlns:a16="http://schemas.microsoft.com/office/drawing/2014/main" id="{0DA770D4-1C81-42CE-9FA1-397F6D41D12B}"/>
              </a:ext>
            </a:extLst>
          </p:cNvPr>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spTree>
    <p:extLst>
      <p:ext uri="{BB962C8B-B14F-4D97-AF65-F5344CB8AC3E}">
        <p14:creationId xmlns:p14="http://schemas.microsoft.com/office/powerpoint/2010/main" val="2277444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D6A67-8822-4BBB-B6C2-CE6B880E9183}"/>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5147C8B4-C221-4D03-AEAC-614C011EEFC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3C1F1D-0275-4732-9B8F-B455C7D2F342}"/>
              </a:ext>
            </a:extLst>
          </p:cNvPr>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6/16/2021</a:t>
            </a:fld>
            <a:endParaRPr lang="en-IN" sz="1000" b="0" strike="noStrike" spc="-1">
              <a:latin typeface="Times New Roman"/>
            </a:endParaRPr>
          </a:p>
        </p:txBody>
      </p:sp>
      <p:sp>
        <p:nvSpPr>
          <p:cNvPr id="5" name="Footer Placeholder 4">
            <a:extLst>
              <a:ext uri="{FF2B5EF4-FFF2-40B4-BE49-F238E27FC236}">
                <a16:creationId xmlns:a16="http://schemas.microsoft.com/office/drawing/2014/main" id="{49BBE005-0BC9-41F8-A01C-8798672DE8FB}"/>
              </a:ext>
            </a:extLst>
          </p:cNvPr>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a:extLst>
              <a:ext uri="{FF2B5EF4-FFF2-40B4-BE49-F238E27FC236}">
                <a16:creationId xmlns:a16="http://schemas.microsoft.com/office/drawing/2014/main" id="{A44C8B63-3205-46B9-81F8-AFE2D799CA2E}"/>
              </a:ext>
            </a:extLst>
          </p:cNvPr>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spTree>
    <p:extLst>
      <p:ext uri="{BB962C8B-B14F-4D97-AF65-F5344CB8AC3E}">
        <p14:creationId xmlns:p14="http://schemas.microsoft.com/office/powerpoint/2010/main" val="1835596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2B886-C5D7-4B27-825D-FA52B3F70F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4C22EE-85EC-424E-9FEC-9A0ADF4AF741}"/>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7AE0CB-C402-49F8-AE18-BC0F923B4CF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95B5F0-EB6D-41FF-9592-5DFBC3304710}"/>
              </a:ext>
            </a:extLst>
          </p:cNvPr>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6/16/2021</a:t>
            </a:fld>
            <a:endParaRPr lang="en-IN" sz="1000" b="0" strike="noStrike" spc="-1">
              <a:latin typeface="Times New Roman"/>
            </a:endParaRPr>
          </a:p>
        </p:txBody>
      </p:sp>
      <p:sp>
        <p:nvSpPr>
          <p:cNvPr id="6" name="Footer Placeholder 5">
            <a:extLst>
              <a:ext uri="{FF2B5EF4-FFF2-40B4-BE49-F238E27FC236}">
                <a16:creationId xmlns:a16="http://schemas.microsoft.com/office/drawing/2014/main" id="{9403F580-5AD8-4A3A-B159-C0EE813EB003}"/>
              </a:ext>
            </a:extLst>
          </p:cNvPr>
          <p:cNvSpPr>
            <a:spLocks noGrp="1"/>
          </p:cNvSpPr>
          <p:nvPr>
            <p:ph type="ftr" sz="quarter" idx="11"/>
          </p:nvPr>
        </p:nvSpPr>
        <p:spPr/>
        <p:txBody>
          <a:bodyPr/>
          <a:lstStyle/>
          <a:p>
            <a:endParaRPr lang="en-IN" sz="2400" b="0" strike="noStrike" spc="-1">
              <a:latin typeface="Times New Roman"/>
            </a:endParaRPr>
          </a:p>
        </p:txBody>
      </p:sp>
      <p:sp>
        <p:nvSpPr>
          <p:cNvPr id="7" name="Slide Number Placeholder 6">
            <a:extLst>
              <a:ext uri="{FF2B5EF4-FFF2-40B4-BE49-F238E27FC236}">
                <a16:creationId xmlns:a16="http://schemas.microsoft.com/office/drawing/2014/main" id="{B9B6DEA3-6C8E-4A83-B638-06F59B5CF2C3}"/>
              </a:ext>
            </a:extLst>
          </p:cNvPr>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spTree>
    <p:extLst>
      <p:ext uri="{BB962C8B-B14F-4D97-AF65-F5344CB8AC3E}">
        <p14:creationId xmlns:p14="http://schemas.microsoft.com/office/powerpoint/2010/main" val="570044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9EEE1-0600-4204-A603-FBF7AD46C95E}"/>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EB0820-5E7A-4B25-91AA-11347B827F8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48EA00C-AC4D-4492-A671-0782163BAABA}"/>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F3CBC7-00E7-4CF6-B46F-B1D09215920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8393157-D46A-4E1F-890B-CFFFEDB508F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A1F7CB-1D35-4B65-8E66-A8222B72B052}"/>
              </a:ext>
            </a:extLst>
          </p:cNvPr>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6/16/2021</a:t>
            </a:fld>
            <a:endParaRPr lang="en-IN" sz="1000" b="0" strike="noStrike" spc="-1">
              <a:latin typeface="Times New Roman"/>
            </a:endParaRPr>
          </a:p>
        </p:txBody>
      </p:sp>
      <p:sp>
        <p:nvSpPr>
          <p:cNvPr id="8" name="Footer Placeholder 7">
            <a:extLst>
              <a:ext uri="{FF2B5EF4-FFF2-40B4-BE49-F238E27FC236}">
                <a16:creationId xmlns:a16="http://schemas.microsoft.com/office/drawing/2014/main" id="{071A1346-82FF-49BC-8C15-01E2A4FDF5CC}"/>
              </a:ext>
            </a:extLst>
          </p:cNvPr>
          <p:cNvSpPr>
            <a:spLocks noGrp="1"/>
          </p:cNvSpPr>
          <p:nvPr>
            <p:ph type="ftr" sz="quarter" idx="11"/>
          </p:nvPr>
        </p:nvSpPr>
        <p:spPr/>
        <p:txBody>
          <a:bodyPr/>
          <a:lstStyle/>
          <a:p>
            <a:endParaRPr lang="en-IN" sz="2400" b="0" strike="noStrike" spc="-1">
              <a:latin typeface="Times New Roman"/>
            </a:endParaRPr>
          </a:p>
        </p:txBody>
      </p:sp>
      <p:sp>
        <p:nvSpPr>
          <p:cNvPr id="9" name="Slide Number Placeholder 8">
            <a:extLst>
              <a:ext uri="{FF2B5EF4-FFF2-40B4-BE49-F238E27FC236}">
                <a16:creationId xmlns:a16="http://schemas.microsoft.com/office/drawing/2014/main" id="{4C15BC73-18EF-46B9-8228-AD19AB854D75}"/>
              </a:ext>
            </a:extLst>
          </p:cNvPr>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spTree>
    <p:extLst>
      <p:ext uri="{BB962C8B-B14F-4D97-AF65-F5344CB8AC3E}">
        <p14:creationId xmlns:p14="http://schemas.microsoft.com/office/powerpoint/2010/main" val="1611989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319E6-E25F-415D-9C1B-368DD8E230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FF52D2-3B0D-4977-BE7C-952CC59C595F}"/>
              </a:ext>
            </a:extLst>
          </p:cNvPr>
          <p:cNvSpPr>
            <a:spLocks noGrp="1"/>
          </p:cNvSpPr>
          <p:nvPr>
            <p:ph type="dt" sz="half" idx="10"/>
          </p:nvPr>
        </p:nvSpPr>
        <p:spPr/>
        <p:txBody>
          <a:bodyPr/>
          <a:lstStyle/>
          <a:p>
            <a:fld id="{993AEF74-688D-418A-A113-8062C367D1F8}" type="datetimeFigureOut">
              <a:rPr lang="en-US" smtClean="0"/>
              <a:t>6/16/2021</a:t>
            </a:fld>
            <a:endParaRPr lang="en-US"/>
          </a:p>
        </p:txBody>
      </p:sp>
      <p:sp>
        <p:nvSpPr>
          <p:cNvPr id="4" name="Footer Placeholder 3">
            <a:extLst>
              <a:ext uri="{FF2B5EF4-FFF2-40B4-BE49-F238E27FC236}">
                <a16:creationId xmlns:a16="http://schemas.microsoft.com/office/drawing/2014/main" id="{F53359C3-BE6D-4BF7-92E4-46A46CD46E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9DE923-B461-415D-A8EE-58DDCE3CCEA6}"/>
              </a:ext>
            </a:extLst>
          </p:cNvPr>
          <p:cNvSpPr>
            <a:spLocks noGrp="1"/>
          </p:cNvSpPr>
          <p:nvPr>
            <p:ph type="sldNum" sz="quarter" idx="12"/>
          </p:nvPr>
        </p:nvSpPr>
        <p:spPr/>
        <p:txBody>
          <a:bodyPr/>
          <a:lstStyle/>
          <a:p>
            <a:fld id="{FFBE5296-2F67-40BE-9896-1CA3B3373F83}" type="slidenum">
              <a:rPr lang="en-US" smtClean="0"/>
              <a:t>‹#›</a:t>
            </a:fld>
            <a:endParaRPr lang="en-US"/>
          </a:p>
        </p:txBody>
      </p:sp>
    </p:spTree>
    <p:extLst>
      <p:ext uri="{BB962C8B-B14F-4D97-AF65-F5344CB8AC3E}">
        <p14:creationId xmlns:p14="http://schemas.microsoft.com/office/powerpoint/2010/main" val="162307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142FE1-F0CB-4097-8BAA-77E17FA34ACC}"/>
              </a:ext>
            </a:extLst>
          </p:cNvPr>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6/16/2021</a:t>
            </a:fld>
            <a:endParaRPr lang="en-IN" sz="1000" b="0" strike="noStrike" spc="-1">
              <a:latin typeface="Times New Roman"/>
            </a:endParaRPr>
          </a:p>
        </p:txBody>
      </p:sp>
      <p:sp>
        <p:nvSpPr>
          <p:cNvPr id="3" name="Footer Placeholder 2">
            <a:extLst>
              <a:ext uri="{FF2B5EF4-FFF2-40B4-BE49-F238E27FC236}">
                <a16:creationId xmlns:a16="http://schemas.microsoft.com/office/drawing/2014/main" id="{A1E1D9A0-5C23-4DC5-9F56-B6E7B04E0A69}"/>
              </a:ext>
            </a:extLst>
          </p:cNvPr>
          <p:cNvSpPr>
            <a:spLocks noGrp="1"/>
          </p:cNvSpPr>
          <p:nvPr>
            <p:ph type="ftr" sz="quarter" idx="11"/>
          </p:nvPr>
        </p:nvSpPr>
        <p:spPr/>
        <p:txBody>
          <a:bodyPr/>
          <a:lstStyle/>
          <a:p>
            <a:endParaRPr lang="en-IN" sz="2400" b="0" strike="noStrike" spc="-1">
              <a:latin typeface="Times New Roman"/>
            </a:endParaRPr>
          </a:p>
        </p:txBody>
      </p:sp>
      <p:sp>
        <p:nvSpPr>
          <p:cNvPr id="4" name="Slide Number Placeholder 3">
            <a:extLst>
              <a:ext uri="{FF2B5EF4-FFF2-40B4-BE49-F238E27FC236}">
                <a16:creationId xmlns:a16="http://schemas.microsoft.com/office/drawing/2014/main" id="{43DF1CFA-BC51-432C-98F3-AB160A9B2A7D}"/>
              </a:ext>
            </a:extLst>
          </p:cNvPr>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spTree>
    <p:extLst>
      <p:ext uri="{BB962C8B-B14F-4D97-AF65-F5344CB8AC3E}">
        <p14:creationId xmlns:p14="http://schemas.microsoft.com/office/powerpoint/2010/main" val="977879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256D3-993B-4800-B82D-020E0C1D90A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AE7D70DB-6D1B-4474-B583-A82A437E663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B01339-8871-431A-A9BC-995ABBC99DB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A53837B-9F8D-4CB1-BE89-AC9216BA3491}"/>
              </a:ext>
            </a:extLst>
          </p:cNvPr>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6/16/2021</a:t>
            </a:fld>
            <a:endParaRPr lang="en-IN" sz="1000" b="0" strike="noStrike" spc="-1">
              <a:latin typeface="Times New Roman"/>
            </a:endParaRPr>
          </a:p>
        </p:txBody>
      </p:sp>
      <p:sp>
        <p:nvSpPr>
          <p:cNvPr id="6" name="Footer Placeholder 5">
            <a:extLst>
              <a:ext uri="{FF2B5EF4-FFF2-40B4-BE49-F238E27FC236}">
                <a16:creationId xmlns:a16="http://schemas.microsoft.com/office/drawing/2014/main" id="{ED6B99B2-98E8-4A60-8737-75B49950FF0A}"/>
              </a:ext>
            </a:extLst>
          </p:cNvPr>
          <p:cNvSpPr>
            <a:spLocks noGrp="1"/>
          </p:cNvSpPr>
          <p:nvPr>
            <p:ph type="ftr" sz="quarter" idx="11"/>
          </p:nvPr>
        </p:nvSpPr>
        <p:spPr/>
        <p:txBody>
          <a:bodyPr/>
          <a:lstStyle/>
          <a:p>
            <a:endParaRPr lang="en-IN" sz="2400" b="0" strike="noStrike" spc="-1">
              <a:latin typeface="Times New Roman"/>
            </a:endParaRPr>
          </a:p>
        </p:txBody>
      </p:sp>
      <p:sp>
        <p:nvSpPr>
          <p:cNvPr id="7" name="Slide Number Placeholder 6">
            <a:extLst>
              <a:ext uri="{FF2B5EF4-FFF2-40B4-BE49-F238E27FC236}">
                <a16:creationId xmlns:a16="http://schemas.microsoft.com/office/drawing/2014/main" id="{91E851C9-449B-4A85-AF04-D89ECE4A229E}"/>
              </a:ext>
            </a:extLst>
          </p:cNvPr>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spTree>
    <p:extLst>
      <p:ext uri="{BB962C8B-B14F-4D97-AF65-F5344CB8AC3E}">
        <p14:creationId xmlns:p14="http://schemas.microsoft.com/office/powerpoint/2010/main" val="2848148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6B32F-A393-49D4-9D9A-4D4B0F20AAE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0FD05078-54E4-4BCB-98D5-1029030F94F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F87BB530-EDC1-4764-ACAF-116E2AC0449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16905-E972-469B-8678-5E132B78CEE1}"/>
              </a:ext>
            </a:extLst>
          </p:cNvPr>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6/16/2021</a:t>
            </a:fld>
            <a:endParaRPr lang="en-IN" sz="1000" b="0" strike="noStrike" spc="-1">
              <a:latin typeface="Times New Roman"/>
            </a:endParaRPr>
          </a:p>
        </p:txBody>
      </p:sp>
      <p:sp>
        <p:nvSpPr>
          <p:cNvPr id="6" name="Footer Placeholder 5">
            <a:extLst>
              <a:ext uri="{FF2B5EF4-FFF2-40B4-BE49-F238E27FC236}">
                <a16:creationId xmlns:a16="http://schemas.microsoft.com/office/drawing/2014/main" id="{9BD43B9D-920F-4C3E-9AE1-BD0F59D973E1}"/>
              </a:ext>
            </a:extLst>
          </p:cNvPr>
          <p:cNvSpPr>
            <a:spLocks noGrp="1"/>
          </p:cNvSpPr>
          <p:nvPr>
            <p:ph type="ftr" sz="quarter" idx="11"/>
          </p:nvPr>
        </p:nvSpPr>
        <p:spPr/>
        <p:txBody>
          <a:bodyPr/>
          <a:lstStyle/>
          <a:p>
            <a:endParaRPr lang="en-IN" sz="2400" b="0" strike="noStrike" spc="-1">
              <a:latin typeface="Times New Roman"/>
            </a:endParaRPr>
          </a:p>
        </p:txBody>
      </p:sp>
      <p:sp>
        <p:nvSpPr>
          <p:cNvPr id="7" name="Slide Number Placeholder 6">
            <a:extLst>
              <a:ext uri="{FF2B5EF4-FFF2-40B4-BE49-F238E27FC236}">
                <a16:creationId xmlns:a16="http://schemas.microsoft.com/office/drawing/2014/main" id="{5B495BAF-9E8C-45D6-90DF-3310DC15EB81}"/>
              </a:ext>
            </a:extLst>
          </p:cNvPr>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spTree>
    <p:extLst>
      <p:ext uri="{BB962C8B-B14F-4D97-AF65-F5344CB8AC3E}">
        <p14:creationId xmlns:p14="http://schemas.microsoft.com/office/powerpoint/2010/main" val="3615200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5231A6-BAC4-479D-8C0F-291E9277F8F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85BC03-730A-42FB-B478-9FFF367A7A2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95DCC8-B5C3-48FC-9AF5-E0EFE55CDC5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lgn="r">
              <a:lnSpc>
                <a:spcPct val="100000"/>
              </a:lnSpc>
            </a:pPr>
            <a:fld id="{B89F681A-54D1-4AEC-AD95-3F26301891B0}" type="datetime">
              <a:rPr lang="en-US" sz="1000" b="0" strike="noStrike" spc="-1" smtClean="0">
                <a:solidFill>
                  <a:srgbClr val="0A304A"/>
                </a:solidFill>
                <a:latin typeface="Century Gothic"/>
              </a:rPr>
              <a:t>6/16/2021</a:t>
            </a:fld>
            <a:endParaRPr lang="en-IN" sz="1000" b="0" strike="noStrike" spc="-1">
              <a:latin typeface="Times New Roman"/>
            </a:endParaRPr>
          </a:p>
        </p:txBody>
      </p:sp>
      <p:sp>
        <p:nvSpPr>
          <p:cNvPr id="5" name="Footer Placeholder 4">
            <a:extLst>
              <a:ext uri="{FF2B5EF4-FFF2-40B4-BE49-F238E27FC236}">
                <a16:creationId xmlns:a16="http://schemas.microsoft.com/office/drawing/2014/main" id="{063C29EA-E1C2-40A6-977F-A76773E9637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sz="2400" b="0" strike="noStrike" spc="-1">
              <a:latin typeface="Times New Roman"/>
            </a:endParaRPr>
          </a:p>
        </p:txBody>
      </p:sp>
      <p:sp>
        <p:nvSpPr>
          <p:cNvPr id="6" name="Slide Number Placeholder 5">
            <a:extLst>
              <a:ext uri="{FF2B5EF4-FFF2-40B4-BE49-F238E27FC236}">
                <a16:creationId xmlns:a16="http://schemas.microsoft.com/office/drawing/2014/main" id="{6B5A2CA4-569F-4F87-BB1B-C2CEAC835DB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spTree>
    <p:extLst>
      <p:ext uri="{BB962C8B-B14F-4D97-AF65-F5344CB8AC3E}">
        <p14:creationId xmlns:p14="http://schemas.microsoft.com/office/powerpoint/2010/main" val="366228447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phrack.org/issues/49/14.html" TargetMode="External"/><Relationship Id="rId2" Type="http://schemas.openxmlformats.org/officeDocument/2006/relationships/hyperlink" Target="https://www.researchgate.net/publication/235611044_Binary_Code_Disassembly_for_Reverse_Engineering" TargetMode="External"/><Relationship Id="rId1" Type="http://schemas.openxmlformats.org/officeDocument/2006/relationships/slideLayout" Target="../slideLayouts/slideLayout13.xml"/><Relationship Id="rId4" Type="http://schemas.openxmlformats.org/officeDocument/2006/relationships/hyperlink" Target="http://phrack.org/issues/58/4.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42D5AB-CB35-4689-A633-4A3526269ECE}"/>
              </a:ext>
            </a:extLst>
          </p:cNvPr>
          <p:cNvSpPr txBox="1"/>
          <p:nvPr/>
        </p:nvSpPr>
        <p:spPr>
          <a:xfrm>
            <a:off x="363894" y="289248"/>
            <a:ext cx="8472196" cy="6242179"/>
          </a:xfrm>
          <a:prstGeom prst="rect">
            <a:avLst/>
          </a:prstGeom>
          <a:noFill/>
        </p:spPr>
        <p:txBody>
          <a:bodyPr wrap="square" rtlCol="0">
            <a:spAutoFit/>
          </a:bodyPr>
          <a:lstStyle/>
          <a:p>
            <a:endParaRPr lang="en-US" dirty="0"/>
          </a:p>
        </p:txBody>
      </p:sp>
      <p:sp>
        <p:nvSpPr>
          <p:cNvPr id="5" name="Rectangle 4">
            <a:extLst>
              <a:ext uri="{FF2B5EF4-FFF2-40B4-BE49-F238E27FC236}">
                <a16:creationId xmlns:a16="http://schemas.microsoft.com/office/drawing/2014/main" id="{39E2574C-D1FB-4225-A443-986BF6386377}"/>
              </a:ext>
            </a:extLst>
          </p:cNvPr>
          <p:cNvSpPr/>
          <p:nvPr/>
        </p:nvSpPr>
        <p:spPr>
          <a:xfrm>
            <a:off x="1336895" y="361129"/>
            <a:ext cx="6058646" cy="523220"/>
          </a:xfrm>
          <a:prstGeom prst="rect">
            <a:avLst/>
          </a:prstGeom>
          <a:noFill/>
        </p:spPr>
        <p:txBody>
          <a:bodyPr wrap="none" lIns="91440" tIns="45720" rIns="91440" bIns="45720">
            <a:spAutoFit/>
          </a:bodyPr>
          <a:lstStyle/>
          <a:p>
            <a:pPr algn="ctr"/>
            <a:r>
              <a:rPr lang="en-US" sz="2800" b="0" cap="none" spc="0" dirty="0">
                <a:ln w="0"/>
                <a:solidFill>
                  <a:schemeClr val="accent1"/>
                </a:solidFill>
                <a:effectLst>
                  <a:outerShdw blurRad="38100" dist="25400" dir="5400000" algn="ctr" rotWithShape="0">
                    <a:srgbClr val="6E747A">
                      <a:alpha val="43000"/>
                    </a:srgbClr>
                  </a:outerShdw>
                </a:effectLst>
                <a:latin typeface="Tahoma" pitchFamily="34" charset="0"/>
                <a:ea typeface="Tahoma" pitchFamily="34" charset="0"/>
                <a:cs typeface="Tahoma" pitchFamily="34" charset="0"/>
              </a:rPr>
              <a:t>PANIMALAR ENGINEERING COLLEGE</a:t>
            </a:r>
          </a:p>
        </p:txBody>
      </p:sp>
      <p:pic>
        <p:nvPicPr>
          <p:cNvPr id="6" name="Picture 8" descr="Anna University - Wikipedia">
            <a:extLst>
              <a:ext uri="{FF2B5EF4-FFF2-40B4-BE49-F238E27FC236}">
                <a16:creationId xmlns:a16="http://schemas.microsoft.com/office/drawing/2014/main" id="{4D24D840-523D-41D6-9C33-4FA9DDBCA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5200" y="196049"/>
            <a:ext cx="1071563" cy="10668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5DC53D3-B1DE-49D2-83CC-0B0C94E1B1E1}"/>
              </a:ext>
            </a:extLst>
          </p:cNvPr>
          <p:cNvSpPr txBox="1"/>
          <p:nvPr/>
        </p:nvSpPr>
        <p:spPr>
          <a:xfrm>
            <a:off x="1565290" y="1220372"/>
            <a:ext cx="6079910" cy="400110"/>
          </a:xfrm>
          <a:prstGeom prst="rect">
            <a:avLst/>
          </a:prstGeom>
          <a:noFill/>
        </p:spPr>
        <p:txBody>
          <a:bodyPr wrap="square">
            <a:spAutoFit/>
          </a:bodyPr>
          <a:lstStyle/>
          <a:p>
            <a:r>
              <a:rPr lang="en-US" sz="2000" dirty="0">
                <a:solidFill>
                  <a:srgbClr val="C00000"/>
                </a:solidFill>
                <a:latin typeface="Times New Roman" panose="02020603050405020304" pitchFamily="18" charset="0"/>
              </a:rPr>
              <a:t>Department of Computer Science and Engineering </a:t>
            </a:r>
            <a:endParaRPr lang="en-IN" sz="2000" dirty="0">
              <a:solidFill>
                <a:srgbClr val="C00000"/>
              </a:solidFill>
            </a:endParaRPr>
          </a:p>
        </p:txBody>
      </p:sp>
      <p:sp>
        <p:nvSpPr>
          <p:cNvPr id="8" name="TextBox 7">
            <a:extLst>
              <a:ext uri="{FF2B5EF4-FFF2-40B4-BE49-F238E27FC236}">
                <a16:creationId xmlns:a16="http://schemas.microsoft.com/office/drawing/2014/main" id="{CAC475DA-0ABD-4735-B0BA-F1CB4D74FC4C}"/>
              </a:ext>
            </a:extLst>
          </p:cNvPr>
          <p:cNvSpPr txBox="1"/>
          <p:nvPr/>
        </p:nvSpPr>
        <p:spPr>
          <a:xfrm>
            <a:off x="2327844" y="1710284"/>
            <a:ext cx="3797749" cy="369332"/>
          </a:xfrm>
          <a:prstGeom prst="rect">
            <a:avLst/>
          </a:prstGeom>
          <a:noFill/>
        </p:spPr>
        <p:txBody>
          <a:bodyPr wrap="square">
            <a:spAutoFit/>
          </a:bodyPr>
          <a:lstStyle/>
          <a:p>
            <a:pPr algn="ctr"/>
            <a:r>
              <a:rPr lang="en-US" dirty="0">
                <a:solidFill>
                  <a:srgbClr val="7030A0"/>
                </a:solidFill>
                <a:latin typeface="Times New Roman" panose="02020603050405020304" pitchFamily="18" charset="0"/>
              </a:rPr>
              <a:t>Project Review III , DATE : 16/06/21</a:t>
            </a:r>
            <a:endParaRPr lang="en-IN" dirty="0">
              <a:solidFill>
                <a:srgbClr val="7030A0"/>
              </a:solidFill>
            </a:endParaRPr>
          </a:p>
        </p:txBody>
      </p:sp>
      <p:sp>
        <p:nvSpPr>
          <p:cNvPr id="9" name="TextBox 8">
            <a:extLst>
              <a:ext uri="{FF2B5EF4-FFF2-40B4-BE49-F238E27FC236}">
                <a16:creationId xmlns:a16="http://schemas.microsoft.com/office/drawing/2014/main" id="{A5AD2E4F-77A7-41D1-A52A-334DE090EDA0}"/>
              </a:ext>
            </a:extLst>
          </p:cNvPr>
          <p:cNvSpPr txBox="1"/>
          <p:nvPr/>
        </p:nvSpPr>
        <p:spPr>
          <a:xfrm>
            <a:off x="2609303" y="2141975"/>
            <a:ext cx="4993765" cy="923330"/>
          </a:xfrm>
          <a:prstGeom prst="rect">
            <a:avLst/>
          </a:prstGeom>
          <a:noFill/>
        </p:spPr>
        <p:txBody>
          <a:bodyPr wrap="square" rtlCol="0">
            <a:spAutoFit/>
          </a:bodyPr>
          <a:lstStyle/>
          <a:p>
            <a:r>
              <a:rPr lang="en-US" dirty="0"/>
              <a:t>Title of the Project:</a:t>
            </a:r>
          </a:p>
          <a:p>
            <a:r>
              <a:rPr lang="en-US" dirty="0" err="1"/>
              <a:t>pyELFer</a:t>
            </a:r>
            <a:r>
              <a:rPr lang="en-US" dirty="0"/>
              <a:t>-python tool for analyzing and exploiting ELF binaries.</a:t>
            </a:r>
            <a:endParaRPr lang="en-IN" dirty="0"/>
          </a:p>
        </p:txBody>
      </p:sp>
      <p:sp>
        <p:nvSpPr>
          <p:cNvPr id="10" name="TextBox 9">
            <a:extLst>
              <a:ext uri="{FF2B5EF4-FFF2-40B4-BE49-F238E27FC236}">
                <a16:creationId xmlns:a16="http://schemas.microsoft.com/office/drawing/2014/main" id="{04E9F0FC-68B6-416D-8ABF-C4926E9DE368}"/>
              </a:ext>
            </a:extLst>
          </p:cNvPr>
          <p:cNvSpPr txBox="1"/>
          <p:nvPr/>
        </p:nvSpPr>
        <p:spPr>
          <a:xfrm>
            <a:off x="5567256" y="3127665"/>
            <a:ext cx="3121094" cy="2031325"/>
          </a:xfrm>
          <a:prstGeom prst="rect">
            <a:avLst/>
          </a:prstGeom>
          <a:noFill/>
        </p:spPr>
        <p:txBody>
          <a:bodyPr wrap="square" rtlCol="0">
            <a:spAutoFit/>
          </a:bodyPr>
          <a:lstStyle/>
          <a:p>
            <a:r>
              <a:rPr lang="en-US" dirty="0"/>
              <a:t>Team Members with Register number</a:t>
            </a:r>
          </a:p>
          <a:p>
            <a:pPr marL="285750" indent="-285750">
              <a:buFont typeface="Wingdings" panose="05000000000000000000" pitchFamily="2" charset="2"/>
              <a:buChar char="Ø"/>
            </a:pPr>
            <a:r>
              <a:rPr lang="en-US" dirty="0"/>
              <a:t>AJAY SK -211417104008</a:t>
            </a:r>
          </a:p>
          <a:p>
            <a:pPr marL="285750" indent="-285750">
              <a:buFont typeface="Wingdings" panose="05000000000000000000" pitchFamily="2" charset="2"/>
              <a:buChar char="Ø"/>
            </a:pPr>
            <a:r>
              <a:rPr lang="en-US" dirty="0"/>
              <a:t>ABISHEK R-211417104003</a:t>
            </a:r>
          </a:p>
          <a:p>
            <a:pPr marL="285750" indent="-285750">
              <a:buFont typeface="Wingdings" panose="05000000000000000000" pitchFamily="2" charset="2"/>
              <a:buChar char="Ø"/>
            </a:pPr>
            <a:r>
              <a:rPr lang="en-US" dirty="0"/>
              <a:t>AJAY KUMAR R-211417104009</a:t>
            </a:r>
            <a:endParaRPr lang="en-IN" dirty="0"/>
          </a:p>
        </p:txBody>
      </p:sp>
      <p:sp>
        <p:nvSpPr>
          <p:cNvPr id="11" name="TextBox 10">
            <a:extLst>
              <a:ext uri="{FF2B5EF4-FFF2-40B4-BE49-F238E27FC236}">
                <a16:creationId xmlns:a16="http://schemas.microsoft.com/office/drawing/2014/main" id="{A573C4A8-CF50-4BA4-ADBE-F5BCBABA3A14}"/>
              </a:ext>
            </a:extLst>
          </p:cNvPr>
          <p:cNvSpPr txBox="1"/>
          <p:nvPr/>
        </p:nvSpPr>
        <p:spPr>
          <a:xfrm>
            <a:off x="831029" y="4210050"/>
            <a:ext cx="2015231" cy="646331"/>
          </a:xfrm>
          <a:prstGeom prst="rect">
            <a:avLst/>
          </a:prstGeom>
          <a:noFill/>
        </p:spPr>
        <p:txBody>
          <a:bodyPr wrap="square" rtlCol="0">
            <a:spAutoFit/>
          </a:bodyPr>
          <a:lstStyle/>
          <a:p>
            <a:r>
              <a:rPr lang="en-US" dirty="0"/>
              <a:t>Project Guide: </a:t>
            </a:r>
            <a:r>
              <a:rPr lang="en-US" dirty="0" err="1"/>
              <a:t>Mr.Sathish</a:t>
            </a:r>
            <a:r>
              <a:rPr lang="en-US" dirty="0"/>
              <a:t> N</a:t>
            </a:r>
            <a:endParaRPr lang="en-IN" dirty="0"/>
          </a:p>
        </p:txBody>
      </p:sp>
      <p:sp>
        <p:nvSpPr>
          <p:cNvPr id="12" name="TextBox 11">
            <a:extLst>
              <a:ext uri="{FF2B5EF4-FFF2-40B4-BE49-F238E27FC236}">
                <a16:creationId xmlns:a16="http://schemas.microsoft.com/office/drawing/2014/main" id="{FE58AFA2-3C99-465E-89B9-F44FAFD6D31C}"/>
              </a:ext>
            </a:extLst>
          </p:cNvPr>
          <p:cNvSpPr txBox="1"/>
          <p:nvPr/>
        </p:nvSpPr>
        <p:spPr>
          <a:xfrm flipH="1">
            <a:off x="6277539" y="5731951"/>
            <a:ext cx="1824800" cy="646331"/>
          </a:xfrm>
          <a:prstGeom prst="rect">
            <a:avLst/>
          </a:prstGeom>
          <a:noFill/>
        </p:spPr>
        <p:txBody>
          <a:bodyPr wrap="square" rtlCol="0">
            <a:spAutoFit/>
          </a:bodyPr>
          <a:lstStyle/>
          <a:p>
            <a:r>
              <a:rPr lang="en-US" dirty="0"/>
              <a:t>Batch Number:E14</a:t>
            </a:r>
            <a:endParaRPr lang="en-IN" dirty="0"/>
          </a:p>
        </p:txBody>
      </p:sp>
    </p:spTree>
    <p:extLst>
      <p:ext uri="{BB962C8B-B14F-4D97-AF65-F5344CB8AC3E}">
        <p14:creationId xmlns:p14="http://schemas.microsoft.com/office/powerpoint/2010/main" val="4037682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Content Placeholder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562" y="876821"/>
            <a:ext cx="7741085" cy="532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728592" y="137786"/>
            <a:ext cx="5874707" cy="523220"/>
          </a:xfrm>
          <a:prstGeom prst="rect">
            <a:avLst/>
          </a:prstGeom>
          <a:noFill/>
        </p:spPr>
        <p:txBody>
          <a:bodyPr wrap="square" rtlCol="0">
            <a:spAutoFit/>
          </a:bodyPr>
          <a:lstStyle/>
          <a:p>
            <a:pPr algn="ctr"/>
            <a:r>
              <a:rPr lang="en-US" sz="2800" i="1" u="sng" dirty="0">
                <a:latin typeface="Times New Roman" pitchFamily="18" charset="0"/>
                <a:cs typeface="Times New Roman" pitchFamily="18" charset="0"/>
              </a:rPr>
              <a:t>DATA FLOW DIAGRAM</a:t>
            </a:r>
            <a:endParaRPr lang="en-IN" sz="2800" i="1" u="sng" dirty="0">
              <a:latin typeface="Times New Roman" pitchFamily="18" charset="0"/>
              <a:cs typeface="Times New Roman" pitchFamily="18" charset="0"/>
            </a:endParaRPr>
          </a:p>
        </p:txBody>
      </p:sp>
    </p:spTree>
    <p:extLst>
      <p:ext uri="{BB962C8B-B14F-4D97-AF65-F5344CB8AC3E}">
        <p14:creationId xmlns:p14="http://schemas.microsoft.com/office/powerpoint/2010/main" val="1677998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410" y="1033869"/>
            <a:ext cx="8104340" cy="556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465545" y="275573"/>
            <a:ext cx="6413326" cy="523220"/>
          </a:xfrm>
          <a:prstGeom prst="rect">
            <a:avLst/>
          </a:prstGeom>
          <a:noFill/>
        </p:spPr>
        <p:txBody>
          <a:bodyPr wrap="square" rtlCol="0">
            <a:spAutoFit/>
          </a:bodyPr>
          <a:lstStyle/>
          <a:p>
            <a:pPr algn="ctr"/>
            <a:r>
              <a:rPr lang="en-US" sz="2800" i="1" u="sng" dirty="0">
                <a:latin typeface="Times New Roman" pitchFamily="18" charset="0"/>
                <a:cs typeface="Times New Roman" pitchFamily="18" charset="0"/>
              </a:rPr>
              <a:t>SEQUENCE DIAGRAM</a:t>
            </a:r>
            <a:endParaRPr lang="en-IN" sz="2800" i="1" u="sng" dirty="0">
              <a:latin typeface="Times New Roman" pitchFamily="18" charset="0"/>
              <a:cs typeface="Times New Roman" pitchFamily="18" charset="0"/>
            </a:endParaRPr>
          </a:p>
        </p:txBody>
      </p:sp>
    </p:spTree>
    <p:extLst>
      <p:ext uri="{BB962C8B-B14F-4D97-AF65-F5344CB8AC3E}">
        <p14:creationId xmlns:p14="http://schemas.microsoft.com/office/powerpoint/2010/main" val="70075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457200" y="273600"/>
            <a:ext cx="8229240" cy="1144800"/>
          </a:xfrm>
          <a:prstGeom prst="rect">
            <a:avLst/>
          </a:prstGeom>
          <a:noFill/>
          <a:ln w="0">
            <a:noFill/>
          </a:ln>
        </p:spPr>
        <p:txBody>
          <a:bodyPr lIns="0" tIns="0" rIns="0" bIns="0" anchor="ctr">
            <a:noAutofit/>
          </a:bodyPr>
          <a:lstStyle/>
          <a:p>
            <a:pPr algn="ctr"/>
            <a:r>
              <a:rPr lang="en-US" sz="3600" b="1" strike="noStrike" spc="-1" dirty="0">
                <a:solidFill>
                  <a:srgbClr val="000000"/>
                </a:solidFill>
                <a:latin typeface="Times New Roman" pitchFamily="18" charset="0"/>
                <a:cs typeface="Times New Roman" pitchFamily="18" charset="0"/>
              </a:rPr>
              <a:t>MODULES</a:t>
            </a:r>
            <a:endParaRPr lang="en-US" sz="1800" b="1" strike="noStrike" spc="-1" dirty="0">
              <a:solidFill>
                <a:srgbClr val="000000"/>
              </a:solidFill>
              <a:latin typeface="Times New Roman" pitchFamily="18" charset="0"/>
              <a:cs typeface="Times New Roman" pitchFamily="18" charset="0"/>
            </a:endParaRPr>
          </a:p>
        </p:txBody>
      </p:sp>
      <p:sp>
        <p:nvSpPr>
          <p:cNvPr id="169" name="TextShape 2"/>
          <p:cNvSpPr txBox="1"/>
          <p:nvPr/>
        </p:nvSpPr>
        <p:spPr>
          <a:xfrm>
            <a:off x="457200" y="1604520"/>
            <a:ext cx="8229240" cy="3977280"/>
          </a:xfrm>
          <a:prstGeom prst="rect">
            <a:avLst/>
          </a:prstGeom>
          <a:noFill/>
          <a:ln w="0">
            <a:noFill/>
          </a:ln>
        </p:spPr>
        <p:txBody>
          <a:bodyPr lIns="0" tIns="0" rIns="0" bIns="0">
            <a:normAutofit/>
          </a:bodyPr>
          <a:lstStyle/>
          <a:p>
            <a:pPr marL="108000">
              <a:spcBef>
                <a:spcPts val="1417"/>
              </a:spcBef>
              <a:buClr>
                <a:srgbClr val="000000"/>
              </a:buClr>
              <a:buSzPct val="45000"/>
            </a:pPr>
            <a:r>
              <a:rPr lang="en-US" sz="2400" b="0" strike="noStrike" spc="-1" dirty="0">
                <a:latin typeface="Times New Roman" pitchFamily="18" charset="0"/>
                <a:cs typeface="Times New Roman" pitchFamily="18" charset="0"/>
              </a:rPr>
              <a:t>1. Reverse Engineering Mode</a:t>
            </a:r>
          </a:p>
          <a:p>
            <a:pPr marL="432000" indent="-324000">
              <a:spcBef>
                <a:spcPts val="1417"/>
              </a:spcBef>
              <a:buClr>
                <a:srgbClr val="000000"/>
              </a:buClr>
              <a:buSzPct val="45000"/>
              <a:buFont typeface="Wingdings" charset="2"/>
              <a:buChar char=""/>
            </a:pPr>
            <a:r>
              <a:rPr lang="en-US" sz="2400" b="0" strike="noStrike" spc="-1" dirty="0" err="1">
                <a:latin typeface="Times New Roman" pitchFamily="18" charset="0"/>
                <a:cs typeface="Times New Roman" pitchFamily="18" charset="0"/>
              </a:rPr>
              <a:t>Ltrace</a:t>
            </a:r>
            <a:endParaRPr lang="en-US" sz="2400" b="0" strike="noStrike" spc="-1" dirty="0">
              <a:latin typeface="Times New Roman" pitchFamily="18" charset="0"/>
              <a:cs typeface="Times New Roman" pitchFamily="18" charset="0"/>
            </a:endParaRPr>
          </a:p>
          <a:p>
            <a:pPr marL="432000" indent="-324000">
              <a:spcBef>
                <a:spcPts val="1417"/>
              </a:spcBef>
              <a:buClr>
                <a:srgbClr val="000000"/>
              </a:buClr>
              <a:buSzPct val="45000"/>
              <a:buFont typeface="Wingdings" charset="2"/>
              <a:buChar char=""/>
            </a:pPr>
            <a:r>
              <a:rPr lang="en-US" sz="2400" b="0" strike="noStrike" spc="-1" dirty="0" err="1">
                <a:latin typeface="Times New Roman" pitchFamily="18" charset="0"/>
                <a:cs typeface="Times New Roman" pitchFamily="18" charset="0"/>
              </a:rPr>
              <a:t>Strace</a:t>
            </a:r>
            <a:endParaRPr lang="en-US" sz="2400" b="0" strike="noStrike" spc="-1" dirty="0">
              <a:latin typeface="Times New Roman" pitchFamily="18" charset="0"/>
              <a:cs typeface="Times New Roman" pitchFamily="18" charset="0"/>
            </a:endParaRPr>
          </a:p>
          <a:p>
            <a:pPr marL="432000" indent="-324000">
              <a:spcBef>
                <a:spcPts val="1417"/>
              </a:spcBef>
              <a:buClr>
                <a:srgbClr val="000000"/>
              </a:buClr>
              <a:buSzPct val="45000"/>
              <a:buFont typeface="Wingdings" charset="2"/>
              <a:buChar char=""/>
            </a:pPr>
            <a:r>
              <a:rPr lang="en-US" sz="2400" b="0" strike="noStrike" spc="-1" dirty="0">
                <a:latin typeface="Times New Roman" pitchFamily="18" charset="0"/>
                <a:cs typeface="Times New Roman" pitchFamily="18" charset="0"/>
              </a:rPr>
              <a:t>Critical String functions</a:t>
            </a:r>
          </a:p>
          <a:p>
            <a:pPr marL="432000" indent="-324000">
              <a:spcBef>
                <a:spcPts val="1417"/>
              </a:spcBef>
              <a:buClr>
                <a:srgbClr val="000000"/>
              </a:buClr>
              <a:buSzPct val="45000"/>
              <a:buFont typeface="Wingdings" charset="2"/>
              <a:buChar char=""/>
            </a:pPr>
            <a:r>
              <a:rPr lang="en-US" sz="2400" b="0" strike="noStrike" spc="-1" dirty="0">
                <a:latin typeface="Times New Roman" pitchFamily="18" charset="0"/>
                <a:cs typeface="Times New Roman" pitchFamily="18" charset="0"/>
              </a:rPr>
              <a:t>Input comparison and Modified Input comparison</a:t>
            </a:r>
          </a:p>
          <a:p>
            <a:pPr marL="432000" indent="-324000">
              <a:spcBef>
                <a:spcPts val="1417"/>
              </a:spcBef>
              <a:buClr>
                <a:srgbClr val="000000"/>
              </a:buClr>
              <a:buSzPct val="45000"/>
              <a:buFont typeface="Wingdings" charset="2"/>
              <a:buChar char=""/>
            </a:pPr>
            <a:r>
              <a:rPr lang="en-US" sz="2400" b="0" strike="noStrike" spc="-1" dirty="0" err="1">
                <a:latin typeface="Times New Roman" pitchFamily="18" charset="0"/>
                <a:cs typeface="Times New Roman" pitchFamily="18" charset="0"/>
              </a:rPr>
              <a:t>Angr</a:t>
            </a:r>
            <a:r>
              <a:rPr lang="en-US" sz="2400" b="0" strike="noStrike" spc="-1" dirty="0">
                <a:latin typeface="Times New Roman" pitchFamily="18" charset="0"/>
                <a:cs typeface="Times New Roman" pitchFamily="18" charset="0"/>
              </a:rPr>
              <a:t> </a:t>
            </a:r>
          </a:p>
          <a:p>
            <a:pPr marL="108000">
              <a:spcBef>
                <a:spcPts val="1417"/>
              </a:spcBef>
              <a:buClr>
                <a:srgbClr val="000000"/>
              </a:buClr>
              <a:buSzPct val="45000"/>
            </a:pPr>
            <a:endParaRPr lang="en-US" sz="2000" b="0" strike="noStrike" spc="-1" dirty="0">
              <a:solidFill>
                <a:srgbClr val="0F496F"/>
              </a:solidFill>
              <a:latin typeface="Century Gothic"/>
            </a:endParaRPr>
          </a:p>
          <a:p>
            <a:pPr marL="432000" indent="-324000">
              <a:spcBef>
                <a:spcPts val="1417"/>
              </a:spcBef>
              <a:buClr>
                <a:srgbClr val="000000"/>
              </a:buClr>
              <a:buSzPct val="45000"/>
              <a:buFont typeface="Wingdings" charset="2"/>
              <a:buChar char=""/>
            </a:pPr>
            <a:endParaRPr lang="en-US" sz="2000" b="0" strike="noStrike" spc="-1" dirty="0">
              <a:solidFill>
                <a:srgbClr val="0F496F"/>
              </a:solidFill>
              <a:latin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2"/>
          <p:cNvSpPr txBox="1"/>
          <p:nvPr/>
        </p:nvSpPr>
        <p:spPr>
          <a:xfrm>
            <a:off x="457200" y="1604520"/>
            <a:ext cx="8229240" cy="3977280"/>
          </a:xfrm>
          <a:prstGeom prst="rect">
            <a:avLst/>
          </a:prstGeom>
          <a:noFill/>
          <a:ln w="0">
            <a:noFill/>
          </a:ln>
        </p:spPr>
        <p:txBody>
          <a:bodyPr lIns="0" tIns="0" rIns="0" bIns="0">
            <a:normAutofit/>
          </a:bodyPr>
          <a:lstStyle/>
          <a:p>
            <a:pPr marL="108000">
              <a:spcBef>
                <a:spcPts val="1417"/>
              </a:spcBef>
              <a:buClr>
                <a:srgbClr val="000000"/>
              </a:buClr>
              <a:buSzPct val="45000"/>
            </a:pPr>
            <a:r>
              <a:rPr lang="en-US" sz="2400" b="0" strike="noStrike" spc="-1" dirty="0">
                <a:latin typeface="Times New Roman" pitchFamily="18" charset="0"/>
                <a:cs typeface="Times New Roman" pitchFamily="18" charset="0"/>
              </a:rPr>
              <a:t>2. Exploitation Mode</a:t>
            </a:r>
          </a:p>
          <a:p>
            <a:pPr marL="432000" indent="-324000">
              <a:spcBef>
                <a:spcPts val="1417"/>
              </a:spcBef>
              <a:buClr>
                <a:srgbClr val="000000"/>
              </a:buClr>
              <a:buSzPct val="45000"/>
              <a:buFont typeface="Wingdings" charset="2"/>
              <a:buChar char=""/>
            </a:pPr>
            <a:r>
              <a:rPr lang="en-US" sz="2400" b="0" strike="noStrike" spc="-1" dirty="0">
                <a:latin typeface="Times New Roman" pitchFamily="18" charset="0"/>
                <a:cs typeface="Times New Roman" pitchFamily="18" charset="0"/>
              </a:rPr>
              <a:t>Ret2win</a:t>
            </a:r>
          </a:p>
          <a:p>
            <a:pPr marL="432000" indent="-324000">
              <a:spcBef>
                <a:spcPts val="1417"/>
              </a:spcBef>
              <a:buClr>
                <a:srgbClr val="000000"/>
              </a:buClr>
              <a:buSzPct val="45000"/>
              <a:buFont typeface="Wingdings" charset="2"/>
              <a:buChar char=""/>
            </a:pPr>
            <a:r>
              <a:rPr lang="en-US" sz="2400" b="0" strike="noStrike" spc="-1" dirty="0">
                <a:latin typeface="Times New Roman" pitchFamily="18" charset="0"/>
                <a:cs typeface="Times New Roman" pitchFamily="18" charset="0"/>
              </a:rPr>
              <a:t>Injection of </a:t>
            </a:r>
            <a:r>
              <a:rPr lang="en-US" sz="2400" b="0" strike="noStrike" spc="-1" dirty="0" err="1">
                <a:latin typeface="Times New Roman" pitchFamily="18" charset="0"/>
                <a:cs typeface="Times New Roman" pitchFamily="18" charset="0"/>
              </a:rPr>
              <a:t>Shellcode</a:t>
            </a:r>
            <a:r>
              <a:rPr lang="en-US" sz="2400" b="0" strike="noStrike" spc="-1" dirty="0">
                <a:latin typeface="Times New Roman" pitchFamily="18" charset="0"/>
                <a:cs typeface="Times New Roman" pitchFamily="18" charset="0"/>
              </a:rPr>
              <a:t> in .</a:t>
            </a:r>
            <a:r>
              <a:rPr lang="en-US" sz="2400" b="0" strike="noStrike" spc="-1" dirty="0" err="1">
                <a:latin typeface="Times New Roman" pitchFamily="18" charset="0"/>
                <a:cs typeface="Times New Roman" pitchFamily="18" charset="0"/>
              </a:rPr>
              <a:t>bss</a:t>
            </a:r>
            <a:endParaRPr lang="en-US" sz="2400" b="0" strike="noStrike" spc="-1" dirty="0">
              <a:latin typeface="Times New Roman" pitchFamily="18" charset="0"/>
              <a:cs typeface="Times New Roman" pitchFamily="18" charset="0"/>
            </a:endParaRPr>
          </a:p>
          <a:p>
            <a:pPr marL="432000" indent="-324000">
              <a:spcBef>
                <a:spcPts val="1417"/>
              </a:spcBef>
              <a:buClr>
                <a:srgbClr val="000000"/>
              </a:buClr>
              <a:buSzPct val="45000"/>
              <a:buFont typeface="Wingdings" charset="2"/>
              <a:buChar char=""/>
            </a:pPr>
            <a:r>
              <a:rPr lang="en-US" sz="2400" b="0" strike="noStrike" spc="-1" dirty="0">
                <a:latin typeface="Times New Roman" pitchFamily="18" charset="0"/>
                <a:cs typeface="Times New Roman" pitchFamily="18" charset="0"/>
              </a:rPr>
              <a:t>Straight ret2libc</a:t>
            </a:r>
          </a:p>
          <a:p>
            <a:pPr marL="432000" indent="-324000">
              <a:spcBef>
                <a:spcPts val="1417"/>
              </a:spcBef>
              <a:buClr>
                <a:srgbClr val="000000"/>
              </a:buClr>
              <a:buSzPct val="45000"/>
              <a:buFont typeface="Wingdings" charset="2"/>
              <a:buChar char=""/>
            </a:pPr>
            <a:r>
              <a:rPr lang="en-US" sz="2400" b="0" strike="noStrike" spc="-1" dirty="0">
                <a:latin typeface="Times New Roman" pitchFamily="18" charset="0"/>
                <a:cs typeface="Times New Roman" pitchFamily="18" charset="0"/>
              </a:rPr>
              <a:t>Ret2csu→ret2libc(only applicable for 64 bit)</a:t>
            </a:r>
          </a:p>
          <a:p>
            <a:pPr marL="432000" indent="-324000">
              <a:spcBef>
                <a:spcPts val="1417"/>
              </a:spcBef>
              <a:buClr>
                <a:srgbClr val="000000"/>
              </a:buClr>
              <a:buSzPct val="45000"/>
              <a:buFont typeface="Wingdings" charset="2"/>
              <a:buChar char=""/>
            </a:pPr>
            <a:endParaRPr lang="en-US" sz="2400" b="0" strike="noStrike" spc="-1"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457200" y="273600"/>
            <a:ext cx="8229240" cy="1144800"/>
          </a:xfrm>
          <a:prstGeom prst="rect">
            <a:avLst/>
          </a:prstGeom>
          <a:noFill/>
          <a:ln w="0">
            <a:noFill/>
          </a:ln>
        </p:spPr>
        <p:txBody>
          <a:bodyPr lIns="0" tIns="0" rIns="0" bIns="0" anchor="ctr">
            <a:noAutofit/>
          </a:bodyPr>
          <a:lstStyle/>
          <a:p>
            <a:pPr algn="ctr"/>
            <a:r>
              <a:rPr lang="en-US" sz="3200" b="0" i="1" u="sng" strike="noStrike" spc="-1" dirty="0">
                <a:solidFill>
                  <a:srgbClr val="000000"/>
                </a:solidFill>
                <a:latin typeface="Times New Roman" pitchFamily="18" charset="0"/>
                <a:cs typeface="Times New Roman" pitchFamily="18" charset="0"/>
              </a:rPr>
              <a:t>Reverse Engineering Mode</a:t>
            </a:r>
          </a:p>
        </p:txBody>
      </p:sp>
      <p:sp>
        <p:nvSpPr>
          <p:cNvPr id="173" name="TextShape 2"/>
          <p:cNvSpPr txBox="1"/>
          <p:nvPr/>
        </p:nvSpPr>
        <p:spPr>
          <a:xfrm>
            <a:off x="457200" y="1212980"/>
            <a:ext cx="8229240" cy="5371420"/>
          </a:xfrm>
          <a:prstGeom prst="rect">
            <a:avLst/>
          </a:prstGeom>
          <a:noFill/>
          <a:ln w="0">
            <a:noFill/>
          </a:ln>
        </p:spPr>
        <p:txBody>
          <a:bodyPr lIns="0" tIns="0" rIns="0" bIns="0">
            <a:normAutofit/>
          </a:bodyPr>
          <a:lstStyle/>
          <a:p>
            <a:pPr marL="108000">
              <a:spcBef>
                <a:spcPts val="1417"/>
              </a:spcBef>
              <a:buClr>
                <a:srgbClr val="000000"/>
              </a:buClr>
              <a:buSzPct val="45000"/>
            </a:pPr>
            <a:r>
              <a:rPr lang="en-US" sz="2400" b="0" strike="noStrike" spc="-1" dirty="0">
                <a:latin typeface="Times New Roman" pitchFamily="18" charset="0"/>
                <a:cs typeface="Times New Roman" pitchFamily="18" charset="0"/>
              </a:rPr>
              <a:t>1. </a:t>
            </a:r>
            <a:r>
              <a:rPr lang="en-US" sz="2400" b="0" strike="noStrike" spc="-1" dirty="0" err="1">
                <a:latin typeface="Times New Roman" pitchFamily="18" charset="0"/>
                <a:cs typeface="Times New Roman" pitchFamily="18" charset="0"/>
              </a:rPr>
              <a:t>Ltrace</a:t>
            </a:r>
            <a:r>
              <a:rPr lang="en-US" sz="2400" b="0" strike="noStrike" spc="-1" dirty="0">
                <a:latin typeface="Times New Roman" pitchFamily="18" charset="0"/>
                <a:cs typeface="Times New Roman" pitchFamily="18" charset="0"/>
              </a:rPr>
              <a:t>:-</a:t>
            </a:r>
          </a:p>
          <a:p>
            <a:pPr marL="432000" indent="-324000">
              <a:spcBef>
                <a:spcPts val="1417"/>
              </a:spcBef>
              <a:buClr>
                <a:srgbClr val="000000"/>
              </a:buClr>
              <a:buSzPct val="45000"/>
              <a:buFont typeface="Wingdings" charset="2"/>
              <a:buChar char=""/>
            </a:pPr>
            <a:r>
              <a:rPr lang="en-US" sz="2400" b="0" strike="noStrike" spc="-1" dirty="0">
                <a:latin typeface="Times New Roman" pitchFamily="18" charset="0"/>
                <a:cs typeface="Times New Roman" pitchFamily="18" charset="0"/>
              </a:rPr>
              <a:t>Prints out the library calls the binary makes to the </a:t>
            </a:r>
            <a:r>
              <a:rPr lang="en-US" sz="2400" b="0" strike="noStrike" spc="-1" dirty="0" err="1">
                <a:latin typeface="Times New Roman" pitchFamily="18" charset="0"/>
                <a:cs typeface="Times New Roman" pitchFamily="18" charset="0"/>
              </a:rPr>
              <a:t>libc</a:t>
            </a:r>
            <a:r>
              <a:rPr lang="en-US" sz="2400" b="0" strike="noStrike" spc="-1" dirty="0">
                <a:latin typeface="Times New Roman" pitchFamily="18" charset="0"/>
                <a:cs typeface="Times New Roman" pitchFamily="18" charset="0"/>
              </a:rPr>
              <a:t> present in the local system with their arguments to the functions.</a:t>
            </a:r>
          </a:p>
        </p:txBody>
      </p:sp>
      <p:pic>
        <p:nvPicPr>
          <p:cNvPr id="3" name="Picture 2">
            <a:extLst>
              <a:ext uri="{FF2B5EF4-FFF2-40B4-BE49-F238E27FC236}">
                <a16:creationId xmlns:a16="http://schemas.microsoft.com/office/drawing/2014/main" id="{71223CD8-A51F-4095-8C85-937EA1FAB2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012" y="2824077"/>
            <a:ext cx="7025951" cy="273696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457200" y="273600"/>
            <a:ext cx="8229240" cy="1144800"/>
          </a:xfrm>
          <a:prstGeom prst="rect">
            <a:avLst/>
          </a:prstGeom>
          <a:noFill/>
          <a:ln w="0">
            <a:noFill/>
          </a:ln>
        </p:spPr>
        <p:txBody>
          <a:bodyPr lIns="0" tIns="0" rIns="0" bIns="0" anchor="ctr">
            <a:noAutofit/>
          </a:bodyPr>
          <a:lstStyle/>
          <a:p>
            <a:endParaRPr lang="en-US" sz="1800" b="0" strike="noStrike" spc="-1">
              <a:solidFill>
                <a:srgbClr val="FFFFFF"/>
              </a:solidFill>
              <a:latin typeface="Century Gothic"/>
            </a:endParaRPr>
          </a:p>
        </p:txBody>
      </p:sp>
      <p:sp>
        <p:nvSpPr>
          <p:cNvPr id="175" name="TextShape 2"/>
          <p:cNvSpPr txBox="1"/>
          <p:nvPr/>
        </p:nvSpPr>
        <p:spPr>
          <a:xfrm>
            <a:off x="531845" y="1679165"/>
            <a:ext cx="8229240" cy="3977280"/>
          </a:xfrm>
          <a:prstGeom prst="rect">
            <a:avLst/>
          </a:prstGeom>
          <a:noFill/>
          <a:ln w="0">
            <a:noFill/>
          </a:ln>
        </p:spPr>
        <p:txBody>
          <a:bodyPr lIns="0" tIns="0" rIns="0" bIns="0">
            <a:normAutofit/>
          </a:bodyPr>
          <a:lstStyle/>
          <a:p>
            <a:pPr marL="108000">
              <a:spcBef>
                <a:spcPts val="1417"/>
              </a:spcBef>
              <a:buClr>
                <a:srgbClr val="000000"/>
              </a:buClr>
              <a:buSzPct val="45000"/>
            </a:pPr>
            <a:r>
              <a:rPr lang="en-US" sz="2400" b="0" strike="noStrike" spc="-1" dirty="0">
                <a:latin typeface="Times New Roman" pitchFamily="18" charset="0"/>
                <a:cs typeface="Times New Roman" pitchFamily="18" charset="0"/>
              </a:rPr>
              <a:t>2. </a:t>
            </a:r>
            <a:r>
              <a:rPr lang="en-US" sz="2400" b="0" strike="noStrike" spc="-1" dirty="0" err="1">
                <a:latin typeface="Times New Roman" pitchFamily="18" charset="0"/>
                <a:cs typeface="Times New Roman" pitchFamily="18" charset="0"/>
              </a:rPr>
              <a:t>Strace</a:t>
            </a:r>
            <a:r>
              <a:rPr lang="en-US" sz="2400" b="0" strike="noStrike" spc="-1" dirty="0">
                <a:latin typeface="Times New Roman" pitchFamily="18" charset="0"/>
                <a:cs typeface="Times New Roman" pitchFamily="18" charset="0"/>
              </a:rPr>
              <a:t>:-</a:t>
            </a:r>
          </a:p>
          <a:p>
            <a:pPr marL="432000" indent="-324000">
              <a:spcBef>
                <a:spcPts val="1417"/>
              </a:spcBef>
              <a:buClr>
                <a:srgbClr val="000000"/>
              </a:buClr>
              <a:buSzPct val="45000"/>
              <a:buFont typeface="Wingdings" charset="2"/>
              <a:buChar char=""/>
            </a:pPr>
            <a:r>
              <a:rPr lang="en-US" sz="2400" b="0" strike="noStrike" spc="-1" dirty="0">
                <a:latin typeface="Times New Roman" pitchFamily="18" charset="0"/>
                <a:cs typeface="Times New Roman" pitchFamily="18" charset="0"/>
              </a:rPr>
              <a:t>Prints out the system calls made by the binary. </a:t>
            </a:r>
          </a:p>
          <a:p>
            <a:pPr marL="108000">
              <a:spcBef>
                <a:spcPts val="1417"/>
              </a:spcBef>
              <a:buClr>
                <a:srgbClr val="000000"/>
              </a:buClr>
              <a:buSzPct val="45000"/>
            </a:pPr>
            <a:r>
              <a:rPr lang="en-US" sz="2400" b="0" strike="noStrike" spc="-1" dirty="0">
                <a:latin typeface="Times New Roman" pitchFamily="18" charset="0"/>
                <a:cs typeface="Times New Roman" pitchFamily="18" charset="0"/>
              </a:rPr>
              <a:t>   </a:t>
            </a:r>
          </a:p>
          <a:p>
            <a:pPr marL="108000">
              <a:spcBef>
                <a:spcPts val="1417"/>
              </a:spcBef>
              <a:buClr>
                <a:srgbClr val="000000"/>
              </a:buClr>
              <a:buSzPct val="45000"/>
            </a:pPr>
            <a:r>
              <a:rPr lang="en-US" sz="2400" b="0" strike="noStrike" spc="-1" dirty="0">
                <a:latin typeface="Times New Roman" pitchFamily="18" charset="0"/>
                <a:cs typeface="Times New Roman" pitchFamily="18" charset="0"/>
              </a:rPr>
              <a:t>3. Critical String functions:-</a:t>
            </a:r>
          </a:p>
          <a:p>
            <a:pPr marL="432000" indent="-324000">
              <a:spcBef>
                <a:spcPts val="1417"/>
              </a:spcBef>
              <a:buClr>
                <a:srgbClr val="000000"/>
              </a:buClr>
              <a:buSzPct val="45000"/>
              <a:buFont typeface="Wingdings" charset="2"/>
              <a:buChar char=""/>
            </a:pPr>
            <a:r>
              <a:rPr lang="en-US" sz="2400" b="0" strike="noStrike" spc="-1" dirty="0">
                <a:latin typeface="Times New Roman" pitchFamily="18" charset="0"/>
                <a:cs typeface="Times New Roman" pitchFamily="18" charset="0"/>
              </a:rPr>
              <a:t>It detects the presence of critical string functions used to validate the flag and display its arguments being used.</a:t>
            </a:r>
          </a:p>
          <a:p>
            <a:pPr marL="108000">
              <a:spcBef>
                <a:spcPts val="1417"/>
              </a:spcBef>
              <a:buClr>
                <a:srgbClr val="000000"/>
              </a:buClr>
              <a:buSzPct val="45000"/>
            </a:pPr>
            <a:endParaRPr lang="en-US" sz="2000" b="0" strike="noStrike" spc="-1" dirty="0">
              <a:solidFill>
                <a:srgbClr val="0F496F"/>
              </a:solidFill>
              <a:latin typeface="Century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457200" y="273600"/>
            <a:ext cx="8229240" cy="1144800"/>
          </a:xfrm>
          <a:prstGeom prst="rect">
            <a:avLst/>
          </a:prstGeom>
          <a:noFill/>
          <a:ln w="0">
            <a:noFill/>
          </a:ln>
        </p:spPr>
        <p:txBody>
          <a:bodyPr lIns="0" tIns="0" rIns="0" bIns="0" anchor="ctr">
            <a:noAutofit/>
          </a:bodyPr>
          <a:lstStyle/>
          <a:p>
            <a:endParaRPr lang="en-US" sz="1800" b="0" strike="noStrike" spc="-1">
              <a:solidFill>
                <a:srgbClr val="FFFFFF"/>
              </a:solidFill>
              <a:latin typeface="Century Gothic"/>
            </a:endParaRPr>
          </a:p>
        </p:txBody>
      </p:sp>
      <p:sp>
        <p:nvSpPr>
          <p:cNvPr id="179" name="TextShape 2"/>
          <p:cNvSpPr txBox="1"/>
          <p:nvPr/>
        </p:nvSpPr>
        <p:spPr>
          <a:xfrm>
            <a:off x="457200" y="1604520"/>
            <a:ext cx="8229240" cy="3977280"/>
          </a:xfrm>
          <a:prstGeom prst="rect">
            <a:avLst/>
          </a:prstGeom>
          <a:noFill/>
          <a:ln w="0">
            <a:noFill/>
          </a:ln>
        </p:spPr>
        <p:txBody>
          <a:bodyPr lIns="0" tIns="0" rIns="0" bIns="0">
            <a:normAutofit/>
          </a:bodyPr>
          <a:lstStyle/>
          <a:p>
            <a:pPr marL="108000">
              <a:spcBef>
                <a:spcPts val="1417"/>
              </a:spcBef>
              <a:buClr>
                <a:srgbClr val="000000"/>
              </a:buClr>
              <a:buSzPct val="45000"/>
            </a:pPr>
            <a:r>
              <a:rPr lang="en-US" sz="2400" b="0" strike="noStrike" spc="-1" dirty="0">
                <a:latin typeface="Times New Roman" pitchFamily="18" charset="0"/>
                <a:cs typeface="Times New Roman" pitchFamily="18" charset="0"/>
              </a:rPr>
              <a:t>4.Input Comparison and Modified Input Comparison:-</a:t>
            </a:r>
          </a:p>
          <a:p>
            <a:pPr marL="432000" indent="-324000">
              <a:spcBef>
                <a:spcPts val="1417"/>
              </a:spcBef>
              <a:buClr>
                <a:srgbClr val="000000"/>
              </a:buClr>
              <a:buSzPct val="45000"/>
              <a:buFont typeface="Wingdings" charset="2"/>
              <a:buChar char=""/>
            </a:pPr>
            <a:r>
              <a:rPr lang="en-US" sz="2400" b="0" strike="noStrike" spc="-1" dirty="0">
                <a:latin typeface="Times New Roman" pitchFamily="18" charset="0"/>
                <a:cs typeface="Times New Roman" pitchFamily="18" charset="0"/>
              </a:rPr>
              <a:t>Used to print the comparison characters that are being compared with the user input string and also detects the comparison characters even if the strings are modified or masked with byte operations..</a:t>
            </a:r>
          </a:p>
          <a:p>
            <a:pPr marL="108000">
              <a:spcBef>
                <a:spcPts val="1417"/>
              </a:spcBef>
              <a:buClr>
                <a:srgbClr val="000000"/>
              </a:buClr>
              <a:buSzPct val="45000"/>
            </a:pPr>
            <a:r>
              <a:rPr lang="en-US" sz="2400" b="0" strike="noStrike" spc="-1" dirty="0">
                <a:latin typeface="Times New Roman" pitchFamily="18" charset="0"/>
                <a:cs typeface="Times New Roman" pitchFamily="18" charset="0"/>
              </a:rPr>
              <a:t>5.Angr Simulator:-</a:t>
            </a:r>
          </a:p>
          <a:p>
            <a:pPr marL="432000" indent="-324000">
              <a:spcBef>
                <a:spcPts val="1417"/>
              </a:spcBef>
              <a:buClr>
                <a:srgbClr val="000000"/>
              </a:buClr>
              <a:buSzPct val="45000"/>
              <a:buFont typeface="Wingdings" charset="2"/>
              <a:buChar char=""/>
            </a:pPr>
            <a:r>
              <a:rPr lang="en-US" sz="2400" b="0" strike="noStrike" spc="-1" dirty="0">
                <a:latin typeface="Times New Roman" pitchFamily="18" charset="0"/>
                <a:cs typeface="Times New Roman" pitchFamily="18" charset="0"/>
              </a:rPr>
              <a:t> A simulation engine that tries a </a:t>
            </a:r>
            <a:r>
              <a:rPr lang="en-US" sz="2400" b="0" strike="noStrike" spc="-1" dirty="0" err="1">
                <a:latin typeface="Times New Roman" pitchFamily="18" charset="0"/>
                <a:cs typeface="Times New Roman" pitchFamily="18" charset="0"/>
              </a:rPr>
              <a:t>bruteforce</a:t>
            </a:r>
            <a:r>
              <a:rPr lang="en-US" sz="2400" b="0" strike="noStrike" spc="-1" dirty="0">
                <a:latin typeface="Times New Roman" pitchFamily="18" charset="0"/>
                <a:cs typeface="Times New Roman" pitchFamily="18" charset="0"/>
              </a:rPr>
              <a:t> to get the flag or keygen using various methods.</a:t>
            </a:r>
          </a:p>
          <a:p>
            <a:pPr marL="108000">
              <a:spcBef>
                <a:spcPts val="1417"/>
              </a:spcBef>
              <a:buClr>
                <a:srgbClr val="000000"/>
              </a:buClr>
              <a:buSzPct val="45000"/>
            </a:pPr>
            <a:endParaRPr lang="en-US" sz="2000" b="0" strike="noStrike" spc="-1" dirty="0">
              <a:solidFill>
                <a:srgbClr val="0F496F"/>
              </a:solidFill>
              <a:latin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457200" y="273600"/>
            <a:ext cx="8229240" cy="1144800"/>
          </a:xfrm>
          <a:prstGeom prst="rect">
            <a:avLst/>
          </a:prstGeom>
          <a:noFill/>
          <a:ln w="0">
            <a:noFill/>
          </a:ln>
        </p:spPr>
        <p:txBody>
          <a:bodyPr lIns="0" tIns="0" rIns="0" bIns="0" anchor="ctr">
            <a:noAutofit/>
          </a:bodyPr>
          <a:lstStyle/>
          <a:p>
            <a:pPr algn="ctr"/>
            <a:r>
              <a:rPr lang="en-US" sz="3200" i="1" u="sng" strike="noStrike" spc="-1" dirty="0">
                <a:solidFill>
                  <a:srgbClr val="000000"/>
                </a:solidFill>
                <a:latin typeface="Times New Roman" pitchFamily="18" charset="0"/>
                <a:cs typeface="Times New Roman" pitchFamily="18" charset="0"/>
              </a:rPr>
              <a:t>Exploitation  Mode</a:t>
            </a:r>
          </a:p>
        </p:txBody>
      </p:sp>
      <p:sp>
        <p:nvSpPr>
          <p:cNvPr id="183" name="TextShape 2"/>
          <p:cNvSpPr txBox="1"/>
          <p:nvPr/>
        </p:nvSpPr>
        <p:spPr>
          <a:xfrm>
            <a:off x="457200" y="1604520"/>
            <a:ext cx="8229240" cy="3977280"/>
          </a:xfrm>
          <a:prstGeom prst="rect">
            <a:avLst/>
          </a:prstGeom>
          <a:noFill/>
          <a:ln w="0">
            <a:noFill/>
          </a:ln>
        </p:spPr>
        <p:txBody>
          <a:bodyPr lIns="0" tIns="0" rIns="0" bIns="0">
            <a:noAutofit/>
          </a:bodyPr>
          <a:lstStyle/>
          <a:p>
            <a:pPr marL="108000">
              <a:spcBef>
                <a:spcPts val="1417"/>
              </a:spcBef>
              <a:buClr>
                <a:srgbClr val="000000"/>
              </a:buClr>
              <a:buSzPct val="45000"/>
            </a:pPr>
            <a:r>
              <a:rPr lang="en-US" sz="2400" b="0" strike="noStrike" spc="-1" dirty="0">
                <a:latin typeface="Times New Roman" pitchFamily="18" charset="0"/>
                <a:cs typeface="Times New Roman" pitchFamily="18" charset="0"/>
              </a:rPr>
              <a:t>Ret2win</a:t>
            </a:r>
          </a:p>
          <a:p>
            <a:pPr marL="432000" indent="-324000">
              <a:spcBef>
                <a:spcPts val="1417"/>
              </a:spcBef>
              <a:buClr>
                <a:srgbClr val="000000"/>
              </a:buClr>
              <a:buSzPct val="45000"/>
              <a:buFont typeface="Wingdings" charset="2"/>
              <a:buChar char=""/>
            </a:pPr>
            <a:r>
              <a:rPr lang="en-US" sz="2400" b="0" strike="noStrike" spc="-1" dirty="0">
                <a:latin typeface="Times New Roman" pitchFamily="18" charset="0"/>
                <a:cs typeface="Times New Roman" pitchFamily="18" charset="0"/>
              </a:rPr>
              <a:t>A exploitation method where the hidden function has the shell(super user shell maybe) present in them or the flag displaying function. This technique is also called code execution redirection.</a:t>
            </a:r>
          </a:p>
          <a:p>
            <a:pPr marL="108000">
              <a:spcBef>
                <a:spcPts val="1417"/>
              </a:spcBef>
              <a:buClr>
                <a:srgbClr val="000000"/>
              </a:buClr>
              <a:buSzPct val="45000"/>
            </a:pPr>
            <a:r>
              <a:rPr lang="en-US" sz="2400" b="0" strike="noStrike" spc="-1" dirty="0">
                <a:latin typeface="Times New Roman" pitchFamily="18" charset="0"/>
                <a:cs typeface="Times New Roman" pitchFamily="18" charset="0"/>
              </a:rPr>
              <a:t>Ret2libc:-</a:t>
            </a:r>
          </a:p>
          <a:p>
            <a:pPr marL="432000" indent="-324000">
              <a:spcBef>
                <a:spcPts val="1417"/>
              </a:spcBef>
              <a:buClr>
                <a:srgbClr val="000000"/>
              </a:buClr>
              <a:buSzPct val="45000"/>
              <a:buFont typeface="Wingdings" charset="2"/>
              <a:buChar char=""/>
            </a:pPr>
            <a:r>
              <a:rPr lang="en-US" sz="2400" b="0" strike="noStrike" spc="-1" dirty="0">
                <a:latin typeface="Times New Roman" pitchFamily="18" charset="0"/>
                <a:cs typeface="Times New Roman" pitchFamily="18" charset="0"/>
              </a:rPr>
              <a:t>If our binary has NX bit enabled. The stack and .</a:t>
            </a:r>
            <a:r>
              <a:rPr lang="en-US" sz="2400" b="0" strike="noStrike" spc="-1" dirty="0" err="1">
                <a:latin typeface="Times New Roman" pitchFamily="18" charset="0"/>
                <a:cs typeface="Times New Roman" pitchFamily="18" charset="0"/>
              </a:rPr>
              <a:t>bss</a:t>
            </a:r>
            <a:r>
              <a:rPr lang="en-US" sz="2400" b="0" strike="noStrike" spc="-1" dirty="0">
                <a:latin typeface="Times New Roman" pitchFamily="18" charset="0"/>
                <a:cs typeface="Times New Roman" pitchFamily="18" charset="0"/>
              </a:rPr>
              <a:t> section is not executable where no injected instructions can be </a:t>
            </a:r>
            <a:r>
              <a:rPr lang="en-US" sz="2400" b="0" strike="noStrike" spc="-1" dirty="0" err="1">
                <a:latin typeface="Times New Roman" pitchFamily="18" charset="0"/>
                <a:cs typeface="Times New Roman" pitchFamily="18" charset="0"/>
              </a:rPr>
              <a:t>executed.By</a:t>
            </a:r>
            <a:r>
              <a:rPr lang="en-US" sz="2400" b="0" strike="noStrike" spc="-1" dirty="0">
                <a:latin typeface="Times New Roman" pitchFamily="18" charset="0"/>
                <a:cs typeface="Times New Roman" pitchFamily="18" charset="0"/>
              </a:rPr>
              <a:t> using a memory leak and some ROP gadgets we can get to system function and get shell. </a:t>
            </a:r>
          </a:p>
          <a:p>
            <a:pPr marL="108000">
              <a:spcBef>
                <a:spcPts val="1417"/>
              </a:spcBef>
              <a:buClr>
                <a:srgbClr val="000000"/>
              </a:buClr>
              <a:buSzPct val="45000"/>
            </a:pPr>
            <a:endParaRPr lang="en-US" sz="2400" b="0" strike="noStrike" spc="-1"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457200" y="273600"/>
            <a:ext cx="8229240" cy="1144800"/>
          </a:xfrm>
          <a:prstGeom prst="rect">
            <a:avLst/>
          </a:prstGeom>
          <a:noFill/>
          <a:ln w="0">
            <a:noFill/>
          </a:ln>
        </p:spPr>
        <p:txBody>
          <a:bodyPr lIns="0" tIns="0" rIns="0" bIns="0" anchor="ctr">
            <a:noAutofit/>
          </a:bodyPr>
          <a:lstStyle/>
          <a:p>
            <a:endParaRPr lang="en-US" sz="1800" b="0" strike="noStrike" spc="-1">
              <a:solidFill>
                <a:srgbClr val="FFFFFF"/>
              </a:solidFill>
              <a:latin typeface="Century Gothic"/>
            </a:endParaRPr>
          </a:p>
        </p:txBody>
      </p:sp>
      <p:sp>
        <p:nvSpPr>
          <p:cNvPr id="189" name="TextShape 2"/>
          <p:cNvSpPr txBox="1"/>
          <p:nvPr/>
        </p:nvSpPr>
        <p:spPr>
          <a:xfrm>
            <a:off x="457200" y="1604520"/>
            <a:ext cx="8229240" cy="3977280"/>
          </a:xfrm>
          <a:prstGeom prst="rect">
            <a:avLst/>
          </a:prstGeom>
          <a:noFill/>
          <a:ln w="0">
            <a:noFill/>
          </a:ln>
        </p:spPr>
        <p:txBody>
          <a:bodyPr lIns="0" tIns="0" rIns="0" bIns="0">
            <a:normAutofit/>
          </a:bodyPr>
          <a:lstStyle/>
          <a:p>
            <a:pPr marL="108000">
              <a:spcBef>
                <a:spcPts val="1417"/>
              </a:spcBef>
              <a:buClr>
                <a:srgbClr val="000000"/>
              </a:buClr>
              <a:buSzPct val="45000"/>
            </a:pPr>
            <a:r>
              <a:rPr lang="en-US" sz="2400" b="0" strike="noStrike" spc="-1" dirty="0">
                <a:latin typeface="Times New Roman" pitchFamily="18" charset="0"/>
                <a:cs typeface="Times New Roman" pitchFamily="18" charset="0"/>
              </a:rPr>
              <a:t>Ret2csu→Ret2libc:-</a:t>
            </a:r>
          </a:p>
          <a:p>
            <a:pPr marL="432000" indent="-324000">
              <a:spcBef>
                <a:spcPts val="1417"/>
              </a:spcBef>
              <a:buClr>
                <a:srgbClr val="000000"/>
              </a:buClr>
              <a:buSzPct val="45000"/>
              <a:buFont typeface="Wingdings" charset="2"/>
              <a:buChar char=""/>
            </a:pPr>
            <a:r>
              <a:rPr lang="en-US" sz="2400" b="0" strike="noStrike" spc="-1" dirty="0">
                <a:latin typeface="Times New Roman" pitchFamily="18" charset="0"/>
                <a:cs typeface="Times New Roman" pitchFamily="18" charset="0"/>
              </a:rPr>
              <a:t>A complex method which </a:t>
            </a:r>
            <a:r>
              <a:rPr lang="en-US" sz="2400" b="0" strike="noStrike" spc="-1" dirty="0" err="1">
                <a:latin typeface="Times New Roman" pitchFamily="18" charset="0"/>
                <a:cs typeface="Times New Roman" pitchFamily="18" charset="0"/>
              </a:rPr>
              <a:t>involes</a:t>
            </a:r>
            <a:r>
              <a:rPr lang="en-US" sz="2400" b="0" strike="noStrike" spc="-1" dirty="0">
                <a:latin typeface="Times New Roman" pitchFamily="18" charset="0"/>
                <a:cs typeface="Times New Roman" pitchFamily="18" charset="0"/>
              </a:rPr>
              <a:t> a 64 bit binary with a memory leak function that has more than 2 arguments to leak memory </a:t>
            </a:r>
            <a:r>
              <a:rPr lang="en-US" sz="2400" b="0" strike="noStrike" spc="-1" dirty="0" err="1">
                <a:latin typeface="Times New Roman" pitchFamily="18" charset="0"/>
                <a:cs typeface="Times New Roman" pitchFamily="18" charset="0"/>
              </a:rPr>
              <a:t>addresses.And</a:t>
            </a:r>
            <a:r>
              <a:rPr lang="en-US" sz="2400" b="0" strike="noStrike" spc="-1" dirty="0">
                <a:latin typeface="Times New Roman" pitchFamily="18" charset="0"/>
                <a:cs typeface="Times New Roman" pitchFamily="18" charset="0"/>
              </a:rPr>
              <a:t> then use the memory addresses to calculate offset to perform a classical ret2libc.</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367657834"/>
              </p:ext>
            </p:extLst>
          </p:nvPr>
        </p:nvGraphicFramePr>
        <p:xfrm>
          <a:off x="764087" y="1052185"/>
          <a:ext cx="7745325" cy="5516880"/>
        </p:xfrm>
        <a:graphic>
          <a:graphicData uri="http://schemas.openxmlformats.org/drawingml/2006/table">
            <a:tbl>
              <a:tblPr firstRow="1" firstCol="1" lastRow="1" lastCol="1" bandRow="1" bandCol="1">
                <a:tableStyleId>{3C2FFA5D-87B4-456A-9821-1D502468CF0F}</a:tableStyleId>
              </a:tblPr>
              <a:tblGrid>
                <a:gridCol w="770555">
                  <a:extLst>
                    <a:ext uri="{9D8B030D-6E8A-4147-A177-3AD203B41FA5}">
                      <a16:colId xmlns:a16="http://schemas.microsoft.com/office/drawing/2014/main" val="20000"/>
                    </a:ext>
                  </a:extLst>
                </a:gridCol>
                <a:gridCol w="873144">
                  <a:extLst>
                    <a:ext uri="{9D8B030D-6E8A-4147-A177-3AD203B41FA5}">
                      <a16:colId xmlns:a16="http://schemas.microsoft.com/office/drawing/2014/main" val="20001"/>
                    </a:ext>
                  </a:extLst>
                </a:gridCol>
                <a:gridCol w="936677">
                  <a:extLst>
                    <a:ext uri="{9D8B030D-6E8A-4147-A177-3AD203B41FA5}">
                      <a16:colId xmlns:a16="http://schemas.microsoft.com/office/drawing/2014/main" val="20002"/>
                    </a:ext>
                  </a:extLst>
                </a:gridCol>
                <a:gridCol w="1019170">
                  <a:extLst>
                    <a:ext uri="{9D8B030D-6E8A-4147-A177-3AD203B41FA5}">
                      <a16:colId xmlns:a16="http://schemas.microsoft.com/office/drawing/2014/main" val="20003"/>
                    </a:ext>
                  </a:extLst>
                </a:gridCol>
                <a:gridCol w="1188406">
                  <a:extLst>
                    <a:ext uri="{9D8B030D-6E8A-4147-A177-3AD203B41FA5}">
                      <a16:colId xmlns:a16="http://schemas.microsoft.com/office/drawing/2014/main" val="20004"/>
                    </a:ext>
                  </a:extLst>
                </a:gridCol>
                <a:gridCol w="1061703">
                  <a:extLst>
                    <a:ext uri="{9D8B030D-6E8A-4147-A177-3AD203B41FA5}">
                      <a16:colId xmlns:a16="http://schemas.microsoft.com/office/drawing/2014/main" val="20005"/>
                    </a:ext>
                  </a:extLst>
                </a:gridCol>
                <a:gridCol w="878538">
                  <a:extLst>
                    <a:ext uri="{9D8B030D-6E8A-4147-A177-3AD203B41FA5}">
                      <a16:colId xmlns:a16="http://schemas.microsoft.com/office/drawing/2014/main" val="20006"/>
                    </a:ext>
                  </a:extLst>
                </a:gridCol>
                <a:gridCol w="1017132">
                  <a:extLst>
                    <a:ext uri="{9D8B030D-6E8A-4147-A177-3AD203B41FA5}">
                      <a16:colId xmlns:a16="http://schemas.microsoft.com/office/drawing/2014/main" val="20007"/>
                    </a:ext>
                  </a:extLst>
                </a:gridCol>
              </a:tblGrid>
              <a:tr h="786648">
                <a:tc>
                  <a:txBody>
                    <a:bodyPr/>
                    <a:lstStyle/>
                    <a:p>
                      <a:pPr marL="68580" marR="86360" algn="just">
                        <a:spcAft>
                          <a:spcPts val="0"/>
                        </a:spcAft>
                      </a:pPr>
                      <a:r>
                        <a:rPr lang="en-US" sz="1800" dirty="0">
                          <a:effectLst/>
                        </a:rPr>
                        <a:t>Test Case Id</a:t>
                      </a:r>
                      <a:endParaRPr lang="en-IN" sz="1200" dirty="0">
                        <a:effectLst/>
                        <a:latin typeface="Times New Roman"/>
                        <a:ea typeface="Times New Roman"/>
                        <a:cs typeface="Calibri"/>
                      </a:endParaRPr>
                    </a:p>
                  </a:txBody>
                  <a:tcPr marL="2566" marR="25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66675" marR="106680">
                        <a:spcAft>
                          <a:spcPts val="0"/>
                        </a:spcAft>
                      </a:pPr>
                      <a:r>
                        <a:rPr lang="en-US" sz="1800" dirty="0">
                          <a:effectLst/>
                        </a:rPr>
                        <a:t>Test Cases</a:t>
                      </a:r>
                      <a:endParaRPr lang="en-IN" sz="1200" dirty="0">
                        <a:effectLst/>
                        <a:latin typeface="Times New Roman"/>
                        <a:ea typeface="Times New Roman"/>
                        <a:cs typeface="Calibri"/>
                      </a:endParaRPr>
                    </a:p>
                  </a:txBody>
                  <a:tcPr marL="2566" marR="25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67945" marR="101600">
                        <a:spcAft>
                          <a:spcPts val="0"/>
                        </a:spcAft>
                      </a:pPr>
                      <a:r>
                        <a:rPr lang="en-US" sz="1800" dirty="0">
                          <a:effectLst/>
                        </a:rPr>
                        <a:t>Priority</a:t>
                      </a:r>
                      <a:endParaRPr lang="en-IN" sz="1200" dirty="0">
                        <a:effectLst/>
                        <a:latin typeface="Times New Roman"/>
                        <a:ea typeface="Times New Roman"/>
                        <a:cs typeface="Calibri"/>
                      </a:endParaRPr>
                    </a:p>
                  </a:txBody>
                  <a:tcPr marL="2566" marR="25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67945" marR="323215">
                        <a:spcAft>
                          <a:spcPts val="0"/>
                        </a:spcAft>
                      </a:pPr>
                      <a:r>
                        <a:rPr lang="en-US" sz="1800" dirty="0">
                          <a:effectLst/>
                        </a:rPr>
                        <a:t>Input Test Data</a:t>
                      </a:r>
                      <a:endParaRPr lang="en-IN" sz="1200" dirty="0">
                        <a:effectLst/>
                        <a:latin typeface="Times New Roman"/>
                        <a:ea typeface="Times New Roman"/>
                        <a:cs typeface="Calibri"/>
                      </a:endParaRPr>
                    </a:p>
                  </a:txBody>
                  <a:tcPr marL="2566" marR="25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68580" marR="92075" algn="just">
                        <a:spcAft>
                          <a:spcPts val="0"/>
                        </a:spcAft>
                      </a:pPr>
                      <a:r>
                        <a:rPr lang="en-US" sz="1800" dirty="0">
                          <a:effectLst/>
                        </a:rPr>
                        <a:t>Test</a:t>
                      </a:r>
                      <a:r>
                        <a:rPr lang="en-US" sz="1800" baseline="0" dirty="0">
                          <a:effectLst/>
                        </a:rPr>
                        <a:t> </a:t>
                      </a:r>
                      <a:r>
                        <a:rPr lang="en-US" sz="1800" dirty="0">
                          <a:effectLst/>
                        </a:rPr>
                        <a:t>Case Description</a:t>
                      </a:r>
                      <a:endParaRPr lang="en-IN" sz="1200" dirty="0">
                        <a:effectLst/>
                        <a:latin typeface="Times New Roman"/>
                        <a:ea typeface="Times New Roman"/>
                        <a:cs typeface="Calibri"/>
                      </a:endParaRPr>
                    </a:p>
                  </a:txBody>
                  <a:tcPr marL="2566" marR="25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67310" marR="105410">
                        <a:spcAft>
                          <a:spcPts val="0"/>
                        </a:spcAft>
                      </a:pPr>
                      <a:r>
                        <a:rPr lang="en-US" sz="1800" dirty="0">
                          <a:effectLst/>
                        </a:rPr>
                        <a:t>Expected Results</a:t>
                      </a:r>
                      <a:endParaRPr lang="en-IN" sz="1200" dirty="0">
                        <a:effectLst/>
                        <a:latin typeface="Times New Roman"/>
                        <a:ea typeface="Times New Roman"/>
                        <a:cs typeface="Calibri"/>
                      </a:endParaRPr>
                    </a:p>
                  </a:txBody>
                  <a:tcPr marL="2566" marR="25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68580" marR="74295">
                        <a:spcAft>
                          <a:spcPts val="0"/>
                        </a:spcAft>
                      </a:pPr>
                      <a:r>
                        <a:rPr lang="en-US" sz="1800" dirty="0">
                          <a:effectLst/>
                        </a:rPr>
                        <a:t>Actual Results</a:t>
                      </a:r>
                      <a:endParaRPr lang="en-IN" sz="1200" dirty="0">
                        <a:effectLst/>
                        <a:latin typeface="Times New Roman"/>
                        <a:ea typeface="Times New Roman"/>
                        <a:cs typeface="Calibri"/>
                      </a:endParaRPr>
                    </a:p>
                  </a:txBody>
                  <a:tcPr marL="2566" marR="25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68580" marR="53975">
                        <a:spcAft>
                          <a:spcPts val="0"/>
                        </a:spcAft>
                      </a:pPr>
                      <a:r>
                        <a:rPr lang="en-US" sz="1800" dirty="0">
                          <a:effectLst/>
                        </a:rPr>
                        <a:t>Pass/Fail</a:t>
                      </a:r>
                      <a:endParaRPr lang="en-IN" sz="1200" dirty="0">
                        <a:effectLst/>
                        <a:latin typeface="Times New Roman"/>
                        <a:ea typeface="Times New Roman"/>
                        <a:cs typeface="Calibri"/>
                      </a:endParaRPr>
                    </a:p>
                  </a:txBody>
                  <a:tcPr marL="2566" marR="25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631567">
                <a:tc>
                  <a:txBody>
                    <a:bodyPr/>
                    <a:lstStyle/>
                    <a:p>
                      <a:pPr marL="196215" marR="77470" indent="-102235">
                        <a:spcAft>
                          <a:spcPts val="0"/>
                        </a:spcAft>
                      </a:pPr>
                      <a:r>
                        <a:rPr lang="en-US" sz="1400" dirty="0">
                          <a:effectLst/>
                        </a:rPr>
                        <a:t>TU01</a:t>
                      </a:r>
                      <a:endParaRPr lang="en-IN" sz="1200" dirty="0">
                        <a:effectLst/>
                        <a:latin typeface="Times New Roman"/>
                        <a:ea typeface="Times New Roman"/>
                        <a:cs typeface="Calibri"/>
                      </a:endParaRPr>
                    </a:p>
                  </a:txBody>
                  <a:tcPr marL="2566" marR="25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76835" marR="63500" indent="203835">
                        <a:spcAft>
                          <a:spcPts val="0"/>
                        </a:spcAft>
                      </a:pPr>
                      <a:r>
                        <a:rPr lang="en-US" sz="1400" dirty="0">
                          <a:effectLst/>
                        </a:rPr>
                        <a:t>File Upload</a:t>
                      </a:r>
                      <a:endParaRPr lang="en-IN" sz="1200" dirty="0">
                        <a:effectLst/>
                        <a:latin typeface="Times New Roman"/>
                        <a:ea typeface="Times New Roman"/>
                        <a:cs typeface="Calibri"/>
                      </a:endParaRPr>
                    </a:p>
                  </a:txBody>
                  <a:tcPr marL="2566" marR="25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5715" algn="ctr">
                        <a:lnSpc>
                          <a:spcPts val="1340"/>
                        </a:lnSpc>
                        <a:spcAft>
                          <a:spcPts val="0"/>
                        </a:spcAft>
                      </a:pPr>
                      <a:r>
                        <a:rPr lang="en-US" sz="1400" dirty="0">
                          <a:effectLst/>
                        </a:rPr>
                        <a:t>A</a:t>
                      </a:r>
                      <a:endParaRPr lang="en-IN" sz="1200" dirty="0">
                        <a:effectLst/>
                        <a:latin typeface="Times New Roman"/>
                        <a:ea typeface="Times New Roman"/>
                        <a:cs typeface="Calibri"/>
                      </a:endParaRPr>
                    </a:p>
                  </a:txBody>
                  <a:tcPr marL="2566" marR="25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81915" marR="74295" algn="ctr">
                        <a:spcAft>
                          <a:spcPts val="0"/>
                        </a:spcAft>
                      </a:pPr>
                      <a:r>
                        <a:rPr lang="en-US" sz="1400" dirty="0">
                          <a:effectLst/>
                        </a:rPr>
                        <a:t>Enter the location of ELF Binary</a:t>
                      </a:r>
                      <a:endParaRPr lang="en-IN" sz="1200" dirty="0">
                        <a:effectLst/>
                        <a:latin typeface="Times New Roman"/>
                        <a:ea typeface="Times New Roman"/>
                        <a:cs typeface="Calibri"/>
                      </a:endParaRPr>
                    </a:p>
                  </a:txBody>
                  <a:tcPr marL="2566" marR="25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114300" marR="107950" algn="ctr">
                        <a:spcAft>
                          <a:spcPts val="0"/>
                        </a:spcAft>
                      </a:pPr>
                      <a:r>
                        <a:rPr lang="en-US" sz="1400" dirty="0">
                          <a:effectLst/>
                        </a:rPr>
                        <a:t>Checks whether the provided file is ELF binary</a:t>
                      </a:r>
                      <a:endParaRPr lang="en-IN" sz="1200" dirty="0">
                        <a:effectLst/>
                        <a:latin typeface="Times New Roman"/>
                        <a:ea typeface="Times New Roman"/>
                        <a:cs typeface="Calibri"/>
                      </a:endParaRPr>
                    </a:p>
                  </a:txBody>
                  <a:tcPr marL="2566" marR="25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71755" marR="67945" indent="1905" algn="ctr">
                        <a:spcAft>
                          <a:spcPts val="0"/>
                        </a:spcAft>
                      </a:pPr>
                      <a:r>
                        <a:rPr lang="en-US" sz="1400" dirty="0">
                          <a:effectLst/>
                        </a:rPr>
                        <a:t>If the file is not ELF binary. The program should exit with an error message.</a:t>
                      </a:r>
                      <a:endParaRPr lang="en-IN" sz="1200" dirty="0">
                        <a:effectLst/>
                        <a:latin typeface="Times New Roman"/>
                        <a:ea typeface="Times New Roman"/>
                        <a:cs typeface="Calibri"/>
                      </a:endParaRPr>
                    </a:p>
                  </a:txBody>
                  <a:tcPr marL="2566" marR="25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71755" marR="67945" indent="1905" algn="ctr">
                        <a:spcAft>
                          <a:spcPts val="0"/>
                        </a:spcAft>
                      </a:pPr>
                      <a:r>
                        <a:rPr lang="en-US" sz="1400" dirty="0">
                          <a:effectLst/>
                        </a:rPr>
                        <a:t>File is analyzed successfully.</a:t>
                      </a:r>
                      <a:endParaRPr lang="en-IN" sz="1200" dirty="0">
                        <a:effectLst/>
                        <a:latin typeface="Times New Roman"/>
                        <a:ea typeface="Times New Roman"/>
                        <a:cs typeface="Calibri"/>
                      </a:endParaRPr>
                    </a:p>
                  </a:txBody>
                  <a:tcPr marL="2566" marR="25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218440" marR="212725" algn="ctr">
                        <a:lnSpc>
                          <a:spcPts val="1340"/>
                        </a:lnSpc>
                        <a:spcAft>
                          <a:spcPts val="0"/>
                        </a:spcAft>
                      </a:pPr>
                      <a:r>
                        <a:rPr lang="en-US" sz="1400" dirty="0">
                          <a:effectLst/>
                        </a:rPr>
                        <a:t>Pass</a:t>
                      </a:r>
                      <a:endParaRPr lang="en-IN" sz="1200" dirty="0">
                        <a:effectLst/>
                        <a:latin typeface="Times New Roman"/>
                        <a:ea typeface="Times New Roman"/>
                        <a:cs typeface="Calibri"/>
                      </a:endParaRPr>
                    </a:p>
                  </a:txBody>
                  <a:tcPr marL="2566" marR="25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0001"/>
                  </a:ext>
                </a:extLst>
              </a:tr>
              <a:tr h="1223675">
                <a:tc>
                  <a:txBody>
                    <a:bodyPr/>
                    <a:lstStyle/>
                    <a:p>
                      <a:pPr marL="196215" marR="77470" indent="-102235">
                        <a:spcAft>
                          <a:spcPts val="0"/>
                        </a:spcAft>
                      </a:pPr>
                      <a:r>
                        <a:rPr lang="en-US" sz="1400">
                          <a:effectLst/>
                        </a:rPr>
                        <a:t>TU02</a:t>
                      </a:r>
                      <a:endParaRPr lang="en-IN" sz="1200">
                        <a:effectLst/>
                        <a:latin typeface="Times New Roman"/>
                        <a:ea typeface="Times New Roman"/>
                        <a:cs typeface="Calibri"/>
                      </a:endParaRPr>
                    </a:p>
                  </a:txBody>
                  <a:tcPr marL="2566" marR="25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75565" marR="60325" indent="124460">
                        <a:spcAft>
                          <a:spcPts val="0"/>
                        </a:spcAft>
                      </a:pPr>
                      <a:r>
                        <a:rPr lang="en-US" sz="1400">
                          <a:effectLst/>
                        </a:rPr>
                        <a:t>Mode Selection</a:t>
                      </a:r>
                      <a:endParaRPr lang="en-IN" sz="1200">
                        <a:effectLst/>
                        <a:latin typeface="Times New Roman"/>
                        <a:ea typeface="Times New Roman"/>
                        <a:cs typeface="Calibri"/>
                      </a:endParaRPr>
                    </a:p>
                  </a:txBody>
                  <a:tcPr marL="2566" marR="25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5715" algn="ctr">
                        <a:lnSpc>
                          <a:spcPts val="1340"/>
                        </a:lnSpc>
                        <a:spcAft>
                          <a:spcPts val="0"/>
                        </a:spcAft>
                      </a:pPr>
                      <a:r>
                        <a:rPr lang="en-US" sz="1400">
                          <a:effectLst/>
                        </a:rPr>
                        <a:t>A</a:t>
                      </a:r>
                      <a:endParaRPr lang="en-IN" sz="1200">
                        <a:effectLst/>
                        <a:latin typeface="Times New Roman"/>
                        <a:ea typeface="Times New Roman"/>
                        <a:cs typeface="Calibri"/>
                      </a:endParaRPr>
                    </a:p>
                  </a:txBody>
                  <a:tcPr marL="2566" marR="25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72390" marR="66675" indent="1905" algn="ctr">
                        <a:spcAft>
                          <a:spcPts val="0"/>
                        </a:spcAft>
                      </a:pPr>
                      <a:r>
                        <a:rPr lang="en-US" sz="1400" dirty="0">
                          <a:effectLst/>
                        </a:rPr>
                        <a:t>Enter 1 or 2 </a:t>
                      </a:r>
                      <a:endParaRPr lang="en-IN" sz="1200" dirty="0">
                        <a:effectLst/>
                        <a:latin typeface="Times New Roman"/>
                        <a:ea typeface="Times New Roman"/>
                        <a:cs typeface="Calibri"/>
                      </a:endParaRPr>
                    </a:p>
                  </a:txBody>
                  <a:tcPr marL="2566" marR="25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104775" marR="87630" indent="129540">
                        <a:spcAft>
                          <a:spcPts val="0"/>
                        </a:spcAft>
                      </a:pPr>
                      <a:r>
                        <a:rPr lang="en-US" sz="1400" dirty="0">
                          <a:effectLst/>
                        </a:rPr>
                        <a:t>Check for Mode selection</a:t>
                      </a:r>
                      <a:endParaRPr lang="en-IN" sz="1200" dirty="0">
                        <a:effectLst/>
                        <a:latin typeface="Times New Roman"/>
                        <a:ea typeface="Times New Roman"/>
                        <a:cs typeface="Calibri"/>
                      </a:endParaRPr>
                    </a:p>
                  </a:txBody>
                  <a:tcPr marL="2566" marR="25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77470" marR="74930" indent="635" algn="ctr">
                        <a:spcAft>
                          <a:spcPts val="0"/>
                        </a:spcAft>
                      </a:pPr>
                      <a:r>
                        <a:rPr lang="en-US" sz="1400" dirty="0">
                          <a:effectLst/>
                        </a:rPr>
                        <a:t>File should be processed according to the mode</a:t>
                      </a:r>
                      <a:endParaRPr lang="en-IN" sz="1200" dirty="0">
                        <a:effectLst/>
                        <a:latin typeface="Times New Roman"/>
                        <a:ea typeface="Times New Roman"/>
                        <a:cs typeface="Calibri"/>
                      </a:endParaRPr>
                    </a:p>
                  </a:txBody>
                  <a:tcPr marL="2566" marR="25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80645" marR="75565" indent="2540" algn="ctr">
                        <a:spcAft>
                          <a:spcPts val="0"/>
                        </a:spcAft>
                      </a:pPr>
                      <a:r>
                        <a:rPr lang="en-US" sz="1400" dirty="0">
                          <a:effectLst/>
                        </a:rPr>
                        <a:t>File is processed according to the mode</a:t>
                      </a:r>
                      <a:endParaRPr lang="en-IN" sz="1200" dirty="0">
                        <a:effectLst/>
                        <a:latin typeface="Times New Roman"/>
                        <a:ea typeface="Times New Roman"/>
                        <a:cs typeface="Calibri"/>
                      </a:endParaRPr>
                    </a:p>
                  </a:txBody>
                  <a:tcPr marL="2566" marR="25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218440" marR="212725" algn="ctr">
                        <a:lnSpc>
                          <a:spcPts val="1340"/>
                        </a:lnSpc>
                        <a:spcAft>
                          <a:spcPts val="0"/>
                        </a:spcAft>
                      </a:pPr>
                      <a:r>
                        <a:rPr lang="en-US" sz="1400" dirty="0">
                          <a:effectLst/>
                        </a:rPr>
                        <a:t>Pass</a:t>
                      </a:r>
                      <a:endParaRPr lang="en-IN" sz="1200" dirty="0">
                        <a:effectLst/>
                        <a:latin typeface="Times New Roman"/>
                        <a:ea typeface="Times New Roman"/>
                        <a:cs typeface="Calibri"/>
                      </a:endParaRPr>
                    </a:p>
                  </a:txBody>
                  <a:tcPr marL="2566" marR="25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0002"/>
                  </a:ext>
                </a:extLst>
              </a:tr>
              <a:tr h="1631567">
                <a:tc>
                  <a:txBody>
                    <a:bodyPr/>
                    <a:lstStyle/>
                    <a:p>
                      <a:pPr marL="196215" marR="77470" indent="-102235">
                        <a:spcAft>
                          <a:spcPts val="0"/>
                        </a:spcAft>
                      </a:pPr>
                      <a:r>
                        <a:rPr lang="en-US" sz="1400">
                          <a:effectLst/>
                        </a:rPr>
                        <a:t>TU03</a:t>
                      </a:r>
                      <a:endParaRPr lang="en-IN" sz="1200">
                        <a:effectLst/>
                        <a:latin typeface="Times New Roman"/>
                        <a:ea typeface="Times New Roman"/>
                        <a:cs typeface="Calibri"/>
                      </a:endParaRPr>
                    </a:p>
                  </a:txBody>
                  <a:tcPr marL="2566" marR="25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88900" marR="86995" algn="ctr">
                        <a:spcAft>
                          <a:spcPts val="0"/>
                        </a:spcAft>
                      </a:pPr>
                      <a:r>
                        <a:rPr lang="en-US" sz="1400" b="0" dirty="0">
                          <a:effectLst/>
                        </a:rPr>
                        <a:t>Offset  and Extra Data input  (Exploitation Mode)</a:t>
                      </a:r>
                      <a:endParaRPr lang="en-IN" sz="1200" b="0" dirty="0">
                        <a:effectLst/>
                        <a:latin typeface="Times New Roman"/>
                        <a:ea typeface="Times New Roman"/>
                        <a:cs typeface="Calibri"/>
                      </a:endParaRPr>
                    </a:p>
                  </a:txBody>
                  <a:tcPr marL="2566" marR="25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5715" algn="ctr">
                        <a:lnSpc>
                          <a:spcPts val="1340"/>
                        </a:lnSpc>
                        <a:spcAft>
                          <a:spcPts val="0"/>
                        </a:spcAft>
                      </a:pPr>
                      <a:r>
                        <a:rPr lang="en-US" sz="1400" b="0" dirty="0">
                          <a:effectLst/>
                        </a:rPr>
                        <a:t>A</a:t>
                      </a:r>
                      <a:endParaRPr lang="en-IN" sz="1200" b="0" dirty="0">
                        <a:effectLst/>
                        <a:latin typeface="Times New Roman"/>
                        <a:ea typeface="Times New Roman"/>
                        <a:cs typeface="Calibri"/>
                      </a:endParaRPr>
                    </a:p>
                  </a:txBody>
                  <a:tcPr marL="2566" marR="25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130810" marR="108585" indent="-15240" algn="just">
                        <a:spcAft>
                          <a:spcPts val="0"/>
                        </a:spcAft>
                      </a:pPr>
                      <a:r>
                        <a:rPr lang="en-US" sz="1400" b="0" dirty="0">
                          <a:effectLst/>
                        </a:rPr>
                        <a:t>Enter the offset to reach ret address and if any extra input</a:t>
                      </a:r>
                      <a:endParaRPr lang="en-IN" sz="1200" b="0" dirty="0">
                        <a:effectLst/>
                        <a:latin typeface="Times New Roman"/>
                        <a:ea typeface="Times New Roman"/>
                        <a:cs typeface="Calibri"/>
                      </a:endParaRPr>
                    </a:p>
                  </a:txBody>
                  <a:tcPr marL="2566" marR="25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160020" marR="153035" indent="-1270" algn="ctr">
                        <a:spcAft>
                          <a:spcPts val="0"/>
                        </a:spcAft>
                      </a:pPr>
                      <a:r>
                        <a:rPr lang="en-US" sz="1400" b="0" dirty="0">
                          <a:effectLst/>
                        </a:rPr>
                        <a:t>Program should use the offset correctly and extra input </a:t>
                      </a:r>
                      <a:endParaRPr lang="en-IN" sz="1200" b="0" dirty="0">
                        <a:effectLst/>
                        <a:latin typeface="Times New Roman"/>
                        <a:ea typeface="Times New Roman"/>
                        <a:cs typeface="Calibri"/>
                      </a:endParaRPr>
                    </a:p>
                  </a:txBody>
                  <a:tcPr marL="2566" marR="25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73025" marR="69215" indent="-1270" algn="ctr">
                        <a:spcAft>
                          <a:spcPts val="0"/>
                        </a:spcAft>
                      </a:pPr>
                      <a:r>
                        <a:rPr lang="en-US" sz="1400" b="0" dirty="0">
                          <a:effectLst/>
                        </a:rPr>
                        <a:t>If offsets are correct and binary is vulnerable to buffer overflow, It should pop a shell</a:t>
                      </a:r>
                      <a:endParaRPr lang="en-IN" sz="1200" b="0" dirty="0">
                        <a:effectLst/>
                        <a:latin typeface="Times New Roman"/>
                        <a:ea typeface="Times New Roman"/>
                        <a:cs typeface="Calibri"/>
                      </a:endParaRPr>
                    </a:p>
                  </a:txBody>
                  <a:tcPr marL="2566" marR="25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149225" marR="141605" indent="-635" algn="ctr">
                        <a:spcAft>
                          <a:spcPts val="0"/>
                        </a:spcAft>
                      </a:pPr>
                      <a:r>
                        <a:rPr lang="en-US" sz="1400" b="0" dirty="0">
                          <a:effectLst/>
                        </a:rPr>
                        <a:t>Shell is popped </a:t>
                      </a:r>
                      <a:endParaRPr lang="en-IN" sz="1200" b="0" dirty="0">
                        <a:effectLst/>
                        <a:latin typeface="Times New Roman"/>
                        <a:ea typeface="Times New Roman"/>
                        <a:cs typeface="Calibri"/>
                      </a:endParaRPr>
                    </a:p>
                  </a:txBody>
                  <a:tcPr marL="2566" marR="25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218440" marR="212725" algn="ctr">
                        <a:lnSpc>
                          <a:spcPts val="1340"/>
                        </a:lnSpc>
                        <a:spcAft>
                          <a:spcPts val="0"/>
                        </a:spcAft>
                      </a:pPr>
                      <a:r>
                        <a:rPr lang="en-US" sz="1400" dirty="0">
                          <a:effectLst/>
                        </a:rPr>
                        <a:t>Pass</a:t>
                      </a:r>
                      <a:endParaRPr lang="en-IN" sz="1200" dirty="0">
                        <a:effectLst/>
                        <a:latin typeface="Times New Roman"/>
                        <a:ea typeface="Times New Roman"/>
                        <a:cs typeface="Calibri"/>
                      </a:endParaRPr>
                    </a:p>
                  </a:txBody>
                  <a:tcPr marL="2566" marR="25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0003"/>
                  </a:ext>
                </a:extLst>
              </a:tr>
            </a:tbl>
          </a:graphicData>
        </a:graphic>
      </p:graphicFrame>
      <p:sp>
        <p:nvSpPr>
          <p:cNvPr id="3" name="Rectangle 1"/>
          <p:cNvSpPr>
            <a:spLocks noChangeArrowheads="1"/>
          </p:cNvSpPr>
          <p:nvPr/>
        </p:nvSpPr>
        <p:spPr bwMode="auto">
          <a:xfrm>
            <a:off x="1978025" y="15573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18968" tIns="863328" rIns="495144" bIns="76176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200" b="0" i="0" u="none" strike="noStrike" cap="none" normalizeH="0" baseline="0">
                <a:ln>
                  <a:noFill/>
                </a:ln>
                <a:solidFill>
                  <a:schemeClr val="tx1"/>
                </a:solidFill>
                <a:effectLst/>
                <a:latin typeface="Arial" pitchFamily="34" charset="0"/>
                <a:ea typeface="Times New Roman" pitchFamily="18"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 name="TextBox 3"/>
          <p:cNvSpPr txBox="1"/>
          <p:nvPr/>
        </p:nvSpPr>
        <p:spPr>
          <a:xfrm flipH="1">
            <a:off x="814192" y="263046"/>
            <a:ext cx="7578246" cy="646331"/>
          </a:xfrm>
          <a:prstGeom prst="rect">
            <a:avLst/>
          </a:prstGeom>
          <a:noFill/>
        </p:spPr>
        <p:txBody>
          <a:bodyPr wrap="square" rtlCol="0">
            <a:spAutoFit/>
          </a:bodyPr>
          <a:lstStyle/>
          <a:p>
            <a:pPr algn="ctr"/>
            <a:r>
              <a:rPr lang="en-US" sz="3600" b="1" dirty="0">
                <a:latin typeface="Times New Roman" pitchFamily="18" charset="0"/>
                <a:cs typeface="Times New Roman" pitchFamily="18" charset="0"/>
              </a:rPr>
              <a:t>TESTING</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1700086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A824B-4432-4E01-80C6-94E144D36785}"/>
              </a:ext>
            </a:extLst>
          </p:cNvPr>
          <p:cNvSpPr>
            <a:spLocks noGrp="1"/>
          </p:cNvSpPr>
          <p:nvPr>
            <p:ph type="title"/>
          </p:nvPr>
        </p:nvSpPr>
        <p:spPr>
          <a:xfrm>
            <a:off x="457200" y="273600"/>
            <a:ext cx="8229240" cy="1191945"/>
          </a:xfrm>
        </p:spPr>
        <p:txBody>
          <a:bodyPr/>
          <a:lstStyle/>
          <a:p>
            <a:pPr algn="ctr"/>
            <a:r>
              <a:rPr lang="en-US" sz="3600" b="1" dirty="0">
                <a:latin typeface="Times New Roman" pitchFamily="18" charset="0"/>
                <a:cs typeface="Times New Roman" pitchFamily="18" charset="0"/>
              </a:rPr>
              <a:t>INTRODUCTION</a:t>
            </a:r>
            <a:endParaRPr lang="en-US" b="1" dirty="0">
              <a:latin typeface="Times New Roman" pitchFamily="18" charset="0"/>
              <a:cs typeface="Times New Roman" pitchFamily="18" charset="0"/>
            </a:endParaRPr>
          </a:p>
        </p:txBody>
      </p:sp>
      <p:sp>
        <p:nvSpPr>
          <p:cNvPr id="3" name="Text Placeholder 2">
            <a:extLst>
              <a:ext uri="{FF2B5EF4-FFF2-40B4-BE49-F238E27FC236}">
                <a16:creationId xmlns:a16="http://schemas.microsoft.com/office/drawing/2014/main" id="{1D214CA4-561B-48E5-986A-545ACC4F36CF}"/>
              </a:ext>
            </a:extLst>
          </p:cNvPr>
          <p:cNvSpPr>
            <a:spLocks noGrp="1"/>
          </p:cNvSpPr>
          <p:nvPr>
            <p:ph type="body"/>
          </p:nvPr>
        </p:nvSpPr>
        <p:spPr>
          <a:xfrm>
            <a:off x="457200" y="867747"/>
            <a:ext cx="8229240" cy="4714053"/>
          </a:xfrm>
        </p:spPr>
        <p:txBody>
          <a:bodyPr>
            <a:noAutofit/>
          </a:bodyPr>
          <a:lstStyle/>
          <a:p>
            <a:pPr>
              <a:lnSpc>
                <a:spcPct val="100000"/>
              </a:lnSpc>
            </a:pPr>
            <a:endParaRPr lang="en-IN" sz="2400" dirty="0">
              <a:effectLst/>
              <a:latin typeface="Times New Roman" panose="02020603050405020304" pitchFamily="18" charset="0"/>
              <a:ea typeface="Times New Roman" panose="02020603050405020304" pitchFamily="18" charset="0"/>
            </a:endParaRPr>
          </a:p>
          <a:p>
            <a:pPr>
              <a:lnSpc>
                <a:spcPct val="100000"/>
              </a:lnSpc>
            </a:pPr>
            <a:r>
              <a:rPr lang="en-IN" sz="2400" dirty="0">
                <a:effectLst/>
                <a:latin typeface="Times New Roman" panose="02020603050405020304" pitchFamily="18" charset="0"/>
                <a:ea typeface="Times New Roman" panose="02020603050405020304" pitchFamily="18" charset="0"/>
              </a:rPr>
              <a:t>Computer security represents a challenge to education because of its interdisciplinary nature. Topics in computer security are drawn from areas ranging from theoretical aspects of computing to applied aspects of knowledge technology management. On concept for this measure has emerged because the ‘capture the flag’ competition. Attack-oriented CTF competitions attempts to </a:t>
            </a:r>
            <a:r>
              <a:rPr lang="en-IN" sz="2400" dirty="0" err="1">
                <a:effectLst/>
                <a:latin typeface="Times New Roman" panose="02020603050405020304" pitchFamily="18" charset="0"/>
                <a:ea typeface="Times New Roman" panose="02020603050405020304" pitchFamily="18" charset="0"/>
              </a:rPr>
              <a:t>distill</a:t>
            </a:r>
            <a:r>
              <a:rPr lang="en-IN" sz="2400" dirty="0">
                <a:effectLst/>
                <a:latin typeface="Times New Roman" panose="02020603050405020304" pitchFamily="18" charset="0"/>
                <a:ea typeface="Times New Roman" panose="02020603050405020304" pitchFamily="18" charset="0"/>
              </a:rPr>
              <a:t> the essence of the various aspects of professional computer security work into one short exercise that's objectively measurable. The areas that CTF competitions operate </a:t>
            </a:r>
            <a:r>
              <a:rPr lang="en-IN" sz="2400" dirty="0" err="1">
                <a:effectLst/>
                <a:latin typeface="Times New Roman" panose="02020603050405020304" pitchFamily="18" charset="0"/>
                <a:ea typeface="Times New Roman" panose="02020603050405020304" pitchFamily="18" charset="0"/>
              </a:rPr>
              <a:t>anvulnerability</a:t>
            </a:r>
            <a:r>
              <a:rPr lang="en-IN" sz="2400" dirty="0">
                <a:effectLst/>
                <a:latin typeface="Times New Roman" panose="02020603050405020304" pitchFamily="18" charset="0"/>
                <a:ea typeface="Times New Roman" panose="02020603050405020304" pitchFamily="18" charset="0"/>
              </a:rPr>
              <a:t> exposure, exploit creation, toolkit creation, and operational tradecraft.</a:t>
            </a:r>
            <a:endParaRPr lang="en-US" sz="2400" dirty="0"/>
          </a:p>
        </p:txBody>
      </p:sp>
    </p:spTree>
    <p:extLst>
      <p:ext uri="{BB962C8B-B14F-4D97-AF65-F5344CB8AC3E}">
        <p14:creationId xmlns:p14="http://schemas.microsoft.com/office/powerpoint/2010/main" val="566629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34782759"/>
              </p:ext>
            </p:extLst>
          </p:nvPr>
        </p:nvGraphicFramePr>
        <p:xfrm>
          <a:off x="748299" y="551145"/>
          <a:ext cx="7719295" cy="5686817"/>
        </p:xfrm>
        <a:graphic>
          <a:graphicData uri="http://schemas.openxmlformats.org/drawingml/2006/table">
            <a:tbl>
              <a:tblPr firstRow="1" firstCol="1" lastRow="1" lastCol="1" bandRow="1" bandCol="1">
                <a:tableStyleId>{5C22544A-7EE6-4342-B048-85BDC9FD1C3A}</a:tableStyleId>
              </a:tblPr>
              <a:tblGrid>
                <a:gridCol w="784896">
                  <a:extLst>
                    <a:ext uri="{9D8B030D-6E8A-4147-A177-3AD203B41FA5}">
                      <a16:colId xmlns:a16="http://schemas.microsoft.com/office/drawing/2014/main" val="20000"/>
                    </a:ext>
                  </a:extLst>
                </a:gridCol>
                <a:gridCol w="889397">
                  <a:extLst>
                    <a:ext uri="{9D8B030D-6E8A-4147-A177-3AD203B41FA5}">
                      <a16:colId xmlns:a16="http://schemas.microsoft.com/office/drawing/2014/main" val="20001"/>
                    </a:ext>
                  </a:extLst>
                </a:gridCol>
                <a:gridCol w="869565">
                  <a:extLst>
                    <a:ext uri="{9D8B030D-6E8A-4147-A177-3AD203B41FA5}">
                      <a16:colId xmlns:a16="http://schemas.microsoft.com/office/drawing/2014/main" val="20002"/>
                    </a:ext>
                  </a:extLst>
                </a:gridCol>
                <a:gridCol w="1038138">
                  <a:extLst>
                    <a:ext uri="{9D8B030D-6E8A-4147-A177-3AD203B41FA5}">
                      <a16:colId xmlns:a16="http://schemas.microsoft.com/office/drawing/2014/main" val="20003"/>
                    </a:ext>
                  </a:extLst>
                </a:gridCol>
                <a:gridCol w="1210526">
                  <a:extLst>
                    <a:ext uri="{9D8B030D-6E8A-4147-A177-3AD203B41FA5}">
                      <a16:colId xmlns:a16="http://schemas.microsoft.com/office/drawing/2014/main" val="20004"/>
                    </a:ext>
                  </a:extLst>
                </a:gridCol>
                <a:gridCol w="1025172">
                  <a:extLst>
                    <a:ext uri="{9D8B030D-6E8A-4147-A177-3AD203B41FA5}">
                      <a16:colId xmlns:a16="http://schemas.microsoft.com/office/drawing/2014/main" val="20005"/>
                    </a:ext>
                  </a:extLst>
                </a:gridCol>
                <a:gridCol w="951182">
                  <a:extLst>
                    <a:ext uri="{9D8B030D-6E8A-4147-A177-3AD203B41FA5}">
                      <a16:colId xmlns:a16="http://schemas.microsoft.com/office/drawing/2014/main" val="20006"/>
                    </a:ext>
                  </a:extLst>
                </a:gridCol>
                <a:gridCol w="950419">
                  <a:extLst>
                    <a:ext uri="{9D8B030D-6E8A-4147-A177-3AD203B41FA5}">
                      <a16:colId xmlns:a16="http://schemas.microsoft.com/office/drawing/2014/main" val="20007"/>
                    </a:ext>
                  </a:extLst>
                </a:gridCol>
              </a:tblGrid>
              <a:tr h="3269293">
                <a:tc>
                  <a:txBody>
                    <a:bodyPr/>
                    <a:lstStyle/>
                    <a:p>
                      <a:pPr marL="196215" marR="77470" indent="-102235">
                        <a:spcAft>
                          <a:spcPts val="0"/>
                        </a:spcAft>
                      </a:pPr>
                      <a:r>
                        <a:rPr lang="en-US" sz="1400" b="0" dirty="0">
                          <a:solidFill>
                            <a:schemeClr val="tx1"/>
                          </a:solidFill>
                          <a:effectLst/>
                          <a:latin typeface="+mn-lt"/>
                        </a:rPr>
                        <a:t>TU04</a:t>
                      </a:r>
                      <a:endParaRPr lang="en-IN" sz="1200" b="0" dirty="0">
                        <a:solidFill>
                          <a:schemeClr val="tx1"/>
                        </a:solidFill>
                        <a:effectLst/>
                        <a:latin typeface="+mn-lt"/>
                      </a:endParaRPr>
                    </a:p>
                    <a:p>
                      <a:pPr marL="196215" marR="77470" indent="-102235">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196215" marR="77470" indent="-102235">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196215" marR="77470" indent="-102235">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196215" marR="77470" indent="-102235">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196215" marR="77470" indent="-102235">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196215" marR="77470" indent="-102235">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196215" marR="77470" indent="-102235">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196215" marR="77470" indent="-102235">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196215" marR="77470" indent="-102235">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R="77470">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196215" marR="77470" indent="-102235">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196215" marR="77470" indent="-102235">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196215" marR="77470" indent="-102235">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196215" marR="77470" indent="-102235">
                        <a:spcAft>
                          <a:spcPts val="0"/>
                        </a:spcAft>
                      </a:pPr>
                      <a:r>
                        <a:rPr lang="en-US" sz="1400" b="0" dirty="0">
                          <a:solidFill>
                            <a:schemeClr val="tx1"/>
                          </a:solidFill>
                          <a:effectLst/>
                          <a:latin typeface="+mn-lt"/>
                        </a:rPr>
                        <a:t> </a:t>
                      </a:r>
                      <a:endParaRPr lang="en-IN" sz="1200" b="0" dirty="0">
                        <a:solidFill>
                          <a:schemeClr val="tx1"/>
                        </a:solidFill>
                        <a:effectLst/>
                        <a:latin typeface="+mn-lt"/>
                        <a:ea typeface="Times New Roman"/>
                        <a:cs typeface="Calibri"/>
                      </a:endParaRPr>
                    </a:p>
                  </a:txBody>
                  <a:tcPr marL="3175" marR="31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80010" marR="76835" algn="ctr">
                        <a:spcAft>
                          <a:spcPts val="0"/>
                        </a:spcAft>
                      </a:pPr>
                      <a:r>
                        <a:rPr lang="en-US" sz="1400" b="0" dirty="0">
                          <a:solidFill>
                            <a:schemeClr val="tx1"/>
                          </a:solidFill>
                          <a:effectLst/>
                          <a:latin typeface="+mn-lt"/>
                        </a:rPr>
                        <a:t>Remote </a:t>
                      </a:r>
                      <a:r>
                        <a:rPr lang="en-US" sz="1400" b="0" dirty="0" err="1">
                          <a:solidFill>
                            <a:schemeClr val="tx1"/>
                          </a:solidFill>
                          <a:effectLst/>
                          <a:latin typeface="+mn-lt"/>
                        </a:rPr>
                        <a:t>libc</a:t>
                      </a:r>
                      <a:r>
                        <a:rPr lang="en-US" sz="1400" b="0" dirty="0">
                          <a:solidFill>
                            <a:schemeClr val="tx1"/>
                          </a:solidFill>
                          <a:effectLst/>
                          <a:latin typeface="+mn-lt"/>
                        </a:rPr>
                        <a:t> file upload</a:t>
                      </a:r>
                      <a:endParaRPr lang="en-IN" sz="1200" b="0" dirty="0">
                        <a:solidFill>
                          <a:schemeClr val="tx1"/>
                        </a:solidFill>
                        <a:effectLst/>
                        <a:latin typeface="+mn-lt"/>
                      </a:endParaRPr>
                    </a:p>
                    <a:p>
                      <a:pPr marL="80010" marR="76835" algn="ctr">
                        <a:spcAft>
                          <a:spcPts val="0"/>
                        </a:spcAft>
                      </a:pPr>
                      <a:r>
                        <a:rPr lang="en-US" sz="1400" b="0" dirty="0">
                          <a:solidFill>
                            <a:schemeClr val="tx1"/>
                          </a:solidFill>
                          <a:effectLst/>
                          <a:latin typeface="+mn-lt"/>
                        </a:rPr>
                        <a:t>(Exploitation Mode)</a:t>
                      </a:r>
                      <a:endParaRPr lang="en-IN" sz="1200" b="0" dirty="0">
                        <a:solidFill>
                          <a:schemeClr val="tx1"/>
                        </a:solidFill>
                        <a:effectLst/>
                        <a:latin typeface="+mn-lt"/>
                      </a:endParaRPr>
                    </a:p>
                    <a:p>
                      <a:pPr marL="80010" marR="76835" algn="ctr">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80010" marR="76835" algn="ctr">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80010" marR="76835" algn="ctr">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80010" marR="76835" algn="ctr">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80010" marR="76835" algn="ctr">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80010" marR="76835" algn="ctr">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80010" marR="76835" algn="ctr">
                        <a:spcAft>
                          <a:spcPts val="0"/>
                        </a:spcAft>
                      </a:pPr>
                      <a:r>
                        <a:rPr lang="en-US" sz="1400" b="0" dirty="0">
                          <a:solidFill>
                            <a:schemeClr val="tx1"/>
                          </a:solidFill>
                          <a:effectLst/>
                          <a:latin typeface="+mn-lt"/>
                        </a:rPr>
                        <a:t> </a:t>
                      </a:r>
                      <a:endParaRPr lang="en-IN" sz="1200" b="0" dirty="0">
                        <a:solidFill>
                          <a:schemeClr val="tx1"/>
                        </a:solidFill>
                        <a:effectLst/>
                        <a:latin typeface="+mn-lt"/>
                      </a:endParaRPr>
                    </a:p>
                  </a:txBody>
                  <a:tcPr marL="3175" marR="31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5715" algn="ctr">
                        <a:lnSpc>
                          <a:spcPts val="1355"/>
                        </a:lnSpc>
                        <a:spcAft>
                          <a:spcPts val="0"/>
                        </a:spcAft>
                      </a:pPr>
                      <a:r>
                        <a:rPr lang="en-US" sz="1400" b="0" dirty="0">
                          <a:solidFill>
                            <a:schemeClr val="tx1"/>
                          </a:solidFill>
                          <a:effectLst/>
                          <a:latin typeface="+mn-lt"/>
                        </a:rPr>
                        <a:t>A</a:t>
                      </a:r>
                      <a:endParaRPr lang="en-IN" sz="1200" b="0" dirty="0">
                        <a:solidFill>
                          <a:schemeClr val="tx1"/>
                        </a:solidFill>
                        <a:effectLst/>
                        <a:latin typeface="+mn-lt"/>
                      </a:endParaRPr>
                    </a:p>
                    <a:p>
                      <a:pPr marL="5715" algn="ctr">
                        <a:lnSpc>
                          <a:spcPts val="1355"/>
                        </a:lnSpc>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5715" algn="ctr">
                        <a:lnSpc>
                          <a:spcPts val="1355"/>
                        </a:lnSpc>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5715" algn="ctr">
                        <a:lnSpc>
                          <a:spcPts val="1355"/>
                        </a:lnSpc>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5715" algn="ctr">
                        <a:lnSpc>
                          <a:spcPts val="1355"/>
                        </a:lnSpc>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5715" algn="ctr">
                        <a:lnSpc>
                          <a:spcPts val="1355"/>
                        </a:lnSpc>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5715" algn="ctr">
                        <a:lnSpc>
                          <a:spcPts val="1355"/>
                        </a:lnSpc>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5715" algn="ctr">
                        <a:lnSpc>
                          <a:spcPts val="1355"/>
                        </a:lnSpc>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5715" algn="ctr">
                        <a:lnSpc>
                          <a:spcPts val="1355"/>
                        </a:lnSpc>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5715" algn="ctr">
                        <a:lnSpc>
                          <a:spcPts val="1355"/>
                        </a:lnSpc>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5715" algn="ctr">
                        <a:lnSpc>
                          <a:spcPts val="1355"/>
                        </a:lnSpc>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5715" algn="ctr">
                        <a:lnSpc>
                          <a:spcPts val="1355"/>
                        </a:lnSpc>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5715" algn="ctr">
                        <a:lnSpc>
                          <a:spcPts val="1355"/>
                        </a:lnSpc>
                        <a:spcAft>
                          <a:spcPts val="0"/>
                        </a:spcAft>
                      </a:pPr>
                      <a:endParaRPr lang="en-IN" sz="1200" b="0" dirty="0">
                        <a:solidFill>
                          <a:schemeClr val="tx1"/>
                        </a:solidFill>
                        <a:effectLst/>
                        <a:latin typeface="+mn-lt"/>
                        <a:ea typeface="Times New Roman"/>
                        <a:cs typeface="Calibri"/>
                      </a:endParaRPr>
                    </a:p>
                  </a:txBody>
                  <a:tcPr marL="3175" marR="31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130810" marR="108585" indent="-15240" algn="just">
                        <a:spcAft>
                          <a:spcPts val="0"/>
                        </a:spcAft>
                      </a:pPr>
                      <a:r>
                        <a:rPr lang="en-US" sz="1400" b="0" dirty="0">
                          <a:solidFill>
                            <a:schemeClr val="tx1"/>
                          </a:solidFill>
                          <a:effectLst/>
                          <a:latin typeface="+mn-lt"/>
                        </a:rPr>
                        <a:t>Enter the location of remote </a:t>
                      </a:r>
                      <a:r>
                        <a:rPr lang="en-US" sz="1400" b="0" dirty="0" err="1">
                          <a:solidFill>
                            <a:schemeClr val="tx1"/>
                          </a:solidFill>
                          <a:effectLst/>
                          <a:latin typeface="+mn-lt"/>
                        </a:rPr>
                        <a:t>libc</a:t>
                      </a:r>
                      <a:r>
                        <a:rPr lang="en-US" sz="1400" b="0" dirty="0">
                          <a:solidFill>
                            <a:schemeClr val="tx1"/>
                          </a:solidFill>
                          <a:effectLst/>
                          <a:latin typeface="+mn-lt"/>
                        </a:rPr>
                        <a:t> file..</a:t>
                      </a:r>
                      <a:endParaRPr lang="en-IN" sz="1200" b="0" dirty="0">
                        <a:solidFill>
                          <a:schemeClr val="tx1"/>
                        </a:solidFill>
                        <a:effectLst/>
                        <a:latin typeface="+mn-lt"/>
                      </a:endParaRPr>
                    </a:p>
                    <a:p>
                      <a:pPr marL="130810" marR="108585" indent="-15240" algn="just">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130810" marR="108585" indent="-15240" algn="just">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130810" marR="108585" indent="-15240" algn="just">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130810" marR="108585" indent="-15240" algn="just">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130810" marR="108585" indent="-15240" algn="just">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130810" marR="108585" indent="-15240" algn="just">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130810" marR="108585" indent="-15240" algn="just">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130810" marR="108585" indent="-15240" algn="just">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130810" marR="108585" indent="-15240" algn="just">
                        <a:spcAft>
                          <a:spcPts val="0"/>
                        </a:spcAft>
                      </a:pPr>
                      <a:r>
                        <a:rPr lang="en-US" sz="1400" b="0" dirty="0">
                          <a:solidFill>
                            <a:schemeClr val="tx1"/>
                          </a:solidFill>
                          <a:effectLst/>
                          <a:latin typeface="+mn-lt"/>
                        </a:rPr>
                        <a:t>       </a:t>
                      </a:r>
                      <a:endParaRPr lang="en-IN" sz="1200" b="0" dirty="0">
                        <a:solidFill>
                          <a:schemeClr val="tx1"/>
                        </a:solidFill>
                        <a:effectLst/>
                        <a:latin typeface="+mn-lt"/>
                        <a:ea typeface="Times New Roman"/>
                        <a:cs typeface="Calibri"/>
                      </a:endParaRPr>
                    </a:p>
                  </a:txBody>
                  <a:tcPr marL="3175" marR="31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123190" marR="114935" algn="just">
                        <a:spcAft>
                          <a:spcPts val="0"/>
                        </a:spcAft>
                      </a:pPr>
                      <a:r>
                        <a:rPr lang="en-US" sz="1400" b="0" dirty="0">
                          <a:solidFill>
                            <a:schemeClr val="tx1"/>
                          </a:solidFill>
                          <a:effectLst/>
                          <a:latin typeface="+mn-lt"/>
                        </a:rPr>
                        <a:t>Checks       whether it is a shared library file</a:t>
                      </a:r>
                      <a:endParaRPr lang="en-IN" sz="1200" b="0" dirty="0">
                        <a:solidFill>
                          <a:schemeClr val="tx1"/>
                        </a:solidFill>
                        <a:effectLst/>
                        <a:latin typeface="+mn-lt"/>
                      </a:endParaRPr>
                    </a:p>
                    <a:p>
                      <a:pPr marL="123190" marR="114935" algn="just">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123190" marR="114935" algn="just">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123190" marR="114935" algn="just">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123190" marR="114935" algn="just">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123190" marR="114935" algn="just">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123190" marR="114935" algn="just">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123190" marR="114935" algn="just">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123190" marR="114935" algn="just">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115570" marR="88900" algn="just">
                        <a:spcAft>
                          <a:spcPts val="0"/>
                        </a:spcAft>
                      </a:pPr>
                      <a:endParaRPr lang="en-IN" sz="1200" b="0" dirty="0">
                        <a:solidFill>
                          <a:schemeClr val="tx1"/>
                        </a:solidFill>
                        <a:effectLst/>
                        <a:latin typeface="+mn-lt"/>
                        <a:ea typeface="Times New Roman"/>
                        <a:cs typeface="Calibri"/>
                      </a:endParaRPr>
                    </a:p>
                  </a:txBody>
                  <a:tcPr marL="3175" marR="31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90170" marR="86995" algn="ctr">
                        <a:spcAft>
                          <a:spcPts val="0"/>
                        </a:spcAft>
                      </a:pPr>
                      <a:r>
                        <a:rPr lang="en-US" sz="1400" b="0" dirty="0">
                          <a:solidFill>
                            <a:schemeClr val="tx1"/>
                          </a:solidFill>
                          <a:effectLst/>
                          <a:latin typeface="+mn-lt"/>
                        </a:rPr>
                        <a:t>If uploaded file is a shared library file it should process the file successfully.</a:t>
                      </a:r>
                      <a:endParaRPr lang="en-IN" sz="1200" b="0" dirty="0">
                        <a:solidFill>
                          <a:schemeClr val="tx1"/>
                        </a:solidFill>
                        <a:effectLst/>
                        <a:latin typeface="+mn-lt"/>
                      </a:endParaRPr>
                    </a:p>
                    <a:p>
                      <a:pPr marL="90170" marR="86995" algn="ctr">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90170" marR="86995" algn="ctr">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90170" marR="86995" algn="ctr">
                        <a:spcAft>
                          <a:spcPts val="0"/>
                        </a:spcAft>
                      </a:pPr>
                      <a:endParaRPr lang="en-IN" sz="1200" b="0" dirty="0">
                        <a:solidFill>
                          <a:schemeClr val="tx1"/>
                        </a:solidFill>
                        <a:effectLst/>
                        <a:latin typeface="+mn-lt"/>
                        <a:ea typeface="Times New Roman"/>
                        <a:cs typeface="Calibri"/>
                      </a:endParaRPr>
                    </a:p>
                  </a:txBody>
                  <a:tcPr marL="3175" marR="31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76200" marR="69850" algn="ctr">
                        <a:spcAft>
                          <a:spcPts val="0"/>
                        </a:spcAft>
                      </a:pPr>
                      <a:r>
                        <a:rPr lang="en-US" sz="1400" b="0" dirty="0">
                          <a:solidFill>
                            <a:schemeClr val="tx1"/>
                          </a:solidFill>
                          <a:effectLst/>
                          <a:latin typeface="+mn-lt"/>
                        </a:rPr>
                        <a:t>The upload Shared library file is  processed successfully.</a:t>
                      </a:r>
                      <a:endParaRPr lang="en-IN" sz="1200" b="0" dirty="0">
                        <a:solidFill>
                          <a:schemeClr val="tx1"/>
                        </a:solidFill>
                        <a:effectLst/>
                        <a:latin typeface="+mn-lt"/>
                      </a:endParaRPr>
                    </a:p>
                    <a:p>
                      <a:pPr marL="76200" marR="69850" algn="ctr">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76200" marR="69850" algn="ctr">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76200" marR="69850" algn="ctr">
                        <a:spcAft>
                          <a:spcPts val="0"/>
                        </a:spcAft>
                      </a:pPr>
                      <a:r>
                        <a:rPr lang="en-US" sz="1400" b="0" dirty="0">
                          <a:solidFill>
                            <a:schemeClr val="tx1"/>
                          </a:solidFill>
                          <a:effectLst/>
                          <a:latin typeface="+mn-lt"/>
                        </a:rPr>
                        <a:t> </a:t>
                      </a:r>
                      <a:endParaRPr lang="en-IN" sz="1200" b="0" dirty="0">
                        <a:solidFill>
                          <a:schemeClr val="tx1"/>
                        </a:solidFill>
                        <a:effectLst/>
                        <a:latin typeface="+mn-lt"/>
                      </a:endParaRPr>
                    </a:p>
                  </a:txBody>
                  <a:tcPr marL="3175" marR="31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218440" marR="212725" algn="ctr">
                        <a:lnSpc>
                          <a:spcPts val="1355"/>
                        </a:lnSpc>
                        <a:spcAft>
                          <a:spcPts val="0"/>
                        </a:spcAft>
                      </a:pPr>
                      <a:r>
                        <a:rPr lang="en-US" sz="1400" b="0" dirty="0">
                          <a:solidFill>
                            <a:schemeClr val="tx1"/>
                          </a:solidFill>
                          <a:effectLst/>
                          <a:latin typeface="+mn-lt"/>
                        </a:rPr>
                        <a:t>Pass</a:t>
                      </a:r>
                      <a:endParaRPr lang="en-IN" sz="1200" b="0" dirty="0">
                        <a:solidFill>
                          <a:schemeClr val="tx1"/>
                        </a:solidFill>
                        <a:effectLst/>
                        <a:latin typeface="+mn-lt"/>
                      </a:endParaRPr>
                    </a:p>
                    <a:p>
                      <a:pPr marL="218440" marR="212725" algn="ctr">
                        <a:lnSpc>
                          <a:spcPts val="1355"/>
                        </a:lnSpc>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218440" marR="212725" algn="ctr">
                        <a:lnSpc>
                          <a:spcPts val="1355"/>
                        </a:lnSpc>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218440" marR="212725" algn="ctr">
                        <a:lnSpc>
                          <a:spcPts val="1355"/>
                        </a:lnSpc>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218440" marR="212725" algn="ctr">
                        <a:lnSpc>
                          <a:spcPts val="1355"/>
                        </a:lnSpc>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218440" marR="212725" algn="ctr">
                        <a:lnSpc>
                          <a:spcPts val="1355"/>
                        </a:lnSpc>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218440" marR="212725" algn="ctr">
                        <a:lnSpc>
                          <a:spcPts val="1355"/>
                        </a:lnSpc>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218440" marR="212725" algn="ctr">
                        <a:lnSpc>
                          <a:spcPts val="1355"/>
                        </a:lnSpc>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218440" marR="212725" algn="ctr">
                        <a:lnSpc>
                          <a:spcPts val="1355"/>
                        </a:lnSpc>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218440" marR="212725" algn="ctr">
                        <a:lnSpc>
                          <a:spcPts val="1355"/>
                        </a:lnSpc>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218440" marR="212725" algn="ctr">
                        <a:lnSpc>
                          <a:spcPts val="1355"/>
                        </a:lnSpc>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218440" marR="212725" algn="ctr">
                        <a:lnSpc>
                          <a:spcPts val="1355"/>
                        </a:lnSpc>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218440" marR="212725" algn="ctr">
                        <a:lnSpc>
                          <a:spcPts val="1355"/>
                        </a:lnSpc>
                        <a:spcAft>
                          <a:spcPts val="0"/>
                        </a:spcAft>
                      </a:pPr>
                      <a:endParaRPr lang="en-IN" sz="1200" b="0" dirty="0">
                        <a:solidFill>
                          <a:schemeClr val="tx1"/>
                        </a:solidFill>
                        <a:effectLst/>
                        <a:latin typeface="+mn-lt"/>
                        <a:ea typeface="Times New Roman"/>
                        <a:cs typeface="Calibri"/>
                      </a:endParaRPr>
                    </a:p>
                  </a:txBody>
                  <a:tcPr marL="3175" marR="31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2417524">
                <a:tc>
                  <a:txBody>
                    <a:bodyPr/>
                    <a:lstStyle/>
                    <a:p>
                      <a:pPr marL="196215" marR="77470" indent="-102235">
                        <a:spcAft>
                          <a:spcPts val="0"/>
                        </a:spcAft>
                      </a:pPr>
                      <a:endParaRPr lang="en-US" sz="1400" b="0" dirty="0">
                        <a:solidFill>
                          <a:schemeClr val="tx1"/>
                        </a:solidFill>
                        <a:effectLst/>
                        <a:latin typeface="+mn-lt"/>
                        <a:ea typeface="Times New Roman"/>
                        <a:cs typeface="Calibri"/>
                      </a:endParaRPr>
                    </a:p>
                    <a:p>
                      <a:pPr marL="196215" marR="77470" indent="-102235">
                        <a:spcAft>
                          <a:spcPts val="0"/>
                        </a:spcAft>
                      </a:pPr>
                      <a:r>
                        <a:rPr lang="en-US" sz="1400" b="0" dirty="0">
                          <a:solidFill>
                            <a:schemeClr val="tx1"/>
                          </a:solidFill>
                          <a:effectLst/>
                          <a:latin typeface="+mn-lt"/>
                          <a:ea typeface="Times New Roman"/>
                          <a:cs typeface="Calibri"/>
                        </a:rPr>
                        <a:t>TU05</a:t>
                      </a:r>
                      <a:endParaRPr lang="en-IN" sz="1400" b="0" dirty="0">
                        <a:solidFill>
                          <a:schemeClr val="tx1"/>
                        </a:solidFill>
                        <a:effectLst/>
                        <a:latin typeface="+mn-lt"/>
                        <a:ea typeface="Times New Roman"/>
                        <a:cs typeface="Calibri"/>
                      </a:endParaRPr>
                    </a:p>
                  </a:txBody>
                  <a:tcPr marL="3175" marR="31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R="76835" algn="ctr">
                        <a:spcAft>
                          <a:spcPts val="0"/>
                        </a:spcAft>
                      </a:pPr>
                      <a:r>
                        <a:rPr lang="en-US" sz="1400" b="0" dirty="0">
                          <a:solidFill>
                            <a:schemeClr val="tx1"/>
                          </a:solidFill>
                          <a:effectLst/>
                          <a:latin typeface="+mn-lt"/>
                        </a:rPr>
                        <a:t>Remote Ubuntu          Server</a:t>
                      </a:r>
                      <a:endParaRPr lang="en-IN" sz="1200" b="0" dirty="0">
                        <a:solidFill>
                          <a:schemeClr val="tx1"/>
                        </a:solidFill>
                        <a:effectLst/>
                        <a:latin typeface="+mn-lt"/>
                      </a:endParaRPr>
                    </a:p>
                    <a:p>
                      <a:pPr marR="76835" algn="ctr">
                        <a:spcAft>
                          <a:spcPts val="0"/>
                        </a:spcAft>
                      </a:pPr>
                      <a:r>
                        <a:rPr lang="en-US" sz="1400" b="0" dirty="0">
                          <a:solidFill>
                            <a:schemeClr val="tx1"/>
                          </a:solidFill>
                          <a:effectLst/>
                          <a:latin typeface="+mn-lt"/>
                        </a:rPr>
                        <a:t>(Exploitation mode)</a:t>
                      </a:r>
                      <a:endParaRPr lang="en-IN" sz="1200" b="0" dirty="0">
                        <a:solidFill>
                          <a:schemeClr val="tx1"/>
                        </a:solidFill>
                        <a:effectLst/>
                        <a:latin typeface="+mn-lt"/>
                        <a:ea typeface="Times New Roman"/>
                        <a:cs typeface="Calibri"/>
                      </a:endParaRPr>
                    </a:p>
                    <a:p>
                      <a:pPr marR="76835" algn="ctr">
                        <a:spcAft>
                          <a:spcPts val="0"/>
                        </a:spcAft>
                      </a:pPr>
                      <a:endParaRPr lang="en-IN" sz="1400" b="0" dirty="0">
                        <a:solidFill>
                          <a:schemeClr val="tx1"/>
                        </a:solidFill>
                        <a:effectLst/>
                        <a:latin typeface="+mn-lt"/>
                        <a:ea typeface="Times New Roman"/>
                        <a:cs typeface="Calibri"/>
                      </a:endParaRPr>
                    </a:p>
                  </a:txBody>
                  <a:tcPr marL="3175" marR="31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5715" algn="ctr">
                        <a:lnSpc>
                          <a:spcPts val="1355"/>
                        </a:lnSpc>
                        <a:spcAft>
                          <a:spcPts val="0"/>
                        </a:spcAft>
                      </a:pPr>
                      <a:r>
                        <a:rPr lang="en-US" sz="1400" b="0" dirty="0">
                          <a:solidFill>
                            <a:schemeClr val="tx1"/>
                          </a:solidFill>
                          <a:effectLst/>
                          <a:latin typeface="+mn-lt"/>
                          <a:ea typeface="Times New Roman"/>
                          <a:cs typeface="Calibri"/>
                        </a:rPr>
                        <a:t>B</a:t>
                      </a:r>
                      <a:endParaRPr lang="en-IN" sz="1400" b="0" dirty="0">
                        <a:solidFill>
                          <a:schemeClr val="tx1"/>
                        </a:solidFill>
                        <a:effectLst/>
                        <a:latin typeface="+mn-lt"/>
                        <a:ea typeface="Times New Roman"/>
                        <a:cs typeface="Calibri"/>
                      </a:endParaRPr>
                    </a:p>
                  </a:txBody>
                  <a:tcPr marL="3175" marR="31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130810" marR="108585" indent="-15240" algn="just">
                        <a:spcAft>
                          <a:spcPts val="0"/>
                        </a:spcAft>
                      </a:pPr>
                      <a:r>
                        <a:rPr lang="en-US" sz="1400" b="0" dirty="0">
                          <a:solidFill>
                            <a:schemeClr val="tx1"/>
                          </a:solidFill>
                          <a:effectLst/>
                          <a:latin typeface="+mn-lt"/>
                          <a:ea typeface="Times New Roman"/>
                          <a:cs typeface="Calibri"/>
                        </a:rPr>
                        <a:t>          -</a:t>
                      </a:r>
                      <a:endParaRPr lang="en-IN" sz="1400" b="0" dirty="0">
                        <a:solidFill>
                          <a:schemeClr val="tx1"/>
                        </a:solidFill>
                        <a:effectLst/>
                        <a:latin typeface="+mn-lt"/>
                        <a:ea typeface="Times New Roman"/>
                        <a:cs typeface="Calibri"/>
                      </a:endParaRPr>
                    </a:p>
                  </a:txBody>
                  <a:tcPr marL="3175" marR="31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115570" marR="88900" algn="just">
                        <a:spcAft>
                          <a:spcPts val="0"/>
                        </a:spcAft>
                      </a:pPr>
                      <a:r>
                        <a:rPr lang="en-US" sz="1400" b="0" dirty="0">
                          <a:solidFill>
                            <a:schemeClr val="tx1"/>
                          </a:solidFill>
                          <a:effectLst/>
                          <a:latin typeface="+mn-lt"/>
                        </a:rPr>
                        <a:t>The program should try </a:t>
                      </a:r>
                      <a:r>
                        <a:rPr lang="en-US" sz="1400" b="0" dirty="0" err="1">
                          <a:solidFill>
                            <a:schemeClr val="tx1"/>
                          </a:solidFill>
                          <a:effectLst/>
                          <a:latin typeface="+mn-lt"/>
                        </a:rPr>
                        <a:t>upto</a:t>
                      </a:r>
                      <a:r>
                        <a:rPr lang="en-US" sz="1400" b="0" dirty="0">
                          <a:solidFill>
                            <a:schemeClr val="tx1"/>
                          </a:solidFill>
                          <a:effectLst/>
                          <a:latin typeface="+mn-lt"/>
                        </a:rPr>
                        <a:t> 4 times by  incrementing 1 ret gadget </a:t>
                      </a:r>
                      <a:r>
                        <a:rPr lang="en-US" sz="1400" b="0" dirty="0" err="1">
                          <a:solidFill>
                            <a:schemeClr val="tx1"/>
                          </a:solidFill>
                          <a:effectLst/>
                          <a:latin typeface="+mn-lt"/>
                        </a:rPr>
                        <a:t>everytime</a:t>
                      </a:r>
                      <a:r>
                        <a:rPr lang="en-US" sz="1400" b="0" dirty="0">
                          <a:solidFill>
                            <a:schemeClr val="tx1"/>
                          </a:solidFill>
                          <a:effectLst/>
                          <a:latin typeface="+mn-lt"/>
                        </a:rPr>
                        <a:t> trying to place a remote shell </a:t>
                      </a:r>
                      <a:endParaRPr lang="en-IN" sz="1400" b="0" dirty="0">
                        <a:solidFill>
                          <a:schemeClr val="tx1"/>
                        </a:solidFill>
                        <a:effectLst/>
                        <a:latin typeface="+mn-lt"/>
                        <a:ea typeface="Times New Roman"/>
                        <a:cs typeface="Calibri"/>
                      </a:endParaRPr>
                    </a:p>
                  </a:txBody>
                  <a:tcPr marL="3175" marR="31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90170" marR="86995" algn="ctr">
                        <a:spcAft>
                          <a:spcPts val="0"/>
                        </a:spcAft>
                      </a:pPr>
                      <a:endParaRPr lang="en-US" sz="1400" b="0" dirty="0">
                        <a:solidFill>
                          <a:schemeClr val="tx1"/>
                        </a:solidFill>
                        <a:effectLst/>
                        <a:latin typeface="+mn-lt"/>
                        <a:ea typeface="Times New Roman"/>
                        <a:cs typeface="Calibri"/>
                      </a:endParaRPr>
                    </a:p>
                    <a:p>
                      <a:pPr marL="90170" marR="86995" indent="0" algn="ctr" defTabSz="685800" rtl="0" eaLnBrk="1" fontAlgn="auto" latinLnBrk="0" hangingPunct="1">
                        <a:lnSpc>
                          <a:spcPct val="100000"/>
                        </a:lnSpc>
                        <a:spcBef>
                          <a:spcPts val="0"/>
                        </a:spcBef>
                        <a:spcAft>
                          <a:spcPts val="0"/>
                        </a:spcAft>
                        <a:buClrTx/>
                        <a:buSzTx/>
                        <a:buFontTx/>
                        <a:buNone/>
                        <a:tabLst/>
                        <a:defRPr/>
                      </a:pPr>
                      <a:r>
                        <a:rPr lang="en-US" sz="1400" b="0" dirty="0">
                          <a:solidFill>
                            <a:schemeClr val="tx1"/>
                          </a:solidFill>
                          <a:effectLst/>
                          <a:latin typeface="+mn-lt"/>
                        </a:rPr>
                        <a:t>The shell   should be popped under a maximum of 4 tries.</a:t>
                      </a:r>
                    </a:p>
                    <a:p>
                      <a:pPr marL="90170" marR="86995" algn="ctr">
                        <a:spcAft>
                          <a:spcPts val="0"/>
                        </a:spcAft>
                      </a:pPr>
                      <a:endParaRPr lang="en-IN" sz="1400" b="0" dirty="0">
                        <a:solidFill>
                          <a:schemeClr val="tx1"/>
                        </a:solidFill>
                        <a:effectLst/>
                        <a:latin typeface="+mn-lt"/>
                        <a:ea typeface="Times New Roman"/>
                        <a:cs typeface="Calibri"/>
                      </a:endParaRPr>
                    </a:p>
                  </a:txBody>
                  <a:tcPr marL="3175" marR="31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76200" marR="69850" algn="ctr">
                        <a:spcAft>
                          <a:spcPts val="0"/>
                        </a:spcAft>
                      </a:pPr>
                      <a:r>
                        <a:rPr lang="en-US" sz="1400" b="0" dirty="0">
                          <a:solidFill>
                            <a:schemeClr val="tx1"/>
                          </a:solidFill>
                          <a:effectLst/>
                          <a:latin typeface="+mn-lt"/>
                        </a:rPr>
                        <a:t> </a:t>
                      </a:r>
                      <a:endParaRPr lang="en-IN" sz="1200" b="0" dirty="0">
                        <a:solidFill>
                          <a:schemeClr val="tx1"/>
                        </a:solidFill>
                        <a:effectLst/>
                        <a:latin typeface="+mn-lt"/>
                      </a:endParaRPr>
                    </a:p>
                    <a:p>
                      <a:pPr marL="76200" marR="69850" algn="ctr">
                        <a:spcAft>
                          <a:spcPts val="0"/>
                        </a:spcAft>
                      </a:pPr>
                      <a:r>
                        <a:rPr lang="en-US" sz="1400" b="0" dirty="0">
                          <a:solidFill>
                            <a:schemeClr val="tx1"/>
                          </a:solidFill>
                          <a:effectLst/>
                          <a:latin typeface="+mn-lt"/>
                        </a:rPr>
                        <a:t>The shell is popped under 4 tries.</a:t>
                      </a:r>
                      <a:endParaRPr lang="en-IN" sz="1200" b="0" dirty="0">
                        <a:solidFill>
                          <a:schemeClr val="tx1"/>
                        </a:solidFill>
                        <a:effectLst/>
                        <a:latin typeface="+mn-lt"/>
                        <a:ea typeface="Times New Roman"/>
                        <a:cs typeface="Calibri"/>
                      </a:endParaRPr>
                    </a:p>
                    <a:p>
                      <a:pPr marL="76200" marR="69850" algn="ctr">
                        <a:spcAft>
                          <a:spcPts val="0"/>
                        </a:spcAft>
                      </a:pPr>
                      <a:endParaRPr lang="en-IN" sz="1400" b="0" dirty="0">
                        <a:solidFill>
                          <a:schemeClr val="tx1"/>
                        </a:solidFill>
                        <a:effectLst/>
                        <a:latin typeface="+mn-lt"/>
                        <a:ea typeface="Times New Roman"/>
                        <a:cs typeface="Calibri"/>
                      </a:endParaRPr>
                    </a:p>
                  </a:txBody>
                  <a:tcPr marL="3175" marR="31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218440" marR="212725" indent="0" algn="ctr" defTabSz="685800" rtl="0" eaLnBrk="1" fontAlgn="auto" latinLnBrk="0" hangingPunct="1">
                        <a:lnSpc>
                          <a:spcPts val="1355"/>
                        </a:lnSpc>
                        <a:spcBef>
                          <a:spcPts val="0"/>
                        </a:spcBef>
                        <a:spcAft>
                          <a:spcPts val="0"/>
                        </a:spcAft>
                        <a:buClrTx/>
                        <a:buSzTx/>
                        <a:buFontTx/>
                        <a:buNone/>
                        <a:tabLst/>
                        <a:defRPr/>
                      </a:pPr>
                      <a:r>
                        <a:rPr lang="en-US" sz="1400" b="0" dirty="0">
                          <a:solidFill>
                            <a:schemeClr val="tx1"/>
                          </a:solidFill>
                          <a:effectLst/>
                          <a:latin typeface="+mn-lt"/>
                        </a:rPr>
                        <a:t>Pass</a:t>
                      </a:r>
                    </a:p>
                    <a:p>
                      <a:pPr marL="218440" marR="212725" algn="ctr">
                        <a:lnSpc>
                          <a:spcPts val="1355"/>
                        </a:lnSpc>
                        <a:spcAft>
                          <a:spcPts val="0"/>
                        </a:spcAft>
                      </a:pPr>
                      <a:endParaRPr lang="en-IN" sz="1400" b="0" dirty="0">
                        <a:solidFill>
                          <a:schemeClr val="tx1"/>
                        </a:solidFill>
                        <a:effectLst/>
                        <a:latin typeface="+mn-lt"/>
                        <a:ea typeface="Times New Roman"/>
                        <a:cs typeface="Calibri"/>
                      </a:endParaRPr>
                    </a:p>
                  </a:txBody>
                  <a:tcPr marL="3175" marR="31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56306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68984E-1637-4C01-9E32-966FE1CF4CC5}"/>
              </a:ext>
            </a:extLst>
          </p:cNvPr>
          <p:cNvSpPr txBox="1"/>
          <p:nvPr/>
        </p:nvSpPr>
        <p:spPr>
          <a:xfrm>
            <a:off x="438539" y="559837"/>
            <a:ext cx="8322906" cy="5278368"/>
          </a:xfrm>
          <a:prstGeom prst="rect">
            <a:avLst/>
          </a:prstGeom>
          <a:noFill/>
        </p:spPr>
        <p:txBody>
          <a:bodyPr wrap="square" rtlCol="0">
            <a:spAutoFit/>
          </a:bodyPr>
          <a:lstStyle/>
          <a:p>
            <a:pPr algn="ctr"/>
            <a:r>
              <a:rPr lang="en-US" sz="3600" b="1" dirty="0">
                <a:effectLst/>
                <a:latin typeface="Times New Roman" panose="02020603050405020304" pitchFamily="18" charset="0"/>
                <a:ea typeface="SimSun" panose="02010600030101010101" pitchFamily="2" charset="-122"/>
              </a:rPr>
              <a:t>CONCLUSION</a:t>
            </a:r>
          </a:p>
          <a:p>
            <a:endParaRPr lang="en-US" dirty="0">
              <a:latin typeface="Times New Roman" panose="02020603050405020304" pitchFamily="18" charset="0"/>
              <a:ea typeface="SimSun" panose="02010600030101010101" pitchFamily="2" charset="-122"/>
            </a:endParaRPr>
          </a:p>
          <a:p>
            <a:pPr>
              <a:lnSpc>
                <a:spcPct val="150000"/>
              </a:lnSpc>
            </a:pPr>
            <a:r>
              <a:rPr lang="en-US" sz="1800" dirty="0">
                <a:effectLst/>
                <a:latin typeface="Times New Roman" panose="02020603050405020304" pitchFamily="18" charset="0"/>
                <a:ea typeface="SimSun" panose="02010600030101010101" pitchFamily="2" charset="-122"/>
              </a:rPr>
              <a:t>In summary, the term ‘capture the flag’, shortly ‘CTF’ and the concepts used in it have been discussed. Also the program is designed to do two different operations, one to find the flag using Reverse Engineering and another one to check vulnerability for any buffer overflow attacks  using Binary Exploitation Method.</a:t>
            </a:r>
          </a:p>
          <a:p>
            <a:endParaRPr lang="en-US" sz="2000" b="1" spc="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3600" b="1" spc="0" dirty="0">
                <a:effectLst/>
                <a:latin typeface="Times New Roman" panose="02020603050405020304" pitchFamily="18" charset="0"/>
                <a:ea typeface="Times New Roman" panose="02020603050405020304" pitchFamily="18" charset="0"/>
                <a:cs typeface="Times New Roman" panose="02020603050405020304" pitchFamily="18" charset="0"/>
              </a:rPr>
              <a:t>FUTURE</a:t>
            </a:r>
            <a:r>
              <a:rPr lang="en-US" sz="3600"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b="1" spc="0" dirty="0">
                <a:effectLst/>
                <a:latin typeface="Times New Roman" panose="02020603050405020304" pitchFamily="18" charset="0"/>
                <a:ea typeface="Times New Roman" panose="02020603050405020304" pitchFamily="18" charset="0"/>
                <a:cs typeface="Times New Roman" panose="02020603050405020304" pitchFamily="18" charset="0"/>
              </a:rPr>
              <a:t>ENHANCEMENT</a:t>
            </a:r>
          </a:p>
          <a:p>
            <a:pPr algn="ctr"/>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US" dirty="0">
                <a:effectLst/>
                <a:latin typeface="Times New Roman" panose="02020603050405020304" pitchFamily="18" charset="0"/>
                <a:ea typeface="Times New Roman" panose="02020603050405020304" pitchFamily="18" charset="0"/>
              </a:rPr>
              <a:t>In the further enhancement we are planning to make the reverse Engineering mode and add some more features to Exploitation mode like a shellcode </a:t>
            </a:r>
            <a:r>
              <a:rPr lang="en-US" dirty="0" err="1">
                <a:effectLst/>
                <a:latin typeface="Times New Roman" panose="02020603050405020304" pitchFamily="18" charset="0"/>
                <a:ea typeface="Times New Roman" panose="02020603050405020304" pitchFamily="18" charset="0"/>
              </a:rPr>
              <a:t>ROPchain</a:t>
            </a:r>
            <a:r>
              <a:rPr lang="en-US" dirty="0">
                <a:effectLst/>
                <a:latin typeface="Times New Roman" panose="02020603050405020304" pitchFamily="18" charset="0"/>
                <a:ea typeface="Times New Roman" panose="02020603050405020304" pitchFamily="18" charset="0"/>
              </a:rPr>
              <a:t> useful when exploiting a statically linked binary.</a:t>
            </a:r>
          </a:p>
          <a:p>
            <a:endParaRPr lang="en-US" dirty="0"/>
          </a:p>
        </p:txBody>
      </p:sp>
    </p:spTree>
    <p:extLst>
      <p:ext uri="{BB962C8B-B14F-4D97-AF65-F5344CB8AC3E}">
        <p14:creationId xmlns:p14="http://schemas.microsoft.com/office/powerpoint/2010/main" val="1755767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7452E29-25C7-4066-809E-12B128387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492241"/>
            <a:ext cx="7744408" cy="4201837"/>
          </a:xfrm>
          <a:prstGeom prst="rect">
            <a:avLst/>
          </a:prstGeom>
        </p:spPr>
      </p:pic>
      <p:sp>
        <p:nvSpPr>
          <p:cNvPr id="7" name="TextBox 6">
            <a:extLst>
              <a:ext uri="{FF2B5EF4-FFF2-40B4-BE49-F238E27FC236}">
                <a16:creationId xmlns:a16="http://schemas.microsoft.com/office/drawing/2014/main" id="{4EF9F30E-697A-4AB3-AAC9-ECD710B20F8A}"/>
              </a:ext>
            </a:extLst>
          </p:cNvPr>
          <p:cNvSpPr txBox="1"/>
          <p:nvPr/>
        </p:nvSpPr>
        <p:spPr>
          <a:xfrm>
            <a:off x="1119673" y="550506"/>
            <a:ext cx="6354147" cy="523220"/>
          </a:xfrm>
          <a:prstGeom prst="rect">
            <a:avLst/>
          </a:prstGeom>
          <a:noFill/>
        </p:spPr>
        <p:txBody>
          <a:bodyPr wrap="square" rtlCol="0">
            <a:spAutoFit/>
          </a:bodyPr>
          <a:lstStyle/>
          <a:p>
            <a:r>
              <a:rPr lang="en-US" dirty="0"/>
              <a:t>                                         </a:t>
            </a:r>
            <a:r>
              <a:rPr lang="en-US" sz="2800" b="1" dirty="0"/>
              <a:t>Live exploit</a:t>
            </a:r>
          </a:p>
        </p:txBody>
      </p:sp>
    </p:spTree>
    <p:extLst>
      <p:ext uri="{BB962C8B-B14F-4D97-AF65-F5344CB8AC3E}">
        <p14:creationId xmlns:p14="http://schemas.microsoft.com/office/powerpoint/2010/main" val="2818068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9BC115-6A9B-4118-9060-1285B3A3C8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55" y="2193568"/>
            <a:ext cx="6969968" cy="3571875"/>
          </a:xfrm>
          <a:prstGeom prst="rect">
            <a:avLst/>
          </a:prstGeom>
        </p:spPr>
      </p:pic>
      <p:sp>
        <p:nvSpPr>
          <p:cNvPr id="5" name="TextBox 4">
            <a:extLst>
              <a:ext uri="{FF2B5EF4-FFF2-40B4-BE49-F238E27FC236}">
                <a16:creationId xmlns:a16="http://schemas.microsoft.com/office/drawing/2014/main" id="{8527410D-E314-465E-9695-80AF4845C0F5}"/>
              </a:ext>
            </a:extLst>
          </p:cNvPr>
          <p:cNvSpPr txBox="1"/>
          <p:nvPr/>
        </p:nvSpPr>
        <p:spPr>
          <a:xfrm>
            <a:off x="1240971" y="634482"/>
            <a:ext cx="6186196" cy="369332"/>
          </a:xfrm>
          <a:prstGeom prst="rect">
            <a:avLst/>
          </a:prstGeom>
          <a:noFill/>
        </p:spPr>
        <p:txBody>
          <a:bodyPr wrap="square" rtlCol="0">
            <a:spAutoFit/>
          </a:bodyPr>
          <a:lstStyle/>
          <a:p>
            <a:r>
              <a:rPr lang="en-US" dirty="0"/>
              <a:t>                                         Remote exploit</a:t>
            </a:r>
          </a:p>
        </p:txBody>
      </p:sp>
    </p:spTree>
    <p:extLst>
      <p:ext uri="{BB962C8B-B14F-4D97-AF65-F5344CB8AC3E}">
        <p14:creationId xmlns:p14="http://schemas.microsoft.com/office/powerpoint/2010/main" val="2023624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9F8C1B-0E6E-4033-8226-E0C95FEB9159}"/>
              </a:ext>
            </a:extLst>
          </p:cNvPr>
          <p:cNvSpPr txBox="1"/>
          <p:nvPr/>
        </p:nvSpPr>
        <p:spPr>
          <a:xfrm>
            <a:off x="382555" y="1315616"/>
            <a:ext cx="8434874" cy="5355312"/>
          </a:xfrm>
          <a:prstGeom prst="rect">
            <a:avLst/>
          </a:prstGeom>
          <a:noFill/>
        </p:spPr>
        <p:txBody>
          <a:bodyPr wrap="square" rtlCol="0">
            <a:spAutoFit/>
          </a:bodyPr>
          <a:lstStyle/>
          <a:p>
            <a:endParaRPr lang="en-US" dirty="0"/>
          </a:p>
          <a:p>
            <a:endParaRPr lang="en-US" dirty="0"/>
          </a:p>
          <a:p>
            <a:pPr>
              <a:lnSpc>
                <a:spcPct val="150000"/>
              </a:lnSpc>
            </a:pPr>
            <a:r>
              <a:rPr lang="en-US" sz="2400" dirty="0">
                <a:latin typeface="Times New Roman" pitchFamily="18" charset="0"/>
                <a:cs typeface="Times New Roman" pitchFamily="18" charset="0"/>
              </a:rPr>
              <a:t>Published and presented the paper in </a:t>
            </a:r>
            <a:r>
              <a:rPr lang="en-US" sz="2400" b="1" u="sng" dirty="0">
                <a:latin typeface="Times New Roman" pitchFamily="18" charset="0"/>
                <a:cs typeface="Times New Roman" pitchFamily="18" charset="0"/>
              </a:rPr>
              <a:t>EASYCHAIR ICONIC National Conference</a:t>
            </a:r>
            <a:r>
              <a:rPr lang="en-US" sz="2400" dirty="0">
                <a:latin typeface="Times New Roman" pitchFamily="18" charset="0"/>
                <a:cs typeface="Times New Roman" pitchFamily="18" charset="0"/>
              </a:rPr>
              <a:t> which was held on 27/03/2021 at Panimalar Engineering College.</a:t>
            </a:r>
          </a:p>
          <a:p>
            <a:pPr>
              <a:lnSpc>
                <a:spcPct val="150000"/>
              </a:lnSpc>
            </a:pPr>
            <a:endParaRPr lang="en-US" sz="2400" dirty="0">
              <a:latin typeface="Times New Roman" pitchFamily="18" charset="0"/>
              <a:cs typeface="Times New Roman" pitchFamily="18" charset="0"/>
            </a:endParaRPr>
          </a:p>
          <a:p>
            <a:pPr>
              <a:lnSpc>
                <a:spcPct val="150000"/>
              </a:lnSpc>
            </a:pPr>
            <a:r>
              <a:rPr lang="en-US" sz="2400" dirty="0">
                <a:latin typeface="Times New Roman" pitchFamily="18" charset="0"/>
                <a:cs typeface="Times New Roman" pitchFamily="18" charset="0"/>
              </a:rPr>
              <a:t>The Paper title was  </a:t>
            </a:r>
            <a:r>
              <a:rPr lang="en-IN" sz="2400" b="1" dirty="0" err="1">
                <a:effectLst/>
                <a:latin typeface="Times New Roman" panose="02020603050405020304" pitchFamily="18" charset="0"/>
                <a:ea typeface="Times New Roman" panose="02020603050405020304" pitchFamily="18" charset="0"/>
                <a:cs typeface="Times New Roman" pitchFamily="18" charset="0"/>
              </a:rPr>
              <a:t>pyELFer</a:t>
            </a:r>
            <a:r>
              <a:rPr lang="en-IN" sz="2400" b="1" dirty="0">
                <a:effectLst/>
                <a:latin typeface="Times New Roman" panose="02020603050405020304" pitchFamily="18" charset="0"/>
                <a:ea typeface="Times New Roman" panose="02020603050405020304" pitchFamily="18" charset="0"/>
                <a:cs typeface="Times New Roman" pitchFamily="18" charset="0"/>
              </a:rPr>
              <a:t> : PYTHON TOOL FOR ANALYZING AND EXPLOITING ELF BINARIES</a:t>
            </a:r>
          </a:p>
          <a:p>
            <a:pPr>
              <a:lnSpc>
                <a:spcPct val="150000"/>
              </a:lnSpc>
            </a:pPr>
            <a:endParaRPr lang="en-IN" sz="2400" dirty="0">
              <a:effectLst/>
              <a:latin typeface="Times New Roman" panose="02020603050405020304" pitchFamily="18" charset="0"/>
              <a:ea typeface="Times New Roman" panose="02020603050405020304" pitchFamily="18" charset="0"/>
              <a:cs typeface="Times New Roman" pitchFamily="18" charset="0"/>
            </a:endParaRPr>
          </a:p>
          <a:p>
            <a:pPr>
              <a:lnSpc>
                <a:spcPct val="150000"/>
              </a:lnSpc>
            </a:pPr>
            <a:r>
              <a:rPr lang="en-IN" sz="2400" dirty="0">
                <a:effectLst/>
                <a:latin typeface="Times New Roman" panose="02020603050405020304" pitchFamily="18" charset="0"/>
                <a:ea typeface="Times New Roman" panose="02020603050405020304" pitchFamily="18" charset="0"/>
                <a:cs typeface="Times New Roman" pitchFamily="18" charset="0"/>
              </a:rPr>
              <a:t>The paper submission ID was </a:t>
            </a:r>
            <a:r>
              <a:rPr lang="en-IN" sz="2400" b="1" dirty="0">
                <a:effectLst/>
                <a:latin typeface="Times New Roman" panose="02020603050405020304" pitchFamily="18" charset="0"/>
                <a:ea typeface="Times New Roman" panose="02020603050405020304" pitchFamily="18" charset="0"/>
                <a:cs typeface="Times New Roman" pitchFamily="18" charset="0"/>
              </a:rPr>
              <a:t>292</a:t>
            </a:r>
            <a:r>
              <a:rPr lang="en-IN" sz="2400" dirty="0">
                <a:effectLst/>
                <a:latin typeface="Times New Roman" panose="02020603050405020304" pitchFamily="18" charset="0"/>
                <a:ea typeface="Times New Roman" panose="02020603050405020304" pitchFamily="18" charset="0"/>
                <a:cs typeface="Times New Roman" pitchFamily="18" charset="0"/>
              </a:rPr>
              <a:t>.</a:t>
            </a:r>
            <a:endParaRPr lang="en-US" sz="2400" dirty="0">
              <a:effectLst/>
              <a:latin typeface="Times New Roman" panose="02020603050405020304" pitchFamily="18" charset="0"/>
              <a:ea typeface="Times New Roman" panose="02020603050405020304" pitchFamily="18" charset="0"/>
              <a:cs typeface="Times New Roman" pitchFamily="18" charset="0"/>
            </a:endParaRPr>
          </a:p>
          <a:p>
            <a:endParaRPr lang="en-US" dirty="0"/>
          </a:p>
        </p:txBody>
      </p:sp>
      <p:sp>
        <p:nvSpPr>
          <p:cNvPr id="2" name="Title 1">
            <a:extLst>
              <a:ext uri="{FF2B5EF4-FFF2-40B4-BE49-F238E27FC236}">
                <a16:creationId xmlns:a16="http://schemas.microsoft.com/office/drawing/2014/main" id="{F05B8A43-0581-476F-A09F-9CF7BF563CE2}"/>
              </a:ext>
            </a:extLst>
          </p:cNvPr>
          <p:cNvSpPr>
            <a:spLocks noGrp="1"/>
          </p:cNvSpPr>
          <p:nvPr>
            <p:ph type="title"/>
          </p:nvPr>
        </p:nvSpPr>
        <p:spPr/>
        <p:txBody>
          <a:bodyPr/>
          <a:lstStyle/>
          <a:p>
            <a:pPr algn="ctr"/>
            <a:r>
              <a:rPr lang="en-US" dirty="0"/>
              <a:t>  </a:t>
            </a:r>
            <a:r>
              <a:rPr lang="en-US" sz="3600" b="1" dirty="0">
                <a:latin typeface="Times New Roman" pitchFamily="18" charset="0"/>
                <a:cs typeface="Times New Roman" pitchFamily="18" charset="0"/>
              </a:rPr>
              <a:t>PUBLICATION DETAILS</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097095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latin typeface="Times New Roman" pitchFamily="18" charset="0"/>
                <a:cs typeface="Times New Roman" pitchFamily="18" charset="0"/>
              </a:rPr>
              <a:t>REFERENCES</a:t>
            </a:r>
            <a:endParaRPr lang="en-IN" b="1" dirty="0">
              <a:latin typeface="Times New Roman" pitchFamily="18" charset="0"/>
              <a:cs typeface="Times New Roman" pitchFamily="18" charset="0"/>
            </a:endParaRPr>
          </a:p>
        </p:txBody>
      </p:sp>
      <p:sp>
        <p:nvSpPr>
          <p:cNvPr id="3" name="Text Placeholder 2"/>
          <p:cNvSpPr>
            <a:spLocks noGrp="1"/>
          </p:cNvSpPr>
          <p:nvPr>
            <p:ph type="body"/>
          </p:nvPr>
        </p:nvSpPr>
        <p:spPr>
          <a:xfrm>
            <a:off x="457200" y="1604520"/>
            <a:ext cx="8229240" cy="4858910"/>
          </a:xfrm>
        </p:spPr>
        <p:txBody>
          <a:bodyPr>
            <a:normAutofit fontScale="85000" lnSpcReduction="20000"/>
          </a:bodyPr>
          <a:lstStyle/>
          <a:p>
            <a:r>
              <a:rPr lang="en-US" dirty="0" err="1"/>
              <a:t>Popa</a:t>
            </a:r>
            <a:r>
              <a:rPr lang="en-US" dirty="0"/>
              <a:t> Marius, Binary Code Disassembly for Reverse Engineering, December 2012, </a:t>
            </a:r>
            <a:r>
              <a:rPr lang="en-US" u="sng" dirty="0"/>
              <a:t>[</a:t>
            </a:r>
            <a:r>
              <a:rPr lang="en-US" u="sng" dirty="0">
                <a:hlinkClick r:id="rId2"/>
              </a:rPr>
              <a:t>https://www.researchgate.net/publication/235611044_Binary_Code_Disassembly_for_Reverse_Engineering</a:t>
            </a:r>
            <a:r>
              <a:rPr lang="en-US" dirty="0"/>
              <a:t>]</a:t>
            </a:r>
            <a:endParaRPr lang="en-IN" dirty="0"/>
          </a:p>
          <a:p>
            <a:r>
              <a:rPr lang="en-IN" dirty="0"/>
              <a:t>Aleph One</a:t>
            </a:r>
            <a:r>
              <a:rPr lang="en-IN" u="sng" dirty="0"/>
              <a:t>,</a:t>
            </a:r>
            <a:r>
              <a:rPr lang="en-IN" dirty="0"/>
              <a:t> Smashing The Stack For Fun And Profit, </a:t>
            </a:r>
            <a:r>
              <a:rPr lang="en-IN" dirty="0" err="1"/>
              <a:t>Phrack</a:t>
            </a:r>
            <a:r>
              <a:rPr lang="en-IN" dirty="0"/>
              <a:t> Magazine, November 1996[</a:t>
            </a:r>
            <a:r>
              <a:rPr lang="en-IN" u="sng" dirty="0">
                <a:hlinkClick r:id="rId3"/>
              </a:rPr>
              <a:t>http://phrack.org/issues/49/14.html</a:t>
            </a:r>
            <a:r>
              <a:rPr lang="en-IN" u="sng" dirty="0"/>
              <a:t>]</a:t>
            </a:r>
            <a:r>
              <a:rPr lang="en-IN" dirty="0"/>
              <a:t> </a:t>
            </a:r>
            <a:r>
              <a:rPr lang="en-IN" dirty="0" err="1"/>
              <a:t>Nergal</a:t>
            </a:r>
            <a:r>
              <a:rPr lang="en-IN" dirty="0"/>
              <a:t>, The Advanced return-into-lib(c) exploits (</a:t>
            </a:r>
            <a:r>
              <a:rPr lang="en-IN" dirty="0" err="1"/>
              <a:t>PaX</a:t>
            </a:r>
            <a:r>
              <a:rPr lang="en-IN" dirty="0"/>
              <a:t> case study), December 2001,[</a:t>
            </a:r>
            <a:r>
              <a:rPr lang="en-IN" u="sng" dirty="0">
                <a:hlinkClick r:id="rId4"/>
              </a:rPr>
              <a:t>http://phrack.org/issues/58/4.html</a:t>
            </a:r>
            <a:r>
              <a:rPr lang="en-IN" dirty="0"/>
              <a:t>]  </a:t>
            </a:r>
          </a:p>
          <a:p>
            <a:r>
              <a:rPr lang="en-US" dirty="0"/>
              <a:t>Dr. Hector Marco-</a:t>
            </a:r>
            <a:r>
              <a:rPr lang="en-US" dirty="0" err="1"/>
              <a:t>Gisbert</a:t>
            </a:r>
            <a:r>
              <a:rPr lang="en-US" dirty="0"/>
              <a:t> and Dr. Ismael Ripoll-Ripoll, Address Space Layout Randomization (ASLR)</a:t>
            </a:r>
            <a:r>
              <a:rPr lang="en-US" u="sng" dirty="0"/>
              <a:t>, 2018, [</a:t>
            </a:r>
            <a:r>
              <a:rPr lang="en-US" u="sng" dirty="0">
                <a:solidFill>
                  <a:schemeClr val="accent1"/>
                </a:solidFill>
              </a:rPr>
              <a:t>https://i.blackhat.com/briefings/asia/2018/asia-18-Marco-return-to-csu-a-new-method-to-bypass-the-64-bit-Linux-ASLR-wp.pdf</a:t>
            </a:r>
            <a:r>
              <a:rPr lang="en-US" u="sng" dirty="0"/>
              <a:t>]</a:t>
            </a:r>
            <a:endParaRPr lang="en-IN" dirty="0"/>
          </a:p>
          <a:p>
            <a:r>
              <a:rPr lang="en-US" dirty="0"/>
              <a:t>ANGR – A Python Framework for analyzing binaries, </a:t>
            </a:r>
            <a:r>
              <a:rPr lang="en-US" u="sng" dirty="0"/>
              <a:t>[</a:t>
            </a:r>
            <a:r>
              <a:rPr lang="en-US" u="sng" dirty="0">
                <a:solidFill>
                  <a:schemeClr val="accent1"/>
                </a:solidFill>
              </a:rPr>
              <a:t>https://angr.io/</a:t>
            </a:r>
            <a:r>
              <a:rPr lang="en-US" u="sng" dirty="0"/>
              <a:t>]</a:t>
            </a:r>
            <a:endParaRPr lang="en-IN" dirty="0"/>
          </a:p>
          <a:p>
            <a:endParaRPr lang="en-IN" dirty="0"/>
          </a:p>
        </p:txBody>
      </p:sp>
    </p:spTree>
    <p:extLst>
      <p:ext uri="{BB962C8B-B14F-4D97-AF65-F5344CB8AC3E}">
        <p14:creationId xmlns:p14="http://schemas.microsoft.com/office/powerpoint/2010/main" val="1062188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DE8F7AA-8A7A-4795-AB1B-9EE910FC5C49}"/>
              </a:ext>
            </a:extLst>
          </p:cNvPr>
          <p:cNvGraphicFramePr>
            <a:graphicFrameLocks noGrp="1"/>
          </p:cNvGraphicFramePr>
          <p:nvPr>
            <p:extLst>
              <p:ext uri="{D42A27DB-BD31-4B8C-83A1-F6EECF244321}">
                <p14:modId xmlns:p14="http://schemas.microsoft.com/office/powerpoint/2010/main" val="848332791"/>
              </p:ext>
            </p:extLst>
          </p:nvPr>
        </p:nvGraphicFramePr>
        <p:xfrm>
          <a:off x="270588" y="1170162"/>
          <a:ext cx="8602824" cy="5417820"/>
        </p:xfrm>
        <a:graphic>
          <a:graphicData uri="http://schemas.openxmlformats.org/drawingml/2006/table">
            <a:tbl>
              <a:tblPr firstRow="1" bandRow="1">
                <a:tableStyleId>{5C22544A-7EE6-4342-B048-85BDC9FD1C3A}</a:tableStyleId>
              </a:tblPr>
              <a:tblGrid>
                <a:gridCol w="2150706">
                  <a:extLst>
                    <a:ext uri="{9D8B030D-6E8A-4147-A177-3AD203B41FA5}">
                      <a16:colId xmlns:a16="http://schemas.microsoft.com/office/drawing/2014/main" val="2213298563"/>
                    </a:ext>
                  </a:extLst>
                </a:gridCol>
                <a:gridCol w="2150706">
                  <a:extLst>
                    <a:ext uri="{9D8B030D-6E8A-4147-A177-3AD203B41FA5}">
                      <a16:colId xmlns:a16="http://schemas.microsoft.com/office/drawing/2014/main" val="165406697"/>
                    </a:ext>
                  </a:extLst>
                </a:gridCol>
                <a:gridCol w="2150706">
                  <a:extLst>
                    <a:ext uri="{9D8B030D-6E8A-4147-A177-3AD203B41FA5}">
                      <a16:colId xmlns:a16="http://schemas.microsoft.com/office/drawing/2014/main" val="4157340682"/>
                    </a:ext>
                  </a:extLst>
                </a:gridCol>
                <a:gridCol w="2150706">
                  <a:extLst>
                    <a:ext uri="{9D8B030D-6E8A-4147-A177-3AD203B41FA5}">
                      <a16:colId xmlns:a16="http://schemas.microsoft.com/office/drawing/2014/main" val="3887280064"/>
                    </a:ext>
                  </a:extLst>
                </a:gridCol>
              </a:tblGrid>
              <a:tr h="640355">
                <a:tc>
                  <a:txBody>
                    <a:bodyPr/>
                    <a:lstStyle/>
                    <a:p>
                      <a:endParaRPr lang="en-US" dirty="0"/>
                    </a:p>
                    <a:p>
                      <a:r>
                        <a:rPr lang="en-US" dirty="0"/>
                        <a:t> </a:t>
                      </a:r>
                    </a:p>
                    <a:p>
                      <a:r>
                        <a:rPr lang="en-US" dirty="0"/>
                        <a:t>           Author</a:t>
                      </a:r>
                    </a:p>
                  </a:txBody>
                  <a:tcPr/>
                </a:tc>
                <a:tc>
                  <a:txBody>
                    <a:bodyPr/>
                    <a:lstStyle/>
                    <a:p>
                      <a:endParaRPr lang="en-US" dirty="0"/>
                    </a:p>
                    <a:p>
                      <a:endParaRPr lang="en-US" dirty="0"/>
                    </a:p>
                    <a:p>
                      <a:r>
                        <a:rPr lang="en-US" dirty="0"/>
                        <a:t>             Year</a:t>
                      </a:r>
                    </a:p>
                  </a:txBody>
                  <a:tcPr/>
                </a:tc>
                <a:tc>
                  <a:txBody>
                    <a:bodyPr/>
                    <a:lstStyle/>
                    <a:p>
                      <a:endParaRPr lang="en-US" dirty="0"/>
                    </a:p>
                    <a:p>
                      <a:endParaRPr lang="en-US" dirty="0"/>
                    </a:p>
                    <a:p>
                      <a:r>
                        <a:rPr lang="en-US" dirty="0"/>
                        <a:t>             Topic</a:t>
                      </a:r>
                    </a:p>
                  </a:txBody>
                  <a:tcPr/>
                </a:tc>
                <a:tc>
                  <a:txBody>
                    <a:bodyPr/>
                    <a:lstStyle/>
                    <a:p>
                      <a:endParaRPr lang="en-US" dirty="0"/>
                    </a:p>
                    <a:p>
                      <a:endParaRPr lang="en-US" dirty="0"/>
                    </a:p>
                    <a:p>
                      <a:r>
                        <a:rPr lang="en-US" dirty="0"/>
                        <a:t>          Findings</a:t>
                      </a:r>
                    </a:p>
                  </a:txBody>
                  <a:tcPr/>
                </a:tc>
                <a:extLst>
                  <a:ext uri="{0D108BD9-81ED-4DB2-BD59-A6C34878D82A}">
                    <a16:rowId xmlns:a16="http://schemas.microsoft.com/office/drawing/2014/main" val="1491164797"/>
                  </a:ext>
                </a:extLst>
              </a:tr>
              <a:tr h="2024365">
                <a:tc>
                  <a:txBody>
                    <a:bodyPr/>
                    <a:lstStyle/>
                    <a:p>
                      <a:endParaRPr lang="en-US" sz="1100" dirty="0"/>
                    </a:p>
                    <a:p>
                      <a:r>
                        <a:rPr lang="en-US" sz="1100" dirty="0"/>
                        <a:t>1. </a:t>
                      </a:r>
                      <a:r>
                        <a:rPr lang="en-US" sz="1100" dirty="0" err="1"/>
                        <a:t>Popa</a:t>
                      </a:r>
                      <a:r>
                        <a:rPr lang="en-US" sz="1100" dirty="0"/>
                        <a:t> Marius</a:t>
                      </a:r>
                    </a:p>
                  </a:txBody>
                  <a:tcPr/>
                </a:tc>
                <a:tc>
                  <a:txBody>
                    <a:bodyPr/>
                    <a:lstStyle/>
                    <a:p>
                      <a:endParaRPr lang="en-US" sz="1100" dirty="0"/>
                    </a:p>
                    <a:p>
                      <a:r>
                        <a:rPr lang="en-US" sz="1100" dirty="0"/>
                        <a:t>      2012</a:t>
                      </a:r>
                    </a:p>
                  </a:txBody>
                  <a:tcPr/>
                </a:tc>
                <a:tc>
                  <a:txBody>
                    <a:bodyPr/>
                    <a:lstStyle/>
                    <a:p>
                      <a:endParaRPr lang="en-US" sz="1100" dirty="0"/>
                    </a:p>
                    <a:p>
                      <a:r>
                        <a:rPr lang="en-US" sz="1100" dirty="0"/>
                        <a:t>Binary code disassembly for reverse engineering</a:t>
                      </a:r>
                    </a:p>
                    <a:p>
                      <a:endParaRPr lang="en-US" sz="1100" dirty="0"/>
                    </a:p>
                  </a:txBody>
                  <a:tcPr/>
                </a:tc>
                <a:tc>
                  <a:txBody>
                    <a:bodyPr/>
                    <a:lstStyle/>
                    <a:p>
                      <a:r>
                        <a:rPr lang="en-US" sz="1100" b="0" i="0" kern="1200" dirty="0">
                          <a:solidFill>
                            <a:schemeClr val="dk1"/>
                          </a:solidFill>
                          <a:effectLst/>
                          <a:latin typeface="+mn-lt"/>
                          <a:ea typeface="+mn-ea"/>
                          <a:cs typeface="+mn-cs"/>
                        </a:rPr>
                        <a:t> The paper highlights the features of the binary executable files under the x86 architecture and portable format, presents issues of disassembly process of a machine code file and intermediate code, disassembly algorithms which can be applied to a correct and complete reconstruction of the source file written in assembly language, and techniques and tools used in binary code disassembly.</a:t>
                      </a:r>
                      <a:endParaRPr lang="en-US" sz="1100" dirty="0"/>
                    </a:p>
                  </a:txBody>
                  <a:tcPr/>
                </a:tc>
                <a:extLst>
                  <a:ext uri="{0D108BD9-81ED-4DB2-BD59-A6C34878D82A}">
                    <a16:rowId xmlns:a16="http://schemas.microsoft.com/office/drawing/2014/main" val="3893771117"/>
                  </a:ext>
                </a:extLst>
              </a:tr>
              <a:tr h="202436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100" u="none" strike="noStrike" kern="1200" dirty="0">
                          <a:solidFill>
                            <a:schemeClr val="dk1"/>
                          </a:solidFill>
                          <a:effectLst/>
                          <a:latin typeface="+mn-lt"/>
                          <a:ea typeface="+mn-ea"/>
                          <a:cs typeface="+mn-cs"/>
                        </a:rPr>
                        <a:t>2.Aleph One</a:t>
                      </a:r>
                      <a:endParaRPr lang="en-US" sz="1100" dirty="0"/>
                    </a:p>
                    <a:p>
                      <a:endParaRPr lang="en-US" sz="11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100" dirty="0"/>
                        <a:t>November 1996</a:t>
                      </a:r>
                    </a:p>
                    <a:p>
                      <a:endParaRPr lang="en-US" sz="11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mn-lt"/>
                          <a:ea typeface="+mn-ea"/>
                          <a:cs typeface="+mn-cs"/>
                        </a:rPr>
                        <a:t>Smashing The Stack For Fun And Profit</a:t>
                      </a:r>
                      <a:endParaRPr lang="en-US" sz="1100" dirty="0"/>
                    </a:p>
                    <a:p>
                      <a:endParaRPr lang="en-US" sz="11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100" dirty="0"/>
                        <a:t>`smash the stack` [C programming] n. On many C implementations it is possible to corrupt the execution stack by writing past the end of an array declared auto in a routine. Code that does this is said to smash the stack, and can cause return from the routine to jump to a random address. This can produce some of the most insidious data-dependent bugs known to mankind.</a:t>
                      </a:r>
                    </a:p>
                    <a:p>
                      <a:endParaRPr lang="en-US" sz="1100" dirty="0"/>
                    </a:p>
                  </a:txBody>
                  <a:tcPr/>
                </a:tc>
                <a:extLst>
                  <a:ext uri="{0D108BD9-81ED-4DB2-BD59-A6C34878D82A}">
                    <a16:rowId xmlns:a16="http://schemas.microsoft.com/office/drawing/2014/main" val="3716909846"/>
                  </a:ext>
                </a:extLst>
              </a:tr>
            </a:tbl>
          </a:graphicData>
        </a:graphic>
      </p:graphicFrame>
      <p:sp>
        <p:nvSpPr>
          <p:cNvPr id="3" name="TextBox 2"/>
          <p:cNvSpPr txBox="1"/>
          <p:nvPr/>
        </p:nvSpPr>
        <p:spPr>
          <a:xfrm flipH="1">
            <a:off x="1600172" y="313151"/>
            <a:ext cx="5539664" cy="646331"/>
          </a:xfrm>
          <a:prstGeom prst="rect">
            <a:avLst/>
          </a:prstGeom>
          <a:noFill/>
        </p:spPr>
        <p:txBody>
          <a:bodyPr wrap="square" rtlCol="0">
            <a:spAutoFit/>
          </a:bodyPr>
          <a:lstStyle/>
          <a:p>
            <a:pPr algn="ctr"/>
            <a:r>
              <a:rPr lang="en-US" sz="3600" b="1" dirty="0">
                <a:latin typeface="Times New Roman" pitchFamily="18" charset="0"/>
                <a:cs typeface="Times New Roman" pitchFamily="18" charset="0"/>
              </a:rPr>
              <a:t>LITERATURE SURVEY</a:t>
            </a:r>
            <a:endParaRPr lang="en-IN"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3989969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391F485-AEC3-4742-9BF8-2004E44C4D1B}"/>
              </a:ext>
            </a:extLst>
          </p:cNvPr>
          <p:cNvGraphicFramePr>
            <a:graphicFrameLocks noGrp="1"/>
          </p:cNvGraphicFramePr>
          <p:nvPr>
            <p:extLst>
              <p:ext uri="{D42A27DB-BD31-4B8C-83A1-F6EECF244321}">
                <p14:modId xmlns:p14="http://schemas.microsoft.com/office/powerpoint/2010/main" val="1715689665"/>
              </p:ext>
            </p:extLst>
          </p:nvPr>
        </p:nvGraphicFramePr>
        <p:xfrm>
          <a:off x="662472" y="1063690"/>
          <a:ext cx="7595120" cy="4971350"/>
        </p:xfrm>
        <a:graphic>
          <a:graphicData uri="http://schemas.openxmlformats.org/drawingml/2006/table">
            <a:tbl>
              <a:tblPr firstRow="1" bandRow="1">
                <a:tableStyleId>{5C22544A-7EE6-4342-B048-85BDC9FD1C3A}</a:tableStyleId>
              </a:tblPr>
              <a:tblGrid>
                <a:gridCol w="1898780">
                  <a:extLst>
                    <a:ext uri="{9D8B030D-6E8A-4147-A177-3AD203B41FA5}">
                      <a16:colId xmlns:a16="http://schemas.microsoft.com/office/drawing/2014/main" val="3475236315"/>
                    </a:ext>
                  </a:extLst>
                </a:gridCol>
                <a:gridCol w="1898780">
                  <a:extLst>
                    <a:ext uri="{9D8B030D-6E8A-4147-A177-3AD203B41FA5}">
                      <a16:colId xmlns:a16="http://schemas.microsoft.com/office/drawing/2014/main" val="807921081"/>
                    </a:ext>
                  </a:extLst>
                </a:gridCol>
                <a:gridCol w="1898780">
                  <a:extLst>
                    <a:ext uri="{9D8B030D-6E8A-4147-A177-3AD203B41FA5}">
                      <a16:colId xmlns:a16="http://schemas.microsoft.com/office/drawing/2014/main" val="988172546"/>
                    </a:ext>
                  </a:extLst>
                </a:gridCol>
                <a:gridCol w="1898780">
                  <a:extLst>
                    <a:ext uri="{9D8B030D-6E8A-4147-A177-3AD203B41FA5}">
                      <a16:colId xmlns:a16="http://schemas.microsoft.com/office/drawing/2014/main" val="1757183414"/>
                    </a:ext>
                  </a:extLst>
                </a:gridCol>
              </a:tblGrid>
              <a:tr h="321840">
                <a:tc>
                  <a:txBody>
                    <a:bodyPr/>
                    <a:lstStyle/>
                    <a:p>
                      <a:r>
                        <a:rPr lang="en-US" dirty="0"/>
                        <a:t>Author</a:t>
                      </a:r>
                    </a:p>
                  </a:txBody>
                  <a:tcPr/>
                </a:tc>
                <a:tc>
                  <a:txBody>
                    <a:bodyPr/>
                    <a:lstStyle/>
                    <a:p>
                      <a:r>
                        <a:rPr lang="en-US" dirty="0"/>
                        <a:t>Year</a:t>
                      </a:r>
                    </a:p>
                  </a:txBody>
                  <a:tcPr/>
                </a:tc>
                <a:tc>
                  <a:txBody>
                    <a:bodyPr/>
                    <a:lstStyle/>
                    <a:p>
                      <a:r>
                        <a:rPr lang="en-US" dirty="0"/>
                        <a:t>Topic</a:t>
                      </a:r>
                    </a:p>
                  </a:txBody>
                  <a:tcPr/>
                </a:tc>
                <a:tc>
                  <a:txBody>
                    <a:bodyPr/>
                    <a:lstStyle/>
                    <a:p>
                      <a:r>
                        <a:rPr lang="en-US" dirty="0"/>
                        <a:t>Findings</a:t>
                      </a:r>
                    </a:p>
                  </a:txBody>
                  <a:tcPr/>
                </a:tc>
                <a:extLst>
                  <a:ext uri="{0D108BD9-81ED-4DB2-BD59-A6C34878D82A}">
                    <a16:rowId xmlns:a16="http://schemas.microsoft.com/office/drawing/2014/main" val="3941927342"/>
                  </a:ext>
                </a:extLst>
              </a:tr>
              <a:tr h="2043470">
                <a:tc>
                  <a:txBody>
                    <a:bodyPr/>
                    <a:lstStyle/>
                    <a:p>
                      <a:r>
                        <a:rPr lang="en-US" sz="1100" kern="1200" dirty="0">
                          <a:solidFill>
                            <a:schemeClr val="dk1"/>
                          </a:solidFill>
                          <a:effectLst/>
                          <a:latin typeface="+mn-lt"/>
                          <a:ea typeface="+mn-ea"/>
                          <a:cs typeface="+mn-cs"/>
                        </a:rPr>
                        <a:t>3. Nergal</a:t>
                      </a:r>
                      <a:endParaRPr lang="en-US" sz="1100" dirty="0"/>
                    </a:p>
                  </a:txBody>
                  <a:tcPr/>
                </a:tc>
                <a:tc>
                  <a:txBody>
                    <a:bodyPr/>
                    <a:lstStyle/>
                    <a:p>
                      <a:r>
                        <a:rPr lang="en-US" sz="1100" dirty="0"/>
                        <a:t>December 2001</a:t>
                      </a:r>
                    </a:p>
                  </a:txBody>
                  <a:tcPr/>
                </a:tc>
                <a:tc>
                  <a:txBody>
                    <a:bodyPr/>
                    <a:lstStyle/>
                    <a:p>
                      <a:r>
                        <a:rPr lang="en-US" sz="1100" dirty="0"/>
                        <a:t>The advanced return-into-lib(c) exploits</a:t>
                      </a:r>
                    </a:p>
                  </a:txBody>
                  <a:tcPr/>
                </a:tc>
                <a:tc>
                  <a:txBody>
                    <a:bodyPr/>
                    <a:lstStyle/>
                    <a:p>
                      <a:r>
                        <a:rPr lang="en-US" sz="1100" dirty="0"/>
                        <a:t>First, the advanced return-into-lib(c) techniques are described. The second part is devoted to methods of bypassing </a:t>
                      </a:r>
                      <a:r>
                        <a:rPr lang="en-US" sz="1100" dirty="0" err="1"/>
                        <a:t>PaX</a:t>
                      </a:r>
                      <a:r>
                        <a:rPr lang="en-US" sz="1100" dirty="0"/>
                        <a:t> in case of stack buffer overflow (other types of vulnerabilities are discussed at the end)</a:t>
                      </a:r>
                    </a:p>
                  </a:txBody>
                  <a:tcPr/>
                </a:tc>
                <a:extLst>
                  <a:ext uri="{0D108BD9-81ED-4DB2-BD59-A6C34878D82A}">
                    <a16:rowId xmlns:a16="http://schemas.microsoft.com/office/drawing/2014/main" val="701340079"/>
                  </a:ext>
                </a:extLst>
              </a:tr>
              <a:tr h="204347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100" dirty="0"/>
                        <a:t>4. Dr. Hector Marco-</a:t>
                      </a:r>
                      <a:r>
                        <a:rPr lang="en-US" sz="1100" dirty="0" err="1"/>
                        <a:t>Gisbert</a:t>
                      </a:r>
                      <a:endParaRPr lang="en-US" sz="1100" dirty="0"/>
                    </a:p>
                    <a:p>
                      <a:endParaRPr lang="en-US" sz="11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100" dirty="0"/>
                        <a:t>2018</a:t>
                      </a:r>
                    </a:p>
                    <a:p>
                      <a:endParaRPr lang="en-US" sz="11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100" dirty="0"/>
                        <a:t>return-to-</a:t>
                      </a:r>
                      <a:r>
                        <a:rPr lang="en-US" sz="1100" dirty="0" err="1"/>
                        <a:t>csu</a:t>
                      </a:r>
                      <a:r>
                        <a:rPr lang="en-US" sz="1100" dirty="0"/>
                        <a:t>: A New Method to Bypass 64-bit Linux ASLR </a:t>
                      </a:r>
                    </a:p>
                    <a:p>
                      <a:endParaRPr lang="en-US" sz="1100" dirty="0"/>
                    </a:p>
                  </a:txBody>
                  <a:tcPr/>
                </a:tc>
                <a:tc>
                  <a:txBody>
                    <a:bodyPr/>
                    <a:lstStyle/>
                    <a:p>
                      <a:r>
                        <a:rPr lang="en-US" sz="1100" dirty="0"/>
                        <a:t>The major contributions of this paper are as follows:</a:t>
                      </a:r>
                    </a:p>
                    <a:p>
                      <a:r>
                        <a:rPr lang="en-US" sz="1100" dirty="0"/>
                        <a:t> • return-to-</a:t>
                      </a:r>
                      <a:r>
                        <a:rPr lang="en-US" sz="1100" dirty="0" err="1"/>
                        <a:t>csu</a:t>
                      </a:r>
                      <a:r>
                        <a:rPr lang="en-US" sz="1100" dirty="0"/>
                        <a:t>: A new method to bypass the ASLR in 64-bit systems</a:t>
                      </a:r>
                    </a:p>
                    <a:p>
                      <a:r>
                        <a:rPr lang="en-US" sz="1100" dirty="0"/>
                        <a:t> • An universal µROP chain present in all applications to leak arbitrary memory.</a:t>
                      </a:r>
                    </a:p>
                    <a:p>
                      <a:r>
                        <a:rPr lang="en-US" sz="1100" dirty="0"/>
                        <a:t> • A proof of concept of how to use this universal µROP to leak </a:t>
                      </a:r>
                      <a:r>
                        <a:rPr lang="en-US" sz="1100" dirty="0" err="1"/>
                        <a:t>libc</a:t>
                      </a:r>
                      <a:r>
                        <a:rPr lang="en-US" sz="1100" dirty="0"/>
                        <a:t> addresses. </a:t>
                      </a:r>
                    </a:p>
                    <a:p>
                      <a:r>
                        <a:rPr lang="en-US" sz="1100" dirty="0"/>
                        <a:t>• An approach to enrich automatic ROP-chain generators</a:t>
                      </a:r>
                    </a:p>
                    <a:p>
                      <a:endParaRPr lang="en-US" sz="1100" dirty="0"/>
                    </a:p>
                  </a:txBody>
                  <a:tcPr/>
                </a:tc>
                <a:extLst>
                  <a:ext uri="{0D108BD9-81ED-4DB2-BD59-A6C34878D82A}">
                    <a16:rowId xmlns:a16="http://schemas.microsoft.com/office/drawing/2014/main" val="910509552"/>
                  </a:ext>
                </a:extLst>
              </a:tr>
            </a:tbl>
          </a:graphicData>
        </a:graphic>
      </p:graphicFrame>
    </p:spTree>
    <p:extLst>
      <p:ext uri="{BB962C8B-B14F-4D97-AF65-F5344CB8AC3E}">
        <p14:creationId xmlns:p14="http://schemas.microsoft.com/office/powerpoint/2010/main" val="387514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91280" y="404640"/>
            <a:ext cx="6048360" cy="644877"/>
          </a:xfrm>
          <a:prstGeom prst="rect">
            <a:avLst/>
          </a:prstGeom>
          <a:noFill/>
          <a:ln w="0">
            <a:noFill/>
          </a:ln>
          <a:scene3d>
            <a:camera prst="orthographicFront"/>
            <a:lightRig rig="balanced" dir="t">
              <a:rot lat="0" lon="0" rev="2100000"/>
            </a:lightRig>
          </a:scene3d>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3600" b="1" strike="noStrike" spc="-1" dirty="0">
                <a:solidFill>
                  <a:srgbClr val="000000"/>
                </a:solidFill>
                <a:latin typeface="Times New Roman"/>
              </a:rPr>
              <a:t>ABSTRACT</a:t>
            </a:r>
            <a:endParaRPr lang="en-IN" sz="4000" b="0" strike="noStrike" spc="-1" dirty="0">
              <a:latin typeface="Arial"/>
            </a:endParaRPr>
          </a:p>
        </p:txBody>
      </p:sp>
      <p:sp>
        <p:nvSpPr>
          <p:cNvPr id="151" name="CustomShape 2"/>
          <p:cNvSpPr/>
          <p:nvPr/>
        </p:nvSpPr>
        <p:spPr>
          <a:xfrm>
            <a:off x="827640" y="1571760"/>
            <a:ext cx="7776360" cy="469213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479"/>
              </a:spcBef>
            </a:pPr>
            <a:r>
              <a:rPr lang="en-IN" sz="2300" b="0" strike="noStrike" spc="-1" dirty="0">
                <a:latin typeface="Times New Roman"/>
              </a:rPr>
              <a:t>Reverse Engineering of Binary is a process that hackers use it to figure out a program’s components and functionalities and sometimes even get access to the program’s partial source code by decompiling it using a </a:t>
            </a:r>
            <a:r>
              <a:rPr lang="en-IN" sz="2300" b="0" strike="noStrike" spc="-1" dirty="0" err="1">
                <a:latin typeface="Times New Roman"/>
              </a:rPr>
              <a:t>decompiler</a:t>
            </a:r>
            <a:r>
              <a:rPr lang="en-IN" sz="2300" b="0" strike="noStrike" spc="-1" dirty="0">
                <a:latin typeface="Times New Roman"/>
              </a:rPr>
              <a:t> in order to find vulnerabilities in the program. This concept can also be used in capturing the flag contest reverse engineering challenges where a participant has to find the flag secretly hid inside the binary. Our project “pyELFer” is a python program that reverses an ELF binary (ELF-Executable and Linkable Format) and gives information about the binary and mainly optimized for CTF’s challenges where the binary itself find the flag for the challenge and even looks out whether the binary is vulnerable to any overflow attacks. </a:t>
            </a:r>
            <a:endParaRPr lang="en-IN" sz="23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457200" y="273600"/>
            <a:ext cx="8229240" cy="1144800"/>
          </a:xfrm>
          <a:prstGeom prst="rect">
            <a:avLst/>
          </a:prstGeom>
          <a:noFill/>
          <a:ln w="0">
            <a:noFill/>
          </a:ln>
        </p:spPr>
        <p:txBody>
          <a:bodyPr lIns="0" tIns="0" rIns="0" bIns="0" anchor="ctr">
            <a:noAutofit/>
          </a:bodyPr>
          <a:lstStyle/>
          <a:p>
            <a:pPr algn="ctr"/>
            <a:r>
              <a:rPr lang="en-US" sz="3600" b="1" strike="noStrike" spc="-1" dirty="0">
                <a:solidFill>
                  <a:srgbClr val="000000"/>
                </a:solidFill>
                <a:latin typeface="Times New Roman" pitchFamily="18" charset="0"/>
                <a:cs typeface="Times New Roman" pitchFamily="18" charset="0"/>
              </a:rPr>
              <a:t>TECHNOLOGY STACK</a:t>
            </a:r>
            <a:endParaRPr lang="en-US" sz="3600" b="1" strike="noStrike" spc="-1" dirty="0">
              <a:solidFill>
                <a:srgbClr val="FFFFFF"/>
              </a:solidFill>
              <a:latin typeface="Times New Roman" pitchFamily="18" charset="0"/>
              <a:cs typeface="Times New Roman" pitchFamily="18" charset="0"/>
            </a:endParaRPr>
          </a:p>
        </p:txBody>
      </p:sp>
      <p:sp>
        <p:nvSpPr>
          <p:cNvPr id="167" name="TextShape 2"/>
          <p:cNvSpPr txBox="1"/>
          <p:nvPr/>
        </p:nvSpPr>
        <p:spPr>
          <a:xfrm>
            <a:off x="457200" y="1604520"/>
            <a:ext cx="8229240" cy="3977280"/>
          </a:xfrm>
          <a:prstGeom prst="rect">
            <a:avLst/>
          </a:prstGeom>
          <a:noFill/>
          <a:ln w="0">
            <a:noFill/>
          </a:ln>
        </p:spPr>
        <p:txBody>
          <a:bodyPr lIns="0" tIns="0" rIns="0" bIns="0">
            <a:noAutofit/>
          </a:bodyPr>
          <a:lstStyle/>
          <a:p>
            <a:pPr marL="432000" indent="-324000">
              <a:spcBef>
                <a:spcPts val="1417"/>
              </a:spcBef>
              <a:buClr>
                <a:srgbClr val="000000"/>
              </a:buClr>
              <a:buSzPct val="45000"/>
              <a:buFont typeface="Wingdings" charset="2"/>
              <a:buChar char=""/>
            </a:pPr>
            <a:r>
              <a:rPr lang="en-US" sz="2400" b="0" strike="noStrike" spc="-1" dirty="0">
                <a:latin typeface="Times New Roman" pitchFamily="18" charset="0"/>
                <a:cs typeface="Times New Roman" pitchFamily="18" charset="0"/>
              </a:rPr>
              <a:t>Python libraries</a:t>
            </a:r>
          </a:p>
          <a:p>
            <a:pPr marL="432000" indent="-324000">
              <a:spcBef>
                <a:spcPts val="1417"/>
              </a:spcBef>
              <a:buClr>
                <a:srgbClr val="000000"/>
              </a:buClr>
              <a:buSzPct val="45000"/>
              <a:buFont typeface="Wingdings" charset="2"/>
              <a:buChar char=""/>
            </a:pPr>
            <a:r>
              <a:rPr lang="en-US" sz="2400" b="0" strike="noStrike" spc="-1" dirty="0" err="1">
                <a:latin typeface="Times New Roman" pitchFamily="18" charset="0"/>
                <a:cs typeface="Times New Roman" pitchFamily="18" charset="0"/>
              </a:rPr>
              <a:t>Subprocess</a:t>
            </a:r>
            <a:endParaRPr lang="en-US" sz="2400" b="0" strike="noStrike" spc="-1" dirty="0">
              <a:latin typeface="Times New Roman" pitchFamily="18" charset="0"/>
              <a:cs typeface="Times New Roman" pitchFamily="18" charset="0"/>
            </a:endParaRPr>
          </a:p>
          <a:p>
            <a:pPr marL="432000" indent="-324000">
              <a:spcBef>
                <a:spcPts val="1417"/>
              </a:spcBef>
              <a:buClr>
                <a:srgbClr val="000000"/>
              </a:buClr>
              <a:buSzPct val="45000"/>
              <a:buFont typeface="Wingdings" charset="2"/>
              <a:buChar char=""/>
            </a:pPr>
            <a:r>
              <a:rPr lang="en-US" sz="2400" b="0" strike="noStrike" spc="-1" dirty="0" err="1">
                <a:latin typeface="Times New Roman" pitchFamily="18" charset="0"/>
                <a:cs typeface="Times New Roman" pitchFamily="18" charset="0"/>
              </a:rPr>
              <a:t>pwntools</a:t>
            </a:r>
            <a:endParaRPr lang="en-US" sz="2400" b="0" strike="noStrike" spc="-1" dirty="0">
              <a:latin typeface="Times New Roman" pitchFamily="18" charset="0"/>
              <a:cs typeface="Times New Roman" pitchFamily="18" charset="0"/>
            </a:endParaRPr>
          </a:p>
          <a:p>
            <a:pPr marL="432000" indent="-324000">
              <a:spcBef>
                <a:spcPts val="1417"/>
              </a:spcBef>
              <a:buClr>
                <a:srgbClr val="000000"/>
              </a:buClr>
              <a:buSzPct val="45000"/>
              <a:buFont typeface="Wingdings" charset="2"/>
              <a:buChar char=""/>
            </a:pPr>
            <a:r>
              <a:rPr lang="en-US" sz="2400" b="0" strike="noStrike" spc="-1" dirty="0" err="1">
                <a:latin typeface="Times New Roman" pitchFamily="18" charset="0"/>
                <a:cs typeface="Times New Roman" pitchFamily="18" charset="0"/>
              </a:rPr>
              <a:t>angr</a:t>
            </a:r>
            <a:endParaRPr lang="en-US" sz="2400" b="0" strike="noStrike" spc="-1" dirty="0">
              <a:latin typeface="Times New Roman" pitchFamily="18" charset="0"/>
              <a:cs typeface="Times New Roman" pitchFamily="18" charset="0"/>
            </a:endParaRPr>
          </a:p>
          <a:p>
            <a:pPr marL="432000" indent="-324000">
              <a:spcBef>
                <a:spcPts val="1417"/>
              </a:spcBef>
              <a:buClr>
                <a:srgbClr val="000000"/>
              </a:buClr>
              <a:buSzPct val="45000"/>
              <a:buFont typeface="Wingdings" charset="2"/>
              <a:buChar char=""/>
            </a:pPr>
            <a:r>
              <a:rPr lang="en-US" sz="2400" b="0" strike="noStrike" spc="-1" dirty="0">
                <a:latin typeface="Times New Roman" pitchFamily="18" charset="0"/>
                <a:cs typeface="Times New Roman" pitchFamily="18" charset="0"/>
              </a:rPr>
              <a:t>platform</a:t>
            </a:r>
          </a:p>
          <a:p>
            <a:pPr marL="432000" indent="-324000">
              <a:spcBef>
                <a:spcPts val="1417"/>
              </a:spcBef>
              <a:buClr>
                <a:srgbClr val="000000"/>
              </a:buClr>
              <a:buSzPct val="45000"/>
              <a:buFont typeface="Wingdings" charset="2"/>
              <a:buChar char=""/>
            </a:pPr>
            <a:r>
              <a:rPr lang="en-US" sz="2400" b="0" strike="noStrike" spc="-1" dirty="0" err="1">
                <a:latin typeface="Times New Roman" pitchFamily="18" charset="0"/>
                <a:cs typeface="Times New Roman" pitchFamily="18" charset="0"/>
              </a:rPr>
              <a:t>os</a:t>
            </a:r>
            <a:endParaRPr lang="en-US" sz="2400" b="0" strike="noStrike" spc="-1" dirty="0">
              <a:latin typeface="Times New Roman" pitchFamily="18" charset="0"/>
              <a:cs typeface="Times New Roman" pitchFamily="18" charset="0"/>
            </a:endParaRPr>
          </a:p>
          <a:p>
            <a:pPr marL="432000" indent="-324000">
              <a:spcBef>
                <a:spcPts val="1417"/>
              </a:spcBef>
              <a:buClr>
                <a:srgbClr val="000000"/>
              </a:buClr>
              <a:buSzPct val="45000"/>
              <a:buFont typeface="Wingdings" charset="2"/>
              <a:buChar char=""/>
            </a:pPr>
            <a:r>
              <a:rPr lang="en-US" sz="2400" b="0" strike="noStrike" spc="-1" dirty="0">
                <a:latin typeface="Times New Roman" pitchFamily="18" charset="0"/>
                <a:cs typeface="Times New Roman" pitchFamily="18" charset="0"/>
              </a:rPr>
              <a:t>sys</a:t>
            </a:r>
          </a:p>
          <a:p>
            <a:pPr marL="432000" indent="-324000">
              <a:spcBef>
                <a:spcPts val="1417"/>
              </a:spcBef>
              <a:buClr>
                <a:srgbClr val="000000"/>
              </a:buClr>
              <a:buSzPct val="45000"/>
              <a:buFont typeface="Wingdings" charset="2"/>
              <a:buChar char=""/>
            </a:pPr>
            <a:r>
              <a:rPr lang="en-US" sz="2400" b="0" strike="noStrike" spc="-1" dirty="0" err="1">
                <a:latin typeface="Times New Roman" pitchFamily="18" charset="0"/>
                <a:cs typeface="Times New Roman" pitchFamily="18" charset="0"/>
              </a:rPr>
              <a:t>pyelftools</a:t>
            </a:r>
            <a:endParaRPr lang="en-US" sz="2400" b="0" strike="noStrike" spc="-1" dirty="0">
              <a:latin typeface="Times New Roman" pitchFamily="18" charset="0"/>
              <a:cs typeface="Times New Roman" pitchFamily="18" charset="0"/>
            </a:endParaRPr>
          </a:p>
          <a:p>
            <a:pPr marL="432000" indent="-324000">
              <a:spcBef>
                <a:spcPts val="1417"/>
              </a:spcBef>
              <a:buClr>
                <a:srgbClr val="000000"/>
              </a:buClr>
              <a:buSzPct val="45000"/>
              <a:buFont typeface="Wingdings" charset="2"/>
              <a:buChar char=""/>
            </a:pPr>
            <a:r>
              <a:rPr lang="en-US" sz="2400" b="0" strike="noStrike" spc="-1" dirty="0" err="1">
                <a:latin typeface="Times New Roman" pitchFamily="18" charset="0"/>
                <a:cs typeface="Times New Roman" pitchFamily="18" charset="0"/>
              </a:rPr>
              <a:t>optparse</a:t>
            </a:r>
            <a:endParaRPr lang="en-US" sz="2400" b="0" strike="noStrike" spc="-1"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829DC7-2237-4AAE-AB43-A0962E88A604}"/>
              </a:ext>
            </a:extLst>
          </p:cNvPr>
          <p:cNvSpPr txBox="1"/>
          <p:nvPr/>
        </p:nvSpPr>
        <p:spPr>
          <a:xfrm>
            <a:off x="289249" y="326571"/>
            <a:ext cx="8556171" cy="6317114"/>
          </a:xfrm>
          <a:prstGeom prst="rect">
            <a:avLst/>
          </a:prstGeom>
          <a:noFill/>
        </p:spPr>
        <p:txBody>
          <a:bodyPr wrap="square" rtlCol="0">
            <a:spAutoFit/>
          </a:bodyPr>
          <a:lstStyle/>
          <a:p>
            <a:pPr marL="742950" marR="0" lvl="1" indent="-285750" algn="just">
              <a:spcBef>
                <a:spcPts val="390"/>
              </a:spcBef>
              <a:spcAft>
                <a:spcPts val="0"/>
              </a:spcAft>
              <a:buSzPts val="1400"/>
              <a:buFont typeface="Times New Roman" panose="02020603050405020304" pitchFamily="18" charset="0"/>
              <a:buAutoNum type="arabicPeriod"/>
              <a:tabLst>
                <a:tab pos="763905" algn="l"/>
              </a:tabLst>
            </a:pPr>
            <a:r>
              <a:rPr lang="en-US" b="1" spc="0" dirty="0">
                <a:effectLst/>
                <a:latin typeface="Times New Roman" panose="02020603050405020304" pitchFamily="18" charset="0"/>
                <a:ea typeface="Times New Roman" panose="02020603050405020304" pitchFamily="18" charset="0"/>
              </a:rPr>
              <a:t>SYSTEM</a:t>
            </a:r>
            <a:r>
              <a:rPr lang="en-US" b="1" spc="-15" dirty="0">
                <a:effectLst/>
                <a:latin typeface="Times New Roman" panose="02020603050405020304" pitchFamily="18" charset="0"/>
                <a:ea typeface="Times New Roman" panose="02020603050405020304" pitchFamily="18" charset="0"/>
              </a:rPr>
              <a:t> </a:t>
            </a:r>
            <a:r>
              <a:rPr lang="en-US" b="1" spc="0" dirty="0">
                <a:effectLst/>
                <a:latin typeface="Times New Roman" panose="02020603050405020304" pitchFamily="18" charset="0"/>
                <a:ea typeface="Times New Roman" panose="02020603050405020304" pitchFamily="18" charset="0"/>
              </a:rPr>
              <a:t>ARCHITECTURE</a:t>
            </a:r>
          </a:p>
          <a:p>
            <a:pPr marL="495300" marR="422275" indent="43815" algn="just">
              <a:lnSpc>
                <a:spcPct val="150000"/>
              </a:lnSpc>
              <a:spcBef>
                <a:spcPts val="1220"/>
              </a:spcBef>
              <a:spcAft>
                <a:spcPts val="0"/>
              </a:spcAft>
            </a:pPr>
            <a:r>
              <a:rPr lang="en-US" dirty="0">
                <a:effectLst/>
                <a:latin typeface="Times New Roman" panose="02020603050405020304" pitchFamily="18" charset="0"/>
                <a:ea typeface="Times New Roman" panose="02020603050405020304" pitchFamily="18" charset="0"/>
              </a:rPr>
              <a:t>System architecture is the conceptual model that defines the structure, behavior, and more views of a system. An architecture description is a formal description and representation of a system, organized in a way that supports reasoning about the structures and behaviors of the</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system.</a:t>
            </a:r>
          </a:p>
          <a:p>
            <a:pPr marL="0" marR="109220" indent="457200" algn="just">
              <a:lnSpc>
                <a:spcPct val="95000"/>
              </a:lnSpc>
              <a:spcBef>
                <a:spcPts val="625"/>
              </a:spcBef>
              <a:spcAft>
                <a:spcPts val="0"/>
              </a:spcAft>
            </a:pPr>
            <a:r>
              <a:rPr lang="en-IN" sz="1800" dirty="0">
                <a:solidFill>
                  <a:srgbClr val="000000"/>
                </a:solidFill>
                <a:effectLst/>
                <a:latin typeface="Times New Roman" panose="02020603050405020304" pitchFamily="18" charset="0"/>
                <a:ea typeface="SimSun" panose="02010600030101010101" pitchFamily="2" charset="-122"/>
              </a:rPr>
              <a:t>We have two modes of operation –</a:t>
            </a:r>
            <a:endParaRPr lang="en-US" sz="1800" dirty="0">
              <a:effectLst/>
              <a:latin typeface="Times New Roman" panose="02020603050405020304" pitchFamily="18" charset="0"/>
              <a:ea typeface="SimSun" panose="02010600030101010101" pitchFamily="2" charset="-122"/>
            </a:endParaRPr>
          </a:p>
          <a:p>
            <a:pPr marL="0" marR="109220" indent="457200" algn="just">
              <a:lnSpc>
                <a:spcPct val="95000"/>
              </a:lnSpc>
              <a:spcBef>
                <a:spcPts val="625"/>
              </a:spcBef>
              <a:spcAft>
                <a:spcPts val="0"/>
              </a:spcAft>
            </a:pPr>
            <a:r>
              <a:rPr lang="en-IN" sz="1800" b="1" u="none" strike="noStrike" dirty="0">
                <a:solidFill>
                  <a:srgbClr val="000000"/>
                </a:solidFill>
                <a:effectLst/>
                <a:latin typeface="Times New Roman" panose="02020603050405020304" pitchFamily="18" charset="0"/>
                <a:ea typeface="SimSun" panose="02010600030101010101" pitchFamily="2" charset="-122"/>
              </a:rPr>
              <a:t> </a:t>
            </a:r>
            <a:endParaRPr lang="en-US" sz="1800" dirty="0">
              <a:effectLst/>
              <a:latin typeface="Times New Roman" panose="02020603050405020304" pitchFamily="18" charset="0"/>
              <a:ea typeface="SimSun" panose="02010600030101010101" pitchFamily="2" charset="-122"/>
            </a:endParaRPr>
          </a:p>
          <a:p>
            <a:pPr marL="0" marR="109220" indent="457200" algn="just">
              <a:lnSpc>
                <a:spcPct val="95000"/>
              </a:lnSpc>
              <a:spcBef>
                <a:spcPts val="625"/>
              </a:spcBef>
              <a:spcAft>
                <a:spcPts val="0"/>
              </a:spcAft>
            </a:pPr>
            <a:r>
              <a:rPr lang="en-IN" b="1" u="sng" dirty="0">
                <a:solidFill>
                  <a:srgbClr val="000000"/>
                </a:solidFill>
                <a:latin typeface="Times New Roman" panose="02020603050405020304" pitchFamily="18" charset="0"/>
                <a:ea typeface="SimSun" panose="02010600030101010101" pitchFamily="2" charset="-122"/>
              </a:rPr>
              <a:t>a</a:t>
            </a:r>
            <a:r>
              <a:rPr lang="en-IN" sz="1800" b="1" u="sng" dirty="0">
                <a:solidFill>
                  <a:srgbClr val="000000"/>
                </a:solidFill>
                <a:effectLst/>
                <a:latin typeface="Times New Roman" panose="02020603050405020304" pitchFamily="18" charset="0"/>
                <a:ea typeface="SimSun" panose="02010600030101010101" pitchFamily="2" charset="-122"/>
              </a:rPr>
              <a:t>. REVERSE ENGINEERING MODE</a:t>
            </a:r>
            <a:endParaRPr lang="en-US" sz="1800" b="1" dirty="0">
              <a:effectLst/>
              <a:latin typeface="Times New Roman" panose="02020603050405020304" pitchFamily="18" charset="0"/>
              <a:ea typeface="SimSun" panose="02010600030101010101" pitchFamily="2" charset="-122"/>
            </a:endParaRPr>
          </a:p>
          <a:p>
            <a:pPr marL="0" marR="109220" indent="457200" algn="just">
              <a:lnSpc>
                <a:spcPct val="95000"/>
              </a:lnSpc>
              <a:spcBef>
                <a:spcPts val="625"/>
              </a:spcBef>
              <a:spcAft>
                <a:spcPts val="0"/>
              </a:spcAft>
            </a:pPr>
            <a:r>
              <a:rPr lang="en-IN" b="1" u="sng" dirty="0">
                <a:solidFill>
                  <a:srgbClr val="000000"/>
                </a:solidFill>
                <a:latin typeface="Times New Roman" panose="02020603050405020304" pitchFamily="18" charset="0"/>
                <a:ea typeface="SimSun" panose="02010600030101010101" pitchFamily="2" charset="-122"/>
              </a:rPr>
              <a:t>b</a:t>
            </a:r>
            <a:r>
              <a:rPr lang="en-IN" sz="1800" b="1" u="sng" dirty="0">
                <a:solidFill>
                  <a:srgbClr val="000000"/>
                </a:solidFill>
                <a:effectLst/>
                <a:latin typeface="Times New Roman" panose="02020603050405020304" pitchFamily="18" charset="0"/>
                <a:ea typeface="SimSun" panose="02010600030101010101" pitchFamily="2" charset="-122"/>
              </a:rPr>
              <a:t>. BINARY EXPLOITATION MODE </a:t>
            </a:r>
            <a:endParaRPr lang="en-US" sz="1800" b="1" dirty="0">
              <a:effectLst/>
              <a:latin typeface="Times New Roman" panose="02020603050405020304" pitchFamily="18" charset="0"/>
              <a:ea typeface="SimSun" panose="02010600030101010101" pitchFamily="2" charset="-122"/>
            </a:endParaRPr>
          </a:p>
          <a:p>
            <a:pPr marL="0" marR="109220" indent="457200" algn="just">
              <a:lnSpc>
                <a:spcPct val="95000"/>
              </a:lnSpc>
              <a:spcBef>
                <a:spcPts val="625"/>
              </a:spcBef>
              <a:spcAft>
                <a:spcPts val="0"/>
              </a:spcAft>
            </a:pPr>
            <a:r>
              <a:rPr lang="en-IN" sz="1800" b="1" u="none" strike="noStrike" dirty="0">
                <a:solidFill>
                  <a:srgbClr val="000000"/>
                </a:solidFill>
                <a:effectLst/>
                <a:latin typeface="Times New Roman" panose="02020603050405020304" pitchFamily="18" charset="0"/>
                <a:ea typeface="SimSun" panose="02010600030101010101" pitchFamily="2" charset="-122"/>
              </a:rPr>
              <a:t> </a:t>
            </a:r>
            <a:endParaRPr lang="en-US" sz="1800" dirty="0">
              <a:effectLst/>
              <a:latin typeface="Times New Roman" panose="02020603050405020304" pitchFamily="18" charset="0"/>
              <a:ea typeface="SimSun" panose="02010600030101010101" pitchFamily="2" charset="-122"/>
            </a:endParaRPr>
          </a:p>
          <a:p>
            <a:pPr marL="0" marR="109220" indent="457200">
              <a:lnSpc>
                <a:spcPct val="150000"/>
              </a:lnSpc>
              <a:spcBef>
                <a:spcPts val="625"/>
              </a:spcBef>
              <a:spcAft>
                <a:spcPts val="0"/>
              </a:spcAft>
            </a:pPr>
            <a:r>
              <a:rPr lang="en-IN" sz="1800" dirty="0">
                <a:solidFill>
                  <a:srgbClr val="000000"/>
                </a:solidFill>
                <a:effectLst/>
                <a:latin typeface="Times New Roman" panose="02020603050405020304" pitchFamily="18" charset="0"/>
                <a:ea typeface="SimSun" panose="02010600030101010101" pitchFamily="2" charset="-122"/>
              </a:rPr>
              <a:t>At the starting of the application the user is prompted for entering the CTF ELF </a:t>
            </a:r>
            <a:r>
              <a:rPr lang="en-IN" dirty="0">
                <a:solidFill>
                  <a:srgbClr val="000000"/>
                </a:solidFill>
                <a:latin typeface="Times New Roman" panose="02020603050405020304" pitchFamily="18" charset="0"/>
                <a:ea typeface="SimSun" panose="02010600030101010101" pitchFamily="2" charset="-122"/>
              </a:rPr>
              <a:t>   </a:t>
            </a:r>
            <a:r>
              <a:rPr lang="en-IN" sz="1800" dirty="0">
                <a:solidFill>
                  <a:srgbClr val="000000"/>
                </a:solidFill>
                <a:effectLst/>
                <a:latin typeface="Times New Roman" panose="02020603050405020304" pitchFamily="18" charset="0"/>
                <a:ea typeface="SimSun" panose="02010600030101010101" pitchFamily="2" charset="-122"/>
              </a:rPr>
              <a:t>executable binary. After that these two modes will be displayed and ask the user for the mode of use at the beginning. The user after being prompted for the mode chooses one and goes into that mode.</a:t>
            </a:r>
            <a:endParaRPr lang="en-US" sz="1800" dirty="0">
              <a:effectLst/>
              <a:latin typeface="Times New Roman" panose="02020603050405020304" pitchFamily="18" charset="0"/>
              <a:ea typeface="SimSun" panose="02010600030101010101" pitchFamily="2" charset="-122"/>
            </a:endParaRPr>
          </a:p>
          <a:p>
            <a:pPr marL="495300" marR="422275" indent="43815" algn="just">
              <a:lnSpc>
                <a:spcPct val="150000"/>
              </a:lnSpc>
              <a:spcBef>
                <a:spcPts val="1220"/>
              </a:spcBef>
              <a:spcAft>
                <a:spcPts val="0"/>
              </a:spcAft>
            </a:pPr>
            <a:endParaRPr lang="en-US" sz="14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559671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0" y="533880"/>
            <a:ext cx="89636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400" b="0" strike="noStrike" spc="-1" dirty="0">
                <a:solidFill>
                  <a:srgbClr val="FFFFFF"/>
                </a:solidFill>
                <a:latin typeface="Century Gothic"/>
              </a:rPr>
              <a:t>   </a:t>
            </a:r>
            <a:r>
              <a:rPr lang="en-US" sz="3600" b="1" strike="noStrike" cap="all" spc="-1" dirty="0">
                <a:solidFill>
                  <a:srgbClr val="000000"/>
                </a:solidFill>
                <a:latin typeface="Times New Roman"/>
              </a:rPr>
              <a:t>System Architecture Diagram</a:t>
            </a:r>
            <a:endParaRPr lang="en-IN" sz="3200" b="1" strike="noStrike" spc="-1" dirty="0">
              <a:latin typeface="Arial"/>
            </a:endParaRPr>
          </a:p>
        </p:txBody>
      </p:sp>
      <p:pic>
        <p:nvPicPr>
          <p:cNvPr id="157" name="Picture 5"/>
          <p:cNvPicPr/>
          <p:nvPr/>
        </p:nvPicPr>
        <p:blipFill>
          <a:blip r:embed="rId2"/>
          <a:stretch/>
        </p:blipFill>
        <p:spPr>
          <a:xfrm>
            <a:off x="1013040" y="1628640"/>
            <a:ext cx="7117200" cy="438156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60F04-AE91-4E58-AB38-C08D0D0423E5}"/>
              </a:ext>
            </a:extLst>
          </p:cNvPr>
          <p:cNvSpPr>
            <a:spLocks noGrp="1"/>
          </p:cNvSpPr>
          <p:nvPr>
            <p:ph type="title"/>
          </p:nvPr>
        </p:nvSpPr>
        <p:spPr>
          <a:xfrm>
            <a:off x="457200" y="273600"/>
            <a:ext cx="8229240" cy="482180"/>
          </a:xfrm>
        </p:spPr>
        <p:txBody>
          <a:bodyPr/>
          <a:lstStyle/>
          <a:p>
            <a:pPr algn="ctr"/>
            <a:r>
              <a:rPr lang="en-US" sz="3600" b="1" dirty="0">
                <a:latin typeface="Times New Roman" pitchFamily="18" charset="0"/>
                <a:cs typeface="Times New Roman" pitchFamily="18" charset="0"/>
              </a:rPr>
              <a:t> SYSTEM  DESIGN</a:t>
            </a:r>
            <a:endParaRPr lang="en-US" b="1"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3BD387BC-2036-47A7-9190-6B5125DAFE1F}"/>
              </a:ext>
            </a:extLst>
          </p:cNvPr>
          <p:cNvSpPr txBox="1"/>
          <p:nvPr/>
        </p:nvSpPr>
        <p:spPr>
          <a:xfrm>
            <a:off x="2764254" y="897077"/>
            <a:ext cx="3891063" cy="523220"/>
          </a:xfrm>
          <a:prstGeom prst="rect">
            <a:avLst/>
          </a:prstGeom>
          <a:noFill/>
        </p:spPr>
        <p:txBody>
          <a:bodyPr wrap="square" rtlCol="0">
            <a:spAutoFit/>
          </a:bodyPr>
          <a:lstStyle/>
          <a:p>
            <a:pPr algn="ctr"/>
            <a:r>
              <a:rPr lang="en-US" sz="2800" i="1" u="sng" dirty="0">
                <a:latin typeface="Times New Roman" pitchFamily="18" charset="0"/>
                <a:cs typeface="Times New Roman" pitchFamily="18" charset="0"/>
              </a:rPr>
              <a:t>USE CASE DIAGRAM</a:t>
            </a:r>
            <a:endParaRPr lang="en-US" i="1" u="sng"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343" y="1653436"/>
            <a:ext cx="7164887" cy="4747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811285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5575</TotalTime>
  <Words>1658</Words>
  <Application>Microsoft Office PowerPoint</Application>
  <PresentationFormat>On-screen Show (4:3)</PresentationFormat>
  <Paragraphs>253</Paragraphs>
  <Slides>25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Century Gothic</vt:lpstr>
      <vt:lpstr>Tahoma</vt:lpstr>
      <vt:lpstr>Times New Roman</vt:lpstr>
      <vt:lpstr>Wingdings</vt:lpstr>
      <vt:lpstr>1_Office Theme</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 SYSTEM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PUBLICATION DETAILS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acer</dc:creator>
  <cp:lastModifiedBy>Abishek R</cp:lastModifiedBy>
  <cp:revision>70</cp:revision>
  <dcterms:created xsi:type="dcterms:W3CDTF">2020-01-20T16:07:46Z</dcterms:created>
  <dcterms:modified xsi:type="dcterms:W3CDTF">2021-06-16T03:36:58Z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