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2.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2" name="Shape 1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4" name="Shape 2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0" name="Shape 3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7" name="Shape 307"/>
        <p:cNvGrpSpPr/>
        <p:nvPr/>
      </p:nvGrpSpPr>
      <p:grpSpPr>
        <a:xfrm>
          <a:off y="0" x="0"/>
          <a:ext cy="0" cx="0"/>
          <a:chOff y="0" x="0"/>
          <a:chExt cy="0" cx="0"/>
        </a:xfrm>
      </p:grpSpPr>
      <p:sp>
        <p:nvSpPr>
          <p:cNvPr id="308" name="Shape 3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9" name="Shape 3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5" name="Shape 315"/>
        <p:cNvGrpSpPr/>
        <p:nvPr/>
      </p:nvGrpSpPr>
      <p:grpSpPr>
        <a:xfrm>
          <a:off y="0" x="0"/>
          <a:ext cy="0" cx="0"/>
          <a:chOff y="0" x="0"/>
          <a:chExt cy="0" cx="0"/>
        </a:xfrm>
      </p:grpSpPr>
      <p:sp>
        <p:nvSpPr>
          <p:cNvPr id="316" name="Shape 3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7" name="Shape 3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2" name="Shape 12"/>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4" name="Shape 14"/>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5" name="Shape 15"/>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
        <p:nvSpPr>
          <p:cNvPr id="16" name="Shape 1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y="0" x="0"/>
          <a:ext cy="0" cx="0"/>
          <a:chOff y="0" x="0"/>
          <a:chExt cy="0" cx="0"/>
        </a:xfrm>
      </p:grpSpPr>
      <p:sp>
        <p:nvSpPr>
          <p:cNvPr id="25" name="Shape 25"/>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6" name="Shape 26"/>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7" name="Shape 27"/>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y="0" x="0"/>
          <a:ext cy="0" cx="0"/>
          <a:chOff y="0" x="0"/>
          <a:chExt cy="0" cx="0"/>
        </a:xfrm>
      </p:grpSpPr>
      <p:sp>
        <p:nvSpPr>
          <p:cNvPr id="33" name="Shape 33"/>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6" name="Shape 36"/>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 name="Shape 3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y="0" x="0"/>
          <a:ext cy="0" cx="0"/>
          <a:chOff y="0" x="0"/>
          <a:chExt cy="0" cx="0"/>
        </a:xfrm>
      </p:grpSpPr>
      <p:grpSp>
        <p:nvGrpSpPr>
          <p:cNvPr id="39" name="Shape 39"/>
          <p:cNvGrpSpPr/>
          <p:nvPr/>
        </p:nvGrpSpPr>
        <p:grpSpPr>
          <a:xfrm>
            <a:off y="3700039" x="-6264"/>
            <a:ext cy="2325488" cx="9150267"/>
            <a:chOff y="4933386" x="-6264"/>
            <a:chExt cy="3100650" cx="9150267"/>
          </a:xfrm>
        </p:grpSpPr>
        <p:sp>
          <p:nvSpPr>
            <p:cNvPr id="40" name="Shape 40"/>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41" name="Shape 41"/>
            <p:cNvSpPr/>
            <p:nvPr/>
          </p:nvSpPr>
          <p:spPr>
            <a:xfrm rot="54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42" name="Shape 42"/>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43" name="Shape 43"/>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
        <p:nvSpPr>
          <p:cNvPr id="44" name="Shape 4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y="0" x="0"/>
          <a:ext cy="0" cx="0"/>
          <a:chOff y="0" x="0"/>
          <a:chExt cy="0" cx="0"/>
        </a:xfrm>
      </p:grpSpPr>
      <p:sp>
        <p:nvSpPr>
          <p:cNvPr id="46" name="Shape 4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a:noFill/>
          <a:ln>
            <a:noFill/>
          </a:ln>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2"/>
                </a:solidFill>
                <a:latin typeface="Trebuchet MS"/>
                <a:ea typeface="Trebuchet MS"/>
                <a:cs typeface="Trebuchet MS"/>
                <a:sym typeface="Trebuchet MS"/>
              </a:defRPr>
            </a:lvl1pPr>
          </a:lstStyle>
          <a:p>
            <a:pPr>
              <a:spcBef>
                <a:spcPts val="0"/>
              </a:spcBef>
              <a:buNone/>
            </a:pPr>
            <a:fld id="{00000000-1234-1234-1234-123412341234}" type="slidenum">
              <a:rPr lang="ru"/>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06.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http://check.sourceforge.net/"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https://travis-ci.org"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8.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11.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4"/><Relationship Target="../media/image19.png" Type="http://schemas.openxmlformats.org/officeDocument/2006/relationships/image" Id="rId3"/><Relationship Target="../media/image22.png" Type="http://schemas.openxmlformats.org/officeDocument/2006/relationships/image" Id="rId5"/></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4"/><Relationship Target="../media/image19.png" Type="http://schemas.openxmlformats.org/officeDocument/2006/relationships/image" Id="rId3"/><Relationship Target="../media/image17.png" Type="http://schemas.openxmlformats.org/officeDocument/2006/relationships/image" Id="rId5"/></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4"/><Relationship Target="../media/image18.jpg" Type="http://schemas.openxmlformats.org/officeDocument/2006/relationships/image" Id="rId3"/><Relationship Target="../media/image23.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4"/><Relationship Target="../media/image24.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ctrTitle"/>
          </p:nvPr>
        </p:nvSpPr>
        <p:spPr>
          <a:xfrm>
            <a:off y="188560" x="1046540"/>
            <a:ext cy="1102500" cx="7050900"/>
          </a:xfrm>
          <a:prstGeom prst="rect">
            <a:avLst/>
          </a:prstGeom>
        </p:spPr>
        <p:txBody>
          <a:bodyPr bIns="91425" rIns="91425" lIns="91425" tIns="91425" anchor="b" anchorCtr="0">
            <a:noAutofit/>
          </a:bodyPr>
          <a:lstStyle/>
          <a:p>
            <a:pPr algn="ctr" rtl="0" lvl="0" indent="0" marL="0">
              <a:spcBef>
                <a:spcPts val="0"/>
              </a:spcBef>
              <a:buClr>
                <a:schemeClr val="dk1"/>
              </a:buClr>
              <a:buSzPct val="78571"/>
              <a:buFont typeface="Arial"/>
              <a:buNone/>
            </a:pPr>
            <a:r>
              <a:rPr sz="1400" lang="ru">
                <a:latin typeface="Arial"/>
                <a:ea typeface="Arial"/>
                <a:cs typeface="Arial"/>
                <a:sym typeface="Arial"/>
              </a:rPr>
              <a:t>       БЕЛОРУССКИЙ ГОСУДАРСТВЕННЫЙ УНИВЕРСИТЕТ</a:t>
            </a:r>
          </a:p>
          <a:p>
            <a:pPr algn="ctr" rtl="0" lvl="0" indent="438150">
              <a:spcBef>
                <a:spcPts val="0"/>
              </a:spcBef>
              <a:buClr>
                <a:schemeClr val="dk1"/>
              </a:buClr>
              <a:buFont typeface="Arial"/>
              <a:buNone/>
            </a:pPr>
            <a:r>
              <a:t/>
            </a:r>
            <a:endParaRPr sz="1400">
              <a:latin typeface="Arial"/>
              <a:ea typeface="Arial"/>
              <a:cs typeface="Arial"/>
              <a:sym typeface="Arial"/>
            </a:endParaRPr>
          </a:p>
          <a:p>
            <a:pPr algn="ctr" rtl="0" lvl="0" indent="438150">
              <a:spcBef>
                <a:spcPts val="0"/>
              </a:spcBef>
              <a:buClr>
                <a:schemeClr val="dk1"/>
              </a:buClr>
              <a:buSzPct val="78571"/>
              <a:buFont typeface="Arial"/>
              <a:buNone/>
            </a:pPr>
            <a:r>
              <a:rPr sz="1400" lang="ru">
                <a:latin typeface="Arial"/>
                <a:ea typeface="Arial"/>
                <a:cs typeface="Arial"/>
                <a:sym typeface="Arial"/>
              </a:rPr>
              <a:t>ФАКУЛЬТЕТ ПРИКЛАДНОЙ МАТЕМАТИКИ И ИНФОРМАТИКИ</a:t>
            </a:r>
          </a:p>
          <a:p>
            <a:pPr algn="ctr" rtl="0" lvl="0" indent="438150">
              <a:spcBef>
                <a:spcPts val="0"/>
              </a:spcBef>
              <a:buClr>
                <a:schemeClr val="dk1"/>
              </a:buClr>
              <a:buFont typeface="Arial"/>
              <a:buNone/>
            </a:pPr>
            <a:r>
              <a:t/>
            </a:r>
            <a:endParaRPr sz="1400">
              <a:latin typeface="Arial"/>
              <a:ea typeface="Arial"/>
              <a:cs typeface="Arial"/>
              <a:sym typeface="Arial"/>
            </a:endParaRPr>
          </a:p>
          <a:p>
            <a:pPr algn="ctr" lvl="0" indent="438150">
              <a:spcBef>
                <a:spcPts val="0"/>
              </a:spcBef>
              <a:buClr>
                <a:schemeClr val="dk1"/>
              </a:buClr>
              <a:buSzPct val="78571"/>
              <a:buFont typeface="Arial"/>
              <a:buNone/>
            </a:pPr>
            <a:r>
              <a:rPr sz="1400" lang="ru">
                <a:latin typeface="Arial"/>
                <a:ea typeface="Arial"/>
                <a:cs typeface="Arial"/>
                <a:sym typeface="Arial"/>
              </a:rPr>
              <a:t>Кафедра многопроцессорных систем и сетей</a:t>
            </a:r>
          </a:p>
        </p:txBody>
      </p:sp>
      <p:sp>
        <p:nvSpPr>
          <p:cNvPr id="49" name="Shape 49"/>
          <p:cNvSpPr txBox="1"/>
          <p:nvPr>
            <p:ph idx="1" type="subTitle"/>
          </p:nvPr>
        </p:nvSpPr>
        <p:spPr>
          <a:xfrm>
            <a:off y="2274434" x="1054040"/>
            <a:ext cy="694199" cx="7035899"/>
          </a:xfrm>
          <a:prstGeom prst="rect">
            <a:avLst/>
          </a:prstGeom>
        </p:spPr>
        <p:txBody>
          <a:bodyPr bIns="91425" rIns="91425" lIns="91425" tIns="91425" anchor="t" anchorCtr="0">
            <a:noAutofit/>
          </a:bodyPr>
          <a:lstStyle/>
          <a:p>
            <a:pPr algn="ctr">
              <a:spcBef>
                <a:spcPts val="0"/>
              </a:spcBef>
              <a:buNone/>
            </a:pPr>
            <a:r>
              <a:rPr lang="ru"/>
              <a:t>Банковское приложение</a:t>
            </a:r>
          </a:p>
        </p:txBody>
      </p:sp>
      <p:sp>
        <p:nvSpPr>
          <p:cNvPr id="50" name="Shape 50"/>
          <p:cNvSpPr txBox="1"/>
          <p:nvPr/>
        </p:nvSpPr>
        <p:spPr>
          <a:xfrm>
            <a:off y="3879400" x="5304750"/>
            <a:ext cy="533099" cx="3457800"/>
          </a:xfrm>
          <a:prstGeom prst="rect">
            <a:avLst/>
          </a:prstGeom>
          <a:noFill/>
          <a:ln>
            <a:noFill/>
          </a:ln>
        </p:spPr>
        <p:txBody>
          <a:bodyPr bIns="91425" rIns="91425" lIns="91425" tIns="91425" anchor="t" anchorCtr="0">
            <a:noAutofit/>
          </a:bodyPr>
          <a:lstStyle/>
          <a:p>
            <a:pPr algn="r">
              <a:spcBef>
                <a:spcPts val="0"/>
              </a:spcBef>
              <a:buNone/>
            </a:pPr>
            <a:r>
              <a:rPr lang="ru">
                <a:solidFill>
                  <a:schemeClr val="lt1"/>
                </a:solidFill>
              </a:rPr>
              <a:t>Подготовила группа 12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34375"/>
              <a:buFont typeface="Arial"/>
              <a:buNone/>
            </a:pPr>
            <a:r>
              <a:rPr lang="ru"/>
              <a:t>Был создан метод, позволяющий создать нового пользователя в системе.</a:t>
            </a:r>
          </a:p>
          <a:p>
            <a:pPr rtl="0" lvl="0">
              <a:lnSpc>
                <a:spcPct val="115000"/>
              </a:lnSpc>
              <a:spcBef>
                <a:spcPts val="0"/>
              </a:spcBef>
              <a:buNone/>
            </a:pPr>
            <a:r>
              <a:rPr lang="ru"/>
              <a:t>Сначала получаются вводимые с клавиатуры пользовательские данные, потом происходит проверка на уникальность.</a:t>
            </a:r>
          </a:p>
        </p:txBody>
      </p:sp>
      <p:sp>
        <p:nvSpPr>
          <p:cNvPr id="110" name="Shape 110"/>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Создание нового клиента</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None/>
            </a:pPr>
            <a:r>
              <a:rPr lang="ru"/>
              <a:t>Запросы:</a:t>
            </a:r>
          </a:p>
          <a:p>
            <a:pPr rtl="0" lvl="0" indent="-431800" marL="457200">
              <a:spcBef>
                <a:spcPts val="0"/>
              </a:spcBef>
              <a:buClr>
                <a:schemeClr val="dk2"/>
              </a:buClr>
              <a:buSzPct val="100000"/>
              <a:buFont typeface="Arial"/>
              <a:buChar char="●"/>
            </a:pPr>
            <a:r>
              <a:rPr lang="ru"/>
              <a:t>select client_id from Client where nickname=?</a:t>
            </a:r>
          </a:p>
          <a:p>
            <a:pPr lvl="0" indent="-431800" marL="457200">
              <a:spcBef>
                <a:spcPts val="0"/>
              </a:spcBef>
              <a:buClr>
                <a:schemeClr val="dk2"/>
              </a:buClr>
              <a:buSzPct val="100000"/>
              <a:buFont typeface="Arial"/>
              <a:buChar char="●"/>
            </a:pPr>
            <a:r>
              <a:rPr lang="ru"/>
              <a:t>insert into Client(full_name, email, nickname, password, is_block, is_delete) values(?,?,?,?,?,?)</a:t>
            </a:r>
            <a:br>
              <a:rPr lang="ru"/>
            </a:br>
          </a:p>
        </p:txBody>
      </p:sp>
      <p:sp>
        <p:nvSpPr>
          <p:cNvPr id="116" name="Shape 116"/>
          <p:cNvSpPr txBox="1"/>
          <p:nvPr>
            <p:ph type="title"/>
          </p:nvPr>
        </p:nvSpPr>
        <p:spPr>
          <a:xfrm>
            <a:off y="205978" x="457200"/>
            <a:ext cy="994200" cx="8229600"/>
          </a:xfrm>
          <a:prstGeom prst="rect">
            <a:avLst/>
          </a:prstGeom>
        </p:spPr>
        <p:txBody>
          <a:bodyPr bIns="91425" rIns="91425" lIns="91425" tIns="91425" anchor="b" anchorCtr="0">
            <a:noAutofit/>
          </a:bodyPr>
          <a:lstStyle/>
          <a:p>
            <a:pPr lvl="0">
              <a:spcBef>
                <a:spcPts val="0"/>
              </a:spcBef>
              <a:buNone/>
            </a:pPr>
            <a:r>
              <a:rPr lang="ru">
                <a:solidFill>
                  <a:schemeClr val="dk2"/>
                </a:solidFill>
              </a:rPr>
              <a:t>Создание нового клиента</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rPr lang="ru"/>
              <a:t>Создан метод, которые по номеру счета получает и выводит на консоль его баланс.</a:t>
            </a:r>
          </a:p>
          <a:p>
            <a:pPr rtl="0">
              <a:spcBef>
                <a:spcPts val="0"/>
              </a:spcBef>
              <a:buNone/>
            </a:pPr>
            <a:r>
              <a:rPr lang="ru"/>
              <a:t>Запрос:</a:t>
            </a:r>
          </a:p>
          <a:p>
            <a:pPr algn="l" rtl="0" marR="0" indent="0" marL="0">
              <a:lnSpc>
                <a:spcPct val="100000"/>
              </a:lnSpc>
              <a:spcBef>
                <a:spcPts val="0"/>
              </a:spcBef>
              <a:spcAft>
                <a:spcPts val="0"/>
              </a:spcAft>
              <a:buNone/>
            </a:pPr>
            <a:r>
              <a:rPr lang="ru"/>
              <a:t>select balance from Account where account_id=?</a:t>
            </a:r>
          </a:p>
        </p:txBody>
      </p:sp>
      <p:sp>
        <p:nvSpPr>
          <p:cNvPr id="122" name="Shape 122"/>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Проверка баланса счета</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a:spcBef>
                <a:spcPts val="0"/>
              </a:spcBef>
              <a:buClr>
                <a:schemeClr val="dk1"/>
              </a:buClr>
              <a:buSzPct val="34375"/>
              <a:buFont typeface="Arial"/>
              <a:buNone/>
            </a:pPr>
            <a:r>
              <a:rPr lang="ru"/>
              <a:t>* As an administrator i can get information about user.</a:t>
            </a:r>
          </a:p>
          <a:p>
            <a:pPr rtl="0" lvl="0">
              <a:spcBef>
                <a:spcPts val="0"/>
              </a:spcBef>
              <a:buClr>
                <a:schemeClr val="dk1"/>
              </a:buClr>
              <a:buSzPct val="34375"/>
              <a:buFont typeface="Arial"/>
              <a:buNone/>
            </a:pPr>
            <a:r>
              <a:rPr lang="ru"/>
              <a:t>* As an operator i can debit user's money.</a:t>
            </a:r>
          </a:p>
          <a:p>
            <a:pPr>
              <a:spcBef>
                <a:spcPts val="0"/>
              </a:spcBef>
              <a:buNone/>
            </a:pPr>
            <a:r>
              <a:t/>
            </a:r>
            <a:endParaRPr/>
          </a:p>
        </p:txBody>
      </p:sp>
      <p:sp>
        <p:nvSpPr>
          <p:cNvPr id="128" name="Shape 128"/>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Будько Алексей</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idx="1" type="body"/>
          </p:nvPr>
        </p:nvSpPr>
        <p:spPr>
          <a:xfrm>
            <a:off y="612525" x="457200"/>
            <a:ext cy="42620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Trebuchet MS"/>
              <a:buChar char="●"/>
            </a:pPr>
            <a:r>
              <a:rPr sz="2400" lang="ru"/>
              <a:t>Для выполнения данной user-story понадобится только id пользователя. Будет отображаться: полное имя клиента, почта, заблокирован ли его счет, а также ник и пароль</a:t>
            </a:r>
          </a:p>
          <a:p>
            <a:pPr rtl="0" lvl="0" indent="-381000" marL="457200">
              <a:spcBef>
                <a:spcPts val="0"/>
              </a:spcBef>
              <a:buClr>
                <a:schemeClr val="dk2"/>
              </a:buClr>
              <a:buSzPct val="100000"/>
              <a:buFont typeface="Trebuchet MS"/>
              <a:buChar char="●"/>
            </a:pPr>
            <a:r>
              <a:rPr sz="2400" lang="ru"/>
              <a:t>Запрос, реализующий данную функцию:	"select * from Client where client_id=?"</a:t>
            </a:r>
          </a:p>
          <a:p>
            <a:pPr rtl="0" lvl="0" indent="-381000" marL="457200">
              <a:spcBef>
                <a:spcPts val="0"/>
              </a:spcBef>
              <a:buClr>
                <a:schemeClr val="dk2"/>
              </a:buClr>
              <a:buSzPct val="100000"/>
              <a:buFont typeface="Trebuchet MS"/>
              <a:buChar char="●"/>
            </a:pPr>
            <a:r>
              <a:rPr sz="2400" lang="ru"/>
              <a:t>Результат:</a:t>
            </a:r>
          </a:p>
          <a:p>
            <a:pPr rtl="0">
              <a:spcBef>
                <a:spcPts val="0"/>
              </a:spcBef>
              <a:buNone/>
            </a:pPr>
            <a:r>
              <a:t/>
            </a:r>
            <a:endParaRPr sz="2400"/>
          </a:p>
          <a:p>
            <a:pPr rtl="0">
              <a:spcBef>
                <a:spcPts val="0"/>
              </a:spcBef>
              <a:buNone/>
            </a:pPr>
            <a:r>
              <a:t/>
            </a:r>
            <a:endParaRPr sz="2400"/>
          </a:p>
          <a:p>
            <a:pPr rtl="0">
              <a:spcBef>
                <a:spcPts val="0"/>
              </a:spcBef>
              <a:buNone/>
            </a:pPr>
            <a:r>
              <a:t/>
            </a:r>
            <a:endParaRPr sz="2400"/>
          </a:p>
          <a:p>
            <a:pPr rtl="0" lvl="0" indent="-381000" marL="457200">
              <a:spcBef>
                <a:spcPts val="0"/>
              </a:spcBef>
              <a:buClr>
                <a:schemeClr val="dk2"/>
              </a:buClr>
              <a:buSzPct val="100000"/>
              <a:buFont typeface="Trebuchet MS"/>
              <a:buChar char="●"/>
            </a:pPr>
            <a:r>
              <a:rPr sz="2400" lang="ru"/>
              <a:t>Написаны unit-тесты, проверяющие работу функции для корректных и некорректных данных</a:t>
            </a:r>
          </a:p>
        </p:txBody>
      </p:sp>
      <p:sp>
        <p:nvSpPr>
          <p:cNvPr id="134" name="Shape 134"/>
          <p:cNvSpPr txBox="1"/>
          <p:nvPr>
            <p:ph type="title"/>
          </p:nvPr>
        </p:nvSpPr>
        <p:spPr>
          <a:xfrm>
            <a:off y="205975" x="570575"/>
            <a:ext cy="549300" cx="8116199"/>
          </a:xfrm>
          <a:prstGeom prst="rect">
            <a:avLst/>
          </a:prstGeom>
        </p:spPr>
        <p:txBody>
          <a:bodyPr bIns="91425" rIns="91425" lIns="91425" tIns="91425" anchor="b" anchorCtr="0">
            <a:noAutofit/>
          </a:bodyPr>
          <a:lstStyle/>
          <a:p>
            <a:pPr>
              <a:spcBef>
                <a:spcPts val="0"/>
              </a:spcBef>
              <a:buNone/>
            </a:pPr>
            <a:r>
              <a:rPr b="0" sz="4800" lang="ru">
                <a:solidFill>
                  <a:schemeClr val="dk2"/>
                </a:solidFill>
              </a:rPr>
              <a:t>Get information about user</a:t>
            </a:r>
          </a:p>
        </p:txBody>
      </p:sp>
      <p:pic>
        <p:nvPicPr>
          <p:cNvPr id="135" name="Shape 135"/>
          <p:cNvPicPr preferRelativeResize="0"/>
          <p:nvPr/>
        </p:nvPicPr>
        <p:blipFill>
          <a:blip r:embed="rId3">
            <a:alphaModFix/>
          </a:blip>
          <a:stretch>
            <a:fillRect/>
          </a:stretch>
        </p:blipFill>
        <p:spPr>
          <a:xfrm>
            <a:off y="2878025" x="2717787"/>
            <a:ext cy="1379750" cx="38217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Trebuchet MS"/>
              <a:buChar char="●"/>
            </a:pPr>
            <a:r>
              <a:rPr sz="2400" lang="ru"/>
              <a:t>Для выполнения данной user-story понадобится id счета и сумма пополнения. В итоге выдается ответ прошла ли операция.</a:t>
            </a:r>
          </a:p>
          <a:p>
            <a:pPr rtl="0" lvl="0" indent="-381000" marL="457200">
              <a:spcBef>
                <a:spcPts val="0"/>
              </a:spcBef>
              <a:buClr>
                <a:schemeClr val="dk2"/>
              </a:buClr>
              <a:buSzPct val="100000"/>
              <a:buFont typeface="Trebuchet MS"/>
              <a:buChar char="●"/>
            </a:pPr>
            <a:r>
              <a:rPr sz="2400" lang="ru"/>
              <a:t>Результат работы: </a:t>
            </a:r>
          </a:p>
          <a:p>
            <a:pPr rtl="0">
              <a:spcBef>
                <a:spcPts val="0"/>
              </a:spcBef>
              <a:buNone/>
            </a:pPr>
            <a:r>
              <a:t/>
            </a:r>
            <a:endParaRPr sz="2400"/>
          </a:p>
          <a:p>
            <a:pPr rtl="0">
              <a:spcBef>
                <a:spcPts val="0"/>
              </a:spcBef>
              <a:buNone/>
            </a:pPr>
            <a:r>
              <a:t/>
            </a:r>
            <a:endParaRPr sz="2400"/>
          </a:p>
          <a:p>
            <a:pPr rtl="0">
              <a:spcBef>
                <a:spcPts val="0"/>
              </a:spcBef>
              <a:buNone/>
            </a:pPr>
            <a:r>
              <a:t/>
            </a:r>
            <a:endParaRPr sz="2400"/>
          </a:p>
          <a:p>
            <a:pPr lvl="0" indent="-381000" marL="457200">
              <a:spcBef>
                <a:spcPts val="0"/>
              </a:spcBef>
              <a:buClr>
                <a:schemeClr val="dk2"/>
              </a:buClr>
              <a:buSzPct val="100000"/>
              <a:buFont typeface="Trebuchet MS"/>
              <a:buChar char="●"/>
            </a:pPr>
            <a:r>
              <a:rPr sz="2400" lang="ru"/>
              <a:t>Написаны unit-тесты, проверяющие работу функции для верных и неверных данных</a:t>
            </a:r>
          </a:p>
        </p:txBody>
      </p:sp>
      <p:sp>
        <p:nvSpPr>
          <p:cNvPr id="141" name="Shape 141"/>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b="0" sz="3200" lang="ru">
                <a:solidFill>
                  <a:schemeClr val="dk2"/>
                </a:solidFill>
              </a:rPr>
              <a:t>I can debit user's money</a:t>
            </a:r>
          </a:p>
        </p:txBody>
      </p:sp>
      <p:pic>
        <p:nvPicPr>
          <p:cNvPr id="142" name="Shape 142"/>
          <p:cNvPicPr preferRelativeResize="0"/>
          <p:nvPr/>
        </p:nvPicPr>
        <p:blipFill>
          <a:blip r:embed="rId3">
            <a:alphaModFix/>
          </a:blip>
          <a:stretch>
            <a:fillRect/>
          </a:stretch>
        </p:blipFill>
        <p:spPr>
          <a:xfrm>
            <a:off y="2601125" x="3819150"/>
            <a:ext cy="1251599" cx="42170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Блокировка(разблокировка) счета</a:t>
            </a:r>
          </a:p>
          <a:p>
            <a:pPr rtl="0" lvl="0" indent="-431800" marL="457200">
              <a:spcBef>
                <a:spcPts val="0"/>
              </a:spcBef>
              <a:buClr>
                <a:schemeClr val="dk2"/>
              </a:buClr>
              <a:buSzPct val="100000"/>
              <a:buFont typeface="Arial"/>
              <a:buChar char="●"/>
            </a:pPr>
            <a:r>
              <a:rPr lang="ru"/>
              <a:t>Отображение истории счета</a:t>
            </a:r>
          </a:p>
        </p:txBody>
      </p:sp>
      <p:sp>
        <p:nvSpPr>
          <p:cNvPr id="148" name="Shape 148"/>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Захарова Анна</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2"/>
              </a:buClr>
              <a:buSzPct val="100000"/>
              <a:buFont typeface="Arial"/>
              <a:buChar char="●"/>
            </a:pPr>
            <a:r>
              <a:rPr sz="2000" lang="ru"/>
              <a:t>метод - (un)blockAccountByAccountID(sqlite3 *db, int account_id)</a:t>
            </a:r>
          </a:p>
          <a:p>
            <a:pPr rtl="0" lvl="0" indent="-355600" marL="457200">
              <a:spcBef>
                <a:spcPts val="0"/>
              </a:spcBef>
              <a:buClr>
                <a:schemeClr val="dk2"/>
              </a:buClr>
              <a:buSzPct val="100000"/>
              <a:buFont typeface="Arial"/>
              <a:buChar char="●"/>
            </a:pPr>
            <a:r>
              <a:rPr sz="2000" lang="ru"/>
              <a:t>запрос - </a:t>
            </a:r>
            <a:r>
              <a:rPr sz="1800" lang="ru"/>
              <a:t>"UPDATE Account SET is_block = 1(0) WHERE account_id = ?"</a:t>
            </a:r>
          </a:p>
          <a:p>
            <a:pPr rtl="0" lvl="0" indent="-355600" marL="457200">
              <a:spcBef>
                <a:spcPts val="0"/>
              </a:spcBef>
              <a:buClr>
                <a:schemeClr val="dk2"/>
              </a:buClr>
              <a:buSzPct val="100000"/>
              <a:buFont typeface="Arial"/>
              <a:buChar char="●"/>
            </a:pPr>
            <a:r>
              <a:rPr sz="2000" lang="ru"/>
              <a:t>проверка существования счета </a:t>
            </a:r>
          </a:p>
          <a:p>
            <a:pPr rtl="0" lvl="0">
              <a:spcBef>
                <a:spcPts val="0"/>
              </a:spcBef>
              <a:buNone/>
            </a:pPr>
            <a:r>
              <a:t/>
            </a:r>
            <a:endParaRPr sz="2000"/>
          </a:p>
          <a:p>
            <a:pPr rtl="0" lvl="0">
              <a:spcBef>
                <a:spcPts val="0"/>
              </a:spcBef>
              <a:buNone/>
            </a:pPr>
            <a:r>
              <a:t/>
            </a:r>
            <a:endParaRPr sz="2000"/>
          </a:p>
          <a:p>
            <a:pPr rtl="0" lvl="0" indent="-355600" marL="457200">
              <a:spcBef>
                <a:spcPts val="0"/>
              </a:spcBef>
              <a:buClr>
                <a:schemeClr val="dk2"/>
              </a:buClr>
              <a:buSzPct val="100000"/>
              <a:buFont typeface="Arial"/>
              <a:buChar char="●"/>
            </a:pPr>
            <a:r>
              <a:rPr sz="2000" lang="ru"/>
              <a:t>проверка выполнения </a:t>
            </a:r>
          </a:p>
          <a:p>
            <a:pPr rtl="0" lvl="0" indent="-355600" marL="457200">
              <a:spcBef>
                <a:spcPts val="0"/>
              </a:spcBef>
              <a:buClr>
                <a:schemeClr val="dk2"/>
              </a:buClr>
              <a:buSzPct val="100000"/>
              <a:buFont typeface="Arial"/>
              <a:buChar char="●"/>
            </a:pPr>
            <a:r>
              <a:rPr sz="2000" lang="ru"/>
              <a:t>вывод результата</a:t>
            </a:r>
          </a:p>
          <a:p>
            <a:pPr rtl="0" lvl="0">
              <a:spcBef>
                <a:spcPts val="0"/>
              </a:spcBef>
              <a:buNone/>
            </a:pPr>
            <a:r>
              <a:t/>
            </a:r>
            <a:endParaRPr sz="2000"/>
          </a:p>
        </p:txBody>
      </p:sp>
      <p:sp>
        <p:nvSpPr>
          <p:cNvPr id="154" name="Shape 154"/>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sz="3600" lang="ru"/>
              <a:t>Блокировка/разблокировка счета </a:t>
            </a:r>
          </a:p>
        </p:txBody>
      </p:sp>
      <p:pic>
        <p:nvPicPr>
          <p:cNvPr id="155" name="Shape 155"/>
          <p:cNvPicPr preferRelativeResize="0"/>
          <p:nvPr/>
        </p:nvPicPr>
        <p:blipFill>
          <a:blip r:embed="rId3">
            <a:alphaModFix/>
          </a:blip>
          <a:stretch>
            <a:fillRect/>
          </a:stretch>
        </p:blipFill>
        <p:spPr>
          <a:xfrm>
            <a:off y="2645950" x="1026175"/>
            <a:ext cy="361950" cx="1381125"/>
          </a:xfrm>
          <a:prstGeom prst="rect">
            <a:avLst/>
          </a:prstGeom>
          <a:noFill/>
          <a:ln>
            <a:noFill/>
          </a:ln>
        </p:spPr>
      </p:pic>
      <p:pic>
        <p:nvPicPr>
          <p:cNvPr id="156" name="Shape 156"/>
          <p:cNvPicPr preferRelativeResize="0"/>
          <p:nvPr/>
        </p:nvPicPr>
        <p:blipFill>
          <a:blip r:embed="rId4">
            <a:alphaModFix/>
          </a:blip>
          <a:stretch>
            <a:fillRect/>
          </a:stretch>
        </p:blipFill>
        <p:spPr>
          <a:xfrm>
            <a:off y="3890675" x="826150"/>
            <a:ext cy="381000" cx="17811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ru"/>
              <a:t>метод</a:t>
            </a:r>
            <a:r>
              <a:rPr lang="ru"/>
              <a:t> </a:t>
            </a:r>
            <a:r>
              <a:rPr sz="2400" lang="ru"/>
              <a:t>-</a:t>
            </a:r>
            <a:r>
              <a:rPr lang="ru"/>
              <a:t> </a:t>
            </a:r>
            <a:r>
              <a:rPr sz="2000" lang="ru"/>
              <a:t>getHistoryByAccountID(sqlite3 *db, int account_id)</a:t>
            </a:r>
          </a:p>
          <a:p>
            <a:pPr rtl="0" lvl="0" indent="-381000" marL="457200">
              <a:spcBef>
                <a:spcPts val="0"/>
              </a:spcBef>
              <a:buClr>
                <a:schemeClr val="dk2"/>
              </a:buClr>
              <a:buSzPct val="100000"/>
              <a:buFont typeface="Arial"/>
              <a:buChar char="●"/>
            </a:pPr>
            <a:r>
              <a:rPr sz="2400" lang="ru"/>
              <a:t>запрос - </a:t>
            </a:r>
            <a:r>
              <a:rPr sz="1800" lang="ru"/>
              <a:t>"SELECT L.log_date , O.operation_name FROM Log L INNER JOIN Operation O ON L.operation_id = O.operation_id where L.account_id = ?"</a:t>
            </a:r>
          </a:p>
          <a:p>
            <a:pPr rtl="0" lvl="0" indent="-342900" marL="457200">
              <a:spcBef>
                <a:spcPts val="0"/>
              </a:spcBef>
              <a:buClr>
                <a:schemeClr val="dk2"/>
              </a:buClr>
              <a:buSzPct val="100000"/>
              <a:buFont typeface="Arial"/>
              <a:buChar char="●"/>
            </a:pPr>
            <a:r>
              <a:rPr sz="1800" lang="ru"/>
              <a:t>проверка существования счета</a:t>
            </a:r>
          </a:p>
          <a:p>
            <a:pPr lvl="0" indent="-342900" marL="457200">
              <a:spcBef>
                <a:spcPts val="0"/>
              </a:spcBef>
              <a:buClr>
                <a:schemeClr val="dk2"/>
              </a:buClr>
              <a:buSzPct val="100000"/>
              <a:buFont typeface="Arial"/>
              <a:buChar char="●"/>
            </a:pPr>
            <a:r>
              <a:rPr sz="1800" lang="ru"/>
              <a:t>отображение результата</a:t>
            </a:r>
          </a:p>
        </p:txBody>
      </p:sp>
      <p:sp>
        <p:nvSpPr>
          <p:cNvPr id="162" name="Shape 162"/>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История счета</a:t>
            </a:r>
          </a:p>
        </p:txBody>
      </p:sp>
      <p:pic>
        <p:nvPicPr>
          <p:cNvPr id="163" name="Shape 163"/>
          <p:cNvPicPr preferRelativeResize="0"/>
          <p:nvPr/>
        </p:nvPicPr>
        <p:blipFill>
          <a:blip r:embed="rId3">
            <a:alphaModFix/>
          </a:blip>
          <a:stretch>
            <a:fillRect/>
          </a:stretch>
        </p:blipFill>
        <p:spPr>
          <a:xfrm>
            <a:off y="3485325" x="782975"/>
            <a:ext cy="723900" cx="35433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архитектура проекта</a:t>
            </a:r>
          </a:p>
          <a:p>
            <a:pPr rtl="0" lvl="0" indent="-431800" marL="457200">
              <a:spcBef>
                <a:spcPts val="0"/>
              </a:spcBef>
              <a:buClr>
                <a:schemeClr val="dk2"/>
              </a:buClr>
              <a:buSzPct val="100000"/>
              <a:buFont typeface="Arial"/>
              <a:buChar char="●"/>
            </a:pPr>
            <a:r>
              <a:rPr lang="ru"/>
              <a:t>автоматизация сборки/удаления/запуска проекта</a:t>
            </a:r>
          </a:p>
          <a:p>
            <a:pPr rtl="0" lvl="0" indent="-431800" marL="457200">
              <a:spcBef>
                <a:spcPts val="0"/>
              </a:spcBef>
              <a:buClr>
                <a:schemeClr val="dk2"/>
              </a:buClr>
              <a:buSzPct val="100000"/>
              <a:buFont typeface="Arial"/>
              <a:buChar char="●"/>
            </a:pPr>
            <a:r>
              <a:rPr lang="ru"/>
              <a:t>unit tests</a:t>
            </a:r>
          </a:p>
          <a:p>
            <a:pPr rtl="0" lvl="0" indent="-431800" marL="457200">
              <a:spcBef>
                <a:spcPts val="0"/>
              </a:spcBef>
              <a:buClr>
                <a:schemeClr val="dk2"/>
              </a:buClr>
              <a:buSzPct val="100000"/>
              <a:buFont typeface="Arial"/>
              <a:buChar char="●"/>
            </a:pPr>
            <a:r>
              <a:rPr lang="ru"/>
              <a:t>continuous integration</a:t>
            </a:r>
          </a:p>
          <a:p>
            <a:pPr rtl="0" lvl="0" indent="-431800" marL="457200">
              <a:spcBef>
                <a:spcPts val="0"/>
              </a:spcBef>
              <a:buClr>
                <a:schemeClr val="dk2"/>
              </a:buClr>
              <a:buSzPct val="100000"/>
              <a:buFont typeface="Arial"/>
              <a:buChar char="●"/>
            </a:pPr>
            <a:r>
              <a:rPr lang="ru"/>
              <a:t>getAccountById()</a:t>
            </a:r>
          </a:p>
          <a:p>
            <a:pPr>
              <a:spcBef>
                <a:spcPts val="0"/>
              </a:spcBef>
              <a:buNone/>
            </a:pPr>
            <a:r>
              <a:t/>
            </a:r>
            <a:endParaRPr/>
          </a:p>
        </p:txBody>
      </p:sp>
      <p:sp>
        <p:nvSpPr>
          <p:cNvPr id="169" name="Shape 169"/>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Сачок Илья</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Авторизация/аутентификация</a:t>
            </a:r>
          </a:p>
          <a:p>
            <a:pPr rtl="0" lvl="0" indent="-431800" marL="457200">
              <a:spcBef>
                <a:spcPts val="0"/>
              </a:spcBef>
              <a:buClr>
                <a:schemeClr val="dk2"/>
              </a:buClr>
              <a:buSzPct val="100000"/>
              <a:buFont typeface="Arial"/>
              <a:buChar char="●"/>
            </a:pPr>
            <a:r>
              <a:rPr lang="ru"/>
              <a:t>Метод credit</a:t>
            </a:r>
          </a:p>
          <a:p>
            <a:pPr lvl="0" indent="-431800" marL="457200">
              <a:spcBef>
                <a:spcPts val="0"/>
              </a:spcBef>
              <a:buClr>
                <a:schemeClr val="dk2"/>
              </a:buClr>
              <a:buSzPct val="100000"/>
              <a:buFont typeface="Arial"/>
              <a:buChar char="●"/>
            </a:pPr>
            <a:r>
              <a:rPr lang="ru"/>
              <a:t>Проверка на блокировку счета</a:t>
            </a:r>
          </a:p>
        </p:txBody>
      </p:sp>
      <p:sp>
        <p:nvSpPr>
          <p:cNvPr id="56" name="Shape 56"/>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Понтелей Виталий</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175" name="Shape 175"/>
          <p:cNvSpPr txBox="1"/>
          <p:nvPr>
            <p:ph type="title"/>
          </p:nvPr>
        </p:nvSpPr>
        <p:spPr>
          <a:xfrm>
            <a:off y="205971" x="457200"/>
            <a:ext cy="1846499" cx="8229600"/>
          </a:xfrm>
          <a:prstGeom prst="rect">
            <a:avLst/>
          </a:prstGeom>
        </p:spPr>
        <p:txBody>
          <a:bodyPr bIns="91425" rIns="91425" lIns="91425" tIns="91425" anchor="b" anchorCtr="0">
            <a:noAutofit/>
          </a:bodyPr>
          <a:lstStyle/>
          <a:p>
            <a:pPr rtl="0">
              <a:spcBef>
                <a:spcPts val="0"/>
              </a:spcBef>
              <a:buNone/>
            </a:pPr>
            <a:r>
              <a:rPr lang="ru"/>
              <a:t>Архитектура</a:t>
            </a:r>
          </a:p>
          <a:p>
            <a:pPr>
              <a:spcBef>
                <a:spcPts val="0"/>
              </a:spcBef>
              <a:buNone/>
            </a:pPr>
            <a:r>
              <a:rPr lang="ru"/>
              <a:t> проекта</a:t>
            </a:r>
          </a:p>
        </p:txBody>
      </p:sp>
      <p:pic>
        <p:nvPicPr>
          <p:cNvPr id="176" name="Shape 176"/>
          <p:cNvPicPr preferRelativeResize="0"/>
          <p:nvPr/>
        </p:nvPicPr>
        <p:blipFill>
          <a:blip r:embed="rId3">
            <a:alphaModFix/>
          </a:blip>
          <a:stretch>
            <a:fillRect/>
          </a:stretch>
        </p:blipFill>
        <p:spPr>
          <a:xfrm>
            <a:off y="205975" x="4292950"/>
            <a:ext cy="4668574" cx="38210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ru"/>
              <a:t>makefile</a:t>
            </a:r>
          </a:p>
          <a:p>
            <a:pPr rtl="0" lvl="0" indent="-381000" marL="457200">
              <a:spcBef>
                <a:spcPts val="0"/>
              </a:spcBef>
              <a:buClr>
                <a:schemeClr val="dk2"/>
              </a:buClr>
              <a:buSzPct val="100000"/>
              <a:buFont typeface="Arial"/>
              <a:buChar char="●"/>
            </a:pPr>
            <a:r>
              <a:rPr sz="2400" lang="ru"/>
              <a:t>поддерживаемые платформы для сборки проекта:</a:t>
            </a:r>
          </a:p>
          <a:p>
            <a:pPr rtl="0" lvl="1" indent="-381000" marL="914400">
              <a:spcBef>
                <a:spcPts val="0"/>
              </a:spcBef>
              <a:buClr>
                <a:schemeClr val="dk2"/>
              </a:buClr>
              <a:buSzPct val="100000"/>
              <a:buFont typeface="Courier New"/>
              <a:buChar char="o"/>
            </a:pPr>
            <a:r>
              <a:rPr sz="2400" lang="ru"/>
              <a:t>Windows NT</a:t>
            </a:r>
          </a:p>
          <a:p>
            <a:pPr rtl="0" lvl="1" indent="-381000" marL="914400">
              <a:spcBef>
                <a:spcPts val="0"/>
              </a:spcBef>
              <a:buClr>
                <a:schemeClr val="dk2"/>
              </a:buClr>
              <a:buSzPct val="100000"/>
              <a:buFont typeface="Courier New"/>
              <a:buChar char="o"/>
            </a:pPr>
            <a:r>
              <a:rPr sz="2400" lang="ru"/>
              <a:t>Macintosh</a:t>
            </a:r>
          </a:p>
          <a:p>
            <a:pPr rtl="0" lvl="1" indent="-381000" marL="914400">
              <a:spcBef>
                <a:spcPts val="0"/>
              </a:spcBef>
              <a:buClr>
                <a:schemeClr val="dk2"/>
              </a:buClr>
              <a:buSzPct val="100000"/>
              <a:buFont typeface="Courier New"/>
              <a:buChar char="o"/>
            </a:pPr>
            <a:r>
              <a:rPr sz="2400" lang="ru"/>
              <a:t>Linux</a:t>
            </a:r>
          </a:p>
          <a:p>
            <a:pPr rtl="0" lvl="0" indent="-381000" marL="457200">
              <a:spcBef>
                <a:spcPts val="0"/>
              </a:spcBef>
              <a:buClr>
                <a:schemeClr val="dk2"/>
              </a:buClr>
              <a:buSzPct val="100000"/>
              <a:buFont typeface="Arial"/>
              <a:buChar char="●"/>
            </a:pPr>
            <a:r>
              <a:rPr sz="2400" lang="ru"/>
              <a:t>поддерживаемые платформы для автоматического запуска:</a:t>
            </a:r>
          </a:p>
          <a:p>
            <a:pPr rtl="0" lvl="1" indent="-381000" marL="914400">
              <a:spcBef>
                <a:spcPts val="0"/>
              </a:spcBef>
              <a:buClr>
                <a:schemeClr val="dk2"/>
              </a:buClr>
              <a:buSzPct val="100000"/>
              <a:buFont typeface="Courier New"/>
              <a:buChar char="o"/>
            </a:pPr>
            <a:r>
              <a:rPr sz="2400" lang="ru"/>
              <a:t>Macintosh</a:t>
            </a:r>
          </a:p>
          <a:p>
            <a:pPr rtl="0" lvl="1" indent="-381000" marL="914400">
              <a:spcBef>
                <a:spcPts val="0"/>
              </a:spcBef>
              <a:buClr>
                <a:schemeClr val="dk2"/>
              </a:buClr>
              <a:buSzPct val="100000"/>
              <a:buFont typeface="Courier New"/>
              <a:buChar char="o"/>
            </a:pPr>
            <a:r>
              <a:rPr sz="2400" lang="ru"/>
              <a:t>Linux</a:t>
            </a:r>
          </a:p>
          <a:p>
            <a:pPr rtl="0">
              <a:spcBef>
                <a:spcPts val="0"/>
              </a:spcBef>
              <a:buNone/>
            </a:pPr>
            <a:r>
              <a:t/>
            </a:r>
            <a:endParaRPr/>
          </a:p>
          <a:p>
            <a:pPr>
              <a:spcBef>
                <a:spcPts val="0"/>
              </a:spcBef>
              <a:buNone/>
            </a:pPr>
            <a:r>
              <a:t/>
            </a:r>
            <a:endParaRPr/>
          </a:p>
        </p:txBody>
      </p:sp>
      <p:sp>
        <p:nvSpPr>
          <p:cNvPr id="182" name="Shape 182"/>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Автоматизация</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188" name="Shape 188"/>
          <p:cNvSpPr txBox="1"/>
          <p:nvPr>
            <p:ph type="title"/>
          </p:nvPr>
        </p:nvSpPr>
        <p:spPr>
          <a:xfrm>
            <a:off y="205971" x="457200"/>
            <a:ext cy="2025599" cx="8229600"/>
          </a:xfrm>
          <a:prstGeom prst="rect">
            <a:avLst/>
          </a:prstGeom>
        </p:spPr>
        <p:txBody>
          <a:bodyPr bIns="91425" rIns="91425" lIns="91425" tIns="91425" anchor="b" anchorCtr="0">
            <a:noAutofit/>
          </a:bodyPr>
          <a:lstStyle/>
          <a:p>
            <a:pPr rtl="0">
              <a:spcBef>
                <a:spcPts val="0"/>
              </a:spcBef>
              <a:buNone/>
            </a:pPr>
            <a:r>
              <a:rPr lang="ru"/>
              <a:t>Пример</a:t>
            </a:r>
          </a:p>
          <a:p>
            <a:pPr>
              <a:spcBef>
                <a:spcPts val="0"/>
              </a:spcBef>
              <a:buNone/>
            </a:pPr>
            <a:r>
              <a:rPr lang="ru"/>
              <a:t>makefile</a:t>
            </a:r>
          </a:p>
        </p:txBody>
      </p:sp>
      <p:pic>
        <p:nvPicPr>
          <p:cNvPr id="189" name="Shape 189"/>
          <p:cNvPicPr preferRelativeResize="0"/>
          <p:nvPr/>
        </p:nvPicPr>
        <p:blipFill>
          <a:blip r:embed="rId3">
            <a:alphaModFix/>
          </a:blip>
          <a:stretch>
            <a:fillRect/>
          </a:stretch>
        </p:blipFill>
        <p:spPr>
          <a:xfrm>
            <a:off y="177450" x="4167050"/>
            <a:ext cy="4788600" cx="4262457"/>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rPr lang="ru"/>
              <a:t>Framework Check (</a:t>
            </a:r>
            <a:r>
              <a:rPr u="sng" lang="ru">
                <a:solidFill>
                  <a:schemeClr val="hlink"/>
                </a:solidFill>
                <a:hlinkClick r:id="rId3"/>
              </a:rPr>
              <a:t>http://check.sourceforge.net/</a:t>
            </a:r>
            <a:r>
              <a:rPr lang="ru"/>
              <a:t>)</a:t>
            </a:r>
          </a:p>
          <a:p>
            <a:pPr rtl="0">
              <a:spcBef>
                <a:spcPts val="0"/>
              </a:spcBef>
              <a:buNone/>
            </a:pPr>
            <a:r>
              <a:rPr lang="ru"/>
              <a:t>Install from source (for crossplatform support)</a:t>
            </a:r>
          </a:p>
          <a:p>
            <a:pPr>
              <a:spcBef>
                <a:spcPts val="0"/>
              </a:spcBef>
              <a:buNone/>
            </a:pPr>
            <a:r>
              <a:rPr lang="ru"/>
              <a:t>(http://check.sourceforge.net/web/install.html#linuxsource)</a:t>
            </a:r>
          </a:p>
        </p:txBody>
      </p:sp>
      <p:sp>
        <p:nvSpPr>
          <p:cNvPr id="195" name="Shape 195"/>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Unit tests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(https://github.com/IFours/bank_app/blob/master/tests%2Ftest.c)</a:t>
            </a:r>
          </a:p>
        </p:txBody>
      </p:sp>
      <p:sp>
        <p:nvSpPr>
          <p:cNvPr id="201" name="Shape 201"/>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Simple test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rPr lang="ru"/>
              <a:t>Travic CI (</a:t>
            </a:r>
            <a:r>
              <a:rPr u="sng" lang="ru">
                <a:solidFill>
                  <a:schemeClr val="hlink"/>
                </a:solidFill>
                <a:hlinkClick r:id="rId3"/>
              </a:rPr>
              <a:t>https://travis-ci.org</a:t>
            </a:r>
            <a:r>
              <a:rPr lang="ru"/>
              <a:t>)</a:t>
            </a:r>
          </a:p>
          <a:p>
            <a:pPr>
              <a:spcBef>
                <a:spcPts val="0"/>
              </a:spcBef>
              <a:buNone/>
            </a:pPr>
            <a:r>
              <a:t/>
            </a:r>
            <a:endParaRPr/>
          </a:p>
        </p:txBody>
      </p:sp>
      <p:sp>
        <p:nvSpPr>
          <p:cNvPr id="207" name="Shape 207"/>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b="0" sz="3200" lang="ru">
                <a:solidFill>
                  <a:schemeClr val="dk2"/>
                </a:solidFill>
              </a:rPr>
              <a:t>Continuous integration</a:t>
            </a:r>
          </a:p>
        </p:txBody>
      </p:sp>
      <p:pic>
        <p:nvPicPr>
          <p:cNvPr id="208" name="Shape 208"/>
          <p:cNvPicPr preferRelativeResize="0"/>
          <p:nvPr/>
        </p:nvPicPr>
        <p:blipFill>
          <a:blip r:embed="rId4">
            <a:alphaModFix/>
          </a:blip>
          <a:stretch>
            <a:fillRect/>
          </a:stretch>
        </p:blipFill>
        <p:spPr>
          <a:xfrm>
            <a:off y="1976057" x="2691812"/>
            <a:ext cy="3061349" cx="309212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Travis CI — распределённый веб-сервис для сборки и тестирования программного обеспечения, использующего GitHub в качестве хостинга исходного кода. </a:t>
            </a:r>
          </a:p>
        </p:txBody>
      </p:sp>
      <p:sp>
        <p:nvSpPr>
          <p:cNvPr id="214" name="Shape 214"/>
          <p:cNvSpPr txBox="1"/>
          <p:nvPr>
            <p:ph type="title"/>
          </p:nvPr>
        </p:nvSpPr>
        <p:spPr>
          <a:xfrm>
            <a:off y="250053" x="385600"/>
            <a:ext cy="994200" cx="8229600"/>
          </a:xfrm>
          <a:prstGeom prst="rect">
            <a:avLst/>
          </a:prstGeom>
        </p:spPr>
        <p:txBody>
          <a:bodyPr bIns="91425" rIns="91425" lIns="91425" tIns="91425" anchor="b" anchorCtr="0">
            <a:noAutofit/>
          </a:bodyPr>
          <a:lstStyle/>
          <a:p>
            <a:pPr>
              <a:spcBef>
                <a:spcPts val="0"/>
              </a:spcBef>
              <a:buNone/>
            </a:pPr>
            <a:r>
              <a:rPr lang="ru"/>
              <a:t>Travic Ci</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Trebuchet MS"/>
              <a:buAutoNum type="arabicPeriod"/>
            </a:pPr>
            <a:r>
              <a:rPr lang="ru"/>
              <a:t>Linux platform</a:t>
            </a:r>
          </a:p>
          <a:p>
            <a:pPr rtl="0" lvl="0" indent="-431800" marL="457200">
              <a:spcBef>
                <a:spcPts val="0"/>
              </a:spcBef>
              <a:buClr>
                <a:schemeClr val="dk2"/>
              </a:buClr>
              <a:buSzPct val="100000"/>
              <a:buFont typeface="Trebuchet MS"/>
              <a:buAutoNum type="arabicPeriod"/>
            </a:pPr>
            <a:r>
              <a:rPr lang="ru"/>
              <a:t>sync repo</a:t>
            </a:r>
          </a:p>
          <a:p>
            <a:pPr rtl="0" lvl="0" indent="-431800" marL="457200">
              <a:spcBef>
                <a:spcPts val="0"/>
              </a:spcBef>
              <a:buClr>
                <a:schemeClr val="dk2"/>
              </a:buClr>
              <a:buSzPct val="100000"/>
              <a:buFont typeface="Trebuchet MS"/>
              <a:buAutoNum type="arabicPeriod"/>
            </a:pPr>
            <a:r>
              <a:rPr lang="ru"/>
              <a:t>.travic.yml</a:t>
            </a:r>
          </a:p>
          <a:p>
            <a:pPr lvl="0" indent="-431800" marL="457200">
              <a:spcBef>
                <a:spcPts val="0"/>
              </a:spcBef>
              <a:buClr>
                <a:schemeClr val="dk2"/>
              </a:buClr>
              <a:buSzPct val="100000"/>
              <a:buFont typeface="Trebuchet MS"/>
              <a:buAutoNum type="arabicPeriod"/>
            </a:pPr>
            <a:r>
              <a:rPr lang="ru"/>
              <a:t>makefile</a:t>
            </a:r>
          </a:p>
        </p:txBody>
      </p:sp>
      <p:sp>
        <p:nvSpPr>
          <p:cNvPr id="220" name="Shape 220"/>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Travic Ci</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Редактирование информации пользователя</a:t>
            </a:r>
          </a:p>
          <a:p>
            <a:pPr rtl="0" lvl="0">
              <a:spcBef>
                <a:spcPts val="0"/>
              </a:spcBef>
              <a:buNone/>
            </a:pPr>
            <a:r>
              <a:t/>
            </a:r>
            <a:endParaRPr/>
          </a:p>
          <a:p>
            <a:pPr rtl="0" lvl="0" indent="-431800" marL="457200">
              <a:spcBef>
                <a:spcPts val="0"/>
              </a:spcBef>
              <a:buClr>
                <a:schemeClr val="dk2"/>
              </a:buClr>
              <a:buSzPct val="100000"/>
              <a:buFont typeface="Arial"/>
              <a:buChar char="●"/>
            </a:pPr>
            <a:r>
              <a:rPr lang="ru"/>
              <a:t>Добавление нового счета</a:t>
            </a:r>
          </a:p>
        </p:txBody>
      </p:sp>
      <p:sp>
        <p:nvSpPr>
          <p:cNvPr id="226" name="Shape 226"/>
          <p:cNvSpPr txBox="1"/>
          <p:nvPr>
            <p:ph type="title"/>
          </p:nvPr>
        </p:nvSpPr>
        <p:spPr>
          <a:xfrm>
            <a:off y="205978" x="457200"/>
            <a:ext cy="994200" cx="8229600"/>
          </a:xfrm>
          <a:prstGeom prst="rect">
            <a:avLst/>
          </a:prstGeom>
        </p:spPr>
        <p:txBody>
          <a:bodyPr bIns="91425" rIns="91425" lIns="91425" tIns="91425" anchor="b" anchorCtr="0">
            <a:noAutofit/>
          </a:bodyPr>
          <a:lstStyle/>
          <a:p>
            <a:pPr rtl="0" lvl="0">
              <a:spcBef>
                <a:spcPts val="0"/>
              </a:spcBef>
              <a:buNone/>
            </a:pPr>
            <a:r>
              <a:rPr lang="ru"/>
              <a:t>Гилевич Павел</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idx="1" type="body"/>
          </p:nvPr>
        </p:nvSpPr>
        <p:spPr>
          <a:xfrm>
            <a:off y="927167" x="457200"/>
            <a:ext cy="3630300" cx="8229600"/>
          </a:xfrm>
          <a:prstGeom prst="rect">
            <a:avLst/>
          </a:prstGeom>
        </p:spPr>
        <p:txBody>
          <a:bodyPr bIns="91425" rIns="91425" lIns="91425" tIns="91425" anchor="t" anchorCtr="0">
            <a:noAutofit/>
          </a:bodyPr>
          <a:lstStyle/>
          <a:p>
            <a:pPr algn="ctr" rtl="0">
              <a:spcBef>
                <a:spcPts val="0"/>
              </a:spcBef>
              <a:buNone/>
            </a:pPr>
            <a:r>
              <a:rPr sz="3000" lang="ru"/>
              <a:t>Создан метод editClient, в качестве параметров получающий</a:t>
            </a:r>
          </a:p>
          <a:p>
            <a:pPr algn="ctr" rtl="0">
              <a:spcBef>
                <a:spcPts val="0"/>
              </a:spcBef>
              <a:buNone/>
            </a:pPr>
            <a:r>
              <a:t/>
            </a:r>
            <a:endParaRPr sz="3000"/>
          </a:p>
          <a:p>
            <a:pPr algn="ctr" rtl="0" lvl="0" indent="-419100" marL="457200">
              <a:spcBef>
                <a:spcPts val="0"/>
              </a:spcBef>
              <a:buClr>
                <a:schemeClr val="dk2"/>
              </a:buClr>
              <a:buSzPct val="100000"/>
              <a:buFont typeface="Arial"/>
              <a:buChar char="●"/>
            </a:pPr>
            <a:r>
              <a:rPr sz="3000" lang="ru"/>
              <a:t>Идентификатор клиента</a:t>
            </a:r>
          </a:p>
          <a:p>
            <a:pPr algn="ctr" rtl="0" lvl="0" indent="-419100" marL="457200">
              <a:spcBef>
                <a:spcPts val="0"/>
              </a:spcBef>
              <a:buClr>
                <a:schemeClr val="dk2"/>
              </a:buClr>
              <a:buSzPct val="100000"/>
              <a:buFont typeface="Arial"/>
              <a:buChar char="●"/>
            </a:pPr>
            <a:r>
              <a:rPr sz="3000" lang="ru"/>
              <a:t>Номер поля, подлежащего редактированию</a:t>
            </a:r>
          </a:p>
          <a:p>
            <a:pPr algn="ctr" rtl="0" lvl="0">
              <a:spcBef>
                <a:spcPts val="0"/>
              </a:spcBef>
              <a:buNone/>
            </a:pPr>
            <a:r>
              <a:t/>
            </a:r>
            <a:endParaRPr sz="3000"/>
          </a:p>
          <a:p>
            <a:pPr algn="ctr" rtl="0" lvl="0">
              <a:spcBef>
                <a:spcPts val="0"/>
              </a:spcBef>
              <a:buNone/>
            </a:pPr>
            <a:r>
              <a:rPr sz="3000" lang="ru"/>
              <a:t>Новое значение поля вводится администратором в консоли</a:t>
            </a:r>
          </a:p>
        </p:txBody>
      </p:sp>
      <p:sp>
        <p:nvSpPr>
          <p:cNvPr id="232" name="Shape 232"/>
          <p:cNvSpPr txBox="1"/>
          <p:nvPr>
            <p:ph type="title"/>
          </p:nvPr>
        </p:nvSpPr>
        <p:spPr>
          <a:xfrm>
            <a:off y="0" x="0"/>
            <a:ext cy="994200" cx="9144000"/>
          </a:xfrm>
          <a:prstGeom prst="rect">
            <a:avLst/>
          </a:prstGeom>
        </p:spPr>
        <p:txBody>
          <a:bodyPr bIns="91425" rIns="91425" lIns="91425" tIns="91425" anchor="b" anchorCtr="0">
            <a:noAutofit/>
          </a:bodyPr>
          <a:lstStyle/>
          <a:p>
            <a:pPr rtl="0" lvl="0">
              <a:spcBef>
                <a:spcPts val="0"/>
              </a:spcBef>
              <a:buNone/>
            </a:pPr>
            <a:r>
              <a:rPr sz="3600" lang="ru"/>
              <a:t>Редактирование данных пользователя</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Был создан метод авторизации пользователя при входе в систему, при этом если пользователь ввел данные верно, то ему откроется меню самой программы, в противном случае приложение сообщит об ошибке.</a:t>
            </a:r>
          </a:p>
        </p:txBody>
      </p:sp>
      <p:sp>
        <p:nvSpPr>
          <p:cNvPr id="62" name="Shape 62"/>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Авторизация/аутентификация</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t/>
            </a:r>
            <a:endParaRPr/>
          </a:p>
        </p:txBody>
      </p:sp>
      <p:sp>
        <p:nvSpPr>
          <p:cNvPr id="238" name="Shape 238"/>
          <p:cNvSpPr txBox="1"/>
          <p:nvPr>
            <p:ph type="title"/>
          </p:nvPr>
        </p:nvSpPr>
        <p:spPr>
          <a:xfrm>
            <a:off y="179603" x="551137"/>
            <a:ext cy="994200" cx="8229600"/>
          </a:xfrm>
          <a:prstGeom prst="rect">
            <a:avLst/>
          </a:prstGeom>
        </p:spPr>
        <p:txBody>
          <a:bodyPr bIns="91425" rIns="91425" lIns="91425" tIns="91425" anchor="b" anchorCtr="0">
            <a:noAutofit/>
          </a:bodyPr>
          <a:lstStyle/>
          <a:p>
            <a:pPr algn="ctr">
              <a:spcBef>
                <a:spcPts val="0"/>
              </a:spcBef>
              <a:buNone/>
            </a:pPr>
            <a:r>
              <a:rPr sz="3600" lang="ru"/>
              <a:t>Редактирование данных пользователя (пример работы)</a:t>
            </a:r>
          </a:p>
        </p:txBody>
      </p:sp>
      <p:pic>
        <p:nvPicPr>
          <p:cNvPr id="239" name="Shape 239"/>
          <p:cNvPicPr preferRelativeResize="0"/>
          <p:nvPr/>
        </p:nvPicPr>
        <p:blipFill>
          <a:blip r:embed="rId3">
            <a:alphaModFix/>
          </a:blip>
          <a:stretch>
            <a:fillRect/>
          </a:stretch>
        </p:blipFill>
        <p:spPr>
          <a:xfrm>
            <a:off y="1173799" x="984087"/>
            <a:ext cy="1932799" cx="7363724"/>
          </a:xfrm>
          <a:prstGeom prst="rect">
            <a:avLst/>
          </a:prstGeom>
          <a:noFill/>
          <a:ln>
            <a:noFill/>
          </a:ln>
        </p:spPr>
      </p:pic>
      <p:pic>
        <p:nvPicPr>
          <p:cNvPr id="240" name="Shape 240"/>
          <p:cNvPicPr preferRelativeResize="0"/>
          <p:nvPr/>
        </p:nvPicPr>
        <p:blipFill>
          <a:blip r:embed="rId4">
            <a:alphaModFix/>
          </a:blip>
          <a:stretch>
            <a:fillRect/>
          </a:stretch>
        </p:blipFill>
        <p:spPr>
          <a:xfrm>
            <a:off y="2999967" x="984075"/>
            <a:ext cy="1993434" cx="73637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idx="1" type="body"/>
          </p:nvPr>
        </p:nvSpPr>
        <p:spPr>
          <a:xfrm>
            <a:off y="927167" x="457200"/>
            <a:ext cy="3630300" cx="8229600"/>
          </a:xfrm>
          <a:prstGeom prst="rect">
            <a:avLst/>
          </a:prstGeom>
        </p:spPr>
        <p:txBody>
          <a:bodyPr bIns="91425" rIns="91425" lIns="91425" tIns="91425" anchor="t" anchorCtr="0">
            <a:noAutofit/>
          </a:bodyPr>
          <a:lstStyle/>
          <a:p>
            <a:pPr rtl="0">
              <a:spcBef>
                <a:spcPts val="0"/>
              </a:spcBef>
              <a:buNone/>
            </a:pPr>
            <a:r>
              <a:rPr lang="ru"/>
              <a:t>Создан метод addAccountToClient с параметрами</a:t>
            </a:r>
          </a:p>
          <a:p>
            <a:pPr rtl="0" lvl="0" indent="-431800" marL="457200">
              <a:spcBef>
                <a:spcPts val="0"/>
              </a:spcBef>
              <a:buClr>
                <a:schemeClr val="dk2"/>
              </a:buClr>
              <a:buSzPct val="100000"/>
              <a:buFont typeface="Arial"/>
              <a:buChar char="●"/>
            </a:pPr>
            <a:r>
              <a:rPr lang="ru"/>
              <a:t>Идентификатор клиента</a:t>
            </a:r>
          </a:p>
          <a:p>
            <a:pPr rtl="0" lvl="0" indent="-431800" marL="457200">
              <a:spcBef>
                <a:spcPts val="0"/>
              </a:spcBef>
              <a:buClr>
                <a:schemeClr val="dk2"/>
              </a:buClr>
              <a:buSzPct val="100000"/>
              <a:buFont typeface="Arial"/>
              <a:buChar char="●"/>
            </a:pPr>
            <a:r>
              <a:rPr lang="ru"/>
              <a:t>Идентификатор типа аккаунта</a:t>
            </a:r>
          </a:p>
          <a:p>
            <a:pPr rtl="0">
              <a:spcBef>
                <a:spcPts val="0"/>
              </a:spcBef>
              <a:buNone/>
            </a:pPr>
            <a:r>
              <a:t/>
            </a:r>
            <a:endParaRPr/>
          </a:p>
          <a:p>
            <a:pPr rtl="0" lvl="0">
              <a:spcBef>
                <a:spcPts val="0"/>
              </a:spcBef>
              <a:buNone/>
            </a:pPr>
            <a:r>
              <a:rPr lang="ru"/>
              <a:t>Основные параметры (баланс, дата открытия и тп) вводятся в консоли</a:t>
            </a:r>
          </a:p>
        </p:txBody>
      </p:sp>
      <p:sp>
        <p:nvSpPr>
          <p:cNvPr id="246" name="Shape 246"/>
          <p:cNvSpPr txBox="1"/>
          <p:nvPr>
            <p:ph type="title"/>
          </p:nvPr>
        </p:nvSpPr>
        <p:spPr>
          <a:xfrm>
            <a:off y="0" x="0"/>
            <a:ext cy="994200" cx="9144000"/>
          </a:xfrm>
          <a:prstGeom prst="rect">
            <a:avLst/>
          </a:prstGeom>
        </p:spPr>
        <p:txBody>
          <a:bodyPr bIns="91425" rIns="91425" lIns="91425" tIns="91425" anchor="b" anchorCtr="0">
            <a:noAutofit/>
          </a:bodyPr>
          <a:lstStyle/>
          <a:p>
            <a:pPr algn="ctr" rtl="0" lvl="0">
              <a:spcBef>
                <a:spcPts val="0"/>
              </a:spcBef>
              <a:buNone/>
            </a:pPr>
            <a:r>
              <a:rPr sz="3600" lang="ru"/>
              <a:t>Добавление счета</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idx="1" type="body"/>
          </p:nvPr>
        </p:nvSpPr>
        <p:spPr>
          <a:xfrm>
            <a:off y="1150267" x="574650"/>
            <a:ext cy="3630300" cx="8229600"/>
          </a:xfrm>
          <a:prstGeom prst="rect">
            <a:avLst/>
          </a:prstGeom>
        </p:spPr>
        <p:txBody>
          <a:bodyPr bIns="91425" rIns="91425" lIns="91425" tIns="91425" anchor="t" anchorCtr="0">
            <a:noAutofit/>
          </a:bodyPr>
          <a:lstStyle/>
          <a:p>
            <a:pPr algn="ctr" rtl="0" lvl="0">
              <a:spcBef>
                <a:spcPts val="0"/>
              </a:spcBef>
              <a:buNone/>
            </a:pPr>
            <a:r>
              <a:rPr lang="ru"/>
              <a:t>При добавлении записи в отдельную таблицу для каждого типа счет значение поля account_id устанавливается на единицу большим, чем максимальный account_id в главной таблице Account</a:t>
            </a:r>
          </a:p>
        </p:txBody>
      </p:sp>
      <p:sp>
        <p:nvSpPr>
          <p:cNvPr id="252" name="Shape 252"/>
          <p:cNvSpPr txBox="1"/>
          <p:nvPr>
            <p:ph type="title"/>
          </p:nvPr>
        </p:nvSpPr>
        <p:spPr>
          <a:xfrm>
            <a:off y="0" x="0"/>
            <a:ext cy="994200" cx="9144000"/>
          </a:xfrm>
          <a:prstGeom prst="rect">
            <a:avLst/>
          </a:prstGeom>
        </p:spPr>
        <p:txBody>
          <a:bodyPr bIns="91425" rIns="91425" lIns="91425" tIns="91425" anchor="b" anchorCtr="0">
            <a:noAutofit/>
          </a:bodyPr>
          <a:lstStyle/>
          <a:p>
            <a:pPr algn="ctr" rtl="0" lvl="0">
              <a:spcBef>
                <a:spcPts val="0"/>
              </a:spcBef>
              <a:buNone/>
            </a:pPr>
            <a:r>
              <a:rPr sz="3600" lang="ru"/>
              <a:t>Добавление счета</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idx="1" type="body"/>
          </p:nvPr>
        </p:nvSpPr>
        <p:spPr>
          <a:xfrm>
            <a:off y="1150267" x="574650"/>
            <a:ext cy="3630300" cx="8229600"/>
          </a:xfrm>
          <a:prstGeom prst="rect">
            <a:avLst/>
          </a:prstGeom>
        </p:spPr>
        <p:txBody>
          <a:bodyPr bIns="91425" rIns="91425" lIns="91425" tIns="91425" anchor="t" anchorCtr="0">
            <a:noAutofit/>
          </a:bodyPr>
          <a:lstStyle/>
          <a:p>
            <a:pPr algn="ctr" rtl="0" lvl="0">
              <a:spcBef>
                <a:spcPts val="0"/>
              </a:spcBef>
              <a:buNone/>
            </a:pPr>
            <a:r>
              <a:t/>
            </a:r>
            <a:endParaRPr/>
          </a:p>
        </p:txBody>
      </p:sp>
      <p:sp>
        <p:nvSpPr>
          <p:cNvPr id="258" name="Shape 258"/>
          <p:cNvSpPr txBox="1"/>
          <p:nvPr>
            <p:ph type="title"/>
          </p:nvPr>
        </p:nvSpPr>
        <p:spPr>
          <a:xfrm>
            <a:off y="0" x="0"/>
            <a:ext cy="994200" cx="9144000"/>
          </a:xfrm>
          <a:prstGeom prst="rect">
            <a:avLst/>
          </a:prstGeom>
        </p:spPr>
        <p:txBody>
          <a:bodyPr bIns="91425" rIns="91425" lIns="91425" tIns="91425" anchor="b" anchorCtr="0">
            <a:noAutofit/>
          </a:bodyPr>
          <a:lstStyle/>
          <a:p>
            <a:pPr algn="ctr" rtl="0" lvl="0">
              <a:spcBef>
                <a:spcPts val="0"/>
              </a:spcBef>
              <a:buNone/>
            </a:pPr>
            <a:r>
              <a:rPr sz="3600" lang="ru"/>
              <a:t>Добавление счета (пример работы)</a:t>
            </a:r>
          </a:p>
        </p:txBody>
      </p:sp>
      <p:pic>
        <p:nvPicPr>
          <p:cNvPr id="259" name="Shape 259"/>
          <p:cNvPicPr preferRelativeResize="0"/>
          <p:nvPr/>
        </p:nvPicPr>
        <p:blipFill>
          <a:blip r:embed="rId3">
            <a:alphaModFix/>
          </a:blip>
          <a:stretch>
            <a:fillRect/>
          </a:stretch>
        </p:blipFill>
        <p:spPr>
          <a:xfrm>
            <a:off y="1689326" x="1440475"/>
            <a:ext cy="2362049" cx="636235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idx="1" type="body"/>
          </p:nvPr>
        </p:nvSpPr>
        <p:spPr>
          <a:xfrm>
            <a:off y="1150267" x="574650"/>
            <a:ext cy="3630300" cx="8229600"/>
          </a:xfrm>
          <a:prstGeom prst="rect">
            <a:avLst/>
          </a:prstGeom>
        </p:spPr>
        <p:txBody>
          <a:bodyPr bIns="91425" rIns="91425" lIns="91425" tIns="91425" anchor="t" anchorCtr="0">
            <a:noAutofit/>
          </a:bodyPr>
          <a:lstStyle/>
          <a:p>
            <a:pPr algn="ctr" rtl="0" lvl="0">
              <a:spcBef>
                <a:spcPts val="0"/>
              </a:spcBef>
              <a:buNone/>
            </a:pPr>
            <a:r>
              <a:t/>
            </a:r>
            <a:endParaRPr/>
          </a:p>
        </p:txBody>
      </p:sp>
      <p:sp>
        <p:nvSpPr>
          <p:cNvPr id="265" name="Shape 265"/>
          <p:cNvSpPr txBox="1"/>
          <p:nvPr>
            <p:ph type="title"/>
          </p:nvPr>
        </p:nvSpPr>
        <p:spPr>
          <a:xfrm>
            <a:off y="0" x="0"/>
            <a:ext cy="994200" cx="9144000"/>
          </a:xfrm>
          <a:prstGeom prst="rect">
            <a:avLst/>
          </a:prstGeom>
        </p:spPr>
        <p:txBody>
          <a:bodyPr bIns="91425" rIns="91425" lIns="91425" tIns="91425" anchor="b" anchorCtr="0">
            <a:noAutofit/>
          </a:bodyPr>
          <a:lstStyle/>
          <a:p>
            <a:pPr algn="ctr" rtl="0" lvl="0">
              <a:spcBef>
                <a:spcPts val="0"/>
              </a:spcBef>
              <a:buNone/>
            </a:pPr>
            <a:r>
              <a:rPr sz="3600" lang="ru"/>
              <a:t>Добавление счета (результат)</a:t>
            </a:r>
          </a:p>
        </p:txBody>
      </p:sp>
      <p:pic>
        <p:nvPicPr>
          <p:cNvPr id="266" name="Shape 266"/>
          <p:cNvPicPr preferRelativeResize="0"/>
          <p:nvPr/>
        </p:nvPicPr>
        <p:blipFill>
          <a:blip r:embed="rId3">
            <a:alphaModFix/>
          </a:blip>
          <a:stretch>
            <a:fillRect/>
          </a:stretch>
        </p:blipFill>
        <p:spPr>
          <a:xfrm>
            <a:off y="1748425" x="-55625"/>
            <a:ext cy="2582250" cx="4083525"/>
          </a:xfrm>
          <a:prstGeom prst="rect">
            <a:avLst/>
          </a:prstGeom>
          <a:noFill/>
          <a:ln>
            <a:noFill/>
          </a:ln>
        </p:spPr>
      </p:pic>
      <p:pic>
        <p:nvPicPr>
          <p:cNvPr id="267" name="Shape 267"/>
          <p:cNvPicPr preferRelativeResize="0"/>
          <p:nvPr/>
        </p:nvPicPr>
        <p:blipFill rotWithShape="1">
          <a:blip r:embed="rId4">
            <a:alphaModFix/>
          </a:blip>
          <a:srcRect t="0" b="0" r="21507" l="0"/>
          <a:stretch/>
        </p:blipFill>
        <p:spPr>
          <a:xfrm>
            <a:off y="1748425" x="4027900"/>
            <a:ext cy="2582249" cx="511610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Удаление пользователя</a:t>
            </a:r>
          </a:p>
          <a:p>
            <a:pPr rtl="0" lvl="0" indent="-431800" marL="457200">
              <a:spcBef>
                <a:spcPts val="0"/>
              </a:spcBef>
              <a:buClr>
                <a:schemeClr val="dk2"/>
              </a:buClr>
              <a:buSzPct val="100000"/>
              <a:buFont typeface="Arial"/>
              <a:buChar char="●"/>
            </a:pPr>
            <a:r>
              <a:rPr lang="ru"/>
              <a:t>Восстановление пользователя</a:t>
            </a:r>
          </a:p>
        </p:txBody>
      </p:sp>
      <p:sp>
        <p:nvSpPr>
          <p:cNvPr id="273" name="Shape 273"/>
          <p:cNvSpPr txBox="1"/>
          <p:nvPr>
            <p:ph type="title"/>
          </p:nvPr>
        </p:nvSpPr>
        <p:spPr>
          <a:xfrm>
            <a:off y="205978" x="457200"/>
            <a:ext cy="994200" cx="8229600"/>
          </a:xfrm>
          <a:prstGeom prst="rect">
            <a:avLst/>
          </a:prstGeom>
        </p:spPr>
        <p:txBody>
          <a:bodyPr bIns="91425" rIns="91425" lIns="91425" tIns="91425" anchor="b" anchorCtr="0">
            <a:noAutofit/>
          </a:bodyPr>
          <a:lstStyle/>
          <a:p>
            <a:pPr rtl="0" lvl="0">
              <a:spcBef>
                <a:spcPts val="0"/>
              </a:spcBef>
              <a:buNone/>
            </a:pPr>
            <a:r>
              <a:rPr lang="ru"/>
              <a:t>Рымарчик Александр</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idx="1" type="body"/>
          </p:nvPr>
        </p:nvSpPr>
        <p:spPr>
          <a:xfrm>
            <a:off y="894575" x="457200"/>
            <a:ext cy="4026300" cx="8229600"/>
          </a:xfrm>
          <a:prstGeom prst="rect">
            <a:avLst/>
          </a:prstGeom>
        </p:spPr>
        <p:txBody>
          <a:bodyPr bIns="91425" rIns="91425" lIns="91425" tIns="91425" anchor="t" anchorCtr="0">
            <a:noAutofit/>
          </a:bodyPr>
          <a:lstStyle/>
          <a:p>
            <a:pPr rtl="0" lvl="0" indent="-355600" marL="457200">
              <a:spcBef>
                <a:spcPts val="0"/>
              </a:spcBef>
              <a:buClr>
                <a:schemeClr val="dk2"/>
              </a:buClr>
              <a:buSzPct val="100000"/>
              <a:buFont typeface="Arial"/>
              <a:buChar char="●"/>
            </a:pPr>
            <a:r>
              <a:rPr sz="2000" lang="ru"/>
              <a:t>метод - deleteClientByClientID(sqlite3 *db, int client_id)</a:t>
            </a:r>
          </a:p>
          <a:p>
            <a:pPr rtl="0" lvl="0" indent="-355600" marL="457200">
              <a:spcBef>
                <a:spcPts val="0"/>
              </a:spcBef>
              <a:buClr>
                <a:schemeClr val="dk2"/>
              </a:buClr>
              <a:buSzPct val="100000"/>
              <a:buFont typeface="Arial"/>
              <a:buChar char="●"/>
            </a:pPr>
            <a:r>
              <a:rPr sz="2000" lang="ru"/>
              <a:t>запрос - </a:t>
            </a:r>
            <a:r>
              <a:rPr sz="1800" lang="ru"/>
              <a:t>"UPDATE Client SET is_delete = 1 WHERE client_id = ?"</a:t>
            </a:r>
          </a:p>
          <a:p>
            <a:pPr rtl="0" lvl="0" indent="-355600" marL="457200">
              <a:spcBef>
                <a:spcPts val="0"/>
              </a:spcBef>
              <a:buClr>
                <a:schemeClr val="dk2"/>
              </a:buClr>
              <a:buSzPct val="100000"/>
              <a:buFont typeface="Arial"/>
              <a:buChar char="●"/>
            </a:pPr>
            <a:r>
              <a:rPr sz="2000" lang="ru"/>
              <a:t>база данных до операции удаления</a:t>
            </a:r>
          </a:p>
          <a:p>
            <a:pPr rtl="0" lvl="0">
              <a:spcBef>
                <a:spcPts val="0"/>
              </a:spcBef>
              <a:buNone/>
            </a:pPr>
            <a:r>
              <a:rPr sz="2000" lang="ru"/>
              <a:t> </a:t>
            </a:r>
          </a:p>
          <a:p>
            <a:pPr rtl="0" lvl="0">
              <a:spcBef>
                <a:spcPts val="0"/>
              </a:spcBef>
              <a:buNone/>
            </a:pPr>
            <a:r>
              <a:t/>
            </a:r>
            <a:endParaRPr sz="2000"/>
          </a:p>
          <a:p>
            <a:pPr rtl="0">
              <a:spcBef>
                <a:spcPts val="0"/>
              </a:spcBef>
              <a:buNone/>
            </a:pPr>
            <a:r>
              <a:t/>
            </a:r>
            <a:endParaRPr sz="2000"/>
          </a:p>
          <a:p>
            <a:pPr rtl="0">
              <a:spcBef>
                <a:spcPts val="0"/>
              </a:spcBef>
              <a:buNone/>
            </a:pPr>
            <a:r>
              <a:t/>
            </a:r>
            <a:endParaRPr sz="2000"/>
          </a:p>
          <a:p>
            <a:pPr rtl="0" lvl="0" indent="-355600" marL="457200">
              <a:spcBef>
                <a:spcPts val="0"/>
              </a:spcBef>
              <a:buClr>
                <a:schemeClr val="dk2"/>
              </a:buClr>
              <a:buSzPct val="100000"/>
              <a:buFont typeface="Arial"/>
              <a:buChar char="●"/>
            </a:pPr>
            <a:r>
              <a:rPr sz="2000" lang="ru"/>
              <a:t>работа программы</a:t>
            </a:r>
          </a:p>
          <a:p>
            <a:pPr rtl="0">
              <a:spcBef>
                <a:spcPts val="0"/>
              </a:spcBef>
              <a:buNone/>
            </a:pPr>
            <a:r>
              <a:rPr sz="2000" lang="ru"/>
              <a:t> </a:t>
            </a:r>
          </a:p>
          <a:p>
            <a:pPr rtl="0" lvl="0">
              <a:spcBef>
                <a:spcPts val="0"/>
              </a:spcBef>
              <a:buNone/>
            </a:pPr>
            <a:r>
              <a:t/>
            </a:r>
            <a:endParaRPr sz="2000"/>
          </a:p>
          <a:p>
            <a:pPr rtl="0" lvl="0" indent="-355600" marL="457200">
              <a:spcBef>
                <a:spcPts val="0"/>
              </a:spcBef>
              <a:buClr>
                <a:schemeClr val="dk2"/>
              </a:buClr>
              <a:buSzPct val="100000"/>
              <a:buFont typeface="Arial"/>
              <a:buChar char="●"/>
            </a:pPr>
            <a:r>
              <a:rPr sz="2000" lang="ru"/>
              <a:t>результат</a:t>
            </a:r>
          </a:p>
          <a:p>
            <a:pPr rtl="0" lvl="0">
              <a:spcBef>
                <a:spcPts val="0"/>
              </a:spcBef>
              <a:buNone/>
            </a:pPr>
            <a:r>
              <a:t/>
            </a:r>
            <a:endParaRPr sz="2000"/>
          </a:p>
        </p:txBody>
      </p:sp>
      <p:sp>
        <p:nvSpPr>
          <p:cNvPr id="279" name="Shape 279"/>
          <p:cNvSpPr txBox="1"/>
          <p:nvPr>
            <p:ph type="title"/>
          </p:nvPr>
        </p:nvSpPr>
        <p:spPr>
          <a:xfrm>
            <a:off y="-35621" x="457200"/>
            <a:ext cy="994200" cx="8229600"/>
          </a:xfrm>
          <a:prstGeom prst="rect">
            <a:avLst/>
          </a:prstGeom>
        </p:spPr>
        <p:txBody>
          <a:bodyPr bIns="91425" rIns="91425" lIns="91425" tIns="91425" anchor="b" anchorCtr="0">
            <a:noAutofit/>
          </a:bodyPr>
          <a:lstStyle/>
          <a:p>
            <a:pPr rtl="0" lvl="0">
              <a:spcBef>
                <a:spcPts val="0"/>
              </a:spcBef>
              <a:buNone/>
            </a:pPr>
            <a:r>
              <a:rPr sz="3600" lang="ru"/>
              <a:t>Удаление клиента </a:t>
            </a:r>
          </a:p>
        </p:txBody>
      </p:sp>
      <p:pic>
        <p:nvPicPr>
          <p:cNvPr id="280" name="Shape 280"/>
          <p:cNvPicPr preferRelativeResize="0"/>
          <p:nvPr/>
        </p:nvPicPr>
        <p:blipFill>
          <a:blip r:embed="rId3">
            <a:alphaModFix/>
          </a:blip>
          <a:stretch>
            <a:fillRect/>
          </a:stretch>
        </p:blipFill>
        <p:spPr>
          <a:xfrm>
            <a:off y="1916449" x="972375"/>
            <a:ext cy="1167099" cx="4258949"/>
          </a:xfrm>
          <a:prstGeom prst="rect">
            <a:avLst/>
          </a:prstGeom>
          <a:noFill/>
          <a:ln>
            <a:noFill/>
          </a:ln>
        </p:spPr>
      </p:pic>
      <p:pic>
        <p:nvPicPr>
          <p:cNvPr id="281" name="Shape 281"/>
          <p:cNvPicPr preferRelativeResize="0"/>
          <p:nvPr/>
        </p:nvPicPr>
        <p:blipFill>
          <a:blip r:embed="rId4">
            <a:alphaModFix/>
          </a:blip>
          <a:stretch>
            <a:fillRect/>
          </a:stretch>
        </p:blipFill>
        <p:spPr>
          <a:xfrm>
            <a:off y="3471000" x="972375"/>
            <a:ext cy="470875" cx="2219800"/>
          </a:xfrm>
          <a:prstGeom prst="rect">
            <a:avLst/>
          </a:prstGeom>
          <a:noFill/>
          <a:ln>
            <a:noFill/>
          </a:ln>
        </p:spPr>
      </p:pic>
      <p:pic>
        <p:nvPicPr>
          <p:cNvPr id="282" name="Shape 282"/>
          <p:cNvPicPr preferRelativeResize="0"/>
          <p:nvPr/>
        </p:nvPicPr>
        <p:blipFill>
          <a:blip r:embed="rId5">
            <a:alphaModFix/>
          </a:blip>
          <a:stretch>
            <a:fillRect/>
          </a:stretch>
        </p:blipFill>
        <p:spPr>
          <a:xfrm>
            <a:off y="3515350" x="3439075"/>
            <a:ext cy="1327750" cx="4902424"/>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idx="1" type="body"/>
          </p:nvPr>
        </p:nvSpPr>
        <p:spPr>
          <a:xfrm>
            <a:off y="894575" x="457200"/>
            <a:ext cy="4026300" cx="8229600"/>
          </a:xfrm>
          <a:prstGeom prst="rect">
            <a:avLst/>
          </a:prstGeom>
        </p:spPr>
        <p:txBody>
          <a:bodyPr bIns="91425" rIns="91425" lIns="91425" tIns="91425" anchor="t" anchorCtr="0">
            <a:noAutofit/>
          </a:bodyPr>
          <a:lstStyle/>
          <a:p>
            <a:pPr rtl="0" lvl="0" indent="-355600" marL="457200">
              <a:spcBef>
                <a:spcPts val="0"/>
              </a:spcBef>
              <a:buClr>
                <a:schemeClr val="dk2"/>
              </a:buClr>
              <a:buSzPct val="100000"/>
              <a:buFont typeface="Arial"/>
              <a:buChar char="●"/>
            </a:pPr>
            <a:r>
              <a:rPr sz="2000" lang="ru"/>
              <a:t>метод - restoreClientByClientID(sqlite3 *db, int client_id)</a:t>
            </a:r>
          </a:p>
          <a:p>
            <a:pPr rtl="0" lvl="0" indent="-355600" marL="457200">
              <a:spcBef>
                <a:spcPts val="0"/>
              </a:spcBef>
              <a:buClr>
                <a:schemeClr val="dk2"/>
              </a:buClr>
              <a:buSzPct val="100000"/>
              <a:buFont typeface="Arial"/>
              <a:buChar char="●"/>
            </a:pPr>
            <a:r>
              <a:rPr sz="2000" lang="ru"/>
              <a:t>запрос - </a:t>
            </a:r>
            <a:r>
              <a:rPr sz="1800" lang="ru"/>
              <a:t>"UPDATE Client SET is_delete = 0 WHERE client_id = ?"</a:t>
            </a:r>
          </a:p>
          <a:p>
            <a:pPr rtl="0" lvl="0" indent="-355600" marL="457200">
              <a:spcBef>
                <a:spcPts val="0"/>
              </a:spcBef>
              <a:buClr>
                <a:schemeClr val="dk2"/>
              </a:buClr>
              <a:buSzPct val="100000"/>
              <a:buFont typeface="Arial"/>
              <a:buChar char="●"/>
            </a:pPr>
            <a:r>
              <a:rPr sz="2000" lang="ru"/>
              <a:t>база данных до операции восстановления</a:t>
            </a:r>
          </a:p>
          <a:p>
            <a:pPr rtl="0" lvl="0">
              <a:spcBef>
                <a:spcPts val="0"/>
              </a:spcBef>
              <a:buNone/>
            </a:pPr>
            <a:r>
              <a:rPr sz="2000" lang="ru"/>
              <a:t> </a:t>
            </a:r>
          </a:p>
          <a:p>
            <a:pPr rtl="0" lvl="0">
              <a:spcBef>
                <a:spcPts val="0"/>
              </a:spcBef>
              <a:buNone/>
            </a:pPr>
            <a:r>
              <a:t/>
            </a:r>
            <a:endParaRPr sz="2000"/>
          </a:p>
          <a:p>
            <a:pPr rtl="0" lvl="0">
              <a:spcBef>
                <a:spcPts val="0"/>
              </a:spcBef>
              <a:buNone/>
            </a:pPr>
            <a:r>
              <a:t/>
            </a:r>
            <a:endParaRPr sz="2000"/>
          </a:p>
          <a:p>
            <a:pPr rtl="0" lvl="0">
              <a:spcBef>
                <a:spcPts val="0"/>
              </a:spcBef>
              <a:buNone/>
            </a:pPr>
            <a:r>
              <a:t/>
            </a:r>
            <a:endParaRPr sz="2000"/>
          </a:p>
          <a:p>
            <a:pPr rtl="0" lvl="0" indent="-355600" marL="457200">
              <a:spcBef>
                <a:spcPts val="0"/>
              </a:spcBef>
              <a:buClr>
                <a:schemeClr val="dk2"/>
              </a:buClr>
              <a:buSzPct val="100000"/>
              <a:buFont typeface="Arial"/>
              <a:buChar char="●"/>
            </a:pPr>
            <a:r>
              <a:rPr sz="2000" lang="ru"/>
              <a:t>работа программы</a:t>
            </a:r>
          </a:p>
          <a:p>
            <a:pPr rtl="0" lvl="0">
              <a:spcBef>
                <a:spcPts val="0"/>
              </a:spcBef>
              <a:buNone/>
            </a:pPr>
            <a:r>
              <a:rPr sz="2000" lang="ru"/>
              <a:t> </a:t>
            </a:r>
          </a:p>
          <a:p>
            <a:pPr rtl="0" lvl="0">
              <a:spcBef>
                <a:spcPts val="0"/>
              </a:spcBef>
              <a:buNone/>
            </a:pPr>
            <a:r>
              <a:t/>
            </a:r>
            <a:endParaRPr sz="2000"/>
          </a:p>
          <a:p>
            <a:pPr rtl="0" lvl="0" indent="-355600" marL="457200">
              <a:spcBef>
                <a:spcPts val="0"/>
              </a:spcBef>
              <a:buClr>
                <a:schemeClr val="dk2"/>
              </a:buClr>
              <a:buSzPct val="100000"/>
              <a:buFont typeface="Arial"/>
              <a:buChar char="●"/>
            </a:pPr>
            <a:r>
              <a:rPr sz="2000" lang="ru"/>
              <a:t>результат</a:t>
            </a:r>
          </a:p>
          <a:p>
            <a:pPr rtl="0" lvl="0">
              <a:spcBef>
                <a:spcPts val="0"/>
              </a:spcBef>
              <a:buNone/>
            </a:pPr>
            <a:r>
              <a:t/>
            </a:r>
            <a:endParaRPr sz="2000"/>
          </a:p>
        </p:txBody>
      </p:sp>
      <p:sp>
        <p:nvSpPr>
          <p:cNvPr id="288" name="Shape 288"/>
          <p:cNvSpPr txBox="1"/>
          <p:nvPr>
            <p:ph type="title"/>
          </p:nvPr>
        </p:nvSpPr>
        <p:spPr>
          <a:xfrm>
            <a:off y="-35621" x="457200"/>
            <a:ext cy="994200" cx="8229600"/>
          </a:xfrm>
          <a:prstGeom prst="rect">
            <a:avLst/>
          </a:prstGeom>
        </p:spPr>
        <p:txBody>
          <a:bodyPr bIns="91425" rIns="91425" lIns="91425" tIns="91425" anchor="b" anchorCtr="0">
            <a:noAutofit/>
          </a:bodyPr>
          <a:lstStyle/>
          <a:p>
            <a:pPr rtl="0" lvl="0">
              <a:spcBef>
                <a:spcPts val="0"/>
              </a:spcBef>
              <a:buNone/>
            </a:pPr>
            <a:r>
              <a:rPr sz="3600" lang="ru"/>
              <a:t>Восстановление клиента </a:t>
            </a:r>
          </a:p>
        </p:txBody>
      </p:sp>
      <p:pic>
        <p:nvPicPr>
          <p:cNvPr id="289" name="Shape 289"/>
          <p:cNvPicPr preferRelativeResize="0"/>
          <p:nvPr/>
        </p:nvPicPr>
        <p:blipFill>
          <a:blip r:embed="rId3">
            <a:alphaModFix/>
          </a:blip>
          <a:stretch>
            <a:fillRect/>
          </a:stretch>
        </p:blipFill>
        <p:spPr>
          <a:xfrm>
            <a:off y="3601298" x="3490250"/>
            <a:ext cy="1256100" cx="4583724"/>
          </a:xfrm>
          <a:prstGeom prst="rect">
            <a:avLst/>
          </a:prstGeom>
          <a:noFill/>
          <a:ln>
            <a:noFill/>
          </a:ln>
        </p:spPr>
      </p:pic>
      <p:pic>
        <p:nvPicPr>
          <p:cNvPr id="290" name="Shape 290"/>
          <p:cNvPicPr preferRelativeResize="0"/>
          <p:nvPr/>
        </p:nvPicPr>
        <p:blipFill>
          <a:blip r:embed="rId4">
            <a:alphaModFix/>
          </a:blip>
          <a:stretch>
            <a:fillRect/>
          </a:stretch>
        </p:blipFill>
        <p:spPr>
          <a:xfrm>
            <a:off y="1911662" x="972375"/>
            <a:ext cy="1208925" cx="4463724"/>
          </a:xfrm>
          <a:prstGeom prst="rect">
            <a:avLst/>
          </a:prstGeom>
          <a:noFill/>
          <a:ln>
            <a:noFill/>
          </a:ln>
        </p:spPr>
      </p:pic>
      <p:pic>
        <p:nvPicPr>
          <p:cNvPr id="291" name="Shape 291"/>
          <p:cNvPicPr preferRelativeResize="0"/>
          <p:nvPr/>
        </p:nvPicPr>
        <p:blipFill>
          <a:blip r:embed="rId5">
            <a:alphaModFix/>
          </a:blip>
          <a:stretch>
            <a:fillRect/>
          </a:stretch>
        </p:blipFill>
        <p:spPr>
          <a:xfrm>
            <a:off y="3452150" x="972375"/>
            <a:ext cy="567424" cx="184414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Удалить аккаунт клиента</a:t>
            </a:r>
          </a:p>
          <a:p>
            <a:pPr lvl="0" indent="-431800" marL="457200">
              <a:spcBef>
                <a:spcPts val="0"/>
              </a:spcBef>
              <a:buClr>
                <a:schemeClr val="dk2"/>
              </a:buClr>
              <a:buSzPct val="100000"/>
              <a:buFont typeface="Arial"/>
              <a:buChar char="●"/>
            </a:pPr>
            <a:r>
              <a:rPr lang="ru"/>
              <a:t>Проверить, не заблокирован ли клиент</a:t>
            </a:r>
          </a:p>
        </p:txBody>
      </p:sp>
      <p:sp>
        <p:nvSpPr>
          <p:cNvPr id="297" name="Shape 297"/>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Алтыев Мурад</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y="0" x="0"/>
          <a:ext cy="0" cx="0"/>
          <a:chOff y="0" x="0"/>
          <a:chExt cy="0" cx="0"/>
        </a:xfrm>
      </p:grpSpPr>
      <p:sp>
        <p:nvSpPr>
          <p:cNvPr id="302" name="Shape 302"/>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2"/>
              </a:buClr>
              <a:buSzPct val="100000"/>
              <a:buFont typeface="Arial"/>
              <a:buChar char="●"/>
            </a:pPr>
            <a:r>
              <a:rPr sz="2000" lang="ru"/>
              <a:t>метод - deleteAccountByClientId(sqlite3 *db, int client_id)</a:t>
            </a:r>
          </a:p>
          <a:p>
            <a:pPr rtl="0" lvl="0" indent="-355600" marL="457200">
              <a:spcBef>
                <a:spcPts val="0"/>
              </a:spcBef>
              <a:buClr>
                <a:schemeClr val="dk2"/>
              </a:buClr>
              <a:buSzPct val="100000"/>
              <a:buFont typeface="Arial"/>
              <a:buChar char="●"/>
            </a:pPr>
            <a:r>
              <a:rPr sz="2000" lang="ru"/>
              <a:t>запрос - delete from Account where client_id=?</a:t>
            </a:r>
          </a:p>
          <a:p>
            <a:pPr rtl="0" lvl="0" indent="-355600" marL="457200">
              <a:spcBef>
                <a:spcPts val="0"/>
              </a:spcBef>
              <a:buClr>
                <a:schemeClr val="dk2"/>
              </a:buClr>
              <a:buSzPct val="100000"/>
              <a:buFont typeface="Arial"/>
              <a:buChar char="●"/>
            </a:pPr>
            <a:r>
              <a:rPr sz="2000" lang="ru"/>
              <a:t>база данных до выполнения:</a:t>
            </a:r>
          </a:p>
          <a:p>
            <a:pPr rtl="0">
              <a:spcBef>
                <a:spcPts val="0"/>
              </a:spcBef>
              <a:buNone/>
            </a:pPr>
            <a:r>
              <a:t/>
            </a:r>
            <a:endParaRPr sz="2000"/>
          </a:p>
          <a:p>
            <a:pPr rtl="0">
              <a:spcBef>
                <a:spcPts val="0"/>
              </a:spcBef>
              <a:buNone/>
            </a:pPr>
            <a:r>
              <a:t/>
            </a:r>
            <a:endParaRPr sz="2000"/>
          </a:p>
          <a:p>
            <a:pPr rtl="0">
              <a:spcBef>
                <a:spcPts val="0"/>
              </a:spcBef>
              <a:buNone/>
            </a:pPr>
            <a:r>
              <a:t/>
            </a:r>
            <a:endParaRPr sz="2000"/>
          </a:p>
          <a:p>
            <a:pPr rtl="0">
              <a:spcBef>
                <a:spcPts val="0"/>
              </a:spcBef>
              <a:buNone/>
            </a:pPr>
            <a:r>
              <a:t/>
            </a:r>
            <a:endParaRPr sz="2000"/>
          </a:p>
          <a:p>
            <a:pPr rtl="0" lvl="0" indent="-355600" marL="457200">
              <a:spcBef>
                <a:spcPts val="0"/>
              </a:spcBef>
              <a:buClr>
                <a:schemeClr val="dk2"/>
              </a:buClr>
              <a:buSzPct val="100000"/>
              <a:buFont typeface="Arial"/>
              <a:buChar char="●"/>
            </a:pPr>
            <a:r>
              <a:rPr sz="2000" lang="ru"/>
              <a:t>работа программы:</a:t>
            </a:r>
          </a:p>
          <a:p>
            <a:pPr rtl="0">
              <a:spcBef>
                <a:spcPts val="0"/>
              </a:spcBef>
              <a:buNone/>
            </a:pPr>
            <a:r>
              <a:t/>
            </a:r>
            <a:endParaRPr sz="2000"/>
          </a:p>
          <a:p>
            <a:pPr rtl="0">
              <a:spcBef>
                <a:spcPts val="0"/>
              </a:spcBef>
              <a:buNone/>
            </a:pPr>
            <a:r>
              <a:t/>
            </a:r>
            <a:endParaRPr sz="2000"/>
          </a:p>
          <a:p>
            <a:pPr rtl="0" lvl="0" indent="-355600" marL="457200">
              <a:spcBef>
                <a:spcPts val="0"/>
              </a:spcBef>
              <a:buClr>
                <a:schemeClr val="dk2"/>
              </a:buClr>
              <a:buSzPct val="100000"/>
              <a:buFont typeface="Arial"/>
              <a:buChar char="●"/>
            </a:pPr>
            <a:r>
              <a:rPr sz="2000" lang="ru"/>
              <a:t>база после выполнения:</a:t>
            </a:r>
          </a:p>
        </p:txBody>
      </p:sp>
      <p:sp>
        <p:nvSpPr>
          <p:cNvPr id="303" name="Shape 30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Удаление аккаунта клиента</a:t>
            </a:r>
          </a:p>
        </p:txBody>
      </p:sp>
      <p:pic>
        <p:nvPicPr>
          <p:cNvPr id="304" name="Shape 304"/>
          <p:cNvPicPr preferRelativeResize="0"/>
          <p:nvPr/>
        </p:nvPicPr>
        <p:blipFill rotWithShape="1">
          <a:blip r:embed="rId3">
            <a:alphaModFix/>
          </a:blip>
          <a:srcRect t="18131" b="50274" r="2055" l="1437"/>
          <a:stretch/>
        </p:blipFill>
        <p:spPr>
          <a:xfrm>
            <a:off y="2279575" x="1030275"/>
            <a:ext cy="1209675" cx="4467225"/>
          </a:xfrm>
          <a:prstGeom prst="rect">
            <a:avLst/>
          </a:prstGeom>
          <a:noFill/>
          <a:ln>
            <a:noFill/>
          </a:ln>
        </p:spPr>
      </p:pic>
      <p:pic>
        <p:nvPicPr>
          <p:cNvPr id="305" name="Shape 305"/>
          <p:cNvPicPr preferRelativeResize="0"/>
          <p:nvPr/>
        </p:nvPicPr>
        <p:blipFill>
          <a:blip r:embed="rId4">
            <a:alphaModFix/>
          </a:blip>
          <a:stretch>
            <a:fillRect/>
          </a:stretch>
        </p:blipFill>
        <p:spPr>
          <a:xfrm>
            <a:off y="3861350" x="1030275"/>
            <a:ext cy="523875" cx="2019300"/>
          </a:xfrm>
          <a:prstGeom prst="rect">
            <a:avLst/>
          </a:prstGeom>
          <a:noFill/>
          <a:ln>
            <a:noFill/>
          </a:ln>
        </p:spPr>
      </p:pic>
      <p:pic>
        <p:nvPicPr>
          <p:cNvPr id="306" name="Shape 306"/>
          <p:cNvPicPr preferRelativeResize="0"/>
          <p:nvPr/>
        </p:nvPicPr>
        <p:blipFill rotWithShape="1">
          <a:blip r:embed="rId5">
            <a:alphaModFix/>
          </a:blip>
          <a:srcRect t="18734" b="51645" r="2088" l="1665"/>
          <a:stretch/>
        </p:blipFill>
        <p:spPr>
          <a:xfrm>
            <a:off y="3678625" x="4090675"/>
            <a:ext cy="1114425" cx="44005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Авторизация/аутентификация</a:t>
            </a:r>
          </a:p>
        </p:txBody>
      </p:sp>
      <p:sp>
        <p:nvSpPr>
          <p:cNvPr id="68" name="Shape 68"/>
          <p:cNvSpPr txBox="1"/>
          <p:nvPr>
            <p:ph idx="1" type="body"/>
          </p:nvPr>
        </p:nvSpPr>
        <p:spPr>
          <a:xfrm>
            <a:off y="1244249" x="457200"/>
            <a:ext cy="3180599" cx="4038599"/>
          </a:xfrm>
          <a:prstGeom prst="rect">
            <a:avLst/>
          </a:prstGeom>
        </p:spPr>
        <p:txBody>
          <a:bodyPr bIns="91425" rIns="91425" lIns="91425" tIns="91425" anchor="t" anchorCtr="0">
            <a:noAutofit/>
          </a:bodyPr>
          <a:lstStyle/>
          <a:p>
            <a:pPr rtl="0">
              <a:spcBef>
                <a:spcPts val="0"/>
              </a:spcBef>
              <a:buNone/>
            </a:pPr>
            <a:r>
              <a:rPr lang="ru"/>
              <a:t>Меню программы</a:t>
            </a:r>
          </a:p>
          <a:p>
            <a:pPr>
              <a:spcBef>
                <a:spcPts val="0"/>
              </a:spcBef>
              <a:buNone/>
            </a:pPr>
            <a:r>
              <a:t/>
            </a:r>
            <a:endParaRPr/>
          </a:p>
        </p:txBody>
      </p:sp>
      <p:sp>
        <p:nvSpPr>
          <p:cNvPr id="69" name="Shape 69"/>
          <p:cNvSpPr txBox="1"/>
          <p:nvPr>
            <p:ph idx="2" type="body"/>
          </p:nvPr>
        </p:nvSpPr>
        <p:spPr>
          <a:xfrm>
            <a:off y="1244250" x="4648200"/>
            <a:ext cy="3093899" cx="4038599"/>
          </a:xfrm>
          <a:prstGeom prst="rect">
            <a:avLst/>
          </a:prstGeom>
        </p:spPr>
        <p:txBody>
          <a:bodyPr bIns="91425" rIns="91425" lIns="91425" tIns="91425" anchor="t" anchorCtr="0">
            <a:noAutofit/>
          </a:bodyPr>
          <a:lstStyle/>
          <a:p>
            <a:pPr rtl="0">
              <a:spcBef>
                <a:spcPts val="0"/>
              </a:spcBef>
              <a:buNone/>
            </a:pPr>
            <a:r>
              <a:rPr lang="ru"/>
              <a:t>Ошибка при входе</a:t>
            </a:r>
          </a:p>
          <a:p>
            <a:pPr>
              <a:spcBef>
                <a:spcPts val="0"/>
              </a:spcBef>
              <a:buNone/>
            </a:pPr>
            <a:r>
              <a:t/>
            </a:r>
            <a:endParaRPr/>
          </a:p>
        </p:txBody>
      </p:sp>
      <p:pic>
        <p:nvPicPr>
          <p:cNvPr id="70" name="Shape 70"/>
          <p:cNvPicPr preferRelativeResize="0"/>
          <p:nvPr/>
        </p:nvPicPr>
        <p:blipFill>
          <a:blip r:embed="rId3">
            <a:alphaModFix/>
          </a:blip>
          <a:stretch>
            <a:fillRect/>
          </a:stretch>
        </p:blipFill>
        <p:spPr>
          <a:xfrm>
            <a:off y="1840325" x="102850"/>
            <a:ext cy="2407534" cx="4392950"/>
          </a:xfrm>
          <a:prstGeom prst="rect">
            <a:avLst/>
          </a:prstGeom>
          <a:noFill/>
          <a:ln>
            <a:noFill/>
          </a:ln>
        </p:spPr>
      </p:pic>
      <p:pic>
        <p:nvPicPr>
          <p:cNvPr id="71" name="Shape 71"/>
          <p:cNvPicPr preferRelativeResize="0"/>
          <p:nvPr/>
        </p:nvPicPr>
        <p:blipFill>
          <a:blip r:embed="rId4">
            <a:alphaModFix/>
          </a:blip>
          <a:stretch>
            <a:fillRect/>
          </a:stretch>
        </p:blipFill>
        <p:spPr>
          <a:xfrm>
            <a:off y="1840325" x="4580700"/>
            <a:ext cy="2407525" cx="4563299"/>
          </a:xfrm>
          <a:prstGeom prst="rect">
            <a:avLst/>
          </a:prstGeom>
          <a:noFill/>
          <a:ln>
            <a:noFill/>
          </a:ln>
        </p:spPr>
      </p:pic>
      <p:sp>
        <p:nvSpPr>
          <p:cNvPr id="72" name="Shape 72"/>
          <p:cNvSpPr txBox="1"/>
          <p:nvPr/>
        </p:nvSpPr>
        <p:spPr>
          <a:xfrm>
            <a:off y="4382225" x="805675"/>
            <a:ext cy="832799" cx="7138800"/>
          </a:xfrm>
          <a:prstGeom prst="rect">
            <a:avLst/>
          </a:prstGeom>
          <a:noFill/>
          <a:ln>
            <a:noFill/>
          </a:ln>
        </p:spPr>
        <p:txBody>
          <a:bodyPr bIns="91425" rIns="91425" lIns="91425" tIns="91425" anchor="t" anchorCtr="0">
            <a:noAutofit/>
          </a:bodyPr>
          <a:lstStyle/>
          <a:p>
            <a:pPr>
              <a:spcBef>
                <a:spcPts val="0"/>
              </a:spcBef>
              <a:buNone/>
            </a:pPr>
            <a:r>
              <a:rPr lang="ru"/>
              <a:t>При прохождении авторизации, для последующего определения доступности тех либо иных функций, из базы данных извлекается роль вошедшего пользователя.</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y="0" x="0"/>
          <a:ext cy="0" cx="0"/>
          <a:chOff y="0" x="0"/>
          <a:chExt cy="0" cx="0"/>
        </a:xfrm>
      </p:grpSpPr>
      <p:sp>
        <p:nvSpPr>
          <p:cNvPr id="311" name="Shape 31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55600" marL="457200">
              <a:spcBef>
                <a:spcPts val="0"/>
              </a:spcBef>
              <a:buClr>
                <a:schemeClr val="dk2"/>
              </a:buClr>
              <a:buSzPct val="100000"/>
              <a:buFont typeface="Arial"/>
              <a:buChar char="●"/>
            </a:pPr>
            <a:r>
              <a:rPr sz="2000" lang="ru"/>
              <a:t>метод - checkBlockOnClient(sqlite3 *db, int client_id)</a:t>
            </a:r>
          </a:p>
          <a:p>
            <a:pPr rtl="0" lvl="0" indent="-355600" marL="457200">
              <a:spcBef>
                <a:spcPts val="0"/>
              </a:spcBef>
              <a:buClr>
                <a:schemeClr val="dk2"/>
              </a:buClr>
              <a:buSzPct val="100000"/>
              <a:buFont typeface="Arial"/>
              <a:buChar char="●"/>
            </a:pPr>
            <a:r>
              <a:rPr sz="2000" lang="ru"/>
              <a:t>запрос - select is_block from Client where client_id=?</a:t>
            </a:r>
          </a:p>
          <a:p>
            <a:pPr rtl="0" lvl="0" indent="-355600" marL="457200">
              <a:spcBef>
                <a:spcPts val="0"/>
              </a:spcBef>
              <a:buClr>
                <a:schemeClr val="dk2"/>
              </a:buClr>
              <a:buSzPct val="100000"/>
              <a:buFont typeface="Arial"/>
              <a:buChar char="●"/>
            </a:pPr>
            <a:r>
              <a:rPr sz="2000" lang="ru"/>
              <a:t>работа программы:</a:t>
            </a:r>
          </a:p>
          <a:p>
            <a:pPr rtl="0">
              <a:spcBef>
                <a:spcPts val="0"/>
              </a:spcBef>
              <a:buNone/>
            </a:pPr>
            <a:r>
              <a:t/>
            </a:r>
            <a:endParaRPr sz="2000"/>
          </a:p>
          <a:p>
            <a:pPr rtl="0">
              <a:spcBef>
                <a:spcPts val="0"/>
              </a:spcBef>
              <a:buNone/>
            </a:pPr>
            <a:r>
              <a:t/>
            </a:r>
            <a:endParaRPr sz="2000"/>
          </a:p>
          <a:p>
            <a:pPr rtl="0">
              <a:spcBef>
                <a:spcPts val="0"/>
              </a:spcBef>
              <a:buNone/>
            </a:pPr>
            <a:r>
              <a:t/>
            </a:r>
            <a:endParaRPr sz="2000"/>
          </a:p>
          <a:p>
            <a:pPr lvl="0" indent="-355600" marL="457200">
              <a:spcBef>
                <a:spcPts val="0"/>
              </a:spcBef>
              <a:buClr>
                <a:schemeClr val="dk2"/>
              </a:buClr>
              <a:buSzPct val="100000"/>
              <a:buFont typeface="Arial"/>
              <a:buChar char="●"/>
            </a:pPr>
            <a:r>
              <a:rPr sz="2000" lang="ru"/>
              <a:t>скриншот данных из sqlite browser’а:</a:t>
            </a:r>
          </a:p>
        </p:txBody>
      </p:sp>
      <p:sp>
        <p:nvSpPr>
          <p:cNvPr id="312" name="Shape 312"/>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Проверка на блок клиента</a:t>
            </a:r>
          </a:p>
        </p:txBody>
      </p:sp>
      <p:pic>
        <p:nvPicPr>
          <p:cNvPr id="313" name="Shape 313"/>
          <p:cNvPicPr preferRelativeResize="0"/>
          <p:nvPr/>
        </p:nvPicPr>
        <p:blipFill>
          <a:blip r:embed="rId3">
            <a:alphaModFix/>
          </a:blip>
          <a:stretch>
            <a:fillRect/>
          </a:stretch>
        </p:blipFill>
        <p:spPr>
          <a:xfrm>
            <a:off y="2335850" x="1019025"/>
            <a:ext cy="647700" cx="1781175"/>
          </a:xfrm>
          <a:prstGeom prst="rect">
            <a:avLst/>
          </a:prstGeom>
          <a:noFill/>
          <a:ln>
            <a:noFill/>
          </a:ln>
        </p:spPr>
      </p:pic>
      <p:pic>
        <p:nvPicPr>
          <p:cNvPr id="314" name="Shape 314"/>
          <p:cNvPicPr preferRelativeResize="0"/>
          <p:nvPr/>
        </p:nvPicPr>
        <p:blipFill rotWithShape="1">
          <a:blip r:embed="rId4">
            <a:alphaModFix/>
          </a:blip>
          <a:srcRect t="18047" b="44880" r="2106" l="1702"/>
          <a:stretch/>
        </p:blipFill>
        <p:spPr>
          <a:xfrm>
            <a:off y="3534950" x="1019025"/>
            <a:ext cy="1447800" cx="45815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sz="2400" lang="ru"/>
              <a:t>Администратор использует функцию, которую может использовать оператор.</a:t>
            </a:r>
          </a:p>
        </p:txBody>
      </p:sp>
      <p:sp>
        <p:nvSpPr>
          <p:cNvPr id="78" name="Shape 78"/>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Авторизация/аутентификация</a:t>
            </a:r>
          </a:p>
        </p:txBody>
      </p:sp>
      <p:pic>
        <p:nvPicPr>
          <p:cNvPr id="79" name="Shape 79"/>
          <p:cNvPicPr preferRelativeResize="0"/>
          <p:nvPr/>
        </p:nvPicPr>
        <p:blipFill>
          <a:blip r:embed="rId3">
            <a:alphaModFix/>
          </a:blip>
          <a:stretch>
            <a:fillRect/>
          </a:stretch>
        </p:blipFill>
        <p:spPr>
          <a:xfrm>
            <a:off y="2094025" x="1366837"/>
            <a:ext cy="3049474" cx="64103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Данный метод предназначен для вклада денежной суммы на любой тип счета. Так как счет может быть заблокирован, была создана функция isAccountBlock для проверки заблокирован ли аккаунт. Если все хорошо система предложит ввести номер счета и вкладываемую сумму.</a:t>
            </a:r>
          </a:p>
        </p:txBody>
      </p:sp>
      <p:sp>
        <p:nvSpPr>
          <p:cNvPr id="85" name="Shape 85"/>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Метод credit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Ввод номера счета и суммы для вклада</a:t>
            </a:r>
          </a:p>
        </p:txBody>
      </p:sp>
      <p:sp>
        <p:nvSpPr>
          <p:cNvPr id="91" name="Shape 91"/>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Метод credit</a:t>
            </a:r>
          </a:p>
        </p:txBody>
      </p:sp>
      <p:pic>
        <p:nvPicPr>
          <p:cNvPr id="92" name="Shape 92"/>
          <p:cNvPicPr preferRelativeResize="0"/>
          <p:nvPr/>
        </p:nvPicPr>
        <p:blipFill>
          <a:blip r:embed="rId3">
            <a:alphaModFix/>
          </a:blip>
          <a:stretch>
            <a:fillRect/>
          </a:stretch>
        </p:blipFill>
        <p:spPr>
          <a:xfrm>
            <a:off y="2048675" x="1515750"/>
            <a:ext cy="2981325" cx="59436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ru"/>
              <a:t>Так как существует несколько типов счетов необходимо было определить тип счета и производить с ним соответствующие операции. Для ведения хронологии вкладов был создан метод creditLog, который берет текущую дату и записывает в базу данных.</a:t>
            </a:r>
          </a:p>
        </p:txBody>
      </p:sp>
      <p:sp>
        <p:nvSpPr>
          <p:cNvPr id="98" name="Shape 98"/>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Метод credit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ru"/>
              <a:t>Создание нового клиента</a:t>
            </a:r>
          </a:p>
          <a:p>
            <a:pPr lvl="0" indent="-431800" marL="457200">
              <a:spcBef>
                <a:spcPts val="0"/>
              </a:spcBef>
              <a:buClr>
                <a:schemeClr val="dk2"/>
              </a:buClr>
              <a:buSzPct val="100000"/>
              <a:buFont typeface="Arial"/>
              <a:buChar char="●"/>
            </a:pPr>
            <a:r>
              <a:rPr lang="ru"/>
              <a:t>Проверка баланса счета</a:t>
            </a:r>
          </a:p>
        </p:txBody>
      </p:sp>
      <p:sp>
        <p:nvSpPr>
          <p:cNvPr id="104" name="Shape 104"/>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ru"/>
              <a:t>Литвинов Владимир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