
<file path=[Content_Types].xml><?xml version="1.0" encoding="utf-8"?>
<Types xmlns="http://schemas.openxmlformats.org/package/2006/content-types">
  <Override PartName="/_rels/.rels" ContentType="application/vnd.openxmlformats-package.relationships+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32" name="PlaceHolder 4"/>
          <p:cNvSpPr>
            <a:spLocks noGrp="1"/>
          </p:cNvSpPr>
          <p:nvPr>
            <p:ph type="body"/>
          </p:nvPr>
        </p:nvSpPr>
        <p:spPr>
          <a:xfrm>
            <a:off x="623196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33" name="PlaceHolder 5"/>
          <p:cNvSpPr>
            <a:spLocks noGrp="1"/>
          </p:cNvSpPr>
          <p:nvPr>
            <p:ph type="body"/>
          </p:nvPr>
        </p:nvSpPr>
        <p:spPr>
          <a:xfrm>
            <a:off x="60948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35" name="PlaceHolder 2"/>
          <p:cNvSpPr>
            <a:spLocks noGrp="1"/>
          </p:cNvSpPr>
          <p:nvPr>
            <p:ph type="body"/>
          </p:nvPr>
        </p:nvSpPr>
        <p:spPr>
          <a:xfrm>
            <a:off x="609480" y="1604520"/>
            <a:ext cx="10972440" cy="39772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36" name="PlaceHolder 3"/>
          <p:cNvSpPr>
            <a:spLocks noGrp="1"/>
          </p:cNvSpPr>
          <p:nvPr>
            <p:ph type="body"/>
          </p:nvPr>
        </p:nvSpPr>
        <p:spPr>
          <a:xfrm>
            <a:off x="609480" y="1604520"/>
            <a:ext cx="10972440" cy="39772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pic>
        <p:nvPicPr>
          <p:cNvPr id="37" name="" descr=""/>
          <p:cNvPicPr/>
          <p:nvPr/>
        </p:nvPicPr>
        <p:blipFill>
          <a:blip r:embed="rId2"/>
          <a:stretch/>
        </p:blipFill>
        <p:spPr>
          <a:xfrm>
            <a:off x="3602880" y="1604520"/>
            <a:ext cx="4984920" cy="3977280"/>
          </a:xfrm>
          <a:prstGeom prst="rect">
            <a:avLst/>
          </a:prstGeom>
          <a:ln>
            <a:noFill/>
          </a:ln>
        </p:spPr>
      </p:pic>
      <p:pic>
        <p:nvPicPr>
          <p:cNvPr id="38"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55" name="PlaceHolder 3"/>
          <p:cNvSpPr>
            <a:spLocks noGrp="1"/>
          </p:cNvSpPr>
          <p:nvPr>
            <p:ph type="body"/>
          </p:nvPr>
        </p:nvSpPr>
        <p:spPr>
          <a:xfrm>
            <a:off x="60948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56" name="PlaceHolder 4"/>
          <p:cNvSpPr>
            <a:spLocks noGrp="1"/>
          </p:cNvSpPr>
          <p:nvPr>
            <p:ph type="body"/>
          </p:nvPr>
        </p:nvSpPr>
        <p:spPr>
          <a:xfrm>
            <a:off x="623196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71" name="PlaceHolder 4"/>
          <p:cNvSpPr>
            <a:spLocks noGrp="1"/>
          </p:cNvSpPr>
          <p:nvPr>
            <p:ph type="body"/>
          </p:nvPr>
        </p:nvSpPr>
        <p:spPr>
          <a:xfrm>
            <a:off x="623196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72" name="PlaceHolder 5"/>
          <p:cNvSpPr>
            <a:spLocks noGrp="1"/>
          </p:cNvSpPr>
          <p:nvPr>
            <p:ph type="body"/>
          </p:nvPr>
        </p:nvSpPr>
        <p:spPr>
          <a:xfrm>
            <a:off x="60948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74" name="PlaceHolder 2"/>
          <p:cNvSpPr>
            <a:spLocks noGrp="1"/>
          </p:cNvSpPr>
          <p:nvPr>
            <p:ph type="body"/>
          </p:nvPr>
        </p:nvSpPr>
        <p:spPr>
          <a:xfrm>
            <a:off x="609480" y="1604520"/>
            <a:ext cx="10972440" cy="39772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75" name="PlaceHolder 3"/>
          <p:cNvSpPr>
            <a:spLocks noGrp="1"/>
          </p:cNvSpPr>
          <p:nvPr>
            <p:ph type="body"/>
          </p:nvPr>
        </p:nvSpPr>
        <p:spPr>
          <a:xfrm>
            <a:off x="609480" y="1604520"/>
            <a:ext cx="10972440" cy="39772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pic>
        <p:nvPicPr>
          <p:cNvPr id="76" name="" descr=""/>
          <p:cNvPicPr/>
          <p:nvPr/>
        </p:nvPicPr>
        <p:blipFill>
          <a:blip r:embed="rId2"/>
          <a:stretch/>
        </p:blipFill>
        <p:spPr>
          <a:xfrm>
            <a:off x="3602880" y="1604520"/>
            <a:ext cx="4984920" cy="3977280"/>
          </a:xfrm>
          <a:prstGeom prst="rect">
            <a:avLst/>
          </a:prstGeom>
          <a:ln>
            <a:noFill/>
          </a:ln>
        </p:spPr>
      </p:pic>
      <p:pic>
        <p:nvPicPr>
          <p:cNvPr id="77"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6" name="PlaceHolder 3"/>
          <p:cNvSpPr>
            <a:spLocks noGrp="1"/>
          </p:cNvSpPr>
          <p:nvPr>
            <p:ph type="body"/>
          </p:nvPr>
        </p:nvSpPr>
        <p:spPr>
          <a:xfrm>
            <a:off x="60948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17" name="PlaceHolder 4"/>
          <p:cNvSpPr>
            <a:spLocks noGrp="1"/>
          </p:cNvSpPr>
          <p:nvPr>
            <p:ph type="body"/>
          </p:nvPr>
        </p:nvSpPr>
        <p:spPr>
          <a:xfrm>
            <a:off x="623196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uFill>
                <a:solidFill>
                  <a:srgbClr val="ffffff"/>
                </a:solidFill>
              </a:uFill>
              <a:latin typeface="等线"/>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p>
            <a:endParaRPr b="0" lang="zh-CN" sz="2800" spc="-1" strike="noStrike">
              <a:solidFill>
                <a:srgbClr val="000000"/>
              </a:solidFill>
              <a:uFill>
                <a:solidFill>
                  <a:srgbClr val="ffffff"/>
                </a:solidFill>
              </a:uFill>
              <a:latin typeface="等线"/>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zh-CN" sz="6000" spc="-1" strike="noStrike">
                <a:solidFill>
                  <a:srgbClr val="000000"/>
                </a:solidFill>
                <a:uFill>
                  <a:solidFill>
                    <a:srgbClr val="ffffff"/>
                  </a:solidFill>
                </a:uFill>
                <a:latin typeface="等线 Light"/>
              </a:rPr>
              <a:t>单击此处编辑母</a:t>
            </a:r>
            <a:r>
              <a:rPr b="0" lang="zh-CN" sz="6000" spc="-1" strike="noStrike">
                <a:solidFill>
                  <a:srgbClr val="000000"/>
                </a:solidFill>
                <a:uFill>
                  <a:solidFill>
                    <a:srgbClr val="ffffff"/>
                  </a:solidFill>
                </a:uFill>
                <a:latin typeface="等线 Light"/>
              </a:rPr>
              <a:t>版标题样式</a:t>
            </a:r>
            <a:endParaRPr b="0" lang="zh-CN" sz="1800" spc="-1" strike="noStrike">
              <a:solidFill>
                <a:srgbClr val="000000"/>
              </a:solidFill>
              <a:uFill>
                <a:solidFill>
                  <a:srgbClr val="ffffff"/>
                </a:solidFill>
              </a:uFill>
              <a:latin typeface="等线"/>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等线"/>
              </a:rPr>
              <a:t>10/21/20</a:t>
            </a:r>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C372DF9C-1F77-43EF-A501-DFB90E61E8C1}" type="slidenum">
              <a:rPr b="0" lang="en-US" sz="1200" spc="-1" strike="noStrike">
                <a:solidFill>
                  <a:srgbClr val="8b8b8b"/>
                </a:solidFill>
                <a:uFill>
                  <a:solidFill>
                    <a:srgbClr val="ffffff"/>
                  </a:solidFill>
                </a:uFill>
                <a:latin typeface="等线"/>
              </a:rPr>
              <a:t>&lt;编号&gt;</a:t>
            </a:fld>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zh-CN" sz="2800" spc="-1" strike="noStrike">
                <a:solidFill>
                  <a:srgbClr val="000000"/>
                </a:solidFill>
                <a:uFill>
                  <a:solidFill>
                    <a:srgbClr val="ffffff"/>
                  </a:solidFill>
                </a:uFill>
                <a:latin typeface="等线"/>
              </a:rPr>
              <a:t>单击鼠标编辑大纲文字格式</a:t>
            </a:r>
            <a:endParaRPr b="0" lang="zh-CN" sz="2800" spc="-1" strike="noStrike">
              <a:solidFill>
                <a:srgbClr val="000000"/>
              </a:solidFill>
              <a:uFill>
                <a:solidFill>
                  <a:srgbClr val="ffffff"/>
                </a:solidFill>
              </a:uFill>
              <a:latin typeface="等线"/>
            </a:endParaRPr>
          </a:p>
          <a:p>
            <a:pPr lvl="1" marL="864000" indent="-324000">
              <a:buClr>
                <a:srgbClr val="000000"/>
              </a:buClr>
              <a:buSzPct val="75000"/>
              <a:buFont typeface="Symbol" charset="2"/>
              <a:buChar char=""/>
            </a:pPr>
            <a:r>
              <a:rPr b="0" lang="zh-CN" sz="2000" spc="-1" strike="noStrike">
                <a:solidFill>
                  <a:srgbClr val="000000"/>
                </a:solidFill>
                <a:uFill>
                  <a:solidFill>
                    <a:srgbClr val="ffffff"/>
                  </a:solidFill>
                </a:uFill>
                <a:latin typeface="等线"/>
              </a:rPr>
              <a:t>第二个大纲级</a:t>
            </a:r>
            <a:endParaRPr b="0" lang="zh-CN" sz="2000" spc="-1" strike="noStrike">
              <a:solidFill>
                <a:srgbClr val="000000"/>
              </a:solidFill>
              <a:uFill>
                <a:solidFill>
                  <a:srgbClr val="ffffff"/>
                </a:solidFill>
              </a:uFill>
              <a:latin typeface="等线"/>
            </a:endParaRPr>
          </a:p>
          <a:p>
            <a:pPr lvl="2" marL="1296000" indent="-288000">
              <a:buClr>
                <a:srgbClr val="000000"/>
              </a:buClr>
              <a:buSzPct val="45000"/>
              <a:buFont typeface="Wingdings" charset="2"/>
              <a:buChar char=""/>
            </a:pPr>
            <a:r>
              <a:rPr b="0" lang="zh-CN" sz="1800" spc="-1" strike="noStrike">
                <a:solidFill>
                  <a:srgbClr val="000000"/>
                </a:solidFill>
                <a:uFill>
                  <a:solidFill>
                    <a:srgbClr val="ffffff"/>
                  </a:solidFill>
                </a:uFill>
                <a:latin typeface="等线"/>
              </a:rPr>
              <a:t>第三大纲级别</a:t>
            </a:r>
            <a:endParaRPr b="0" lang="zh-CN" sz="1800" spc="-1" strike="noStrike">
              <a:solidFill>
                <a:srgbClr val="000000"/>
              </a:solidFill>
              <a:uFill>
                <a:solidFill>
                  <a:srgbClr val="ffffff"/>
                </a:solidFill>
              </a:uFill>
              <a:latin typeface="等线"/>
            </a:endParaRPr>
          </a:p>
          <a:p>
            <a:pPr lvl="3" marL="1728000" indent="-216000">
              <a:buClr>
                <a:srgbClr val="000000"/>
              </a:buClr>
              <a:buSzPct val="75000"/>
              <a:buFont typeface="Symbol" charset="2"/>
              <a:buChar char=""/>
            </a:pPr>
            <a:r>
              <a:rPr b="0" lang="zh-CN" sz="1800" spc="-1" strike="noStrike">
                <a:solidFill>
                  <a:srgbClr val="000000"/>
                </a:solidFill>
                <a:uFill>
                  <a:solidFill>
                    <a:srgbClr val="ffffff"/>
                  </a:solidFill>
                </a:uFill>
                <a:latin typeface="等线"/>
              </a:rPr>
              <a:t>第四大纲级别</a:t>
            </a:r>
            <a:endParaRPr b="0" lang="zh-CN" sz="1800" spc="-1" strike="noStrike">
              <a:solidFill>
                <a:srgbClr val="000000"/>
              </a:solidFill>
              <a:uFill>
                <a:solidFill>
                  <a:srgbClr val="ffffff"/>
                </a:solidFill>
              </a:uFill>
              <a:latin typeface="等线"/>
            </a:endParaRPr>
          </a:p>
          <a:p>
            <a:pPr lvl="4" marL="2160000" indent="-216000">
              <a:buClr>
                <a:srgbClr val="000000"/>
              </a:buClr>
              <a:buSzPct val="45000"/>
              <a:buFont typeface="Wingdings" charset="2"/>
              <a:buChar char=""/>
            </a:pPr>
            <a:r>
              <a:rPr b="0" lang="zh-CN" sz="2000" spc="-1" strike="noStrike">
                <a:solidFill>
                  <a:srgbClr val="000000"/>
                </a:solidFill>
                <a:uFill>
                  <a:solidFill>
                    <a:srgbClr val="ffffff"/>
                  </a:solidFill>
                </a:uFill>
                <a:latin typeface="等线"/>
              </a:rPr>
              <a:t>第五大纲级别</a:t>
            </a:r>
            <a:endParaRPr b="0" lang="zh-CN" sz="2000" spc="-1" strike="noStrike">
              <a:solidFill>
                <a:srgbClr val="000000"/>
              </a:solidFill>
              <a:uFill>
                <a:solidFill>
                  <a:srgbClr val="ffffff"/>
                </a:solidFill>
              </a:uFill>
              <a:latin typeface="等线"/>
            </a:endParaRPr>
          </a:p>
          <a:p>
            <a:pPr lvl="5" marL="2592000" indent="-216000">
              <a:buClr>
                <a:srgbClr val="000000"/>
              </a:buClr>
              <a:buSzPct val="45000"/>
              <a:buFont typeface="Wingdings" charset="2"/>
              <a:buChar char=""/>
            </a:pPr>
            <a:r>
              <a:rPr b="0" lang="zh-CN" sz="2000" spc="-1" strike="noStrike">
                <a:solidFill>
                  <a:srgbClr val="000000"/>
                </a:solidFill>
                <a:uFill>
                  <a:solidFill>
                    <a:srgbClr val="ffffff"/>
                  </a:solidFill>
                </a:uFill>
                <a:latin typeface="等线"/>
              </a:rPr>
              <a:t>第六大纲级别</a:t>
            </a:r>
            <a:endParaRPr b="0" lang="zh-CN" sz="2000" spc="-1" strike="noStrike">
              <a:solidFill>
                <a:srgbClr val="000000"/>
              </a:solidFill>
              <a:uFill>
                <a:solidFill>
                  <a:srgbClr val="ffffff"/>
                </a:solidFill>
              </a:uFill>
              <a:latin typeface="等线"/>
            </a:endParaRPr>
          </a:p>
          <a:p>
            <a:pPr lvl="6" marL="3024000" indent="-216000">
              <a:buClr>
                <a:srgbClr val="000000"/>
              </a:buClr>
              <a:buSzPct val="45000"/>
              <a:buFont typeface="Wingdings" charset="2"/>
              <a:buChar char=""/>
            </a:pPr>
            <a:r>
              <a:rPr b="0" lang="zh-CN" sz="2000" spc="-1" strike="noStrike">
                <a:solidFill>
                  <a:srgbClr val="000000"/>
                </a:solidFill>
                <a:uFill>
                  <a:solidFill>
                    <a:srgbClr val="ffffff"/>
                  </a:solidFill>
                </a:uFill>
                <a:latin typeface="等线"/>
              </a:rPr>
              <a:t>第七大纲级别</a:t>
            </a:r>
            <a:endParaRPr b="0" lang="zh-CN" sz="2000" spc="-1" strike="noStrike">
              <a:solidFill>
                <a:srgbClr val="000000"/>
              </a:solidFill>
              <a:uFill>
                <a:solidFill>
                  <a:srgbClr val="ffffff"/>
                </a:solidFill>
              </a:uFill>
              <a:latin typeface="等线"/>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等线"/>
              </a:rPr>
              <a:t>10/21/20</a:t>
            </a:r>
            <a:endParaRPr b="0" lang="en-US" sz="1400" spc="-1" strike="noStrike">
              <a:solidFill>
                <a:srgbClr val="000000"/>
              </a:solidFill>
              <a:uFill>
                <a:solidFill>
                  <a:srgbClr val="ffffff"/>
                </a:solidFill>
              </a:uFill>
              <a:latin typeface="Times New Roman"/>
            </a:endParaRPr>
          </a:p>
        </p:txBody>
      </p:sp>
      <p:sp>
        <p:nvSpPr>
          <p:cNvPr id="40" name="PlaceHolder 2"/>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1" name="PlaceHolder 3"/>
          <p:cNvSpPr>
            <a:spLocks noGrp="1"/>
          </p:cNvSpPr>
          <p:nvPr>
            <p:ph type="sldNum"/>
          </p:nvPr>
        </p:nvSpPr>
        <p:spPr>
          <a:xfrm>
            <a:off x="8610480" y="6356520"/>
            <a:ext cx="2742840" cy="364680"/>
          </a:xfrm>
          <a:prstGeom prst="rect">
            <a:avLst/>
          </a:prstGeom>
        </p:spPr>
        <p:txBody>
          <a:bodyPr anchor="ctr"/>
          <a:p>
            <a:pPr algn="r">
              <a:lnSpc>
                <a:spcPct val="100000"/>
              </a:lnSpc>
            </a:pPr>
            <a:fld id="{2B290025-86A5-4039-8330-51DE39FC1CA3}" type="slidenum">
              <a:rPr b="0" lang="en-US" sz="1200" spc="-1" strike="noStrike">
                <a:solidFill>
                  <a:srgbClr val="8b8b8b"/>
                </a:solidFill>
                <a:uFill>
                  <a:solidFill>
                    <a:srgbClr val="ffffff"/>
                  </a:solidFill>
                </a:uFill>
                <a:latin typeface="等线"/>
              </a:rPr>
              <a:t>&lt;编号&gt;</a:t>
            </a:fld>
            <a:endParaRPr b="0" lang="en-US" sz="1400" spc="-1" strike="noStrike">
              <a:solidFill>
                <a:srgbClr val="000000"/>
              </a:solidFill>
              <a:uFill>
                <a:solidFill>
                  <a:srgbClr val="ffffff"/>
                </a:solidFill>
              </a:uFill>
              <a:latin typeface="Times New Roman"/>
            </a:endParaRPr>
          </a:p>
        </p:txBody>
      </p:sp>
      <p:sp>
        <p:nvSpPr>
          <p:cNvPr id="42" name="PlaceHolder 4"/>
          <p:cNvSpPr>
            <a:spLocks noGrp="1"/>
          </p:cNvSpPr>
          <p:nvPr>
            <p:ph type="title"/>
          </p:nvPr>
        </p:nvSpPr>
        <p:spPr>
          <a:xfrm>
            <a:off x="609480" y="273600"/>
            <a:ext cx="10972440" cy="1144800"/>
          </a:xfrm>
          <a:prstGeom prst="rect">
            <a:avLst/>
          </a:prstGeom>
        </p:spPr>
        <p:txBody>
          <a:bodyPr lIns="0" rIns="0" tIns="0" bIns="0" anchor="ctr"/>
          <a:p>
            <a:r>
              <a:rPr b="0" lang="zh-CN" sz="1800" spc="-1" strike="noStrike">
                <a:solidFill>
                  <a:srgbClr val="000000"/>
                </a:solidFill>
                <a:uFill>
                  <a:solidFill>
                    <a:srgbClr val="ffffff"/>
                  </a:solidFill>
                </a:uFill>
                <a:latin typeface="等线"/>
              </a:rPr>
              <a:t>单击鼠标编辑标题文字格式</a:t>
            </a:r>
            <a:endParaRPr b="0" lang="zh-CN" sz="1800" spc="-1" strike="noStrike">
              <a:solidFill>
                <a:srgbClr val="000000"/>
              </a:solidFill>
              <a:uFill>
                <a:solidFill>
                  <a:srgbClr val="ffffff"/>
                </a:solidFill>
              </a:uFill>
              <a:latin typeface="等线"/>
            </a:endParaRPr>
          </a:p>
        </p:txBody>
      </p:sp>
      <p:sp>
        <p:nvSpPr>
          <p:cNvPr id="43"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zh-CN" sz="2800" spc="-1" strike="noStrike">
                <a:solidFill>
                  <a:srgbClr val="000000"/>
                </a:solidFill>
                <a:uFill>
                  <a:solidFill>
                    <a:srgbClr val="ffffff"/>
                  </a:solidFill>
                </a:uFill>
                <a:latin typeface="等线"/>
              </a:rPr>
              <a:t>单击鼠标编辑大纲文字格式</a:t>
            </a:r>
            <a:endParaRPr b="0" lang="zh-CN" sz="2800" spc="-1" strike="noStrike">
              <a:solidFill>
                <a:srgbClr val="000000"/>
              </a:solidFill>
              <a:uFill>
                <a:solidFill>
                  <a:srgbClr val="ffffff"/>
                </a:solidFill>
              </a:uFill>
              <a:latin typeface="等线"/>
            </a:endParaRPr>
          </a:p>
          <a:p>
            <a:pPr lvl="1" marL="864000" indent="-324000">
              <a:buClr>
                <a:srgbClr val="000000"/>
              </a:buClr>
              <a:buSzPct val="75000"/>
              <a:buFont typeface="Symbol" charset="2"/>
              <a:buChar char=""/>
            </a:pPr>
            <a:r>
              <a:rPr b="0" lang="zh-CN" sz="2000" spc="-1" strike="noStrike">
                <a:solidFill>
                  <a:srgbClr val="000000"/>
                </a:solidFill>
                <a:uFill>
                  <a:solidFill>
                    <a:srgbClr val="ffffff"/>
                  </a:solidFill>
                </a:uFill>
                <a:latin typeface="等线"/>
              </a:rPr>
              <a:t>第二个大纲级</a:t>
            </a:r>
            <a:endParaRPr b="0" lang="zh-CN" sz="2000" spc="-1" strike="noStrike">
              <a:solidFill>
                <a:srgbClr val="000000"/>
              </a:solidFill>
              <a:uFill>
                <a:solidFill>
                  <a:srgbClr val="ffffff"/>
                </a:solidFill>
              </a:uFill>
              <a:latin typeface="等线"/>
            </a:endParaRPr>
          </a:p>
          <a:p>
            <a:pPr lvl="2" marL="1296000" indent="-288000">
              <a:buClr>
                <a:srgbClr val="000000"/>
              </a:buClr>
              <a:buSzPct val="45000"/>
              <a:buFont typeface="Wingdings" charset="2"/>
              <a:buChar char=""/>
            </a:pPr>
            <a:r>
              <a:rPr b="0" lang="zh-CN" sz="1800" spc="-1" strike="noStrike">
                <a:solidFill>
                  <a:srgbClr val="000000"/>
                </a:solidFill>
                <a:uFill>
                  <a:solidFill>
                    <a:srgbClr val="ffffff"/>
                  </a:solidFill>
                </a:uFill>
                <a:latin typeface="等线"/>
              </a:rPr>
              <a:t>第三大纲级别</a:t>
            </a:r>
            <a:endParaRPr b="0" lang="zh-CN" sz="1800" spc="-1" strike="noStrike">
              <a:solidFill>
                <a:srgbClr val="000000"/>
              </a:solidFill>
              <a:uFill>
                <a:solidFill>
                  <a:srgbClr val="ffffff"/>
                </a:solidFill>
              </a:uFill>
              <a:latin typeface="等线"/>
            </a:endParaRPr>
          </a:p>
          <a:p>
            <a:pPr lvl="3" marL="1728000" indent="-216000">
              <a:buClr>
                <a:srgbClr val="000000"/>
              </a:buClr>
              <a:buSzPct val="75000"/>
              <a:buFont typeface="Symbol" charset="2"/>
              <a:buChar char=""/>
            </a:pPr>
            <a:r>
              <a:rPr b="0" lang="zh-CN" sz="1800" spc="-1" strike="noStrike">
                <a:solidFill>
                  <a:srgbClr val="000000"/>
                </a:solidFill>
                <a:uFill>
                  <a:solidFill>
                    <a:srgbClr val="ffffff"/>
                  </a:solidFill>
                </a:uFill>
                <a:latin typeface="等线"/>
              </a:rPr>
              <a:t>第四大纲级别</a:t>
            </a:r>
            <a:endParaRPr b="0" lang="zh-CN" sz="1800" spc="-1" strike="noStrike">
              <a:solidFill>
                <a:srgbClr val="000000"/>
              </a:solidFill>
              <a:uFill>
                <a:solidFill>
                  <a:srgbClr val="ffffff"/>
                </a:solidFill>
              </a:uFill>
              <a:latin typeface="等线"/>
            </a:endParaRPr>
          </a:p>
          <a:p>
            <a:pPr lvl="4" marL="2160000" indent="-216000">
              <a:buClr>
                <a:srgbClr val="000000"/>
              </a:buClr>
              <a:buSzPct val="45000"/>
              <a:buFont typeface="Wingdings" charset="2"/>
              <a:buChar char=""/>
            </a:pPr>
            <a:r>
              <a:rPr b="0" lang="zh-CN" sz="2000" spc="-1" strike="noStrike">
                <a:solidFill>
                  <a:srgbClr val="000000"/>
                </a:solidFill>
                <a:uFill>
                  <a:solidFill>
                    <a:srgbClr val="ffffff"/>
                  </a:solidFill>
                </a:uFill>
                <a:latin typeface="等线"/>
              </a:rPr>
              <a:t>第五大纲级别</a:t>
            </a:r>
            <a:endParaRPr b="0" lang="zh-CN" sz="2000" spc="-1" strike="noStrike">
              <a:solidFill>
                <a:srgbClr val="000000"/>
              </a:solidFill>
              <a:uFill>
                <a:solidFill>
                  <a:srgbClr val="ffffff"/>
                </a:solidFill>
              </a:uFill>
              <a:latin typeface="等线"/>
            </a:endParaRPr>
          </a:p>
          <a:p>
            <a:pPr lvl="5" marL="2592000" indent="-216000">
              <a:buClr>
                <a:srgbClr val="000000"/>
              </a:buClr>
              <a:buSzPct val="45000"/>
              <a:buFont typeface="Wingdings" charset="2"/>
              <a:buChar char=""/>
            </a:pPr>
            <a:r>
              <a:rPr b="0" lang="zh-CN" sz="2000" spc="-1" strike="noStrike">
                <a:solidFill>
                  <a:srgbClr val="000000"/>
                </a:solidFill>
                <a:uFill>
                  <a:solidFill>
                    <a:srgbClr val="ffffff"/>
                  </a:solidFill>
                </a:uFill>
                <a:latin typeface="等线"/>
              </a:rPr>
              <a:t>第六大纲级别</a:t>
            </a:r>
            <a:endParaRPr b="0" lang="zh-CN" sz="2000" spc="-1" strike="noStrike">
              <a:solidFill>
                <a:srgbClr val="000000"/>
              </a:solidFill>
              <a:uFill>
                <a:solidFill>
                  <a:srgbClr val="ffffff"/>
                </a:solidFill>
              </a:uFill>
              <a:latin typeface="等线"/>
            </a:endParaRPr>
          </a:p>
          <a:p>
            <a:pPr lvl="6" marL="3024000" indent="-216000">
              <a:buClr>
                <a:srgbClr val="000000"/>
              </a:buClr>
              <a:buSzPct val="45000"/>
              <a:buFont typeface="Wingdings" charset="2"/>
              <a:buChar char=""/>
            </a:pPr>
            <a:r>
              <a:rPr b="0" lang="zh-CN" sz="2000" spc="-1" strike="noStrike">
                <a:solidFill>
                  <a:srgbClr val="000000"/>
                </a:solidFill>
                <a:uFill>
                  <a:solidFill>
                    <a:srgbClr val="ffffff"/>
                  </a:solidFill>
                </a:uFill>
                <a:latin typeface="等线"/>
              </a:rPr>
              <a:t>第七大纲级别</a:t>
            </a:r>
            <a:endParaRPr b="0" lang="zh-CN" sz="2000" spc="-1" strike="noStrike">
              <a:solidFill>
                <a:srgbClr val="000000"/>
              </a:solidFill>
              <a:uFill>
                <a:solidFill>
                  <a:srgbClr val="ffffff"/>
                </a:solidFill>
              </a:uFill>
              <a:latin typeface="等线"/>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735120" y="1333800"/>
            <a:ext cx="10444680" cy="2387160"/>
          </a:xfrm>
          <a:prstGeom prst="rect">
            <a:avLst/>
          </a:prstGeom>
          <a:noFill/>
          <a:ln>
            <a:noFill/>
          </a:ln>
        </p:spPr>
        <p:txBody>
          <a:bodyPr anchor="b"/>
          <a:p>
            <a:pPr algn="ctr">
              <a:lnSpc>
                <a:spcPct val="100000"/>
              </a:lnSpc>
            </a:pPr>
            <a:r>
              <a:rPr b="0" lang="zh-CN" sz="6000" spc="-1" strike="noStrike">
                <a:solidFill>
                  <a:srgbClr val="000000"/>
                </a:solidFill>
                <a:uFill>
                  <a:solidFill>
                    <a:srgbClr val="ffffff"/>
                  </a:solidFill>
                </a:uFill>
                <a:latin typeface="等线 Light"/>
              </a:rPr>
              <a:t>SuperPoint: Self-Supervised Interest Point Detection and Description</a:t>
            </a:r>
            <a:r>
              <a:rPr b="0" lang="zh-CN" sz="6000" spc="-1" strike="noStrike">
                <a:solidFill>
                  <a:srgbClr val="000000"/>
                </a:solidFill>
                <a:uFill>
                  <a:solidFill>
                    <a:srgbClr val="ffffff"/>
                  </a:solidFill>
                </a:uFill>
                <a:latin typeface="等线 Light"/>
              </a:rPr>
              <a:t>
</a:t>
            </a:r>
            <a:endParaRPr b="0" lang="zh-CN" sz="1800" spc="-1" strike="noStrike">
              <a:solidFill>
                <a:srgbClr val="000000"/>
              </a:solidFill>
              <a:uFill>
                <a:solidFill>
                  <a:srgbClr val="ffffff"/>
                </a:solidFill>
              </a:uFill>
              <a:latin typeface="等线"/>
            </a:endParaRPr>
          </a:p>
        </p:txBody>
      </p:sp>
      <p:sp>
        <p:nvSpPr>
          <p:cNvPr id="79" name="TextShape 2"/>
          <p:cNvSpPr txBox="1"/>
          <p:nvPr/>
        </p:nvSpPr>
        <p:spPr>
          <a:xfrm>
            <a:off x="600120" y="3867480"/>
            <a:ext cx="3471840" cy="1655280"/>
          </a:xfrm>
          <a:prstGeom prst="rect">
            <a:avLst/>
          </a:prstGeom>
          <a:noFill/>
          <a:ln>
            <a:noFill/>
          </a:ln>
        </p:spPr>
        <p:txBody>
          <a:bodyPr/>
          <a:p>
            <a:pPr algn="ctr">
              <a:lnSpc>
                <a:spcPct val="100000"/>
              </a:lnSpc>
            </a:pPr>
            <a:r>
              <a:rPr b="0" lang="en-US" sz="2400" spc="-1" strike="noStrike">
                <a:solidFill>
                  <a:srgbClr val="000000"/>
                </a:solidFill>
                <a:uFill>
                  <a:solidFill>
                    <a:srgbClr val="ffffff"/>
                  </a:solidFill>
                </a:uFill>
                <a:latin typeface="等线"/>
              </a:rPr>
              <a:t>Daniel DeTone</a:t>
            </a:r>
            <a:endParaRPr b="0" lang="en-US" sz="3200" spc="-1" strike="noStrike">
              <a:solidFill>
                <a:srgbClr val="000000"/>
              </a:solidFill>
              <a:uFill>
                <a:solidFill>
                  <a:srgbClr val="ffffff"/>
                </a:solidFill>
              </a:uFill>
              <a:latin typeface="Arial"/>
            </a:endParaRPr>
          </a:p>
          <a:p>
            <a:pPr algn="ctr">
              <a:lnSpc>
                <a:spcPct val="100000"/>
              </a:lnSpc>
            </a:pPr>
            <a:r>
              <a:rPr b="0" lang="en-US" sz="2400" spc="-1" strike="noStrike">
                <a:solidFill>
                  <a:srgbClr val="000000"/>
                </a:solidFill>
                <a:uFill>
                  <a:solidFill>
                    <a:srgbClr val="ffffff"/>
                  </a:solidFill>
                </a:uFill>
                <a:latin typeface="等线"/>
              </a:rPr>
              <a:t>Magic Leap</a:t>
            </a:r>
            <a:endParaRPr b="0" lang="en-US" sz="3200" spc="-1" strike="noStrike">
              <a:solidFill>
                <a:srgbClr val="000000"/>
              </a:solidFill>
              <a:uFill>
                <a:solidFill>
                  <a:srgbClr val="ffffff"/>
                </a:solidFill>
              </a:uFill>
              <a:latin typeface="Arial"/>
            </a:endParaRPr>
          </a:p>
          <a:p>
            <a:pPr algn="ctr">
              <a:lnSpc>
                <a:spcPct val="100000"/>
              </a:lnSpc>
            </a:pPr>
            <a:r>
              <a:rPr b="0" lang="en-US" sz="2400" spc="-1" strike="noStrike">
                <a:solidFill>
                  <a:srgbClr val="000000"/>
                </a:solidFill>
                <a:uFill>
                  <a:solidFill>
                    <a:srgbClr val="ffffff"/>
                  </a:solidFill>
                </a:uFill>
                <a:latin typeface="等线"/>
              </a:rPr>
              <a:t>Sunnyvale, CA</a:t>
            </a:r>
            <a:endParaRPr b="0" lang="en-US" sz="3200" spc="-1" strike="noStrike">
              <a:solidFill>
                <a:srgbClr val="000000"/>
              </a:solidFill>
              <a:uFill>
                <a:solidFill>
                  <a:srgbClr val="ffffff"/>
                </a:solidFill>
              </a:uFill>
              <a:latin typeface="Arial"/>
            </a:endParaRPr>
          </a:p>
          <a:p>
            <a:pPr algn="ctr">
              <a:lnSpc>
                <a:spcPct val="100000"/>
              </a:lnSpc>
            </a:pPr>
            <a:endParaRPr b="0" lang="en-US" sz="3200" spc="-1" strike="noStrike">
              <a:solidFill>
                <a:srgbClr val="000000"/>
              </a:solidFill>
              <a:uFill>
                <a:solidFill>
                  <a:srgbClr val="ffffff"/>
                </a:solidFill>
              </a:uFill>
              <a:latin typeface="Arial"/>
            </a:endParaRPr>
          </a:p>
        </p:txBody>
      </p:sp>
      <p:sp>
        <p:nvSpPr>
          <p:cNvPr id="80" name="CustomShape 3"/>
          <p:cNvSpPr/>
          <p:nvPr/>
        </p:nvSpPr>
        <p:spPr>
          <a:xfrm>
            <a:off x="4264200" y="3867480"/>
            <a:ext cx="3471840" cy="1655280"/>
          </a:xfrm>
          <a:prstGeom prst="rect">
            <a:avLst/>
          </a:prstGeom>
          <a:noFill/>
          <a:ln>
            <a:noFill/>
          </a:ln>
        </p:spPr>
        <p:style>
          <a:lnRef idx="0"/>
          <a:fillRef idx="0"/>
          <a:effectRef idx="0"/>
          <a:fontRef idx="minor"/>
        </p:style>
        <p:txBody>
          <a:bodyPr/>
          <a:p>
            <a:pPr algn="ctr">
              <a:lnSpc>
                <a:spcPct val="90000"/>
              </a:lnSpc>
            </a:pPr>
            <a:r>
              <a:rPr b="0" lang="en-US" sz="2400" spc="-1" strike="noStrike">
                <a:solidFill>
                  <a:srgbClr val="000000"/>
                </a:solidFill>
                <a:uFill>
                  <a:solidFill>
                    <a:srgbClr val="ffffff"/>
                  </a:solidFill>
                </a:uFill>
                <a:latin typeface="等线"/>
              </a:rPr>
              <a:t>Tomasz Malisiewicz</a:t>
            </a:r>
            <a:endParaRPr b="0" lang="en-US" sz="2400" spc="-1" strike="noStrike">
              <a:solidFill>
                <a:srgbClr val="000000"/>
              </a:solidFill>
              <a:uFill>
                <a:solidFill>
                  <a:srgbClr val="ffffff"/>
                </a:solidFill>
              </a:uFill>
              <a:latin typeface="Arial"/>
            </a:endParaRPr>
          </a:p>
          <a:p>
            <a:pPr algn="ctr">
              <a:lnSpc>
                <a:spcPct val="90000"/>
              </a:lnSpc>
            </a:pPr>
            <a:r>
              <a:rPr b="0" lang="en-US" sz="2400" spc="-1" strike="noStrike">
                <a:solidFill>
                  <a:srgbClr val="000000"/>
                </a:solidFill>
                <a:uFill>
                  <a:solidFill>
                    <a:srgbClr val="ffffff"/>
                  </a:solidFill>
                </a:uFill>
                <a:latin typeface="等线"/>
              </a:rPr>
              <a:t>Magic Leap</a:t>
            </a:r>
            <a:endParaRPr b="0" lang="en-US" sz="2400" spc="-1" strike="noStrike">
              <a:solidFill>
                <a:srgbClr val="000000"/>
              </a:solidFill>
              <a:uFill>
                <a:solidFill>
                  <a:srgbClr val="ffffff"/>
                </a:solidFill>
              </a:uFill>
              <a:latin typeface="Arial"/>
            </a:endParaRPr>
          </a:p>
          <a:p>
            <a:pPr algn="ctr">
              <a:lnSpc>
                <a:spcPct val="90000"/>
              </a:lnSpc>
            </a:pPr>
            <a:r>
              <a:rPr b="0" lang="en-US" sz="2400" spc="-1" strike="noStrike">
                <a:solidFill>
                  <a:srgbClr val="000000"/>
                </a:solidFill>
                <a:uFill>
                  <a:solidFill>
                    <a:srgbClr val="ffffff"/>
                  </a:solidFill>
                </a:uFill>
                <a:latin typeface="等线"/>
              </a:rPr>
              <a:t>Sunnyvale, CA</a:t>
            </a:r>
            <a:endParaRPr b="0" lang="en-US" sz="2400" spc="-1" strike="noStrike">
              <a:solidFill>
                <a:srgbClr val="000000"/>
              </a:solidFill>
              <a:uFill>
                <a:solidFill>
                  <a:srgbClr val="ffffff"/>
                </a:solidFill>
              </a:uFill>
              <a:latin typeface="Arial"/>
            </a:endParaRPr>
          </a:p>
          <a:p>
            <a:pPr algn="ctr">
              <a:lnSpc>
                <a:spcPct val="90000"/>
              </a:lnSpc>
            </a:pPr>
            <a:endParaRPr b="0" lang="en-US" sz="2400" spc="-1" strike="noStrike">
              <a:solidFill>
                <a:srgbClr val="000000"/>
              </a:solidFill>
              <a:uFill>
                <a:solidFill>
                  <a:srgbClr val="ffffff"/>
                </a:solidFill>
              </a:uFill>
              <a:latin typeface="Arial"/>
            </a:endParaRPr>
          </a:p>
        </p:txBody>
      </p:sp>
      <p:sp>
        <p:nvSpPr>
          <p:cNvPr id="81" name="CustomShape 4"/>
          <p:cNvSpPr/>
          <p:nvPr/>
        </p:nvSpPr>
        <p:spPr>
          <a:xfrm>
            <a:off x="7927920" y="3867480"/>
            <a:ext cx="3471840" cy="1655280"/>
          </a:xfrm>
          <a:prstGeom prst="rect">
            <a:avLst/>
          </a:prstGeom>
          <a:noFill/>
          <a:ln>
            <a:noFill/>
          </a:ln>
        </p:spPr>
        <p:style>
          <a:lnRef idx="0"/>
          <a:fillRef idx="0"/>
          <a:effectRef idx="0"/>
          <a:fontRef idx="minor"/>
        </p:style>
        <p:txBody>
          <a:bodyPr/>
          <a:p>
            <a:pPr algn="ctr">
              <a:lnSpc>
                <a:spcPct val="90000"/>
              </a:lnSpc>
            </a:pPr>
            <a:r>
              <a:rPr b="0" lang="en-US" sz="2400" spc="-1" strike="noStrike">
                <a:solidFill>
                  <a:srgbClr val="000000"/>
                </a:solidFill>
                <a:uFill>
                  <a:solidFill>
                    <a:srgbClr val="ffffff"/>
                  </a:solidFill>
                </a:uFill>
                <a:latin typeface="等线"/>
              </a:rPr>
              <a:t>Andrew Rabinovich</a:t>
            </a:r>
            <a:endParaRPr b="0" lang="en-US" sz="2400" spc="-1" strike="noStrike">
              <a:solidFill>
                <a:srgbClr val="000000"/>
              </a:solidFill>
              <a:uFill>
                <a:solidFill>
                  <a:srgbClr val="ffffff"/>
                </a:solidFill>
              </a:uFill>
              <a:latin typeface="Arial"/>
            </a:endParaRPr>
          </a:p>
          <a:p>
            <a:pPr algn="ctr">
              <a:lnSpc>
                <a:spcPct val="90000"/>
              </a:lnSpc>
            </a:pPr>
            <a:r>
              <a:rPr b="0" lang="en-US" sz="2400" spc="-1" strike="noStrike">
                <a:solidFill>
                  <a:srgbClr val="000000"/>
                </a:solidFill>
                <a:uFill>
                  <a:solidFill>
                    <a:srgbClr val="ffffff"/>
                  </a:solidFill>
                </a:uFill>
                <a:latin typeface="等线"/>
              </a:rPr>
              <a:t>Magic Leap</a:t>
            </a:r>
            <a:endParaRPr b="0" lang="en-US" sz="2400" spc="-1" strike="noStrike">
              <a:solidFill>
                <a:srgbClr val="000000"/>
              </a:solidFill>
              <a:uFill>
                <a:solidFill>
                  <a:srgbClr val="ffffff"/>
                </a:solidFill>
              </a:uFill>
              <a:latin typeface="Arial"/>
            </a:endParaRPr>
          </a:p>
          <a:p>
            <a:pPr algn="ctr">
              <a:lnSpc>
                <a:spcPct val="90000"/>
              </a:lnSpc>
            </a:pPr>
            <a:r>
              <a:rPr b="0" lang="en-US" sz="2400" spc="-1" strike="noStrike">
                <a:solidFill>
                  <a:srgbClr val="000000"/>
                </a:solidFill>
                <a:uFill>
                  <a:solidFill>
                    <a:srgbClr val="ffffff"/>
                  </a:solidFill>
                </a:uFill>
                <a:latin typeface="等线"/>
              </a:rPr>
              <a:t>Sunnyvale, CA</a:t>
            </a:r>
            <a:endParaRPr b="0" lang="en-US" sz="2400" spc="-1" strike="noStrike">
              <a:solidFill>
                <a:srgbClr val="000000"/>
              </a:solidFill>
              <a:uFill>
                <a:solidFill>
                  <a:srgbClr val="ffffff"/>
                </a:solidFill>
              </a:uFill>
              <a:latin typeface="Arial"/>
            </a:endParaRPr>
          </a:p>
          <a:p>
            <a:pPr algn="ctr">
              <a:lnSpc>
                <a:spcPct val="90000"/>
              </a:lnSpc>
            </a:pPr>
            <a:endParaRPr b="0" lang="en-US" sz="24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140480" y="1121040"/>
            <a:ext cx="294084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000000"/>
                </a:solidFill>
                <a:uFill>
                  <a:solidFill>
                    <a:srgbClr val="ffffff"/>
                  </a:solidFill>
                </a:uFill>
                <a:latin typeface="等线"/>
              </a:rPr>
              <a:t>Overview</a:t>
            </a:r>
            <a:endParaRPr b="0" lang="en-US" sz="1800" spc="-1" strike="noStrike">
              <a:solidFill>
                <a:srgbClr val="000000"/>
              </a:solidFill>
              <a:uFill>
                <a:solidFill>
                  <a:srgbClr val="ffffff"/>
                </a:solidFill>
              </a:uFill>
              <a:latin typeface="Arial"/>
            </a:endParaRPr>
          </a:p>
        </p:txBody>
      </p:sp>
      <p:sp>
        <p:nvSpPr>
          <p:cNvPr id="83" name="CustomShape 2"/>
          <p:cNvSpPr/>
          <p:nvPr/>
        </p:nvSpPr>
        <p:spPr>
          <a:xfrm>
            <a:off x="1140480" y="1948680"/>
            <a:ext cx="599508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000000"/>
                </a:solidFill>
                <a:uFill>
                  <a:solidFill>
                    <a:srgbClr val="ffffff"/>
                  </a:solidFill>
                </a:uFill>
                <a:latin typeface="等线"/>
              </a:rPr>
              <a:t>Synthetic Pre-Training</a:t>
            </a:r>
            <a:endParaRPr b="0" lang="en-US" sz="1800" spc="-1" strike="noStrike">
              <a:solidFill>
                <a:srgbClr val="000000"/>
              </a:solidFill>
              <a:uFill>
                <a:solidFill>
                  <a:srgbClr val="ffffff"/>
                </a:solidFill>
              </a:uFill>
              <a:latin typeface="Arial"/>
            </a:endParaRPr>
          </a:p>
        </p:txBody>
      </p:sp>
      <p:sp>
        <p:nvSpPr>
          <p:cNvPr id="84" name="CustomShape 3"/>
          <p:cNvSpPr/>
          <p:nvPr/>
        </p:nvSpPr>
        <p:spPr>
          <a:xfrm>
            <a:off x="1140480" y="2775960"/>
            <a:ext cx="584424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000000"/>
                </a:solidFill>
                <a:uFill>
                  <a:solidFill>
                    <a:srgbClr val="ffffff"/>
                  </a:solidFill>
                </a:uFill>
                <a:latin typeface="等线"/>
              </a:rPr>
              <a:t>Homographic Adaptation</a:t>
            </a:r>
            <a:endParaRPr b="0" lang="en-US" sz="1800" spc="-1" strike="noStrike">
              <a:solidFill>
                <a:srgbClr val="000000"/>
              </a:solidFill>
              <a:uFill>
                <a:solidFill>
                  <a:srgbClr val="ffffff"/>
                </a:solidFill>
              </a:uFill>
              <a:latin typeface="Arial"/>
            </a:endParaRPr>
          </a:p>
        </p:txBody>
      </p:sp>
      <p:sp>
        <p:nvSpPr>
          <p:cNvPr id="85" name="CustomShape 4"/>
          <p:cNvSpPr/>
          <p:nvPr/>
        </p:nvSpPr>
        <p:spPr>
          <a:xfrm>
            <a:off x="945720" y="3603600"/>
            <a:ext cx="527904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600" spc="-1" strike="noStrike">
                <a:solidFill>
                  <a:srgbClr val="000000"/>
                </a:solidFill>
                <a:uFill>
                  <a:solidFill>
                    <a:srgbClr val="ffffff"/>
                  </a:solidFill>
                </a:uFill>
                <a:latin typeface="等线"/>
              </a:rPr>
              <a:t>SuperPoint Architecture</a:t>
            </a:r>
            <a:endParaRPr b="0" lang="en-US" sz="1800" spc="-1" strike="noStrike">
              <a:solidFill>
                <a:srgbClr val="000000"/>
              </a:solidFill>
              <a:uFill>
                <a:solidFill>
                  <a:srgbClr val="ffffff"/>
                </a:solidFill>
              </a:uFill>
              <a:latin typeface="Arial"/>
            </a:endParaRPr>
          </a:p>
        </p:txBody>
      </p:sp>
      <p:sp>
        <p:nvSpPr>
          <p:cNvPr id="86" name="CustomShape 5"/>
          <p:cNvSpPr/>
          <p:nvPr/>
        </p:nvSpPr>
        <p:spPr>
          <a:xfrm>
            <a:off x="1021680" y="4430880"/>
            <a:ext cx="283284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600" spc="-1" strike="noStrike">
                <a:solidFill>
                  <a:srgbClr val="000000"/>
                </a:solidFill>
                <a:uFill>
                  <a:solidFill>
                    <a:srgbClr val="ffffff"/>
                  </a:solidFill>
                </a:uFill>
                <a:latin typeface="等线"/>
              </a:rPr>
              <a:t>Experiments</a:t>
            </a:r>
            <a:endParaRPr b="0" lang="en-US" sz="1800" spc="-1" strike="noStrike">
              <a:solidFill>
                <a:srgbClr val="000000"/>
              </a:solidFill>
              <a:uFill>
                <a:solidFill>
                  <a:srgbClr val="ffffff"/>
                </a:solidFill>
              </a:uFill>
              <a:latin typeface="Arial"/>
            </a:endParaRPr>
          </a:p>
        </p:txBody>
      </p:sp>
      <p:sp>
        <p:nvSpPr>
          <p:cNvPr id="87" name="CustomShape 6"/>
          <p:cNvSpPr/>
          <p:nvPr/>
        </p:nvSpPr>
        <p:spPr>
          <a:xfrm>
            <a:off x="557640" y="100440"/>
            <a:ext cx="3948840" cy="488160"/>
          </a:xfrm>
          <a:prstGeom prst="rect">
            <a:avLst/>
          </a:prstGeom>
          <a:noFill/>
          <a:ln>
            <a:noFill/>
          </a:ln>
        </p:spPr>
        <p:style>
          <a:lnRef idx="0"/>
          <a:fillRef idx="0"/>
          <a:effectRef idx="0"/>
          <a:fontRef idx="minor"/>
        </p:style>
        <p:txBody>
          <a:bodyPr lIns="0" rIns="0" tIns="0" bIns="0" anchor="ctr"/>
          <a:p>
            <a:pPr>
              <a:lnSpc>
                <a:spcPct val="100000"/>
              </a:lnSpc>
            </a:pPr>
            <a:r>
              <a:rPr b="0" lang="en-US" sz="3200" spc="-1" strike="noStrike">
                <a:solidFill>
                  <a:srgbClr val="a6a6a6"/>
                </a:solidFill>
                <a:uFill>
                  <a:solidFill>
                    <a:srgbClr val="ffffff"/>
                  </a:solidFill>
                </a:uFill>
                <a:latin typeface="Arial"/>
                <a:ea typeface="微软雅黑"/>
              </a:rPr>
              <a:t>Content</a:t>
            </a:r>
            <a:endParaRPr b="0" lang="en-US" sz="1800" spc="-1" strike="noStrike">
              <a:solidFill>
                <a:srgbClr val="000000"/>
              </a:solidFill>
              <a:uFill>
                <a:solidFill>
                  <a:srgbClr val="ffffff"/>
                </a:solidFill>
              </a:uFill>
              <a:latin typeface="Arial"/>
            </a:endParaRPr>
          </a:p>
        </p:txBody>
      </p:sp>
      <p:sp>
        <p:nvSpPr>
          <p:cNvPr id="88" name="CustomShape 7"/>
          <p:cNvSpPr/>
          <p:nvPr/>
        </p:nvSpPr>
        <p:spPr>
          <a:xfrm>
            <a:off x="1026000" y="5258520"/>
            <a:ext cx="599508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600" spc="-1" strike="noStrike">
                <a:solidFill>
                  <a:srgbClr val="000000"/>
                </a:solidFill>
                <a:uFill>
                  <a:solidFill>
                    <a:srgbClr val="ffffff"/>
                  </a:solidFill>
                </a:uFill>
                <a:latin typeface="等线"/>
              </a:rPr>
              <a:t>Conclusion &amp;&amp; Future Work</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57640" y="100440"/>
            <a:ext cx="3948840" cy="488160"/>
          </a:xfrm>
          <a:prstGeom prst="rect">
            <a:avLst/>
          </a:prstGeom>
          <a:noFill/>
          <a:ln>
            <a:noFill/>
          </a:ln>
        </p:spPr>
        <p:style>
          <a:lnRef idx="0"/>
          <a:fillRef idx="0"/>
          <a:effectRef idx="0"/>
          <a:fontRef idx="minor"/>
        </p:style>
        <p:txBody>
          <a:bodyPr lIns="0" rIns="0" tIns="0" bIns="0" anchor="ctr"/>
          <a:p>
            <a:pPr>
              <a:lnSpc>
                <a:spcPct val="100000"/>
              </a:lnSpc>
            </a:pPr>
            <a:r>
              <a:rPr b="0" lang="en-US" sz="3200" spc="-1" strike="noStrike">
                <a:solidFill>
                  <a:srgbClr val="a6a6a6"/>
                </a:solidFill>
                <a:uFill>
                  <a:solidFill>
                    <a:srgbClr val="ffffff"/>
                  </a:solidFill>
                </a:uFill>
                <a:latin typeface="Arial"/>
                <a:ea typeface="微软雅黑"/>
              </a:rPr>
              <a:t>Overview</a:t>
            </a:r>
            <a:endParaRPr b="0" lang="en-US" sz="1800" spc="-1" strike="noStrike">
              <a:solidFill>
                <a:srgbClr val="000000"/>
              </a:solidFill>
              <a:uFill>
                <a:solidFill>
                  <a:srgbClr val="ffffff"/>
                </a:solidFill>
              </a:uFill>
              <a:latin typeface="Arial"/>
            </a:endParaRPr>
          </a:p>
        </p:txBody>
      </p:sp>
      <p:sp>
        <p:nvSpPr>
          <p:cNvPr id="90" name="CustomShape 2"/>
          <p:cNvSpPr/>
          <p:nvPr/>
        </p:nvSpPr>
        <p:spPr>
          <a:xfrm>
            <a:off x="557640" y="803880"/>
            <a:ext cx="11076120" cy="42051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等线"/>
              </a:rPr>
              <a:t>与传统的基于 </a:t>
            </a:r>
            <a:r>
              <a:rPr b="1" lang="en-US" sz="1800" spc="-1" strike="noStrike">
                <a:solidFill>
                  <a:srgbClr val="000000"/>
                </a:solidFill>
                <a:uFill>
                  <a:solidFill>
                    <a:srgbClr val="ffffff"/>
                  </a:solidFill>
                </a:uFill>
                <a:latin typeface="等线"/>
              </a:rPr>
              <a:t>patch</a:t>
            </a:r>
            <a:r>
              <a:rPr b="0"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的网络不同，本文提出了一种基于 </a:t>
            </a:r>
            <a:r>
              <a:rPr b="1" lang="en-US" sz="1800" spc="-1" strike="noStrike">
                <a:solidFill>
                  <a:srgbClr val="000000"/>
                </a:solidFill>
                <a:uFill>
                  <a:solidFill>
                    <a:srgbClr val="ffffff"/>
                  </a:solidFill>
                </a:uFill>
                <a:latin typeface="等线"/>
              </a:rPr>
              <a:t>full-sized</a:t>
            </a:r>
            <a:r>
              <a:rPr b="0" lang="en-US" sz="1800" spc="-1" strike="noStrike">
                <a:solidFill>
                  <a:srgbClr val="000000"/>
                </a:solidFill>
                <a:uFill>
                  <a:solidFill>
                    <a:srgbClr val="ffffff"/>
                  </a:solidFill>
                </a:uFill>
                <a:latin typeface="等线"/>
              </a:rPr>
              <a:t>的图像的自监督</a:t>
            </a:r>
            <a:r>
              <a:rPr b="1" lang="en-US" sz="1800" spc="-1" strike="noStrike">
                <a:solidFill>
                  <a:srgbClr val="000000"/>
                </a:solidFill>
                <a:uFill>
                  <a:solidFill>
                    <a:srgbClr val="ffffff"/>
                  </a:solidFill>
                </a:uFill>
                <a:latin typeface="等线"/>
              </a:rPr>
              <a:t>全卷积网络模型（可以计算像素级别的特征点的位置）</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等线"/>
              </a:rPr>
              <a:t>为了生成 </a:t>
            </a:r>
            <a:r>
              <a:rPr b="1" lang="en-US" sz="1800" spc="-1" strike="noStrike">
                <a:solidFill>
                  <a:srgbClr val="000000"/>
                </a:solidFill>
                <a:uFill>
                  <a:solidFill>
                    <a:srgbClr val="ffffff"/>
                  </a:solidFill>
                </a:uFill>
                <a:latin typeface="等线"/>
              </a:rPr>
              <a:t>pseudo-ground truth </a:t>
            </a:r>
            <a:r>
              <a:rPr b="0" lang="en-US" sz="1800" spc="-1" strike="noStrike">
                <a:solidFill>
                  <a:srgbClr val="000000"/>
                </a:solidFill>
                <a:uFill>
                  <a:solidFill>
                    <a:srgbClr val="ffffff"/>
                  </a:solidFill>
                </a:uFill>
                <a:latin typeface="等线"/>
              </a:rPr>
              <a:t>关键点，首先在几百万张合成数据集 </a:t>
            </a:r>
            <a:r>
              <a:rPr b="1" lang="en-US" sz="1800" spc="-1" strike="noStrike">
                <a:solidFill>
                  <a:srgbClr val="000000"/>
                </a:solidFill>
                <a:uFill>
                  <a:solidFill>
                    <a:srgbClr val="ffffff"/>
                  </a:solidFill>
                </a:uFill>
                <a:latin typeface="等线"/>
              </a:rPr>
              <a:t>Synthetic Shapes </a:t>
            </a:r>
            <a:r>
              <a:rPr b="0" lang="en-US" sz="1800" spc="-1" strike="noStrike">
                <a:solidFill>
                  <a:srgbClr val="000000"/>
                </a:solidFill>
                <a:uFill>
                  <a:solidFill>
                    <a:srgbClr val="ffffff"/>
                  </a:solidFill>
                </a:uFill>
                <a:latin typeface="等线"/>
              </a:rPr>
              <a:t>（由一些简单的几何形状及其关键点组成）中训练了一个全卷积神经网络，这个训练好的检测器称为 </a:t>
            </a:r>
            <a:r>
              <a:rPr b="1" lang="en-US" sz="1800" spc="-1" strike="noStrike">
                <a:solidFill>
                  <a:srgbClr val="000000"/>
                </a:solidFill>
                <a:uFill>
                  <a:solidFill>
                    <a:srgbClr val="ffffff"/>
                  </a:solidFill>
                </a:uFill>
                <a:latin typeface="等线"/>
              </a:rPr>
              <a:t>MagicPoint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1" lang="en-US" sz="1800" spc="-1" strike="noStrike">
                <a:solidFill>
                  <a:srgbClr val="000000"/>
                </a:solidFill>
                <a:uFill>
                  <a:solidFill>
                    <a:srgbClr val="ffffff"/>
                  </a:solidFill>
                </a:uFill>
                <a:latin typeface="等线"/>
              </a:rPr>
              <a:t>MagicPoint </a:t>
            </a:r>
            <a:r>
              <a:rPr b="0" lang="en-US" sz="1800" spc="-1" strike="noStrike">
                <a:solidFill>
                  <a:srgbClr val="000000"/>
                </a:solidFill>
                <a:uFill>
                  <a:solidFill>
                    <a:srgbClr val="ffffff"/>
                  </a:solidFill>
                </a:uFill>
                <a:latin typeface="等线"/>
              </a:rPr>
              <a:t>与经典的特征点检测器在不同的数据集上的表现相比，遗漏了一些关键点（当改变视角时）</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等线"/>
              </a:rPr>
              <a:t>为了弥补上述的问题，本文提出了一个 </a:t>
            </a:r>
            <a:r>
              <a:rPr b="1" lang="en-US" sz="1800" spc="-1" strike="noStrike">
                <a:solidFill>
                  <a:srgbClr val="000000"/>
                </a:solidFill>
                <a:uFill>
                  <a:solidFill>
                    <a:srgbClr val="ffffff"/>
                  </a:solidFill>
                </a:uFill>
                <a:latin typeface="等线"/>
              </a:rPr>
              <a:t>multi-scale, multi-transform </a:t>
            </a:r>
            <a:r>
              <a:rPr b="0" lang="en-US" sz="1800" spc="-1" strike="noStrike">
                <a:solidFill>
                  <a:srgbClr val="000000"/>
                </a:solidFill>
                <a:uFill>
                  <a:solidFill>
                    <a:srgbClr val="ffffff"/>
                  </a:solidFill>
                </a:uFill>
                <a:latin typeface="等线"/>
              </a:rPr>
              <a:t>技术——</a:t>
            </a:r>
            <a:r>
              <a:rPr b="1" lang="en-US" sz="1800" spc="-1" strike="noStrike">
                <a:solidFill>
                  <a:srgbClr val="000000"/>
                </a:solidFill>
                <a:uFill>
                  <a:solidFill>
                    <a:srgbClr val="ffffff"/>
                  </a:solidFill>
                </a:uFill>
                <a:latin typeface="等线"/>
              </a:rPr>
              <a:t>Homographic Adaptation(HA)</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等线"/>
              </a:rPr>
              <a:t>结合 </a:t>
            </a:r>
            <a:r>
              <a:rPr b="1" lang="en-US" sz="1800" spc="-1" strike="noStrike">
                <a:solidFill>
                  <a:srgbClr val="000000"/>
                </a:solidFill>
                <a:uFill>
                  <a:solidFill>
                    <a:srgbClr val="ffffff"/>
                  </a:solidFill>
                </a:uFill>
                <a:latin typeface="等线"/>
              </a:rPr>
              <a:t>HA</a:t>
            </a:r>
            <a:r>
              <a:rPr b="0"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和 </a:t>
            </a:r>
            <a:r>
              <a:rPr b="1" lang="en-US" sz="1800" spc="-1" strike="noStrike">
                <a:solidFill>
                  <a:srgbClr val="000000"/>
                </a:solidFill>
                <a:uFill>
                  <a:solidFill>
                    <a:srgbClr val="ffffff"/>
                  </a:solidFill>
                </a:uFill>
                <a:latin typeface="等线"/>
              </a:rPr>
              <a:t>MagicPoint</a:t>
            </a:r>
            <a:r>
              <a:rPr b="0"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来提高检测器的表现并生成 </a:t>
            </a:r>
            <a:r>
              <a:rPr b="1" lang="en-US" sz="1800" spc="-1" strike="noStrike">
                <a:solidFill>
                  <a:srgbClr val="000000"/>
                </a:solidFill>
                <a:uFill>
                  <a:solidFill>
                    <a:srgbClr val="ffffff"/>
                  </a:solidFill>
                </a:uFill>
                <a:latin typeface="等线"/>
              </a:rPr>
              <a:t>pseudo-ground truth </a:t>
            </a:r>
            <a:r>
              <a:rPr b="0" lang="en-US" sz="1800" spc="-1" strike="noStrike">
                <a:solidFill>
                  <a:srgbClr val="000000"/>
                </a:solidFill>
                <a:uFill>
                  <a:solidFill>
                    <a:srgbClr val="ffffff"/>
                  </a:solidFill>
                </a:uFill>
                <a:latin typeface="等线"/>
              </a:rPr>
              <a:t>关键点，得到易于可复现的和抗干扰强的检测器——</a:t>
            </a:r>
            <a:r>
              <a:rPr b="1" lang="en-US" sz="1800" spc="-1" strike="noStrike">
                <a:solidFill>
                  <a:srgbClr val="000000"/>
                </a:solidFill>
                <a:uFill>
                  <a:solidFill>
                    <a:srgbClr val="ffffff"/>
                  </a:solidFill>
                </a:uFill>
                <a:latin typeface="等线"/>
              </a:rPr>
              <a:t>SuperPoint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等线"/>
              </a:rPr>
              <a:t>将</a:t>
            </a:r>
            <a:r>
              <a:rPr b="1" lang="en-US" sz="1800" spc="-1" strike="noStrike">
                <a:solidFill>
                  <a:srgbClr val="000000"/>
                </a:solidFill>
                <a:uFill>
                  <a:solidFill>
                    <a:srgbClr val="ffffff"/>
                  </a:solidFill>
                </a:uFill>
                <a:latin typeface="等线"/>
              </a:rPr>
              <a:t>SuperPoint</a:t>
            </a:r>
            <a:r>
              <a:rPr b="0" lang="en-US" sz="1800" spc="-1" strike="noStrike">
                <a:solidFill>
                  <a:srgbClr val="000000"/>
                </a:solidFill>
                <a:uFill>
                  <a:solidFill>
                    <a:srgbClr val="ffffff"/>
                  </a:solidFill>
                </a:uFill>
                <a:latin typeface="等线"/>
              </a:rPr>
              <a:t>与 </a:t>
            </a:r>
            <a:r>
              <a:rPr b="1" lang="en-US" sz="1800" spc="-1" strike="noStrike">
                <a:solidFill>
                  <a:srgbClr val="000000"/>
                </a:solidFill>
                <a:uFill>
                  <a:solidFill>
                    <a:srgbClr val="ffffff"/>
                  </a:solidFill>
                </a:uFill>
                <a:latin typeface="等线"/>
              </a:rPr>
              <a:t>Descriptor</a:t>
            </a:r>
            <a:r>
              <a:rPr b="0"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子网络结合，以通过描述子得到更鲁棒和可重复的关键点检测器</a:t>
            </a:r>
            <a:endParaRPr b="0" lang="en-US" sz="1800" spc="-1" strike="noStrike">
              <a:solidFill>
                <a:srgbClr val="000000"/>
              </a:solidFill>
              <a:uFill>
                <a:solidFill>
                  <a:srgbClr val="ffffff"/>
                </a:solidFill>
              </a:uFill>
              <a:latin typeface="Arial"/>
            </a:endParaRPr>
          </a:p>
        </p:txBody>
      </p:sp>
      <p:pic>
        <p:nvPicPr>
          <p:cNvPr id="91" name="图片 10" descr=""/>
          <p:cNvPicPr/>
          <p:nvPr/>
        </p:nvPicPr>
        <p:blipFill>
          <a:blip r:embed="rId1"/>
          <a:stretch/>
        </p:blipFill>
        <p:spPr>
          <a:xfrm>
            <a:off x="2095200" y="5051520"/>
            <a:ext cx="8001360" cy="18061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293760" y="158400"/>
            <a:ext cx="5267520" cy="975600"/>
          </a:xfrm>
          <a:prstGeom prst="rect">
            <a:avLst/>
          </a:prstGeom>
          <a:noFill/>
          <a:ln>
            <a:noFill/>
          </a:ln>
        </p:spPr>
        <p:style>
          <a:lnRef idx="0"/>
          <a:fillRef idx="0"/>
          <a:effectRef idx="0"/>
          <a:fontRef idx="minor"/>
        </p:style>
        <p:txBody>
          <a:bodyPr lIns="0" rIns="0" tIns="0" bIns="0" anchor="ctr"/>
          <a:p>
            <a:pPr>
              <a:lnSpc>
                <a:spcPct val="100000"/>
              </a:lnSpc>
            </a:pPr>
            <a:r>
              <a:rPr b="0" lang="en-US" sz="3200" spc="-1" strike="noStrike">
                <a:solidFill>
                  <a:srgbClr val="a6a6a6"/>
                </a:solidFill>
                <a:uFill>
                  <a:solidFill>
                    <a:srgbClr val="ffffff"/>
                  </a:solidFill>
                </a:uFill>
                <a:latin typeface="Arial"/>
                <a:ea typeface="微软雅黑"/>
              </a:rPr>
              <a:t>Synthetic Pre-Training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93" name="CustomShape 2"/>
          <p:cNvSpPr/>
          <p:nvPr/>
        </p:nvSpPr>
        <p:spPr>
          <a:xfrm>
            <a:off x="557640" y="803880"/>
            <a:ext cx="11076120" cy="36565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1" lang="en-US" sz="1800" spc="-1" strike="noStrike">
                <a:solidFill>
                  <a:srgbClr val="000000"/>
                </a:solidFill>
                <a:uFill>
                  <a:solidFill>
                    <a:srgbClr val="ffffff"/>
                  </a:solidFill>
                </a:uFill>
                <a:latin typeface="等线"/>
              </a:rPr>
              <a:t>Synthetic Shapes</a:t>
            </a:r>
            <a:r>
              <a:rPr b="1" lang="en-US" sz="1800" spc="-1" strike="noStrike">
                <a:solidFill>
                  <a:srgbClr val="000000"/>
                </a:solidFill>
                <a:uFill>
                  <a:solidFill>
                    <a:srgbClr val="ffffff"/>
                  </a:solidFill>
                </a:uFill>
                <a:latin typeface="等线"/>
              </a:rPr>
              <a:t>：</a:t>
            </a:r>
            <a:r>
              <a:rPr b="0" lang="en-US" sz="1800" spc="-1" strike="noStrike">
                <a:solidFill>
                  <a:srgbClr val="000000"/>
                </a:solidFill>
                <a:uFill>
                  <a:solidFill>
                    <a:srgbClr val="ffffff"/>
                  </a:solidFill>
                </a:uFill>
                <a:latin typeface="等线"/>
              </a:rPr>
              <a:t>合成形状是由简单的</a:t>
            </a:r>
            <a:r>
              <a:rPr b="0" lang="en-US" sz="1800" spc="-1" strike="noStrike">
                <a:solidFill>
                  <a:srgbClr val="000000"/>
                </a:solidFill>
                <a:uFill>
                  <a:solidFill>
                    <a:srgbClr val="ffffff"/>
                  </a:solidFill>
                </a:uFill>
                <a:latin typeface="等线"/>
              </a:rPr>
              <a:t>2D</a:t>
            </a:r>
            <a:r>
              <a:rPr b="0" lang="en-US" sz="1800" spc="-1" strike="noStrike">
                <a:solidFill>
                  <a:srgbClr val="000000"/>
                </a:solidFill>
                <a:uFill>
                  <a:solidFill>
                    <a:srgbClr val="ffffff"/>
                  </a:solidFill>
                </a:uFill>
                <a:latin typeface="等线"/>
              </a:rPr>
              <a:t>图形（四边形、三角形、线、椭圆）组成的，定义的关键点位置为</a:t>
            </a:r>
            <a:r>
              <a:rPr b="0" lang="en-US" sz="1800" spc="-1" strike="noStrike">
                <a:solidFill>
                  <a:srgbClr val="000000"/>
                </a:solidFill>
                <a:uFill>
                  <a:solidFill>
                    <a:srgbClr val="ffffff"/>
                  </a:solidFill>
                </a:uFill>
                <a:latin typeface="等线"/>
              </a:rPr>
              <a:t>Y</a:t>
            </a:r>
            <a:r>
              <a:rPr b="0" lang="en-US" sz="1800" spc="-1" strike="noStrike">
                <a:solidFill>
                  <a:srgbClr val="000000"/>
                </a:solidFill>
                <a:uFill>
                  <a:solidFill>
                    <a:srgbClr val="ffffff"/>
                  </a:solidFill>
                </a:uFill>
                <a:latin typeface="等线"/>
              </a:rPr>
              <a:t>结、</a:t>
            </a:r>
            <a:r>
              <a:rPr b="0" lang="en-US" sz="1800" spc="-1" strike="noStrike">
                <a:solidFill>
                  <a:srgbClr val="000000"/>
                </a:solidFill>
                <a:uFill>
                  <a:solidFill>
                    <a:srgbClr val="ffffff"/>
                  </a:solidFill>
                </a:uFill>
                <a:latin typeface="等线"/>
              </a:rPr>
              <a:t>L</a:t>
            </a:r>
            <a:r>
              <a:rPr b="0" lang="en-US" sz="1800" spc="-1" strike="noStrike">
                <a:solidFill>
                  <a:srgbClr val="000000"/>
                </a:solidFill>
                <a:uFill>
                  <a:solidFill>
                    <a:srgbClr val="ffffff"/>
                  </a:solidFill>
                </a:uFill>
                <a:latin typeface="等线"/>
              </a:rPr>
              <a:t>结、</a:t>
            </a:r>
            <a:r>
              <a:rPr b="0" lang="en-US" sz="1800" spc="-1" strike="noStrike">
                <a:solidFill>
                  <a:srgbClr val="000000"/>
                </a:solidFill>
                <a:uFill>
                  <a:solidFill>
                    <a:srgbClr val="ffffff"/>
                  </a:solidFill>
                </a:uFill>
                <a:latin typeface="等线"/>
              </a:rPr>
              <a:t>T</a:t>
            </a:r>
            <a:r>
              <a:rPr b="0" lang="en-US" sz="1800" spc="-1" strike="noStrike">
                <a:solidFill>
                  <a:srgbClr val="000000"/>
                </a:solidFill>
                <a:uFill>
                  <a:solidFill>
                    <a:srgbClr val="ffffff"/>
                  </a:solidFill>
                </a:uFill>
                <a:latin typeface="等线"/>
              </a:rPr>
              <a:t>结、小椭圆的中心和线段分割处</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等线"/>
              </a:rPr>
              <a:t>对合成的图形进行 </a:t>
            </a:r>
            <a:r>
              <a:rPr b="1" lang="en-US" sz="1800" spc="-1" strike="noStrike">
                <a:solidFill>
                  <a:srgbClr val="000000"/>
                </a:solidFill>
                <a:uFill>
                  <a:solidFill>
                    <a:srgbClr val="ffffff"/>
                  </a:solidFill>
                </a:uFill>
                <a:latin typeface="等线"/>
              </a:rPr>
              <a:t>Homographic warp </a:t>
            </a:r>
            <a:r>
              <a:rPr b="0" lang="en-US" sz="1800" spc="-1" strike="noStrike">
                <a:solidFill>
                  <a:srgbClr val="000000"/>
                </a:solidFill>
                <a:uFill>
                  <a:solidFill>
                    <a:srgbClr val="ffffff"/>
                  </a:solidFill>
                </a:uFill>
                <a:latin typeface="等线"/>
              </a:rPr>
              <a:t>来进行数据增强（</a:t>
            </a:r>
            <a:r>
              <a:rPr b="0" lang="en-US" sz="1800" spc="-1" strike="noStrike">
                <a:solidFill>
                  <a:srgbClr val="000000"/>
                </a:solidFill>
                <a:uFill>
                  <a:solidFill>
                    <a:srgbClr val="ffffff"/>
                  </a:solidFill>
                </a:uFill>
                <a:latin typeface="等线"/>
              </a:rPr>
              <a:t>data augment</a:t>
            </a:r>
            <a:r>
              <a:rPr b="0" lang="en-US" sz="1800" spc="-1" strike="noStrike">
                <a:solidFill>
                  <a:srgbClr val="000000"/>
                </a:solidFill>
                <a:uFill>
                  <a:solidFill>
                    <a:srgbClr val="ffffff"/>
                  </a:solidFill>
                </a:uFill>
                <a:latin typeface="等线"/>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等线"/>
              </a:rPr>
              <a:t>使用 </a:t>
            </a:r>
            <a:r>
              <a:rPr b="1" lang="en-US" sz="1800" spc="-1" strike="noStrike">
                <a:solidFill>
                  <a:srgbClr val="000000"/>
                </a:solidFill>
                <a:uFill>
                  <a:solidFill>
                    <a:srgbClr val="ffffff"/>
                  </a:solidFill>
                </a:uFill>
                <a:latin typeface="等线"/>
              </a:rPr>
              <a:t>SuperPoint Architecture </a:t>
            </a:r>
            <a:r>
              <a:rPr b="1" lang="en-US" sz="1800" spc="-1" strike="noStrike">
                <a:solidFill>
                  <a:srgbClr val="000000"/>
                </a:solidFill>
                <a:uFill>
                  <a:solidFill>
                    <a:srgbClr val="ffffff"/>
                  </a:solidFill>
                </a:uFill>
                <a:latin typeface="等线"/>
              </a:rPr>
              <a:t>中 </a:t>
            </a:r>
            <a:r>
              <a:rPr b="1" lang="en-US" sz="1800" spc="-1" strike="noStrike">
                <a:solidFill>
                  <a:srgbClr val="000000"/>
                </a:solidFill>
                <a:uFill>
                  <a:solidFill>
                    <a:srgbClr val="ffffff"/>
                  </a:solidFill>
                </a:uFill>
                <a:latin typeface="等线"/>
              </a:rPr>
              <a:t>dector </a:t>
            </a:r>
            <a:r>
              <a:rPr b="0" lang="en-US" sz="1800" spc="-1" strike="noStrike">
                <a:solidFill>
                  <a:srgbClr val="000000"/>
                </a:solidFill>
                <a:uFill>
                  <a:solidFill>
                    <a:srgbClr val="ffffff"/>
                  </a:solidFill>
                </a:uFill>
                <a:latin typeface="等线"/>
              </a:rPr>
              <a:t>的部分在合成数据集 </a:t>
            </a:r>
            <a:r>
              <a:rPr b="1" lang="en-US" sz="1800" spc="-1" strike="noStrike">
                <a:solidFill>
                  <a:srgbClr val="000000"/>
                </a:solidFill>
                <a:uFill>
                  <a:solidFill>
                    <a:srgbClr val="ffffff"/>
                  </a:solidFill>
                </a:uFill>
                <a:latin typeface="等线"/>
              </a:rPr>
              <a:t>Synthetic Shapes </a:t>
            </a:r>
            <a:r>
              <a:rPr b="0" lang="en-US" sz="1800" spc="-1" strike="noStrike">
                <a:solidFill>
                  <a:srgbClr val="000000"/>
                </a:solidFill>
                <a:uFill>
                  <a:solidFill>
                    <a:srgbClr val="ffffff"/>
                  </a:solidFill>
                </a:uFill>
                <a:latin typeface="等线"/>
              </a:rPr>
              <a:t>上训练得到模型</a:t>
            </a:r>
            <a:r>
              <a:rPr b="1" lang="en-US" sz="1800" spc="-1" strike="noStrike">
                <a:solidFill>
                  <a:srgbClr val="000000"/>
                </a:solidFill>
                <a:uFill>
                  <a:solidFill>
                    <a:srgbClr val="ffffff"/>
                  </a:solidFill>
                </a:uFill>
                <a:latin typeface="等线"/>
              </a:rPr>
              <a:t>MagicPoint</a:t>
            </a:r>
            <a:r>
              <a:rPr b="1" lang="en-US" sz="1800" spc="-1" strike="noStrike">
                <a:solidFill>
                  <a:srgbClr val="000000"/>
                </a:solidFill>
                <a:uFill>
                  <a:solidFill>
                    <a:srgbClr val="ffffff"/>
                  </a:solidFill>
                </a:uFill>
                <a:latin typeface="等线"/>
              </a:rPr>
              <a:t>（迭代训练 </a:t>
            </a:r>
            <a:r>
              <a:rPr b="1" lang="en-US" sz="1800" spc="-1" strike="noStrike">
                <a:solidFill>
                  <a:srgbClr val="000000"/>
                </a:solidFill>
                <a:uFill>
                  <a:solidFill>
                    <a:srgbClr val="ffffff"/>
                  </a:solidFill>
                </a:uFill>
                <a:latin typeface="等线"/>
              </a:rPr>
              <a:t>20,0000 </a:t>
            </a:r>
            <a:r>
              <a:rPr b="1" lang="en-US" sz="1800" spc="-1" strike="noStrike">
                <a:solidFill>
                  <a:srgbClr val="000000"/>
                </a:solidFill>
                <a:uFill>
                  <a:solidFill>
                    <a:srgbClr val="ffffff"/>
                  </a:solidFill>
                </a:uFill>
                <a:latin typeface="等线"/>
              </a:rPr>
              <a:t>次）</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1" lang="en-US" sz="1800" spc="-1" strike="noStrike">
                <a:solidFill>
                  <a:srgbClr val="000000"/>
                </a:solidFill>
                <a:uFill>
                  <a:solidFill>
                    <a:srgbClr val="ffffff"/>
                  </a:solidFill>
                </a:uFill>
                <a:latin typeface="等线"/>
              </a:rPr>
              <a:t>MagicPoint</a:t>
            </a:r>
            <a:r>
              <a:rPr b="0"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在这个</a:t>
            </a:r>
            <a:r>
              <a:rPr b="1" lang="en-US" sz="1800" spc="-1" strike="noStrike">
                <a:solidFill>
                  <a:srgbClr val="000000"/>
                </a:solidFill>
                <a:uFill>
                  <a:solidFill>
                    <a:srgbClr val="ffffff"/>
                  </a:solidFill>
                </a:uFill>
                <a:latin typeface="等线"/>
              </a:rPr>
              <a:t>Synthetic Shapes</a:t>
            </a:r>
            <a:r>
              <a:rPr b="0" lang="en-US" sz="1800" spc="-1" strike="noStrike">
                <a:solidFill>
                  <a:srgbClr val="000000"/>
                </a:solidFill>
                <a:uFill>
                  <a:solidFill>
                    <a:srgbClr val="ffffff"/>
                  </a:solidFill>
                </a:uFill>
                <a:latin typeface="等线"/>
              </a:rPr>
              <a:t>上的效果比传统方法好很多，</a:t>
            </a:r>
            <a:r>
              <a:rPr b="1" lang="en-US" sz="1800" spc="-1" strike="noStrike">
                <a:solidFill>
                  <a:srgbClr val="000000"/>
                </a:solidFill>
                <a:uFill>
                  <a:solidFill>
                    <a:srgbClr val="ffffff"/>
                  </a:solidFill>
                </a:uFill>
                <a:latin typeface="等线"/>
              </a:rPr>
              <a:t>抗噪声性能很好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1" lang="en-US" sz="1800" spc="-1" strike="noStrike">
                <a:solidFill>
                  <a:srgbClr val="000000"/>
                </a:solidFill>
                <a:uFill>
                  <a:solidFill>
                    <a:srgbClr val="ffffff"/>
                  </a:solidFill>
                </a:uFill>
                <a:latin typeface="等线"/>
              </a:rPr>
              <a:t>MagicPoint </a:t>
            </a:r>
            <a:r>
              <a:rPr b="0" lang="en-US" sz="1800" spc="-1" strike="noStrike">
                <a:solidFill>
                  <a:srgbClr val="000000"/>
                </a:solidFill>
                <a:uFill>
                  <a:solidFill>
                    <a:srgbClr val="ffffff"/>
                  </a:solidFill>
                </a:uFill>
                <a:latin typeface="等线"/>
              </a:rPr>
              <a:t>在 </a:t>
            </a:r>
            <a:r>
              <a:rPr b="1" lang="en-US" sz="1800" spc="-1" strike="noStrike">
                <a:solidFill>
                  <a:srgbClr val="000000"/>
                </a:solidFill>
                <a:uFill>
                  <a:solidFill>
                    <a:srgbClr val="ffffff"/>
                  </a:solidFill>
                </a:uFill>
                <a:latin typeface="等线"/>
              </a:rPr>
              <a:t>real images</a:t>
            </a:r>
            <a:r>
              <a:rPr b="0"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中表现出色，尤其当图像中有 </a:t>
            </a:r>
            <a:r>
              <a:rPr b="1" lang="en-US" sz="1800" spc="-1" strike="noStrike">
                <a:solidFill>
                  <a:srgbClr val="000000"/>
                </a:solidFill>
                <a:uFill>
                  <a:solidFill>
                    <a:srgbClr val="ffffff"/>
                  </a:solidFill>
                </a:uFill>
                <a:latin typeface="等线"/>
              </a:rPr>
              <a:t>corner-like</a:t>
            </a:r>
            <a:r>
              <a:rPr b="0"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类的物体，但是当改变 </a:t>
            </a:r>
            <a:r>
              <a:rPr b="1" lang="en-US" sz="1800" spc="-1" strike="noStrike">
                <a:solidFill>
                  <a:srgbClr val="000000"/>
                </a:solidFill>
                <a:uFill>
                  <a:solidFill>
                    <a:srgbClr val="ffffff"/>
                  </a:solidFill>
                </a:uFill>
                <a:latin typeface="等线"/>
              </a:rPr>
              <a:t>viewpoint</a:t>
            </a:r>
            <a:r>
              <a:rPr b="0"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时效果不如传统方法（</a:t>
            </a:r>
            <a:r>
              <a:rPr b="1" lang="en-US" sz="1800" spc="-1" strike="noStrike">
                <a:solidFill>
                  <a:srgbClr val="000000"/>
                </a:solidFill>
                <a:uFill>
                  <a:solidFill>
                    <a:srgbClr val="ffffff"/>
                  </a:solidFill>
                </a:uFill>
                <a:latin typeface="等线"/>
              </a:rPr>
              <a:t>文中没有数据支持</a:t>
            </a:r>
            <a:r>
              <a:rPr b="0" lang="en-US" sz="1800" spc="-1" strike="noStrike">
                <a:solidFill>
                  <a:srgbClr val="000000"/>
                </a:solidFill>
                <a:uFill>
                  <a:solidFill>
                    <a:srgbClr val="ffffff"/>
                  </a:solidFill>
                </a:uFill>
                <a:latin typeface="等线"/>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94" name="图片 13" descr=""/>
          <p:cNvPicPr/>
          <p:nvPr/>
        </p:nvPicPr>
        <p:blipFill>
          <a:blip r:embed="rId1"/>
          <a:stretch/>
        </p:blipFill>
        <p:spPr>
          <a:xfrm>
            <a:off x="8019000" y="4435560"/>
            <a:ext cx="3950280" cy="2049480"/>
          </a:xfrm>
          <a:prstGeom prst="rect">
            <a:avLst/>
          </a:prstGeom>
          <a:ln>
            <a:noFill/>
          </a:ln>
        </p:spPr>
      </p:pic>
      <p:pic>
        <p:nvPicPr>
          <p:cNvPr id="95" name="图片 17" descr=""/>
          <p:cNvPicPr/>
          <p:nvPr/>
        </p:nvPicPr>
        <p:blipFill>
          <a:blip r:embed="rId2"/>
          <a:stretch/>
        </p:blipFill>
        <p:spPr>
          <a:xfrm>
            <a:off x="222480" y="4435560"/>
            <a:ext cx="7740000" cy="20494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293760" y="158400"/>
            <a:ext cx="5267520" cy="975600"/>
          </a:xfrm>
          <a:prstGeom prst="rect">
            <a:avLst/>
          </a:prstGeom>
          <a:noFill/>
          <a:ln>
            <a:noFill/>
          </a:ln>
        </p:spPr>
        <p:style>
          <a:lnRef idx="0"/>
          <a:fillRef idx="0"/>
          <a:effectRef idx="0"/>
          <a:fontRef idx="minor"/>
        </p:style>
        <p:txBody>
          <a:bodyPr lIns="0" rIns="0" tIns="0" bIns="0" anchor="ctr"/>
          <a:p>
            <a:pPr>
              <a:lnSpc>
                <a:spcPct val="100000"/>
              </a:lnSpc>
            </a:pPr>
            <a:r>
              <a:rPr b="0" lang="en-US" sz="3200" spc="-1" strike="noStrike">
                <a:solidFill>
                  <a:srgbClr val="a6a6a6"/>
                </a:solidFill>
                <a:uFill>
                  <a:solidFill>
                    <a:srgbClr val="ffffff"/>
                  </a:solidFill>
                </a:uFill>
                <a:latin typeface="Arial"/>
                <a:ea typeface="微软雅黑"/>
              </a:rPr>
              <a:t>Homographic Adaptation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97" name="CustomShape 2"/>
          <p:cNvSpPr/>
          <p:nvPr/>
        </p:nvSpPr>
        <p:spPr>
          <a:xfrm>
            <a:off x="557640" y="803880"/>
            <a:ext cx="11340000" cy="31078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等线"/>
              </a:rPr>
              <a:t>使用训练好的 </a:t>
            </a:r>
            <a:r>
              <a:rPr b="1" lang="en-US" sz="1800" spc="-1" strike="noStrike">
                <a:solidFill>
                  <a:srgbClr val="000000"/>
                </a:solidFill>
                <a:uFill>
                  <a:solidFill>
                    <a:srgbClr val="ffffff"/>
                  </a:solidFill>
                </a:uFill>
                <a:latin typeface="等线"/>
              </a:rPr>
              <a:t>MagicPoint</a:t>
            </a:r>
            <a:r>
              <a:rPr b="0"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来为目标领域图像</a:t>
            </a:r>
            <a:r>
              <a:rPr b="0" lang="en-US" sz="1800" spc="-1" strike="noStrike">
                <a:solidFill>
                  <a:srgbClr val="000000"/>
                </a:solidFill>
                <a:uFill>
                  <a:solidFill>
                    <a:srgbClr val="ffffff"/>
                  </a:solidFill>
                </a:uFill>
                <a:latin typeface="等线"/>
              </a:rPr>
              <a:t>(</a:t>
            </a:r>
            <a:r>
              <a:rPr b="1" lang="en-US" sz="1800" spc="-1" strike="noStrike">
                <a:solidFill>
                  <a:srgbClr val="000000"/>
                </a:solidFill>
                <a:uFill>
                  <a:solidFill>
                    <a:srgbClr val="ffffff"/>
                  </a:solidFill>
                </a:uFill>
                <a:latin typeface="等线"/>
              </a:rPr>
              <a:t>MS-COCO</a:t>
            </a:r>
            <a:r>
              <a:rPr b="1" lang="en-US" sz="1800" spc="-1" strike="noStrike">
                <a:solidFill>
                  <a:srgbClr val="000000"/>
                </a:solidFill>
                <a:uFill>
                  <a:solidFill>
                    <a:srgbClr val="ffffff"/>
                  </a:solidFill>
                </a:uFill>
                <a:latin typeface="等线"/>
              </a:rPr>
              <a:t>数据集</a:t>
            </a:r>
            <a:r>
              <a:rPr b="0" lang="en-US" sz="1800" spc="-1" strike="noStrike">
                <a:solidFill>
                  <a:srgbClr val="000000"/>
                </a:solidFill>
                <a:uFill>
                  <a:solidFill>
                    <a:srgbClr val="ffffff"/>
                  </a:solidFill>
                </a:uFill>
                <a:latin typeface="等线"/>
              </a:rPr>
              <a:t>)</a:t>
            </a:r>
            <a:r>
              <a:rPr b="0" lang="en-US" sz="1800" spc="-1" strike="noStrike">
                <a:solidFill>
                  <a:srgbClr val="000000"/>
                </a:solidFill>
                <a:uFill>
                  <a:solidFill>
                    <a:srgbClr val="ffffff"/>
                  </a:solidFill>
                </a:uFill>
                <a:latin typeface="等线"/>
              </a:rPr>
              <a:t>生成 </a:t>
            </a:r>
            <a:r>
              <a:rPr b="1" lang="en-US" sz="1800" spc="-1" strike="noStrike">
                <a:solidFill>
                  <a:srgbClr val="000000"/>
                </a:solidFill>
                <a:uFill>
                  <a:solidFill>
                    <a:srgbClr val="ffffff"/>
                  </a:solidFill>
                </a:uFill>
                <a:latin typeface="等线"/>
              </a:rPr>
              <a:t>pseudo ground truth</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等线"/>
              </a:rPr>
              <a:t>核心是使用随机的 </a:t>
            </a:r>
            <a:r>
              <a:rPr b="1" lang="en-US" sz="1800" spc="-1" strike="noStrike">
                <a:solidFill>
                  <a:srgbClr val="000000"/>
                </a:solidFill>
                <a:uFill>
                  <a:solidFill>
                    <a:srgbClr val="ffffff"/>
                  </a:solidFill>
                </a:uFill>
                <a:latin typeface="等线"/>
              </a:rPr>
              <a:t>homography</a:t>
            </a:r>
            <a:r>
              <a:rPr b="0" lang="en-US" sz="1800" spc="-1" strike="noStrike">
                <a:solidFill>
                  <a:srgbClr val="000000"/>
                </a:solidFill>
                <a:uFill>
                  <a:solidFill>
                    <a:srgbClr val="ffffff"/>
                  </a:solidFill>
                </a:uFill>
                <a:latin typeface="等线"/>
              </a:rPr>
              <a:t>（如右下图）来 </a:t>
            </a:r>
            <a:r>
              <a:rPr b="1" lang="en-US" sz="1800" spc="-1" strike="noStrike">
                <a:solidFill>
                  <a:srgbClr val="000000"/>
                </a:solidFill>
                <a:uFill>
                  <a:solidFill>
                    <a:srgbClr val="ffffff"/>
                  </a:solidFill>
                </a:uFill>
                <a:latin typeface="等线"/>
              </a:rPr>
              <a:t>warp</a:t>
            </a:r>
            <a:r>
              <a:rPr b="0"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输入图像，随机的</a:t>
            </a:r>
            <a:r>
              <a:rPr b="1" lang="en-US" sz="1800" spc="-1" strike="noStrike">
                <a:solidFill>
                  <a:srgbClr val="000000"/>
                </a:solidFill>
                <a:uFill>
                  <a:solidFill>
                    <a:srgbClr val="ffffff"/>
                  </a:solidFill>
                </a:uFill>
                <a:latin typeface="等线"/>
              </a:rPr>
              <a:t>homography </a:t>
            </a:r>
            <a:r>
              <a:rPr b="0" lang="en-US" sz="1800" spc="-1" strike="noStrike">
                <a:solidFill>
                  <a:srgbClr val="000000"/>
                </a:solidFill>
                <a:uFill>
                  <a:solidFill>
                    <a:srgbClr val="ffffff"/>
                  </a:solidFill>
                </a:uFill>
                <a:latin typeface="等线"/>
              </a:rPr>
              <a:t>是由简单的变换复合而成，这个过程就是 </a:t>
            </a:r>
            <a:r>
              <a:rPr b="1" lang="en-US" sz="1800" spc="-1" strike="noStrike">
                <a:solidFill>
                  <a:srgbClr val="000000"/>
                </a:solidFill>
                <a:uFill>
                  <a:solidFill>
                    <a:srgbClr val="ffffff"/>
                  </a:solidFill>
                </a:uFill>
                <a:latin typeface="等线"/>
              </a:rPr>
              <a:t>Homographic Adaption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等线"/>
              </a:rPr>
              <a:t>对于关键点检测函数 </a:t>
            </a:r>
            <a:r>
              <a:rPr b="1" lang="en-US" sz="1800" spc="-1" strike="noStrike">
                <a:solidFill>
                  <a:srgbClr val="000000"/>
                </a:solidFill>
                <a:uFill>
                  <a:solidFill>
                    <a:srgbClr val="ffffff"/>
                  </a:solidFill>
                </a:uFill>
                <a:latin typeface="等线"/>
              </a:rPr>
              <a:t>, </a:t>
            </a:r>
            <a:r>
              <a:rPr b="1" lang="en-US" sz="1800" spc="-1" strike="noStrike">
                <a:solidFill>
                  <a:srgbClr val="000000"/>
                </a:solidFill>
                <a:uFill>
                  <a:solidFill>
                    <a:srgbClr val="ffffff"/>
                  </a:solidFill>
                </a:uFill>
                <a:latin typeface="等线"/>
              </a:rPr>
              <a:t>记 为输入图像， 为输出 </a:t>
            </a:r>
            <a:r>
              <a:rPr b="1" lang="en-US" sz="1800" spc="-1" strike="noStrike">
                <a:solidFill>
                  <a:srgbClr val="000000"/>
                </a:solidFill>
                <a:uFill>
                  <a:solidFill>
                    <a:srgbClr val="ffffff"/>
                  </a:solidFill>
                </a:uFill>
                <a:latin typeface="等线"/>
              </a:rPr>
              <a:t>interest point, </a:t>
            </a:r>
            <a:r>
              <a:rPr b="1" lang="en-US" sz="1800" spc="-1" strike="noStrike">
                <a:solidFill>
                  <a:srgbClr val="000000"/>
                </a:solidFill>
                <a:uFill>
                  <a:solidFill>
                    <a:srgbClr val="ffffff"/>
                  </a:solidFill>
                </a:uFill>
                <a:latin typeface="等线"/>
              </a:rPr>
              <a:t>为随机 </a:t>
            </a:r>
            <a:r>
              <a:rPr b="1" lang="en-US" sz="1800" spc="-1" strike="noStrike">
                <a:solidFill>
                  <a:srgbClr val="000000"/>
                </a:solidFill>
                <a:uFill>
                  <a:solidFill>
                    <a:srgbClr val="ffffff"/>
                  </a:solidFill>
                </a:uFill>
                <a:latin typeface="等线"/>
              </a:rPr>
              <a:t>homography</a:t>
            </a:r>
            <a:r>
              <a:rPr b="1" lang="en-US" sz="1800" spc="-1" strike="noStrike">
                <a:solidFill>
                  <a:srgbClr val="000000"/>
                </a:solidFill>
                <a:uFill>
                  <a:solidFill>
                    <a:srgbClr val="ffffff"/>
                  </a:solidFill>
                </a:uFill>
                <a:latin typeface="等线"/>
              </a:rPr>
              <a:t>，</a:t>
            </a:r>
            <a:r>
              <a:rPr b="0" lang="en-US" sz="1800" spc="-1" strike="noStrike">
                <a:solidFill>
                  <a:srgbClr val="000000"/>
                </a:solidFill>
                <a:uFill>
                  <a:solidFill>
                    <a:srgbClr val="ffffff"/>
                  </a:solidFill>
                </a:uFill>
                <a:latin typeface="等线"/>
              </a:rPr>
              <a:t>则有</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   </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等线"/>
              </a:rPr>
              <a:t>在理想情况下有</a:t>
            </a:r>
            <a:endParaRPr b="0" lang="en-US" sz="1800" spc="-1" strike="noStrike">
              <a:solidFill>
                <a:srgbClr val="000000"/>
              </a:solidFill>
              <a:uFill>
                <a:solidFill>
                  <a:srgbClr val="ffffff"/>
                </a:solidFill>
              </a:uFill>
              <a:latin typeface="Arial"/>
            </a:endParaRPr>
          </a:p>
          <a:p>
            <a:pPr marL="1828800">
              <a:lnSpc>
                <a:spcPct val="100000"/>
              </a:lnSpc>
            </a:pPr>
            <a:r>
              <a:rPr b="1" lang="en-US" sz="1800" spc="-1" strike="noStrike">
                <a:solidFill>
                  <a:srgbClr val="000000"/>
                </a:solidFill>
                <a:uFill>
                  <a:solidFill>
                    <a:srgbClr val="ffffff"/>
                  </a:solidFill>
                </a:uFill>
                <a:latin typeface="等线"/>
              </a:rPr>
              <a:t>    </a:t>
            </a:r>
            <a:r>
              <a:rPr b="1" lang="en-US" sz="1800" spc="-1" strike="noStrike">
                <a:solidFill>
                  <a:srgbClr val="000000"/>
                </a:solidFill>
                <a:uFill>
                  <a:solidFill>
                    <a:srgbClr val="ffffff"/>
                  </a:solidFill>
                </a:uFill>
                <a:latin typeface="等线"/>
              </a:rPr>
              <a:t>	</a:t>
            </a:r>
            <a:r>
              <a:rPr b="1" lang="en-US" sz="1800" spc="-1" strike="noStrike">
                <a:solidFill>
                  <a:srgbClr val="000000"/>
                </a:solidFill>
                <a:uFill>
                  <a:solidFill>
                    <a:srgbClr val="ffffff"/>
                  </a:solidFill>
                </a:uFill>
                <a:latin typeface="等线"/>
              </a:rPr>
              <a:t>	</a:t>
            </a:r>
            <a:r>
              <a:rPr b="1"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即</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等线"/>
              </a:rPr>
              <a:t>通过足够多的随机的  ，来提升关键点检测器的性能，最终的检测器为 </a:t>
            </a:r>
            <a:endParaRPr b="0" lang="en-US" sz="1800" spc="-1" strike="noStrike">
              <a:solidFill>
                <a:srgbClr val="000000"/>
              </a:solidFill>
              <a:uFill>
                <a:solidFill>
                  <a:srgbClr val="ffffff"/>
                </a:solidFill>
              </a:uFill>
              <a:latin typeface="Arial"/>
            </a:endParaRPr>
          </a:p>
          <a:p>
            <a:pPr marL="2743200">
              <a:lnSpc>
                <a:spcPct val="100000"/>
              </a:lnSpc>
            </a:pPr>
            <a:endParaRPr b="0" lang="en-US" sz="1800" spc="-1" strike="noStrike">
              <a:solidFill>
                <a:srgbClr val="000000"/>
              </a:solidFill>
              <a:uFill>
                <a:solidFill>
                  <a:srgbClr val="ffffff"/>
                </a:solidFill>
              </a:uFill>
              <a:latin typeface="Arial"/>
            </a:endParaRPr>
          </a:p>
        </p:txBody>
      </p:sp>
      <p:sp>
        <p:nvSpPr>
          <p:cNvPr id="98" name="CustomShape 3"/>
          <p:cNvSpPr/>
          <p:nvPr/>
        </p:nvSpPr>
        <p:spPr>
          <a:xfrm>
            <a:off x="557640" y="803880"/>
            <a:ext cx="11340000" cy="3312000"/>
          </a:xfrm>
          <a:prstGeom prst="rect">
            <a:avLst/>
          </a:prstGeom>
          <a:blipFill>
            <a:blip r:embed="rId1"/>
            <a:stretch>
              <a:fillRect l="-319" t="-1098" r="0" b="-9760"/>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等线"/>
              </a:rPr>
              <a:t> </a:t>
            </a:r>
            <a:endParaRPr b="0" lang="en-US" sz="1800" spc="-1" strike="noStrike">
              <a:solidFill>
                <a:srgbClr val="000000"/>
              </a:solidFill>
              <a:uFill>
                <a:solidFill>
                  <a:srgbClr val="ffffff"/>
                </a:solidFill>
              </a:uFill>
              <a:latin typeface="Arial"/>
            </a:endParaRPr>
          </a:p>
        </p:txBody>
      </p:sp>
      <p:pic>
        <p:nvPicPr>
          <p:cNvPr id="99" name="图片 8" descr=""/>
          <p:cNvPicPr/>
          <p:nvPr/>
        </p:nvPicPr>
        <p:blipFill>
          <a:blip r:embed="rId2"/>
          <a:stretch/>
        </p:blipFill>
        <p:spPr>
          <a:xfrm>
            <a:off x="7854120" y="4999320"/>
            <a:ext cx="4128480" cy="1704240"/>
          </a:xfrm>
          <a:prstGeom prst="rect">
            <a:avLst/>
          </a:prstGeom>
          <a:ln>
            <a:noFill/>
          </a:ln>
        </p:spPr>
      </p:pic>
      <p:pic>
        <p:nvPicPr>
          <p:cNvPr id="100" name="图片 9" descr=""/>
          <p:cNvPicPr/>
          <p:nvPr/>
        </p:nvPicPr>
        <p:blipFill>
          <a:blip r:embed="rId3"/>
          <a:stretch/>
        </p:blipFill>
        <p:spPr>
          <a:xfrm>
            <a:off x="208800" y="3990960"/>
            <a:ext cx="7368480" cy="2712600"/>
          </a:xfrm>
          <a:prstGeom prst="rect">
            <a:avLst/>
          </a:prstGeom>
          <a:ln>
            <a:noFill/>
          </a:ln>
        </p:spPr>
      </p:pic>
      <p:sp>
        <p:nvSpPr>
          <p:cNvPr id="101" name="CustomShape 4"/>
          <p:cNvSpPr/>
          <p:nvPr/>
        </p:nvSpPr>
        <p:spPr>
          <a:xfrm>
            <a:off x="8069400" y="3798720"/>
            <a:ext cx="3564720" cy="1187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等线"/>
              </a:rPr>
              <a:t>通过实验得到</a:t>
            </a:r>
            <a:r>
              <a:rPr b="1" lang="en-US" sz="1800" spc="-1" strike="noStrike">
                <a:solidFill>
                  <a:srgbClr val="000000"/>
                </a:solidFill>
                <a:uFill>
                  <a:solidFill>
                    <a:srgbClr val="ffffff"/>
                  </a:solidFill>
                </a:uFill>
                <a:latin typeface="等线"/>
              </a:rPr>
              <a:t>最优的  值为 </a:t>
            </a:r>
            <a:r>
              <a:rPr b="1" lang="en-US" sz="1800" spc="-1" strike="noStrike">
                <a:solidFill>
                  <a:srgbClr val="000000"/>
                </a:solidFill>
                <a:uFill>
                  <a:solidFill>
                    <a:srgbClr val="ffffff"/>
                  </a:solidFill>
                </a:uFill>
                <a:latin typeface="等线"/>
              </a:rPr>
              <a:t>100</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等线"/>
              </a:rPr>
              <a:t>当  大于</a:t>
            </a:r>
            <a:r>
              <a:rPr b="0" lang="en-US" sz="1800" spc="-1" strike="noStrike">
                <a:solidFill>
                  <a:srgbClr val="000000"/>
                </a:solidFill>
                <a:uFill>
                  <a:solidFill>
                    <a:srgbClr val="ffffff"/>
                  </a:solidFill>
                </a:uFill>
                <a:latin typeface="等线"/>
              </a:rPr>
              <a:t>100</a:t>
            </a:r>
            <a:r>
              <a:rPr b="0" lang="en-US" sz="1800" spc="-1" strike="noStrike">
                <a:solidFill>
                  <a:srgbClr val="000000"/>
                </a:solidFill>
                <a:uFill>
                  <a:solidFill>
                    <a:srgbClr val="ffffff"/>
                  </a:solidFill>
                </a:uFill>
                <a:latin typeface="等线"/>
              </a:rPr>
              <a:t>时</a:t>
            </a:r>
            <a:r>
              <a:rPr b="1" lang="en-US" sz="1800" spc="-1" strike="noStrike">
                <a:solidFill>
                  <a:srgbClr val="000000"/>
                </a:solidFill>
                <a:uFill>
                  <a:solidFill>
                    <a:srgbClr val="ffffff"/>
                  </a:solidFill>
                </a:uFill>
                <a:latin typeface="等线"/>
              </a:rPr>
              <a:t>repeatability</a:t>
            </a:r>
            <a:r>
              <a:rPr b="0" lang="en-US" sz="1800" spc="-1" strike="noStrike">
                <a:solidFill>
                  <a:srgbClr val="000000"/>
                </a:solidFill>
                <a:uFill>
                  <a:solidFill>
                    <a:srgbClr val="ffffff"/>
                  </a:solidFill>
                </a:uFill>
                <a:latin typeface="等线"/>
              </a:rPr>
              <a:t>(</a:t>
            </a:r>
            <a:r>
              <a:rPr b="0" lang="en-US" sz="1800" spc="-1" strike="noStrike">
                <a:solidFill>
                  <a:srgbClr val="000000"/>
                </a:solidFill>
                <a:uFill>
                  <a:solidFill>
                    <a:srgbClr val="ffffff"/>
                  </a:solidFill>
                </a:uFill>
                <a:latin typeface="等线"/>
              </a:rPr>
              <a:t>描述了一个点在另一张图片中被找到的概率）几乎不再增加</a:t>
            </a:r>
            <a:endParaRPr b="0" lang="en-US" sz="1800" spc="-1" strike="noStrike">
              <a:solidFill>
                <a:srgbClr val="000000"/>
              </a:solidFill>
              <a:uFill>
                <a:solidFill>
                  <a:srgbClr val="ffffff"/>
                </a:solidFill>
              </a:uFill>
              <a:latin typeface="Arial"/>
            </a:endParaRPr>
          </a:p>
        </p:txBody>
      </p:sp>
      <p:sp>
        <p:nvSpPr>
          <p:cNvPr id="102" name="CustomShape 5"/>
          <p:cNvSpPr/>
          <p:nvPr/>
        </p:nvSpPr>
        <p:spPr>
          <a:xfrm>
            <a:off x="8069400" y="3798720"/>
            <a:ext cx="3564720" cy="1199880"/>
          </a:xfrm>
          <a:prstGeom prst="rect">
            <a:avLst/>
          </a:prstGeom>
          <a:blipFill>
            <a:blip r:embed="rId4"/>
            <a:stretch>
              <a:fillRect l="-1532" t="-2515" r="-1188" b="-7082"/>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等线"/>
              </a:rPr>
              <a:t> </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293760" y="158400"/>
            <a:ext cx="5267520" cy="975600"/>
          </a:xfrm>
          <a:prstGeom prst="rect">
            <a:avLst/>
          </a:prstGeom>
          <a:noFill/>
          <a:ln>
            <a:noFill/>
          </a:ln>
        </p:spPr>
        <p:style>
          <a:lnRef idx="0"/>
          <a:fillRef idx="0"/>
          <a:effectRef idx="0"/>
          <a:fontRef idx="minor"/>
        </p:style>
        <p:txBody>
          <a:bodyPr lIns="0" rIns="0" tIns="0" bIns="0" anchor="ctr"/>
          <a:p>
            <a:pPr>
              <a:lnSpc>
                <a:spcPct val="100000"/>
              </a:lnSpc>
            </a:pPr>
            <a:r>
              <a:rPr b="0" lang="en-US" sz="3200" spc="-1" strike="noStrike">
                <a:solidFill>
                  <a:srgbClr val="a6a6a6"/>
                </a:solidFill>
                <a:uFill>
                  <a:solidFill>
                    <a:srgbClr val="ffffff"/>
                  </a:solidFill>
                </a:uFill>
                <a:latin typeface="Arial"/>
                <a:ea typeface="微软雅黑"/>
              </a:rPr>
              <a:t>SuperPoint Architecture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04" name="CustomShape 2"/>
          <p:cNvSpPr/>
          <p:nvPr/>
        </p:nvSpPr>
        <p:spPr>
          <a:xfrm>
            <a:off x="557640" y="803880"/>
            <a:ext cx="11076120" cy="44787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等线"/>
              </a:rPr>
              <a:t>设计了一个称为</a:t>
            </a:r>
            <a:r>
              <a:rPr b="1" lang="en-US" sz="1800" spc="-1" strike="noStrike">
                <a:solidFill>
                  <a:srgbClr val="000000"/>
                </a:solidFill>
                <a:uFill>
                  <a:solidFill>
                    <a:srgbClr val="ffffff"/>
                  </a:solidFill>
                </a:uFill>
                <a:latin typeface="等线"/>
              </a:rPr>
              <a:t> </a:t>
            </a:r>
            <a:r>
              <a:rPr b="1" lang="en-US" sz="1800" spc="-1" strike="noStrike">
                <a:solidFill>
                  <a:srgbClr val="000000"/>
                </a:solidFill>
                <a:uFill>
                  <a:solidFill>
                    <a:srgbClr val="ffffff"/>
                  </a:solidFill>
                </a:uFill>
                <a:latin typeface="等线"/>
              </a:rPr>
              <a:t>SuperPoint </a:t>
            </a:r>
            <a:r>
              <a:rPr b="0" lang="en-US" sz="1800" spc="-1" strike="noStrike">
                <a:solidFill>
                  <a:srgbClr val="000000"/>
                </a:solidFill>
                <a:uFill>
                  <a:solidFill>
                    <a:srgbClr val="ffffff"/>
                  </a:solidFill>
                </a:uFill>
                <a:latin typeface="等线"/>
              </a:rPr>
              <a:t>的</a:t>
            </a:r>
            <a:r>
              <a:rPr b="1" lang="en-US" sz="1800" spc="-1" strike="noStrike">
                <a:solidFill>
                  <a:srgbClr val="000000"/>
                </a:solidFill>
                <a:uFill>
                  <a:solidFill>
                    <a:srgbClr val="ffffff"/>
                  </a:solidFill>
                </a:uFill>
                <a:latin typeface="等线"/>
              </a:rPr>
              <a:t>完全卷积神经网络</a:t>
            </a:r>
            <a:r>
              <a:rPr b="0" lang="en-US" sz="1800" spc="-1" strike="noStrike">
                <a:solidFill>
                  <a:srgbClr val="000000"/>
                </a:solidFill>
                <a:uFill>
                  <a:solidFill>
                    <a:srgbClr val="ffffff"/>
                  </a:solidFill>
                </a:uFill>
                <a:latin typeface="等线"/>
              </a:rPr>
              <a:t>架构，该架构对全尺寸图像进行操作，并在单个前向通道中生成兴趣点检测，并附带固定长度的描述子</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1" lang="en-US" sz="1800" spc="-1" strike="noStrike">
                <a:solidFill>
                  <a:srgbClr val="000000"/>
                </a:solidFill>
                <a:uFill>
                  <a:solidFill>
                    <a:srgbClr val="ffffff"/>
                  </a:solidFill>
                </a:uFill>
                <a:latin typeface="等线"/>
              </a:rPr>
              <a:t>完全卷积神经网络：</a:t>
            </a:r>
            <a:r>
              <a:rPr b="0" lang="en-US" sz="1800" spc="-1" strike="noStrike">
                <a:solidFill>
                  <a:srgbClr val="000000"/>
                </a:solidFill>
                <a:uFill>
                  <a:solidFill>
                    <a:srgbClr val="ffffff"/>
                  </a:solidFill>
                </a:uFill>
                <a:latin typeface="等线"/>
              </a:rPr>
              <a:t>将传统的卷积神经网络最后几层全连接网络也换成卷积层的神经网络</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等线"/>
              </a:rPr>
              <a:t>使用一个共享的 </a:t>
            </a:r>
            <a:r>
              <a:rPr b="1" lang="en-US" sz="1800" spc="-1" strike="noStrike">
                <a:solidFill>
                  <a:srgbClr val="000000"/>
                </a:solidFill>
                <a:uFill>
                  <a:solidFill>
                    <a:srgbClr val="ffffff"/>
                  </a:solidFill>
                </a:uFill>
                <a:latin typeface="等线"/>
              </a:rPr>
              <a:t>encoder </a:t>
            </a:r>
            <a:r>
              <a:rPr b="0" lang="en-US" sz="1800" spc="-1" strike="noStrike">
                <a:solidFill>
                  <a:srgbClr val="000000"/>
                </a:solidFill>
                <a:uFill>
                  <a:solidFill>
                    <a:srgbClr val="ffffff"/>
                  </a:solidFill>
                </a:uFill>
                <a:latin typeface="等线"/>
              </a:rPr>
              <a:t>减小维度来降低图像的维度，两个 </a:t>
            </a:r>
            <a:r>
              <a:rPr b="1" lang="en-US" sz="1800" spc="-1" strike="noStrike">
                <a:solidFill>
                  <a:srgbClr val="000000"/>
                </a:solidFill>
                <a:uFill>
                  <a:solidFill>
                    <a:srgbClr val="ffffff"/>
                  </a:solidFill>
                </a:uFill>
                <a:latin typeface="等线"/>
              </a:rPr>
              <a:t>decoder</a:t>
            </a:r>
            <a:r>
              <a:rPr b="0"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分别</a:t>
            </a:r>
            <a:r>
              <a:rPr b="1" lang="en-US" sz="1800" spc="-1" strike="noStrike">
                <a:solidFill>
                  <a:srgbClr val="000000"/>
                </a:solidFill>
                <a:uFill>
                  <a:solidFill>
                    <a:srgbClr val="ffffff"/>
                  </a:solidFill>
                </a:uFill>
                <a:latin typeface="等线"/>
              </a:rPr>
              <a:t>检测关键点</a:t>
            </a:r>
            <a:r>
              <a:rPr b="0" lang="en-US" sz="1800" spc="-1" strike="noStrike">
                <a:solidFill>
                  <a:srgbClr val="000000"/>
                </a:solidFill>
                <a:uFill>
                  <a:solidFill>
                    <a:srgbClr val="ffffff"/>
                  </a:solidFill>
                </a:uFill>
                <a:latin typeface="等线"/>
              </a:rPr>
              <a:t>和</a:t>
            </a:r>
            <a:r>
              <a:rPr b="1" lang="en-US" sz="1800" spc="-1" strike="noStrike">
                <a:solidFill>
                  <a:srgbClr val="000000"/>
                </a:solidFill>
                <a:uFill>
                  <a:solidFill>
                    <a:srgbClr val="ffffff"/>
                  </a:solidFill>
                </a:uFill>
                <a:latin typeface="等线"/>
              </a:rPr>
              <a:t>生成描述子</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等线"/>
              </a:rPr>
              <a:t>网络的</a:t>
            </a:r>
            <a:r>
              <a:rPr b="1" lang="en-US" sz="1800" spc="-1" strike="noStrike">
                <a:solidFill>
                  <a:srgbClr val="000000"/>
                </a:solidFill>
                <a:uFill>
                  <a:solidFill>
                    <a:srgbClr val="ffffff"/>
                  </a:solidFill>
                </a:uFill>
                <a:latin typeface="等线"/>
              </a:rPr>
              <a:t>参数</a:t>
            </a:r>
            <a:r>
              <a:rPr b="0" lang="en-US" sz="1800" spc="-1" strike="noStrike">
                <a:solidFill>
                  <a:srgbClr val="000000"/>
                </a:solidFill>
                <a:uFill>
                  <a:solidFill>
                    <a:srgbClr val="ffffff"/>
                  </a:solidFill>
                </a:uFill>
                <a:latin typeface="等线"/>
              </a:rPr>
              <a:t>在两个任务之间</a:t>
            </a:r>
            <a:r>
              <a:rPr b="1" lang="en-US" sz="1800" spc="-1" strike="noStrike">
                <a:solidFill>
                  <a:srgbClr val="000000"/>
                </a:solidFill>
                <a:uFill>
                  <a:solidFill>
                    <a:srgbClr val="ffffff"/>
                  </a:solidFill>
                </a:uFill>
                <a:latin typeface="等线"/>
              </a:rPr>
              <a:t>共享</a:t>
            </a:r>
            <a:r>
              <a:rPr b="0" lang="en-US" sz="1800" spc="-1" strike="noStrike">
                <a:solidFill>
                  <a:srgbClr val="000000"/>
                </a:solidFill>
                <a:uFill>
                  <a:solidFill>
                    <a:srgbClr val="ffffff"/>
                  </a:solidFill>
                </a:uFill>
                <a:latin typeface="等线"/>
              </a:rPr>
              <a:t>，这不同于首先检测兴趣点，然后再计算描述子的</a:t>
            </a:r>
            <a:r>
              <a:rPr b="1" lang="en-US" sz="1800" spc="-1" strike="noStrike">
                <a:solidFill>
                  <a:srgbClr val="000000"/>
                </a:solidFill>
                <a:uFill>
                  <a:solidFill>
                    <a:srgbClr val="ffffff"/>
                  </a:solidFill>
                </a:uFill>
                <a:latin typeface="等线"/>
              </a:rPr>
              <a:t>传统系统</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1" lang="en-US" sz="1800" spc="-1" strike="noStrike">
                <a:solidFill>
                  <a:srgbClr val="000000"/>
                </a:solidFill>
                <a:uFill>
                  <a:solidFill>
                    <a:srgbClr val="ffffff"/>
                  </a:solidFill>
                </a:uFill>
                <a:latin typeface="等线"/>
              </a:rPr>
              <a:t>Shared Encoder </a:t>
            </a:r>
            <a:r>
              <a:rPr b="1" lang="en-US" sz="1800" spc="-1" strike="noStrike">
                <a:solidFill>
                  <a:srgbClr val="000000"/>
                </a:solidFill>
                <a:uFill>
                  <a:solidFill>
                    <a:srgbClr val="ffffff"/>
                  </a:solidFill>
                </a:uFill>
                <a:latin typeface="等线"/>
              </a:rPr>
              <a:t>：</a:t>
            </a:r>
            <a:r>
              <a:rPr b="0" lang="en-US" sz="1800" spc="-1" strike="noStrike">
                <a:solidFill>
                  <a:srgbClr val="000000"/>
                </a:solidFill>
                <a:uFill>
                  <a:solidFill>
                    <a:srgbClr val="ffffff"/>
                  </a:solidFill>
                </a:uFill>
                <a:latin typeface="等线"/>
              </a:rPr>
              <a:t>使用 </a:t>
            </a:r>
            <a:r>
              <a:rPr b="1" lang="en-US" sz="1800" spc="-1" strike="noStrike">
                <a:solidFill>
                  <a:srgbClr val="000000"/>
                </a:solidFill>
                <a:uFill>
                  <a:solidFill>
                    <a:srgbClr val="ffffff"/>
                  </a:solidFill>
                </a:uFill>
                <a:latin typeface="等线"/>
              </a:rPr>
              <a:t>VGG-style</a:t>
            </a:r>
            <a:r>
              <a:rPr b="0"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神经网络，包括卷积层，池化层（实现空域下采样），实现如下映射</a:t>
            </a:r>
            <a:r>
              <a:rPr b="1" lang="en-US" sz="1800" spc="-1" strike="noStrike">
                <a:solidFill>
                  <a:srgbClr val="000000"/>
                </a:solidFill>
                <a:uFill>
                  <a:solidFill>
                    <a:srgbClr val="ffffff"/>
                  </a:solidFill>
                </a:uFill>
                <a:latin typeface="等线"/>
              </a:rPr>
              <a:t>：</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等线"/>
              </a:rPr>
              <a:t>	</a:t>
            </a:r>
            <a:r>
              <a:rPr b="1" lang="en-US" sz="1800" spc="-1" strike="noStrike">
                <a:solidFill>
                  <a:srgbClr val="000000"/>
                </a:solidFill>
                <a:uFill>
                  <a:solidFill>
                    <a:srgbClr val="ffffff"/>
                  </a:solidFill>
                </a:uFill>
                <a:latin typeface="等线"/>
              </a:rPr>
              <a:t>input image intermediate tensor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743200">
              <a:lnSpc>
                <a:spcPct val="100000"/>
              </a:lnSpc>
            </a:pPr>
            <a:endParaRPr b="0" lang="en-US" sz="1800" spc="-1" strike="noStrike">
              <a:solidFill>
                <a:srgbClr val="000000"/>
              </a:solidFill>
              <a:uFill>
                <a:solidFill>
                  <a:srgbClr val="ffffff"/>
                </a:solidFill>
              </a:uFill>
              <a:latin typeface="Arial"/>
            </a:endParaRPr>
          </a:p>
        </p:txBody>
      </p:sp>
      <p:sp>
        <p:nvSpPr>
          <p:cNvPr id="105" name="CustomShape 3"/>
          <p:cNvSpPr/>
          <p:nvPr/>
        </p:nvSpPr>
        <p:spPr>
          <a:xfrm>
            <a:off x="557640" y="803880"/>
            <a:ext cx="11076120" cy="4368960"/>
          </a:xfrm>
          <a:prstGeom prst="rect">
            <a:avLst/>
          </a:prstGeom>
          <a:blipFill>
            <a:blip r:embed="rId1"/>
            <a:stretch>
              <a:fillRect l="-327" t="-833" r="-767" b="0"/>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等线"/>
              </a:rPr>
              <a:t> </a:t>
            </a:r>
            <a:endParaRPr b="0" lang="en-US" sz="1800" spc="-1" strike="noStrike">
              <a:solidFill>
                <a:srgbClr val="000000"/>
              </a:solidFill>
              <a:uFill>
                <a:solidFill>
                  <a:srgbClr val="ffffff"/>
                </a:solidFill>
              </a:uFill>
              <a:latin typeface="Arial"/>
            </a:endParaRPr>
          </a:p>
        </p:txBody>
      </p:sp>
      <p:pic>
        <p:nvPicPr>
          <p:cNvPr id="106" name="图片 4" descr=""/>
          <p:cNvPicPr/>
          <p:nvPr/>
        </p:nvPicPr>
        <p:blipFill>
          <a:blip r:embed="rId2"/>
          <a:stretch/>
        </p:blipFill>
        <p:spPr>
          <a:xfrm>
            <a:off x="6886440" y="4071960"/>
            <a:ext cx="4747680" cy="2785680"/>
          </a:xfrm>
          <a:prstGeom prst="rect">
            <a:avLst/>
          </a:prstGeom>
          <a:ln>
            <a:noFill/>
          </a:ln>
        </p:spPr>
      </p:pic>
      <p:sp>
        <p:nvSpPr>
          <p:cNvPr id="107" name="CustomShape 4"/>
          <p:cNvSpPr/>
          <p:nvPr/>
        </p:nvSpPr>
        <p:spPr>
          <a:xfrm>
            <a:off x="557640" y="4071960"/>
            <a:ext cx="6224400" cy="36565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1" lang="en-US" sz="1800" spc="-1" strike="noStrike">
                <a:solidFill>
                  <a:srgbClr val="000000"/>
                </a:solidFill>
                <a:uFill>
                  <a:solidFill>
                    <a:srgbClr val="ffffff"/>
                  </a:solidFill>
                </a:uFill>
                <a:latin typeface="等线"/>
              </a:rPr>
              <a:t>Interest Point Decoder</a:t>
            </a:r>
            <a:r>
              <a:rPr b="0" lang="en-US" sz="1800" spc="-1" strike="noStrike">
                <a:solidFill>
                  <a:srgbClr val="000000"/>
                </a:solidFill>
                <a:uFill>
                  <a:solidFill>
                    <a:srgbClr val="ffffff"/>
                  </a:solidFill>
                </a:uFill>
                <a:latin typeface="等线"/>
              </a:rPr>
              <a:t>：计算 ，输出一个张量。对</a:t>
            </a:r>
            <a:r>
              <a:rPr b="0" lang="en-US" sz="1800" spc="-1" strike="noStrike">
                <a:solidFill>
                  <a:srgbClr val="000000"/>
                </a:solidFill>
                <a:uFill>
                  <a:solidFill>
                    <a:srgbClr val="ffffff"/>
                  </a:solidFill>
                </a:uFill>
                <a:latin typeface="等线"/>
              </a:rPr>
              <a:t>Encoder</a:t>
            </a:r>
            <a:r>
              <a:rPr b="0" lang="en-US" sz="1800" spc="-1" strike="noStrike">
                <a:solidFill>
                  <a:srgbClr val="000000"/>
                </a:solidFill>
                <a:uFill>
                  <a:solidFill>
                    <a:srgbClr val="ffffff"/>
                  </a:solidFill>
                </a:uFill>
                <a:latin typeface="等线"/>
              </a:rPr>
              <a:t>得到的</a:t>
            </a:r>
            <a:r>
              <a:rPr b="0" lang="en-US" sz="1800" spc="-1" strike="noStrike">
                <a:solidFill>
                  <a:srgbClr val="000000"/>
                </a:solidFill>
                <a:uFill>
                  <a:solidFill>
                    <a:srgbClr val="ffffff"/>
                  </a:solidFill>
                </a:uFill>
                <a:latin typeface="等线"/>
              </a:rPr>
              <a:t>feature</a:t>
            </a:r>
            <a:r>
              <a:rPr b="0" lang="en-US" sz="1800" spc="-1" strike="noStrike">
                <a:solidFill>
                  <a:srgbClr val="000000"/>
                </a:solidFill>
                <a:uFill>
                  <a:solidFill>
                    <a:srgbClr val="ffffff"/>
                  </a:solidFill>
                </a:uFill>
                <a:latin typeface="等线"/>
              </a:rPr>
              <a:t>进行</a:t>
            </a:r>
            <a:r>
              <a:rPr b="0" lang="en-US" sz="1800" spc="-1" strike="noStrike">
                <a:solidFill>
                  <a:srgbClr val="000000"/>
                </a:solidFill>
                <a:uFill>
                  <a:solidFill>
                    <a:srgbClr val="ffffff"/>
                  </a:solidFill>
                </a:uFill>
                <a:latin typeface="等线"/>
              </a:rPr>
              <a:t>decode</a:t>
            </a:r>
            <a:r>
              <a:rPr b="0" lang="en-US" sz="1800" spc="-1" strike="noStrike">
                <a:solidFill>
                  <a:srgbClr val="000000"/>
                </a:solidFill>
                <a:uFill>
                  <a:solidFill>
                    <a:srgbClr val="ffffff"/>
                  </a:solidFill>
                </a:uFill>
                <a:latin typeface="等线"/>
              </a:rPr>
              <a:t>，通过增加深度，最后将深度重新</a:t>
            </a:r>
            <a:r>
              <a:rPr b="0" lang="en-US" sz="1800" spc="-1" strike="noStrike">
                <a:solidFill>
                  <a:srgbClr val="000000"/>
                </a:solidFill>
                <a:uFill>
                  <a:solidFill>
                    <a:srgbClr val="ffffff"/>
                  </a:solidFill>
                </a:uFill>
                <a:latin typeface="等线"/>
              </a:rPr>
              <a:t>reshape</a:t>
            </a:r>
            <a:r>
              <a:rPr b="0" lang="en-US" sz="1800" spc="-1" strike="noStrike">
                <a:solidFill>
                  <a:srgbClr val="000000"/>
                </a:solidFill>
                <a:uFill>
                  <a:solidFill>
                    <a:srgbClr val="ffffff"/>
                  </a:solidFill>
                </a:uFill>
                <a:latin typeface="等线"/>
              </a:rPr>
              <a:t>到长宽维上实现与原图一样大小的输出。</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1" lang="en-US" sz="1800" spc="-1" strike="noStrike">
                <a:solidFill>
                  <a:srgbClr val="000000"/>
                </a:solidFill>
                <a:uFill>
                  <a:solidFill>
                    <a:srgbClr val="ffffff"/>
                  </a:solidFill>
                </a:uFill>
                <a:latin typeface="等线"/>
              </a:rPr>
              <a:t>Descriptor Decoder</a:t>
            </a:r>
            <a:r>
              <a:rPr b="1" lang="en-US" sz="1800" spc="-1" strike="noStrike">
                <a:solidFill>
                  <a:srgbClr val="000000"/>
                </a:solidFill>
                <a:uFill>
                  <a:solidFill>
                    <a:srgbClr val="ffffff"/>
                  </a:solidFill>
                </a:uFill>
                <a:latin typeface="等线"/>
              </a:rPr>
              <a:t>：计算</a:t>
            </a:r>
            <a:r>
              <a:rPr b="0" lang="en-US" sz="1800" spc="-1" strike="noStrike">
                <a:solidFill>
                  <a:srgbClr val="000000"/>
                </a:solidFill>
                <a:uFill>
                  <a:solidFill>
                    <a:srgbClr val="ffffff"/>
                  </a:solidFill>
                </a:uFill>
                <a:latin typeface="等线"/>
              </a:rPr>
              <a:t>输出 </a:t>
            </a:r>
            <a:r>
              <a:rPr b="0" lang="en-US" sz="1800" spc="-1" strike="noStrike">
                <a:solidFill>
                  <a:srgbClr val="000000"/>
                </a:solidFill>
                <a:uFill>
                  <a:solidFill>
                    <a:srgbClr val="ffffff"/>
                  </a:solidFill>
                </a:uFill>
                <a:latin typeface="等线"/>
              </a:rPr>
              <a:t>L2 </a:t>
            </a:r>
            <a:r>
              <a:rPr b="0" lang="en-US" sz="1800" spc="-1" strike="noStrike">
                <a:solidFill>
                  <a:srgbClr val="000000"/>
                </a:solidFill>
                <a:uFill>
                  <a:solidFill>
                    <a:srgbClr val="ffffff"/>
                  </a:solidFill>
                </a:uFill>
                <a:latin typeface="等线"/>
              </a:rPr>
              <a:t>规范化的固定长度描述符</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1" lang="en-US" sz="1800" spc="-1" strike="noStrike">
                <a:solidFill>
                  <a:srgbClr val="000000"/>
                </a:solidFill>
                <a:uFill>
                  <a:solidFill>
                    <a:srgbClr val="ffffff"/>
                  </a:solidFill>
                </a:uFill>
                <a:latin typeface="等线"/>
              </a:rPr>
              <a:t>Loss Function</a:t>
            </a:r>
            <a:r>
              <a:rPr b="1" lang="en-US" sz="1800" spc="-1" strike="noStrike">
                <a:solidFill>
                  <a:srgbClr val="000000"/>
                </a:solidFill>
                <a:uFill>
                  <a:solidFill>
                    <a:srgbClr val="ffffff"/>
                  </a:solidFill>
                </a:uFill>
                <a:latin typeface="等线"/>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08" name="CustomShape 5"/>
          <p:cNvSpPr/>
          <p:nvPr/>
        </p:nvSpPr>
        <p:spPr>
          <a:xfrm>
            <a:off x="557640" y="4071960"/>
            <a:ext cx="6224400" cy="3713040"/>
          </a:xfrm>
          <a:prstGeom prst="rect">
            <a:avLst/>
          </a:prstGeom>
          <a:blipFill>
            <a:blip r:embed="rId3"/>
            <a:stretch>
              <a:fillRect l="-585" t="-655" r="0" b="0"/>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等线"/>
              </a:rPr>
              <a:t> </a:t>
            </a:r>
            <a:endParaRPr b="0" lang="en-US" sz="1800" spc="-1" strike="noStrike">
              <a:solidFill>
                <a:srgbClr val="000000"/>
              </a:solidFill>
              <a:uFill>
                <a:solidFill>
                  <a:srgbClr val="ffffff"/>
                </a:solidFill>
              </a:uFill>
              <a:latin typeface="Arial"/>
            </a:endParaRPr>
          </a:p>
        </p:txBody>
      </p:sp>
      <p:pic>
        <p:nvPicPr>
          <p:cNvPr id="109" name="图片 7" descr=""/>
          <p:cNvPicPr/>
          <p:nvPr/>
        </p:nvPicPr>
        <p:blipFill>
          <a:blip r:embed="rId4"/>
          <a:stretch/>
        </p:blipFill>
        <p:spPr>
          <a:xfrm>
            <a:off x="2709360" y="6362640"/>
            <a:ext cx="3489840" cy="4950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293760" y="158400"/>
            <a:ext cx="5267520" cy="975600"/>
          </a:xfrm>
          <a:prstGeom prst="rect">
            <a:avLst/>
          </a:prstGeom>
          <a:noFill/>
          <a:ln>
            <a:noFill/>
          </a:ln>
        </p:spPr>
        <p:style>
          <a:lnRef idx="0"/>
          <a:fillRef idx="0"/>
          <a:effectRef idx="0"/>
          <a:fontRef idx="minor"/>
        </p:style>
        <p:txBody>
          <a:bodyPr lIns="0" rIns="0" tIns="0" bIns="0" anchor="ctr"/>
          <a:p>
            <a:pPr>
              <a:lnSpc>
                <a:spcPct val="100000"/>
              </a:lnSpc>
            </a:pPr>
            <a:r>
              <a:rPr b="0" lang="en-US" sz="3200" spc="-1" strike="noStrike">
                <a:solidFill>
                  <a:srgbClr val="a6a6a6"/>
                </a:solidFill>
                <a:uFill>
                  <a:solidFill>
                    <a:srgbClr val="ffffff"/>
                  </a:solidFill>
                </a:uFill>
                <a:latin typeface="Arial"/>
                <a:ea typeface="微软雅黑"/>
              </a:rPr>
              <a:t>Experiments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11" name="CustomShape 2"/>
          <p:cNvSpPr/>
          <p:nvPr/>
        </p:nvSpPr>
        <p:spPr>
          <a:xfrm>
            <a:off x="557640" y="803880"/>
            <a:ext cx="11076120" cy="530244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1" lang="en-US" sz="1800" spc="-1" strike="noStrike">
                <a:solidFill>
                  <a:srgbClr val="000000"/>
                </a:solidFill>
                <a:uFill>
                  <a:solidFill>
                    <a:srgbClr val="ffffff"/>
                  </a:solidFill>
                </a:uFill>
                <a:latin typeface="等线"/>
              </a:rPr>
              <a:t>System Runtime</a:t>
            </a:r>
            <a:r>
              <a:rPr b="1" lang="en-US" sz="1800" spc="-1" strike="noStrike">
                <a:solidFill>
                  <a:srgbClr val="000000"/>
                </a:solidFill>
                <a:uFill>
                  <a:solidFill>
                    <a:srgbClr val="ffffff"/>
                  </a:solidFill>
                </a:uFill>
                <a:latin typeface="等线"/>
              </a:rPr>
              <a:t>：</a:t>
            </a:r>
            <a:r>
              <a:rPr b="0" lang="en-US" sz="1800" spc="-1" strike="noStrike">
                <a:solidFill>
                  <a:srgbClr val="000000"/>
                </a:solidFill>
                <a:uFill>
                  <a:solidFill>
                    <a:srgbClr val="ffffff"/>
                  </a:solidFill>
                </a:uFill>
                <a:latin typeface="等线"/>
              </a:rPr>
              <a:t>在</a:t>
            </a:r>
            <a:r>
              <a:rPr b="1" lang="en-US" sz="1800" spc="-1" strike="noStrike">
                <a:solidFill>
                  <a:srgbClr val="000000"/>
                </a:solidFill>
                <a:uFill>
                  <a:solidFill>
                    <a:srgbClr val="ffffff"/>
                  </a:solidFill>
                </a:uFill>
                <a:latin typeface="等线"/>
              </a:rPr>
              <a:t>Titan X GPU</a:t>
            </a:r>
            <a:r>
              <a:rPr b="0" lang="en-US" sz="1800" spc="-1" strike="noStrike">
                <a:solidFill>
                  <a:srgbClr val="000000"/>
                </a:solidFill>
                <a:uFill>
                  <a:solidFill>
                    <a:srgbClr val="ffffff"/>
                  </a:solidFill>
                </a:uFill>
                <a:latin typeface="等线"/>
              </a:rPr>
              <a:t>处理一张 的图像的整个流程时间大约 </a:t>
            </a:r>
            <a:r>
              <a:rPr b="1" lang="en-US" sz="1800" spc="-1" strike="noStrike">
                <a:solidFill>
                  <a:srgbClr val="000000"/>
                </a:solidFill>
                <a:uFill>
                  <a:solidFill>
                    <a:srgbClr val="ffffff"/>
                  </a:solidFill>
                </a:uFill>
                <a:latin typeface="等线"/>
              </a:rPr>
              <a:t>13 ms</a:t>
            </a:r>
            <a:r>
              <a:rPr b="0" lang="en-US" sz="1800" spc="-1" strike="noStrike">
                <a:solidFill>
                  <a:srgbClr val="000000"/>
                </a:solidFill>
                <a:uFill>
                  <a:solidFill>
                    <a:srgbClr val="ffffff"/>
                  </a:solidFill>
                </a:uFill>
                <a:latin typeface="等线"/>
              </a:rPr>
              <a:t>（</a:t>
            </a:r>
            <a:r>
              <a:rPr b="0" lang="en-US" sz="1800" spc="-1" strike="noStrike">
                <a:solidFill>
                  <a:srgbClr val="000000"/>
                </a:solidFill>
                <a:uFill>
                  <a:solidFill>
                    <a:srgbClr val="ffffff"/>
                  </a:solidFill>
                </a:uFill>
                <a:latin typeface="等线"/>
              </a:rPr>
              <a:t>70 FPS</a:t>
            </a:r>
            <a:r>
              <a:rPr b="0" lang="en-US" sz="1800" spc="-1" strike="noStrike">
                <a:solidFill>
                  <a:srgbClr val="000000"/>
                </a:solidFill>
                <a:uFill>
                  <a:solidFill>
                    <a:srgbClr val="ffffff"/>
                  </a:solidFill>
                </a:uFill>
                <a:latin typeface="等线"/>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1" lang="en-US" sz="1800" spc="-1" strike="noStrike">
                <a:solidFill>
                  <a:srgbClr val="000000"/>
                </a:solidFill>
                <a:uFill>
                  <a:solidFill>
                    <a:srgbClr val="ffffff"/>
                  </a:solidFill>
                </a:uFill>
                <a:latin typeface="等线"/>
              </a:rPr>
              <a:t>HPatches Repeatability</a:t>
            </a:r>
            <a:r>
              <a:rPr b="1"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Hpatches </a:t>
            </a:r>
            <a:r>
              <a:rPr b="0" lang="en-US" sz="1800" spc="-1" strike="noStrike">
                <a:solidFill>
                  <a:srgbClr val="000000"/>
                </a:solidFill>
                <a:uFill>
                  <a:solidFill>
                    <a:srgbClr val="ffffff"/>
                  </a:solidFill>
                </a:uFill>
                <a:latin typeface="等线"/>
              </a:rPr>
              <a:t>包括</a:t>
            </a:r>
            <a:r>
              <a:rPr b="0" lang="en-US" sz="1800" spc="-1" strike="noStrike">
                <a:solidFill>
                  <a:srgbClr val="000000"/>
                </a:solidFill>
                <a:uFill>
                  <a:solidFill>
                    <a:srgbClr val="ffffff"/>
                  </a:solidFill>
                </a:uFill>
                <a:latin typeface="等线"/>
              </a:rPr>
              <a:t>116</a:t>
            </a:r>
            <a:r>
              <a:rPr b="0" lang="en-US" sz="1800" spc="-1" strike="noStrike">
                <a:solidFill>
                  <a:srgbClr val="000000"/>
                </a:solidFill>
                <a:uFill>
                  <a:solidFill>
                    <a:srgbClr val="ffffff"/>
                  </a:solidFill>
                </a:uFill>
                <a:latin typeface="等线"/>
              </a:rPr>
              <a:t>个场景的</a:t>
            </a:r>
            <a:r>
              <a:rPr b="0" lang="en-US" sz="1800" spc="-1" strike="noStrike">
                <a:solidFill>
                  <a:srgbClr val="000000"/>
                </a:solidFill>
                <a:uFill>
                  <a:solidFill>
                    <a:srgbClr val="ffffff"/>
                  </a:solidFill>
                </a:uFill>
                <a:latin typeface="等线"/>
              </a:rPr>
              <a:t>696</a:t>
            </a:r>
            <a:r>
              <a:rPr b="0" lang="en-US" sz="1800" spc="-1" strike="noStrike">
                <a:solidFill>
                  <a:srgbClr val="000000"/>
                </a:solidFill>
                <a:uFill>
                  <a:solidFill>
                    <a:srgbClr val="ffffff"/>
                  </a:solidFill>
                </a:uFill>
                <a:latin typeface="等线"/>
              </a:rPr>
              <a:t>张不同的图片，</a:t>
            </a:r>
            <a:r>
              <a:rPr b="0" lang="en-US" sz="1800" spc="-1" strike="noStrike">
                <a:solidFill>
                  <a:srgbClr val="000000"/>
                </a:solidFill>
                <a:uFill>
                  <a:solidFill>
                    <a:srgbClr val="ffffff"/>
                  </a:solidFill>
                </a:uFill>
                <a:latin typeface="等线"/>
              </a:rPr>
              <a:t>57</a:t>
            </a:r>
            <a:r>
              <a:rPr b="0" lang="en-US" sz="1800" spc="-1" strike="noStrike">
                <a:solidFill>
                  <a:srgbClr val="000000"/>
                </a:solidFill>
                <a:uFill>
                  <a:solidFill>
                    <a:srgbClr val="ffffff"/>
                  </a:solidFill>
                </a:uFill>
                <a:latin typeface="等线"/>
              </a:rPr>
              <a:t>个场景有较大的</a:t>
            </a:r>
            <a:r>
              <a:rPr b="1" lang="en-US" sz="1800" spc="-1" strike="noStrike">
                <a:solidFill>
                  <a:srgbClr val="000000"/>
                </a:solidFill>
                <a:uFill>
                  <a:solidFill>
                    <a:srgbClr val="ffffff"/>
                  </a:solidFill>
                </a:uFill>
                <a:latin typeface="等线"/>
              </a:rPr>
              <a:t>光照变化</a:t>
            </a:r>
            <a:r>
              <a:rPr b="0" lang="en-US" sz="1800" spc="-1" strike="noStrike">
                <a:solidFill>
                  <a:srgbClr val="000000"/>
                </a:solidFill>
                <a:uFill>
                  <a:solidFill>
                    <a:srgbClr val="ffffff"/>
                  </a:solidFill>
                </a:uFill>
                <a:latin typeface="等线"/>
              </a:rPr>
              <a:t>，</a:t>
            </a:r>
            <a:r>
              <a:rPr b="0" lang="en-US" sz="1800" spc="-1" strike="noStrike">
                <a:solidFill>
                  <a:srgbClr val="000000"/>
                </a:solidFill>
                <a:uFill>
                  <a:solidFill>
                    <a:srgbClr val="ffffff"/>
                  </a:solidFill>
                </a:uFill>
                <a:latin typeface="等线"/>
              </a:rPr>
              <a:t>59</a:t>
            </a:r>
            <a:r>
              <a:rPr b="0" lang="en-US" sz="1800" spc="-1" strike="noStrike">
                <a:solidFill>
                  <a:srgbClr val="000000"/>
                </a:solidFill>
                <a:uFill>
                  <a:solidFill>
                    <a:srgbClr val="ffffff"/>
                  </a:solidFill>
                </a:uFill>
                <a:latin typeface="等线"/>
              </a:rPr>
              <a:t>个场景有较大的</a:t>
            </a:r>
            <a:r>
              <a:rPr b="1" lang="en-US" sz="1800" spc="-1" strike="noStrike">
                <a:solidFill>
                  <a:srgbClr val="000000"/>
                </a:solidFill>
                <a:uFill>
                  <a:solidFill>
                    <a:srgbClr val="ffffff"/>
                  </a:solidFill>
                </a:uFill>
                <a:latin typeface="等线"/>
              </a:rPr>
              <a:t>视角变化</a:t>
            </a:r>
            <a:r>
              <a:rPr b="0" lang="en-US" sz="1800" spc="-1" strike="noStrike">
                <a:solidFill>
                  <a:srgbClr val="000000"/>
                </a:solidFill>
                <a:uFill>
                  <a:solidFill>
                    <a:srgbClr val="ffffff"/>
                  </a:solidFill>
                </a:uFill>
                <a:latin typeface="等线"/>
              </a:rPr>
              <a:t>，图片分辨率为  ，每张图片采集</a:t>
            </a:r>
            <a:r>
              <a:rPr b="1" lang="en-US" sz="1800" spc="-1" strike="noStrike">
                <a:solidFill>
                  <a:srgbClr val="000000"/>
                </a:solidFill>
                <a:uFill>
                  <a:solidFill>
                    <a:srgbClr val="ffffff"/>
                  </a:solidFill>
                </a:uFill>
                <a:latin typeface="等线"/>
              </a:rPr>
              <a:t>300</a:t>
            </a:r>
            <a:r>
              <a:rPr b="0" lang="en-US" sz="1800" spc="-1" strike="noStrike">
                <a:solidFill>
                  <a:srgbClr val="000000"/>
                </a:solidFill>
                <a:uFill>
                  <a:solidFill>
                    <a:srgbClr val="ffffff"/>
                  </a:solidFill>
                </a:uFill>
                <a:latin typeface="等线"/>
              </a:rPr>
              <a:t>个特征点并进行</a:t>
            </a:r>
            <a:r>
              <a:rPr b="1" lang="en-US" sz="1800" spc="-1" strike="noStrike">
                <a:solidFill>
                  <a:srgbClr val="000000"/>
                </a:solidFill>
                <a:uFill>
                  <a:solidFill>
                    <a:srgbClr val="ffffff"/>
                  </a:solidFill>
                </a:uFill>
                <a:latin typeface="等线"/>
              </a:rPr>
              <a:t>非极大值抑制</a:t>
            </a:r>
            <a:r>
              <a:rPr b="0" lang="en-US" sz="1800" spc="-1" strike="noStrike">
                <a:solidFill>
                  <a:srgbClr val="000000"/>
                </a:solidFill>
                <a:uFill>
                  <a:solidFill>
                    <a:srgbClr val="ffffff"/>
                  </a:solidFill>
                </a:uFill>
                <a:latin typeface="等线"/>
              </a:rPr>
              <a:t>来保证特征点均匀分布。</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1" lang="en-US" sz="1800" spc="-1" strike="noStrike">
                <a:solidFill>
                  <a:srgbClr val="000000"/>
                </a:solidFill>
                <a:uFill>
                  <a:solidFill>
                    <a:srgbClr val="ffffff"/>
                  </a:solidFill>
                </a:uFill>
                <a:latin typeface="等线"/>
              </a:rPr>
              <a:t>SuperPoint</a:t>
            </a:r>
            <a:r>
              <a:rPr b="0" lang="en-US" sz="1800" spc="-1" strike="noStrike">
                <a:solidFill>
                  <a:srgbClr val="000000"/>
                </a:solidFill>
                <a:uFill>
                  <a:solidFill>
                    <a:srgbClr val="ffffff"/>
                  </a:solidFill>
                </a:uFill>
                <a:latin typeface="等线"/>
              </a:rPr>
              <a:t>在</a:t>
            </a:r>
            <a:r>
              <a:rPr b="1" lang="en-US" sz="1800" spc="-1" strike="noStrike">
                <a:solidFill>
                  <a:srgbClr val="000000"/>
                </a:solidFill>
                <a:uFill>
                  <a:solidFill>
                    <a:srgbClr val="ffffff"/>
                  </a:solidFill>
                </a:uFill>
                <a:latin typeface="等线"/>
              </a:rPr>
              <a:t>照明变化</a:t>
            </a:r>
            <a:r>
              <a:rPr b="0" lang="en-US" sz="1800" spc="-1" strike="noStrike">
                <a:solidFill>
                  <a:srgbClr val="000000"/>
                </a:solidFill>
                <a:uFill>
                  <a:solidFill>
                    <a:srgbClr val="ffffff"/>
                  </a:solidFill>
                </a:uFill>
                <a:latin typeface="等线"/>
              </a:rPr>
              <a:t>下</a:t>
            </a:r>
            <a:r>
              <a:rPr b="1" lang="en-US" sz="1800" spc="-1" strike="noStrike">
                <a:solidFill>
                  <a:srgbClr val="000000"/>
                </a:solidFill>
                <a:uFill>
                  <a:solidFill>
                    <a:srgbClr val="ffffff"/>
                  </a:solidFill>
                </a:uFill>
                <a:latin typeface="等线"/>
              </a:rPr>
              <a:t>优于</a:t>
            </a:r>
            <a:r>
              <a:rPr b="0" lang="en-US" sz="1800" spc="-1" strike="noStrike">
                <a:solidFill>
                  <a:srgbClr val="000000"/>
                </a:solidFill>
                <a:uFill>
                  <a:solidFill>
                    <a:srgbClr val="ffffff"/>
                  </a:solidFill>
                </a:uFill>
                <a:latin typeface="等线"/>
              </a:rPr>
              <a:t>经典检测器，在</a:t>
            </a:r>
            <a:r>
              <a:rPr b="1" lang="en-US" sz="1800" spc="-1" strike="noStrike">
                <a:solidFill>
                  <a:srgbClr val="000000"/>
                </a:solidFill>
                <a:uFill>
                  <a:solidFill>
                    <a:srgbClr val="ffffff"/>
                  </a:solidFill>
                </a:uFill>
                <a:latin typeface="等线"/>
              </a:rPr>
              <a:t>视角变化</a:t>
            </a:r>
            <a:r>
              <a:rPr b="0" lang="en-US" sz="1800" spc="-1" strike="noStrike">
                <a:solidFill>
                  <a:srgbClr val="000000"/>
                </a:solidFill>
                <a:uFill>
                  <a:solidFill>
                    <a:srgbClr val="ffffff"/>
                  </a:solidFill>
                </a:uFill>
                <a:latin typeface="等线"/>
              </a:rPr>
              <a:t>下与经典检测器</a:t>
            </a:r>
            <a:r>
              <a:rPr b="1" lang="en-US" sz="1800" spc="-1" strike="noStrike">
                <a:solidFill>
                  <a:srgbClr val="000000"/>
                </a:solidFill>
                <a:uFill>
                  <a:solidFill>
                    <a:srgbClr val="ffffff"/>
                  </a:solidFill>
                </a:uFill>
                <a:latin typeface="等线"/>
              </a:rPr>
              <a:t>效果相近</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1" lang="en-US" sz="1800" spc="-1" strike="noStrike">
                <a:solidFill>
                  <a:srgbClr val="000000"/>
                </a:solidFill>
                <a:uFill>
                  <a:solidFill>
                    <a:srgbClr val="ffffff"/>
                  </a:solidFill>
                </a:uFill>
                <a:latin typeface="等线"/>
              </a:rPr>
              <a:t>HPatches Homography Estimation</a:t>
            </a:r>
            <a:r>
              <a:rPr b="1" lang="en-US" sz="1800" spc="-1" strike="noStrike">
                <a:solidFill>
                  <a:srgbClr val="000000"/>
                </a:solidFill>
                <a:uFill>
                  <a:solidFill>
                    <a:srgbClr val="ffffff"/>
                  </a:solidFill>
                </a:uFill>
                <a:latin typeface="等线"/>
              </a:rPr>
              <a:t>：</a:t>
            </a:r>
            <a:r>
              <a:rPr b="0" lang="en-US" sz="1800" spc="-1" strike="noStrike">
                <a:solidFill>
                  <a:srgbClr val="000000"/>
                </a:solidFill>
                <a:uFill>
                  <a:solidFill>
                    <a:srgbClr val="ffffff"/>
                  </a:solidFill>
                </a:uFill>
                <a:latin typeface="等线"/>
              </a:rPr>
              <a:t> 比 </a:t>
            </a:r>
            <a:r>
              <a:rPr b="1" lang="en-US" sz="1800" spc="-1" strike="noStrike">
                <a:solidFill>
                  <a:srgbClr val="000000"/>
                </a:solidFill>
                <a:uFill>
                  <a:solidFill>
                    <a:srgbClr val="ffffff"/>
                  </a:solidFill>
                </a:uFill>
                <a:latin typeface="等线"/>
              </a:rPr>
              <a:t>LIFT</a:t>
            </a:r>
            <a:r>
              <a:rPr b="0"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和 </a:t>
            </a:r>
            <a:r>
              <a:rPr b="1" lang="en-US" sz="1800" spc="-1" strike="noStrike">
                <a:solidFill>
                  <a:srgbClr val="000000"/>
                </a:solidFill>
                <a:uFill>
                  <a:solidFill>
                    <a:srgbClr val="ffffff"/>
                  </a:solidFill>
                </a:uFill>
                <a:latin typeface="等线"/>
              </a:rPr>
              <a:t>ORB </a:t>
            </a:r>
            <a:r>
              <a:rPr b="0" lang="en-US" sz="1800" spc="-1" strike="noStrike">
                <a:solidFill>
                  <a:srgbClr val="000000"/>
                </a:solidFill>
                <a:uFill>
                  <a:solidFill>
                    <a:srgbClr val="ffffff"/>
                  </a:solidFill>
                </a:uFill>
                <a:latin typeface="等线"/>
              </a:rPr>
              <a:t>效果好</a:t>
            </a:r>
            <a:r>
              <a:rPr b="0"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和 </a:t>
            </a:r>
            <a:r>
              <a:rPr b="1" lang="en-US" sz="1800" spc="-1" strike="noStrike">
                <a:solidFill>
                  <a:srgbClr val="000000"/>
                </a:solidFill>
                <a:uFill>
                  <a:solidFill>
                    <a:srgbClr val="ffffff"/>
                  </a:solidFill>
                </a:uFill>
                <a:latin typeface="等线"/>
              </a:rPr>
              <a:t>SIFT</a:t>
            </a:r>
            <a:r>
              <a:rPr b="0"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相近；各个指标都比 </a:t>
            </a:r>
            <a:r>
              <a:rPr b="1" lang="en-US" sz="1800" spc="-1" strike="noStrike">
                <a:solidFill>
                  <a:srgbClr val="000000"/>
                </a:solidFill>
                <a:uFill>
                  <a:solidFill>
                    <a:srgbClr val="ffffff"/>
                  </a:solidFill>
                </a:uFill>
                <a:latin typeface="等线"/>
              </a:rPr>
              <a:t>LIFT </a:t>
            </a:r>
            <a:r>
              <a:rPr b="0" lang="en-US" sz="1800" spc="-1" strike="noStrike">
                <a:solidFill>
                  <a:srgbClr val="000000"/>
                </a:solidFill>
                <a:uFill>
                  <a:solidFill>
                    <a:srgbClr val="ffffff"/>
                  </a:solidFill>
                </a:uFill>
                <a:latin typeface="等线"/>
              </a:rPr>
              <a:t>好；在以描述子为中心的指标（如 </a:t>
            </a:r>
            <a:r>
              <a:rPr b="1" lang="en-US" sz="1800" spc="-1" strike="noStrike">
                <a:solidFill>
                  <a:srgbClr val="000000"/>
                </a:solidFill>
                <a:uFill>
                  <a:solidFill>
                    <a:srgbClr val="ffffff"/>
                  </a:solidFill>
                </a:uFill>
                <a:latin typeface="等线"/>
              </a:rPr>
              <a:t>NN mAP</a:t>
            </a:r>
            <a:r>
              <a:rPr b="0" lang="en-US" sz="1800" spc="-1" strike="noStrike">
                <a:solidFill>
                  <a:srgbClr val="000000"/>
                </a:solidFill>
                <a:uFill>
                  <a:solidFill>
                    <a:srgbClr val="ffffff"/>
                  </a:solidFill>
                </a:uFill>
                <a:latin typeface="等线"/>
              </a:rPr>
              <a:t> </a:t>
            </a:r>
            <a:r>
              <a:rPr b="0" lang="en-US" sz="1800" spc="-1" strike="noStrike">
                <a:solidFill>
                  <a:srgbClr val="000000"/>
                </a:solidFill>
                <a:uFill>
                  <a:solidFill>
                    <a:srgbClr val="ffffff"/>
                  </a:solidFill>
                </a:uFill>
                <a:latin typeface="等线"/>
              </a:rPr>
              <a:t>和 </a:t>
            </a:r>
            <a:r>
              <a:rPr b="1" lang="en-US" sz="1800" spc="-1" strike="noStrike">
                <a:solidFill>
                  <a:srgbClr val="000000"/>
                </a:solidFill>
                <a:uFill>
                  <a:solidFill>
                    <a:srgbClr val="ffffff"/>
                  </a:solidFill>
                </a:uFill>
                <a:latin typeface="等线"/>
              </a:rPr>
              <a:t>M.Score</a:t>
            </a:r>
            <a:r>
              <a:rPr b="0" lang="en-US" sz="1800" spc="-1" strike="noStrike">
                <a:solidFill>
                  <a:srgbClr val="000000"/>
                </a:solidFill>
                <a:uFill>
                  <a:solidFill>
                    <a:srgbClr val="ffffff"/>
                  </a:solidFill>
                </a:uFill>
                <a:latin typeface="等线"/>
              </a:rPr>
              <a:t>）中得分很高（这一点也验证了基于学习的</a:t>
            </a:r>
            <a:r>
              <a:rPr b="1" lang="en-US" sz="1800" spc="-1" strike="noStrike">
                <a:solidFill>
                  <a:srgbClr val="000000"/>
                </a:solidFill>
                <a:uFill>
                  <a:solidFill>
                    <a:srgbClr val="ffffff"/>
                  </a:solidFill>
                </a:uFill>
                <a:latin typeface="等线"/>
              </a:rPr>
              <a:t>描述子匹配</a:t>
            </a:r>
            <a:r>
              <a:rPr b="0" lang="en-US" sz="1800" spc="-1" strike="noStrike">
                <a:solidFill>
                  <a:srgbClr val="000000"/>
                </a:solidFill>
                <a:uFill>
                  <a:solidFill>
                    <a:srgbClr val="ffffff"/>
                  </a:solidFill>
                </a:uFill>
                <a:latin typeface="等线"/>
              </a:rPr>
              <a:t>要比传统的方法效果好）</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743200">
              <a:lnSpc>
                <a:spcPct val="100000"/>
              </a:lnSpc>
            </a:pPr>
            <a:endParaRPr b="0" lang="en-US" sz="1800" spc="-1" strike="noStrike">
              <a:solidFill>
                <a:srgbClr val="000000"/>
              </a:solidFill>
              <a:uFill>
                <a:solidFill>
                  <a:srgbClr val="ffffff"/>
                </a:solidFill>
              </a:uFill>
              <a:latin typeface="Arial"/>
            </a:endParaRPr>
          </a:p>
        </p:txBody>
      </p:sp>
      <p:sp>
        <p:nvSpPr>
          <p:cNvPr id="112" name="CustomShape 3"/>
          <p:cNvSpPr/>
          <p:nvPr/>
        </p:nvSpPr>
        <p:spPr>
          <a:xfrm>
            <a:off x="557640" y="803880"/>
            <a:ext cx="11076120" cy="5355000"/>
          </a:xfrm>
          <a:prstGeom prst="rect">
            <a:avLst/>
          </a:prstGeom>
          <a:blipFill>
            <a:blip r:embed="rId1"/>
            <a:stretch>
              <a:fillRect l="-328" t="-681" r="-383" b="0"/>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等线"/>
              </a:rPr>
              <a:t> </a:t>
            </a:r>
            <a:endParaRPr b="0" lang="en-US" sz="1800" spc="-1" strike="noStrike">
              <a:solidFill>
                <a:srgbClr val="000000"/>
              </a:solidFill>
              <a:uFill>
                <a:solidFill>
                  <a:srgbClr val="ffffff"/>
                </a:solidFill>
              </a:uFill>
              <a:latin typeface="Arial"/>
            </a:endParaRPr>
          </a:p>
        </p:txBody>
      </p:sp>
      <p:pic>
        <p:nvPicPr>
          <p:cNvPr id="113" name="图片 7" descr=""/>
          <p:cNvPicPr/>
          <p:nvPr/>
        </p:nvPicPr>
        <p:blipFill>
          <a:blip r:embed="rId2"/>
          <a:stretch/>
        </p:blipFill>
        <p:spPr>
          <a:xfrm>
            <a:off x="1016640" y="3990600"/>
            <a:ext cx="4099680" cy="2323800"/>
          </a:xfrm>
          <a:prstGeom prst="rect">
            <a:avLst/>
          </a:prstGeom>
          <a:ln>
            <a:noFill/>
          </a:ln>
        </p:spPr>
      </p:pic>
      <p:pic>
        <p:nvPicPr>
          <p:cNvPr id="114" name="图片 9" descr=""/>
          <p:cNvPicPr/>
          <p:nvPr/>
        </p:nvPicPr>
        <p:blipFill>
          <a:blip r:embed="rId3"/>
          <a:stretch/>
        </p:blipFill>
        <p:spPr>
          <a:xfrm>
            <a:off x="6325560" y="4082040"/>
            <a:ext cx="4099680" cy="22323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293760" y="158400"/>
            <a:ext cx="5267520" cy="975600"/>
          </a:xfrm>
          <a:prstGeom prst="rect">
            <a:avLst/>
          </a:prstGeom>
          <a:noFill/>
          <a:ln>
            <a:noFill/>
          </a:ln>
        </p:spPr>
        <p:style>
          <a:lnRef idx="0"/>
          <a:fillRef idx="0"/>
          <a:effectRef idx="0"/>
          <a:fontRef idx="minor"/>
        </p:style>
        <p:txBody>
          <a:bodyPr lIns="0" rIns="0" tIns="0" bIns="0" anchor="ctr"/>
          <a:p>
            <a:pPr>
              <a:lnSpc>
                <a:spcPct val="100000"/>
              </a:lnSpc>
            </a:pPr>
            <a:r>
              <a:rPr b="0" lang="en-US" sz="3200" spc="-1" strike="noStrike">
                <a:solidFill>
                  <a:srgbClr val="a6a6a6"/>
                </a:solidFill>
                <a:uFill>
                  <a:solidFill>
                    <a:srgbClr val="ffffff"/>
                  </a:solidFill>
                </a:uFill>
                <a:latin typeface="Arial"/>
                <a:ea typeface="微软雅黑"/>
              </a:rPr>
              <a:t>Conclusion &amp;&amp; Future Work</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16" name="CustomShape 2"/>
          <p:cNvSpPr/>
          <p:nvPr/>
        </p:nvSpPr>
        <p:spPr>
          <a:xfrm>
            <a:off x="557640" y="803880"/>
            <a:ext cx="11076120" cy="630828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等线"/>
              </a:rPr>
              <a:t>Conclusion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等线"/>
              </a:rPr>
              <a:t>将合成数据集的知识迁移到真实图像上是可能的</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等线"/>
              </a:rPr>
              <a:t>稀疏的关键点检测和描述可以由简单高效的卷积神经网络来解决</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等线"/>
              </a:rPr>
              <a:t>整个系统在计算机视觉匹配任务上表现很好</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2400" spc="-1" strike="noStrike">
                <a:solidFill>
                  <a:srgbClr val="000000"/>
                </a:solidFill>
                <a:uFill>
                  <a:solidFill>
                    <a:srgbClr val="ffffff"/>
                  </a:solidFill>
                </a:uFill>
                <a:latin typeface="等线"/>
              </a:rPr>
              <a:t>Future Work</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en-US" sz="1800" spc="-1" strike="noStrike">
                <a:solidFill>
                  <a:srgbClr val="000000"/>
                </a:solidFill>
                <a:uFill>
                  <a:solidFill>
                    <a:srgbClr val="ffffff"/>
                  </a:solidFill>
                </a:uFill>
                <a:latin typeface="等线"/>
              </a:rPr>
              <a:t>研究 </a:t>
            </a:r>
            <a:r>
              <a:rPr b="1" lang="en-US" sz="1800" spc="-1" strike="noStrike">
                <a:solidFill>
                  <a:srgbClr val="000000"/>
                </a:solidFill>
                <a:uFill>
                  <a:solidFill>
                    <a:srgbClr val="ffffff"/>
                  </a:solidFill>
                </a:uFill>
                <a:latin typeface="等线"/>
              </a:rPr>
              <a:t>Homographic Adaptation </a:t>
            </a:r>
            <a:r>
              <a:rPr b="0" lang="en-US" sz="1800" spc="-1" strike="noStrike">
                <a:solidFill>
                  <a:srgbClr val="000000"/>
                </a:solidFill>
                <a:uFill>
                  <a:solidFill>
                    <a:srgbClr val="ffffff"/>
                  </a:solidFill>
                </a:uFill>
                <a:latin typeface="等线"/>
              </a:rPr>
              <a:t>是否能提高一些</a:t>
            </a:r>
            <a:r>
              <a:rPr b="1" lang="en-US" sz="1800" spc="-1" strike="noStrike">
                <a:solidFill>
                  <a:srgbClr val="000000"/>
                </a:solidFill>
                <a:uFill>
                  <a:solidFill>
                    <a:srgbClr val="ffffff"/>
                  </a:solidFill>
                </a:uFill>
                <a:latin typeface="等线"/>
              </a:rPr>
              <a:t>语义分割</a:t>
            </a:r>
            <a:r>
              <a:rPr b="0" lang="en-US" sz="1800" spc="-1" strike="noStrike">
                <a:solidFill>
                  <a:srgbClr val="000000"/>
                </a:solidFill>
                <a:uFill>
                  <a:solidFill>
                    <a:srgbClr val="ffffff"/>
                  </a:solidFill>
                </a:uFill>
                <a:latin typeface="等线"/>
              </a:rPr>
              <a:t>和</a:t>
            </a:r>
            <a:r>
              <a:rPr b="1" lang="en-US" sz="1800" spc="-1" strike="noStrike">
                <a:solidFill>
                  <a:srgbClr val="000000"/>
                </a:solidFill>
                <a:uFill>
                  <a:solidFill>
                    <a:srgbClr val="ffffff"/>
                  </a:solidFill>
                </a:uFill>
                <a:latin typeface="等线"/>
              </a:rPr>
              <a:t>目标检测</a:t>
            </a:r>
            <a:r>
              <a:rPr b="0" lang="en-US" sz="1800" spc="-1" strike="noStrike">
                <a:solidFill>
                  <a:srgbClr val="000000"/>
                </a:solidFill>
                <a:uFill>
                  <a:solidFill>
                    <a:srgbClr val="ffffff"/>
                  </a:solidFill>
                </a:uFill>
                <a:latin typeface="等线"/>
              </a:rPr>
              <a:t>模型的表现</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en-US" sz="1800" spc="-1" strike="noStrike">
                <a:solidFill>
                  <a:srgbClr val="000000"/>
                </a:solidFill>
                <a:uFill>
                  <a:solidFill>
                    <a:srgbClr val="ffffff"/>
                  </a:solidFill>
                </a:uFill>
                <a:latin typeface="等线"/>
              </a:rPr>
              <a:t>关键点检测和特征描述生成是如何相辅相成的</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743200">
              <a:lnSpc>
                <a:spcPct val="100000"/>
              </a:lnSpc>
            </a:pP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331</TotalTime>
  <Application>LibreOffice/5.1.6.2$Linux_X86_64 LibreOffice_project/10m0$Build-2</Application>
  <Words>993</Words>
  <Paragraphs>105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2019-12-26T06:09:24Z</dcterms:created>
  <dc:creator>昊 王</dc:creator>
  <dc:description/>
  <dc:language>zh-CN</dc:language>
  <cp:lastModifiedBy/>
  <dcterms:modified xsi:type="dcterms:W3CDTF">2020-10-21T17:14:42Z</dcterms:modified>
  <cp:revision>41</cp:revision>
  <dc:subject/>
  <dc:title>SuperPoint: Self-Supervised Interest Point Detection and Description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宽屏</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