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6"/>
  </p:notesMasterIdLst>
  <p:sldIdLst>
    <p:sldId id="256" r:id="rId2"/>
    <p:sldId id="280" r:id="rId3"/>
    <p:sldId id="257" r:id="rId4"/>
    <p:sldId id="268" r:id="rId5"/>
    <p:sldId id="259" r:id="rId6"/>
    <p:sldId id="281" r:id="rId7"/>
    <p:sldId id="269" r:id="rId8"/>
    <p:sldId id="266" r:id="rId9"/>
    <p:sldId id="271" r:id="rId10"/>
    <p:sldId id="264" r:id="rId11"/>
    <p:sldId id="258" r:id="rId12"/>
    <p:sldId id="274" r:id="rId13"/>
    <p:sldId id="275" r:id="rId14"/>
    <p:sldId id="260" r:id="rId15"/>
    <p:sldId id="261" r:id="rId16"/>
    <p:sldId id="276" r:id="rId17"/>
    <p:sldId id="262" r:id="rId18"/>
    <p:sldId id="277" r:id="rId19"/>
    <p:sldId id="263" r:id="rId20"/>
    <p:sldId id="272" r:id="rId21"/>
    <p:sldId id="273" r:id="rId22"/>
    <p:sldId id="267" r:id="rId23"/>
    <p:sldId id="278" r:id="rId24"/>
    <p:sldId id="279" r:id="rId25"/>
  </p:sldIdLst>
  <p:sldSz cx="914558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75480" autoAdjust="0"/>
  </p:normalViewPr>
  <p:slideViewPr>
    <p:cSldViewPr snapToGrid="0">
      <p:cViewPr varScale="1">
        <p:scale>
          <a:sx n="85" d="100"/>
          <a:sy n="85" d="100"/>
        </p:scale>
        <p:origin x="-2286" y="-78"/>
      </p:cViewPr>
      <p:guideLst>
        <p:guide orient="horz" pos="2160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Возможна ли полная автоматизация?</c:v>
                </c:pt>
              </c:strCache>
            </c:strRef>
          </c:tx>
          <c:dLbls>
            <c:dLbl>
              <c:idx val="0"/>
              <c:layout/>
              <c:numFmt formatCode="0%" sourceLinked="0"/>
              <c:spPr/>
              <c:txPr>
                <a:bodyPr/>
                <a:lstStyle/>
                <a:p>
                  <a:pPr>
                    <a:defRPr sz="4800">
                      <a:latin typeface="Calibri" pitchFamily="34" charset="0"/>
                      <a:cs typeface="Calibri" pitchFamily="34" charset="0"/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/>
              <c:numFmt formatCode="0%" sourceLinked="0"/>
              <c:spPr/>
              <c:txPr>
                <a:bodyPr/>
                <a:lstStyle/>
                <a:p>
                  <a:pPr>
                    <a:defRPr sz="4800">
                      <a:latin typeface="Calibri" pitchFamily="34" charset="0"/>
                      <a:cs typeface="Calibri" pitchFamily="34" charset="0"/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0%" sourceLinked="0"/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Лист1!$A$2:$A$3</c:f>
              <c:strCache>
                <c:ptCount val="2"/>
                <c:pt idx="0">
                  <c:v>Да</c:v>
                </c:pt>
                <c:pt idx="1">
                  <c:v>Нет</c:v>
                </c:pt>
              </c:strCache>
            </c:strRef>
          </c:cat>
          <c:val>
            <c:numRef>
              <c:f>Лист1!$B$2:$B$3</c:f>
              <c:numCache>
                <c:formatCode>Основной</c:formatCode>
                <c:ptCount val="2"/>
                <c:pt idx="0">
                  <c:v>0.36</c:v>
                </c:pt>
                <c:pt idx="1">
                  <c:v>0.64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Столбец1</c:v>
                </c:pt>
              </c:strCache>
            </c:strRef>
          </c:tx>
          <c:cat>
            <c:strRef>
              <c:f>Лист1!$A$2:$A$3</c:f>
              <c:strCache>
                <c:ptCount val="2"/>
                <c:pt idx="0">
                  <c:v>Да</c:v>
                </c:pt>
                <c:pt idx="1">
                  <c:v>Нет</c:v>
                </c:pt>
              </c:strCache>
            </c:strRef>
          </c:cat>
          <c:val>
            <c:numRef>
              <c:f>Лист1!$C$2:$C$3</c:f>
              <c:numCache>
                <c:formatCode>Основной</c:formatCode>
                <c:ptCount val="2"/>
                <c:pt idx="0">
                  <c:v>8</c:v>
                </c:pt>
                <c:pt idx="1">
                  <c:v>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882242990654206"/>
          <c:y val="0.2768123582009876"/>
          <c:w val="0.1486034755413243"/>
          <c:h val="0.25315227545709329"/>
        </c:manualLayout>
      </c:layout>
      <c:overlay val="0"/>
      <c:txPr>
        <a:bodyPr/>
        <a:lstStyle/>
        <a:p>
          <a:pPr>
            <a:defRPr sz="3600"/>
          </a:pPr>
          <a:endParaRPr lang="ru-RU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C830B-94E7-4506-9C42-3DC2E6160751}" type="datetimeFigureOut">
              <a:rPr lang="ru-RU" smtClean="0"/>
              <a:t>24.05.2016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69962-BCC5-47B5-8B0D-FC145D4EBE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91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Я бы хотел чтобы вы задавали вопросы по ходу презентации,</a:t>
            </a:r>
            <a:r>
              <a:rPr lang="ru-RU" baseline="0" dirty="0" smtClean="0"/>
              <a:t> после каждого слайда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69962-BCC5-47B5-8B0D-FC145D4EBE4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24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ru-RU" dirty="0" smtClean="0"/>
          </a:p>
          <a:p>
            <a:r>
              <a:rPr lang="ru-RU" dirty="0" smtClean="0"/>
              <a:t>В рамках формирования подхода</a:t>
            </a:r>
            <a:r>
              <a:rPr lang="ru-RU" baseline="0" dirty="0" smtClean="0"/>
              <a:t> к разработке софта по гибкой (</a:t>
            </a:r>
            <a:r>
              <a:rPr lang="en-US" baseline="0" dirty="0" smtClean="0"/>
              <a:t>agile) </a:t>
            </a:r>
            <a:r>
              <a:rPr lang="ru-RU" baseline="0" dirty="0" smtClean="0"/>
              <a:t>методике было введено понятие пирамиды тестирования</a:t>
            </a:r>
          </a:p>
          <a:p>
            <a:r>
              <a:rPr lang="ru-RU" baseline="0" dirty="0" smtClean="0"/>
              <a:t>Пирамида состоит из трех блоков тестов.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Модульного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Интеграционного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UI</a:t>
            </a:r>
            <a:endParaRPr lang="ru-RU" baseline="0" dirty="0" smtClean="0"/>
          </a:p>
          <a:p>
            <a:pPr marL="0" indent="0">
              <a:buFontTx/>
              <a:buNone/>
            </a:pPr>
            <a:r>
              <a:rPr lang="ru-RU" baseline="0" dirty="0" smtClean="0"/>
              <a:t>При этом основание каждого блока показывает количество таких тестов (для модульного их больше всего, для </a:t>
            </a:r>
            <a:r>
              <a:rPr lang="en-US" baseline="0" dirty="0" smtClean="0"/>
              <a:t>UI</a:t>
            </a:r>
            <a:r>
              <a:rPr lang="ru-RU" baseline="0" dirty="0" smtClean="0"/>
              <a:t> – меньше всего)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ru-RU" baseline="0" dirty="0" smtClean="0"/>
              <a:t>А по мере продвижения к верхушке пирамиды растет: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- Покрытие тестами функционала, что хорошо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Но также растет: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Стоимость поддержки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Хрупкость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Время выполнения тестов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Стоимость написания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Что уже не очень хорошо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69962-BCC5-47B5-8B0D-FC145D4EBE4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29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Юнит тесты</a:t>
            </a:r>
            <a:r>
              <a:rPr lang="ru-RU" baseline="0" dirty="0" smtClean="0"/>
              <a:t> – все что не интеграционные тесты</a:t>
            </a:r>
          </a:p>
          <a:p>
            <a:r>
              <a:rPr lang="ru-RU" sz="3600" dirty="0" smtClean="0"/>
              <a:t>Связь с другими системами</a:t>
            </a:r>
          </a:p>
          <a:p>
            <a:pPr lvl="1"/>
            <a:r>
              <a:rPr lang="ru-RU" sz="3200" dirty="0" smtClean="0"/>
              <a:t>Файловая система</a:t>
            </a:r>
          </a:p>
          <a:p>
            <a:pPr lvl="1"/>
            <a:r>
              <a:rPr lang="ru-RU" sz="3200" dirty="0" smtClean="0"/>
              <a:t>Базы данных</a:t>
            </a:r>
          </a:p>
          <a:p>
            <a:pPr lvl="1"/>
            <a:r>
              <a:rPr lang="ru-RU" sz="3200" dirty="0" smtClean="0"/>
              <a:t>Сервисы</a:t>
            </a:r>
            <a:endParaRPr lang="en-US" sz="320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69962-BCC5-47B5-8B0D-FC145D4EBE4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9710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Тестируют</a:t>
            </a:r>
            <a:r>
              <a:rPr lang="ru-RU" baseline="0" dirty="0" smtClean="0"/>
              <a:t> отдельные классы</a:t>
            </a:r>
          </a:p>
          <a:p>
            <a:r>
              <a:rPr lang="ru-RU" baseline="0" dirty="0" smtClean="0"/>
              <a:t>Или компоненты, если они сравнительно просты</a:t>
            </a:r>
          </a:p>
          <a:p>
            <a:r>
              <a:rPr lang="ru-RU" baseline="0" dirty="0" smtClean="0"/>
              <a:t>В принципе, это все тесты белого ящика, которые не интеграционные</a:t>
            </a:r>
          </a:p>
          <a:p>
            <a:r>
              <a:rPr lang="ru-RU" baseline="0" dirty="0" smtClean="0"/>
              <a:t>Прогоняются на </a:t>
            </a:r>
            <a:r>
              <a:rPr lang="ru-RU" baseline="0" dirty="0" err="1" smtClean="0"/>
              <a:t>билд</a:t>
            </a:r>
            <a:r>
              <a:rPr lang="ru-RU" baseline="0" dirty="0" smtClean="0"/>
              <a:t> сервере – позволяют быстро понять не поломали ли чего</a:t>
            </a:r>
          </a:p>
          <a:p>
            <a:r>
              <a:rPr lang="ru-RU" baseline="0" dirty="0" smtClean="0"/>
              <a:t>Хорошо подходят для </a:t>
            </a:r>
            <a:r>
              <a:rPr lang="en-US" baseline="0" dirty="0" smtClean="0"/>
              <a:t>TDD</a:t>
            </a:r>
          </a:p>
          <a:p>
            <a:r>
              <a:rPr lang="ru-RU" baseline="0" dirty="0" smtClean="0"/>
              <a:t>Инструменты, которые используются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69962-BCC5-47B5-8B0D-FC145D4EBE4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961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написания интеграционных</a:t>
            </a:r>
            <a:r>
              <a:rPr lang="ru-RU" baseline="0" dirty="0" smtClean="0"/>
              <a:t> тестов и прогона их на </a:t>
            </a:r>
            <a:r>
              <a:rPr lang="ru-RU" baseline="0" dirty="0" err="1" smtClean="0"/>
              <a:t>билд</a:t>
            </a:r>
            <a:r>
              <a:rPr lang="ru-RU" baseline="0" dirty="0" smtClean="0"/>
              <a:t>-машине использовать оригинальные источники данных или интегрируемые системы часто бывает дорого долго или невозможно. В этом случае используют </a:t>
            </a:r>
            <a:r>
              <a:rPr lang="ru-RU" baseline="0" dirty="0" err="1" smtClean="0"/>
              <a:t>фейки</a:t>
            </a:r>
            <a:r>
              <a:rPr lang="ru-RU" baseline="0" dirty="0" smtClean="0"/>
              <a:t> – сравнительно простую замену оригинала с тем же интерфейсом.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69962-BCC5-47B5-8B0D-FC145D4EBE4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9155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Функциональное тестирование –</a:t>
            </a:r>
            <a:r>
              <a:rPr lang="ru-RU" baseline="0" dirty="0" smtClean="0"/>
              <a:t> это уже тестирование сценариев работы настоящего пользователя, оно уже (как правило) в разы сложнее чем интеграционное и модульное.</a:t>
            </a:r>
          </a:p>
          <a:p>
            <a:r>
              <a:rPr lang="ru-RU" baseline="0" dirty="0" smtClean="0"/>
              <a:t>Написание таких тестов также можно проводить через </a:t>
            </a:r>
            <a:r>
              <a:rPr lang="en-US" baseline="0" dirty="0" smtClean="0"/>
              <a:t>TDD</a:t>
            </a:r>
            <a:r>
              <a:rPr lang="ru-RU" baseline="0" dirty="0" smtClean="0"/>
              <a:t> (даже придумали отдельный термин </a:t>
            </a:r>
            <a:r>
              <a:rPr lang="en-US" baseline="0" dirty="0" smtClean="0"/>
              <a:t>ATDD)</a:t>
            </a:r>
          </a:p>
          <a:p>
            <a:r>
              <a:rPr lang="ru-RU" baseline="0" dirty="0" smtClean="0"/>
              <a:t>Однако по сравнению с рассмотренными видами тестов они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Сравнительно ненадежны и хрупки (особенно если сложная клиентская часть)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Медленны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Как правило, запускаются они против выделенного окружения с уже развернутым приложением (не поднимают свое)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Как следствие, не являются частью </a:t>
            </a:r>
            <a:r>
              <a:rPr lang="en-US" baseline="0" dirty="0" smtClean="0"/>
              <a:t>CI </a:t>
            </a:r>
            <a:r>
              <a:rPr lang="ru-RU" baseline="0" dirty="0" smtClean="0"/>
              <a:t>(не запускаются в рамках сборки </a:t>
            </a:r>
            <a:r>
              <a:rPr lang="ru-RU" baseline="0" dirty="0" err="1" smtClean="0"/>
              <a:t>билда</a:t>
            </a:r>
            <a:r>
              <a:rPr lang="ru-RU" baseline="0" dirty="0" smtClean="0"/>
              <a:t>)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	- Они запускаются уже позже как </a:t>
            </a:r>
            <a:r>
              <a:rPr lang="ru-RU" baseline="0" dirty="0" err="1" smtClean="0"/>
              <a:t>смоук</a:t>
            </a:r>
            <a:r>
              <a:rPr lang="ru-RU" baseline="0" dirty="0" smtClean="0"/>
              <a:t>-тест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Headless drivers </a:t>
            </a:r>
            <a:r>
              <a:rPr lang="ru-RU" baseline="0" dirty="0" smtClean="0"/>
              <a:t>снижают требования к окружению и работают немного быстрее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69962-BCC5-47B5-8B0D-FC145D4EBE4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939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Хоть все автоматизировать</a:t>
            </a:r>
            <a:r>
              <a:rPr lang="ru-RU" baseline="0" dirty="0" smtClean="0"/>
              <a:t> нельзя, но часть-то можно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69962-BCC5-47B5-8B0D-FC145D4EBE4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997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автоматизировать (опрос)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Smoke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-тесты 	(8) 		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36%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Сложные/трудоемкие (5)			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23%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тесты (4)			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18%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Регрессионные тесты (4)			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18%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Редко меняющиеся (4)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			18%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</a:p>
          <a:p>
            <a:r>
              <a:rPr lang="ru-RU" dirty="0" smtClean="0">
                <a:effectLst/>
              </a:rPr>
              <a:t> </a:t>
            </a:r>
            <a:r>
              <a:rPr lang="en-US" dirty="0" smtClean="0">
                <a:effectLst/>
              </a:rPr>
              <a:t>API</a:t>
            </a:r>
            <a:r>
              <a:rPr lang="ru-RU" dirty="0" smtClean="0">
                <a:effectLst/>
              </a:rPr>
              <a:t>/</a:t>
            </a:r>
            <a:r>
              <a:rPr lang="en-US" dirty="0" smtClean="0">
                <a:effectLst/>
              </a:rPr>
              <a:t>UI </a:t>
            </a:r>
            <a:r>
              <a:rPr lang="ru-RU" dirty="0" smtClean="0">
                <a:effectLst/>
              </a:rPr>
              <a:t>(3)				</a:t>
            </a:r>
            <a:r>
              <a:rPr lang="ru-RU" b="1" dirty="0" smtClean="0">
                <a:effectLst/>
              </a:rPr>
              <a:t>13%</a:t>
            </a:r>
            <a:r>
              <a:rPr lang="ru-RU" dirty="0" smtClean="0">
                <a:effectLst/>
              </a:rPr>
              <a:t>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Рутинные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69962-BCC5-47B5-8B0D-FC145D4EBE4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0825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Зачем автоматизировать (опрос)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Скорость выполнения тестов (11)	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50% половина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Экономия времени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тестировщика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(10)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50% половина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Уверенность разработчика (9)		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40%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Устранить человеческий фактор (5)	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23% четверть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dirty="0" smtClean="0">
                <a:effectLst/>
              </a:rPr>
              <a:t>Опыт в чем-то новом (2)		</a:t>
            </a:r>
            <a:r>
              <a:rPr lang="ru-RU" b="1" dirty="0" smtClean="0">
                <a:effectLst/>
              </a:rPr>
              <a:t>&lt;10%</a:t>
            </a:r>
            <a:r>
              <a:rPr lang="ru-RU" dirty="0" smtClean="0">
                <a:effectLst/>
              </a:rPr>
              <a:t>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Потом дешевле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Нужны ресурсы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ATDD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69962-BCC5-47B5-8B0D-FC145D4EBE4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7338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>
            <a:off x="0" y="5971032"/>
            <a:ext cx="9145588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9146" y="6053328"/>
            <a:ext cx="2249815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359562" y="6044184"/>
            <a:ext cx="6786026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362610" y="4038600"/>
            <a:ext cx="6478125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362610" y="6050037"/>
            <a:ext cx="6706765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6213" y="6068699"/>
            <a:ext cx="2057757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5A02310-A014-425C-B76F-E7BC72180DC0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755" y="236540"/>
            <a:ext cx="5868419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002389" y="228600"/>
            <a:ext cx="838346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114A98-305C-4DBA-8CB5-DE984373110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2310-A014-425C-B76F-E7BC72180DC0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4A98-305C-4DBA-8CB5-DE98437311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4338" y="609602"/>
            <a:ext cx="2057757" cy="55165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79" y="609600"/>
            <a:ext cx="5563566" cy="551656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54338" y="6248404"/>
            <a:ext cx="2210184" cy="365125"/>
          </a:xfrm>
        </p:spPr>
        <p:txBody>
          <a:bodyPr/>
          <a:lstStyle/>
          <a:p>
            <a:fld id="{A5A02310-A014-425C-B76F-E7BC72180DC0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81" y="6248209"/>
            <a:ext cx="55744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6097377" y="0"/>
            <a:ext cx="320096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143105" y="609600"/>
            <a:ext cx="22864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43105" y="0"/>
            <a:ext cx="22864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90725" y="144441"/>
            <a:ext cx="533400" cy="244518"/>
          </a:xfrm>
        </p:spPr>
        <p:txBody>
          <a:bodyPr/>
          <a:lstStyle/>
          <a:p>
            <a:fld id="{62114A98-305C-4DBA-8CB5-DE984373110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754" y="228600"/>
            <a:ext cx="8154816" cy="9906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2310-A014-425C-B76F-E7BC72180DC0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2114A98-305C-4DBA-8CB5-DE98437311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612754" y="1600200"/>
            <a:ext cx="8154816" cy="44958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839" y="2743200"/>
            <a:ext cx="7124350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524000"/>
            <a:ext cx="9145588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600200"/>
            <a:ext cx="1295625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371838" y="1600200"/>
            <a:ext cx="777375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838" y="1600200"/>
            <a:ext cx="7621323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2310-A014-425C-B76F-E7BC72180DC0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625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2114A98-305C-4DBA-8CB5-DE984373110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609706" y="1589567"/>
            <a:ext cx="3886875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845742" y="1589567"/>
            <a:ext cx="3886875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5A02310-A014-425C-B76F-E7BC72180DC0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2114A98-305C-4DBA-8CB5-DE984373110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93" y="273050"/>
            <a:ext cx="8154816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609706" y="2438400"/>
            <a:ext cx="3886875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801434" y="2438400"/>
            <a:ext cx="3886875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5A02310-A014-425C-B76F-E7BC72180DC0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2114A98-305C-4DBA-8CB5-DE984373110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"/>
          </p:nvPr>
        </p:nvSpPr>
        <p:spPr>
          <a:xfrm>
            <a:off x="609706" y="1752600"/>
            <a:ext cx="3886875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4801434" y="1752600"/>
            <a:ext cx="3886875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2310-A014-425C-B76F-E7BC72180DC0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2114A98-305C-4DBA-8CB5-DE98437311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2310-A014-425C-B76F-E7BC72180DC0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93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114A98-305C-4DBA-8CB5-DE98437311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706" y="273050"/>
            <a:ext cx="8078603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2310-A014-425C-B76F-E7BC72180DC0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2114A98-305C-4DBA-8CB5-DE984373110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706" y="1752600"/>
            <a:ext cx="1600478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2362610" y="1752600"/>
            <a:ext cx="6401912" cy="4419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00478" y="5486400"/>
            <a:ext cx="731647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9146" y="4572000"/>
            <a:ext cx="9145588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9146" y="4663440"/>
            <a:ext cx="146329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545604" y="4654296"/>
            <a:ext cx="759998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478" y="4648200"/>
            <a:ext cx="731647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white">
          <a:xfrm>
            <a:off x="1448052" y="0"/>
            <a:ext cx="100601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6249485" y="6248402"/>
            <a:ext cx="2667463" cy="365125"/>
          </a:xfrm>
        </p:spPr>
        <p:txBody>
          <a:bodyPr rtlCol="0"/>
          <a:lstStyle/>
          <a:p>
            <a:fld id="{A5A02310-A014-425C-B76F-E7BC72180DC0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8051" cy="663578"/>
          </a:xfrm>
        </p:spPr>
        <p:txBody>
          <a:bodyPr rtlCol="0"/>
          <a:lstStyle>
            <a:lvl1pPr>
              <a:defRPr sz="2800"/>
            </a:lvl1pPr>
          </a:lstStyle>
          <a:p>
            <a:fld id="{62114A98-305C-4DBA-8CB5-DE984373110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478" y="6248208"/>
            <a:ext cx="4572794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60847" y="0"/>
            <a:ext cx="7584741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706" y="228600"/>
            <a:ext cx="8154816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12754" y="1600200"/>
            <a:ext cx="8154816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7059" y="6248402"/>
            <a:ext cx="2667463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5A02310-A014-425C-B76F-E7BC72180DC0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09707" y="6248208"/>
            <a:ext cx="5422025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234440"/>
            <a:ext cx="9145588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280160"/>
            <a:ext cx="533493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90653" y="1280160"/>
            <a:ext cx="8554935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93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2114A98-305C-4DBA-8CB5-DE984373110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Виталий Квятковский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5551" y="2787806"/>
            <a:ext cx="80374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Какие авто-тесты нам нужны?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66613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Нагрузочное тестирование</a:t>
            </a:r>
            <a:r>
              <a:rPr lang="en-US" dirty="0" smtClean="0"/>
              <a:t> (</a:t>
            </a:r>
            <a:r>
              <a:rPr lang="en-US" dirty="0" err="1" smtClean="0"/>
              <a:t>Jmeter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228600" lvl="1">
              <a:spcBef>
                <a:spcPts val="1000"/>
              </a:spcBef>
            </a:pPr>
            <a:r>
              <a:rPr lang="ru-RU" sz="2800" dirty="0"/>
              <a:t>Тестирование производительности / </a:t>
            </a:r>
            <a:r>
              <a:rPr lang="en-US" sz="2800" dirty="0"/>
              <a:t>Performance Testing</a:t>
            </a:r>
          </a:p>
          <a:p>
            <a:pPr lvl="1"/>
            <a:r>
              <a:rPr lang="ru-RU" sz="2800" dirty="0" smtClean="0"/>
              <a:t>Время отклика приложения</a:t>
            </a:r>
          </a:p>
          <a:p>
            <a:pPr marL="228600" lvl="1">
              <a:spcBef>
                <a:spcPts val="1000"/>
              </a:spcBef>
            </a:pPr>
            <a:r>
              <a:rPr lang="ru-RU" sz="2800" dirty="0"/>
              <a:t>Тестирование стабильности / </a:t>
            </a:r>
            <a:r>
              <a:rPr lang="en-US" sz="2800" dirty="0"/>
              <a:t>Stability Testing</a:t>
            </a:r>
            <a:endParaRPr lang="ru-RU" sz="2800" dirty="0"/>
          </a:p>
          <a:p>
            <a:pPr lvl="1"/>
            <a:r>
              <a:rPr lang="ru-RU" sz="2800" dirty="0" smtClean="0"/>
              <a:t>Стабильность при длительном использовании</a:t>
            </a:r>
            <a:endParaRPr lang="en-US" sz="2800" dirty="0" smtClean="0"/>
          </a:p>
          <a:p>
            <a:pPr marL="228600" lvl="1">
              <a:spcBef>
                <a:spcPts val="1000"/>
              </a:spcBef>
            </a:pPr>
            <a:r>
              <a:rPr lang="ru-RU" sz="2800" dirty="0"/>
              <a:t>Стресс </a:t>
            </a:r>
            <a:r>
              <a:rPr lang="ru-RU" sz="2800" dirty="0" err="1"/>
              <a:t>тестировование</a:t>
            </a:r>
            <a:r>
              <a:rPr lang="ru-RU" sz="2800" dirty="0"/>
              <a:t>  -</a:t>
            </a:r>
            <a:r>
              <a:rPr lang="en-US" sz="2800" dirty="0"/>
              <a:t> Stress Testing</a:t>
            </a:r>
            <a:endParaRPr lang="ru-RU" sz="2800" dirty="0"/>
          </a:p>
          <a:p>
            <a:pPr lvl="1"/>
            <a:r>
              <a:rPr lang="ru-RU" sz="2800" dirty="0" smtClean="0"/>
              <a:t>возвращается ли система после запредельной нагрузки к нормальному режиму</a:t>
            </a:r>
          </a:p>
          <a:p>
            <a:pPr lvl="2"/>
            <a:r>
              <a:rPr lang="ru-RU" sz="2400" dirty="0" smtClean="0"/>
              <a:t>Способность к регенерации</a:t>
            </a:r>
          </a:p>
          <a:p>
            <a:pPr lvl="1"/>
            <a:r>
              <a:rPr lang="ru-RU" sz="2800" dirty="0" smtClean="0"/>
              <a:t>поведение когда один из серверов перестает работать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9637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Можем ли все автоматизировать?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4400" dirty="0" smtClean="0"/>
              <a:t>   </a:t>
            </a:r>
            <a:r>
              <a:rPr lang="ru-RU" sz="4400" dirty="0" smtClean="0"/>
              <a:t>Да</a:t>
            </a:r>
          </a:p>
          <a:p>
            <a:pPr>
              <a:lnSpc>
                <a:spcPct val="200000"/>
              </a:lnSpc>
            </a:pPr>
            <a:r>
              <a:rPr lang="en-US" sz="4400" dirty="0" smtClean="0"/>
              <a:t>   </a:t>
            </a:r>
            <a:r>
              <a:rPr lang="ru-RU" sz="4400" dirty="0" smtClean="0"/>
              <a:t>Нет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68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Можно ли все автоматизировать (опрос)?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7717544"/>
              </p:ext>
            </p:extLst>
          </p:nvPr>
        </p:nvGraphicFramePr>
        <p:xfrm>
          <a:off x="572931" y="1653988"/>
          <a:ext cx="8154816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1561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автоматизировать (опрос)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86150" y="1654232"/>
            <a:ext cx="77945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160338">
              <a:lnSpc>
                <a:spcPct val="150000"/>
              </a:lnSpc>
              <a:buFont typeface="+mj-lt"/>
              <a:buAutoNum type="arabicPeriod"/>
              <a:tabLst>
                <a:tab pos="989013" algn="l"/>
              </a:tabLst>
            </a:pPr>
            <a:r>
              <a:rPr lang="ru-RU" sz="3200" dirty="0" smtClean="0"/>
              <a:t> </a:t>
            </a:r>
            <a:r>
              <a:rPr lang="en-US" sz="3200" dirty="0" smtClean="0"/>
              <a:t>Smoke-</a:t>
            </a:r>
            <a:r>
              <a:rPr lang="ru-RU" sz="3200" dirty="0" smtClean="0"/>
              <a:t>тесты</a:t>
            </a:r>
          </a:p>
          <a:p>
            <a:pPr marL="342900" indent="-160338">
              <a:lnSpc>
                <a:spcPct val="150000"/>
              </a:lnSpc>
              <a:buFont typeface="+mj-lt"/>
              <a:buAutoNum type="arabicPeriod"/>
              <a:tabLst>
                <a:tab pos="989013" algn="l"/>
              </a:tabLst>
            </a:pPr>
            <a:r>
              <a:rPr lang="ru-RU" sz="3200" dirty="0" smtClean="0"/>
              <a:t> Сложные/трудоемкие</a:t>
            </a:r>
          </a:p>
          <a:p>
            <a:pPr marL="342900" indent="-160338">
              <a:lnSpc>
                <a:spcPct val="150000"/>
              </a:lnSpc>
              <a:buFont typeface="+mj-lt"/>
              <a:buAutoNum type="arabicPeriod"/>
              <a:tabLst>
                <a:tab pos="989013" algn="l"/>
              </a:tabLst>
            </a:pPr>
            <a:r>
              <a:rPr lang="ru-RU" sz="3200" dirty="0" smtClean="0"/>
              <a:t> </a:t>
            </a:r>
            <a:r>
              <a:rPr lang="en-US" sz="3200" dirty="0" smtClean="0"/>
              <a:t>End-to-End </a:t>
            </a:r>
            <a:r>
              <a:rPr lang="ru-RU" sz="3200" dirty="0" smtClean="0"/>
              <a:t>тесты</a:t>
            </a:r>
          </a:p>
          <a:p>
            <a:pPr marL="342900" indent="-160338">
              <a:lnSpc>
                <a:spcPct val="150000"/>
              </a:lnSpc>
              <a:buFont typeface="+mj-lt"/>
              <a:buAutoNum type="arabicPeriod"/>
              <a:tabLst>
                <a:tab pos="989013" algn="l"/>
              </a:tabLst>
            </a:pPr>
            <a:r>
              <a:rPr lang="ru-RU" sz="3200" dirty="0" smtClean="0"/>
              <a:t> </a:t>
            </a:r>
            <a:r>
              <a:rPr lang="ru-RU" sz="3200" dirty="0"/>
              <a:t>Регрессионные </a:t>
            </a:r>
            <a:r>
              <a:rPr lang="ru-RU" sz="3200" dirty="0" smtClean="0"/>
              <a:t>тесты</a:t>
            </a:r>
          </a:p>
          <a:p>
            <a:pPr marL="342900" indent="-160338">
              <a:lnSpc>
                <a:spcPct val="150000"/>
              </a:lnSpc>
              <a:buFont typeface="+mj-lt"/>
              <a:buAutoNum type="arabicPeriod"/>
              <a:tabLst>
                <a:tab pos="989013" algn="l"/>
              </a:tabLst>
            </a:pPr>
            <a:r>
              <a:rPr lang="ru-RU" sz="3200" dirty="0" smtClean="0"/>
              <a:t> Редко меняющиеся</a:t>
            </a:r>
          </a:p>
          <a:p>
            <a:pPr marL="342900" indent="-160338">
              <a:lnSpc>
                <a:spcPct val="150000"/>
              </a:lnSpc>
              <a:buFont typeface="+mj-lt"/>
              <a:buAutoNum type="arabicPeriod"/>
              <a:tabLst>
                <a:tab pos="989013" algn="l"/>
              </a:tabLst>
            </a:pPr>
            <a:r>
              <a:rPr lang="ru-RU" sz="3200" dirty="0" smtClean="0"/>
              <a:t> </a:t>
            </a:r>
            <a:r>
              <a:rPr lang="en-US" sz="3200" dirty="0" smtClean="0"/>
              <a:t>API/UI</a:t>
            </a:r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217569" y="1845424"/>
            <a:ext cx="7163115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219644" y="2579734"/>
            <a:ext cx="7163115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217569" y="3317873"/>
            <a:ext cx="7163115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219644" y="4044943"/>
            <a:ext cx="7163115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215483" y="4795879"/>
            <a:ext cx="7163115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215483" y="5546795"/>
            <a:ext cx="7163115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71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автоматизировать?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ru-RU" sz="2400" dirty="0" smtClean="0">
                <a:solidFill>
                  <a:srgbClr val="00B050"/>
                </a:solidFill>
              </a:rPr>
              <a:t>Регрессионное тестирование</a:t>
            </a:r>
          </a:p>
          <a:p>
            <a:pPr>
              <a:lnSpc>
                <a:spcPct val="160000"/>
              </a:lnSpc>
            </a:pPr>
            <a:r>
              <a:rPr lang="ru-RU" sz="2400" dirty="0">
                <a:solidFill>
                  <a:srgbClr val="00B050"/>
                </a:solidFill>
              </a:rPr>
              <a:t>Рутинные операции</a:t>
            </a:r>
          </a:p>
          <a:p>
            <a:pPr>
              <a:lnSpc>
                <a:spcPct val="160000"/>
              </a:lnSpc>
            </a:pPr>
            <a:r>
              <a:rPr lang="ru-RU" sz="2400" dirty="0" smtClean="0"/>
              <a:t>Допустимы</a:t>
            </a:r>
            <a:r>
              <a:rPr lang="ru-RU" sz="2400" dirty="0"/>
              <a:t>е</a:t>
            </a:r>
            <a:r>
              <a:rPr lang="ru-RU" sz="2400" dirty="0" smtClean="0"/>
              <a:t> конфигурации (аппаратного </a:t>
            </a:r>
            <a:r>
              <a:rPr lang="ru-RU" sz="2400" dirty="0" err="1" smtClean="0"/>
              <a:t>обеспечения,ОС</a:t>
            </a:r>
            <a:r>
              <a:rPr lang="ru-RU" sz="2400" dirty="0" smtClean="0"/>
              <a:t>)</a:t>
            </a:r>
          </a:p>
          <a:p>
            <a:pPr>
              <a:lnSpc>
                <a:spcPct val="160000"/>
              </a:lnSpc>
            </a:pPr>
            <a:r>
              <a:rPr lang="ru-RU" sz="2400" dirty="0" smtClean="0"/>
              <a:t>Нагрузочное тестирование</a:t>
            </a:r>
          </a:p>
          <a:p>
            <a:pPr>
              <a:lnSpc>
                <a:spcPct val="160000"/>
              </a:lnSpc>
            </a:pPr>
            <a:r>
              <a:rPr lang="ru-RU" sz="2400" dirty="0" smtClean="0">
                <a:solidFill>
                  <a:srgbClr val="00B050"/>
                </a:solidFill>
              </a:rPr>
              <a:t>Ввод больших массивов данных</a:t>
            </a:r>
          </a:p>
          <a:p>
            <a:pPr>
              <a:lnSpc>
                <a:spcPct val="160000"/>
              </a:lnSpc>
            </a:pPr>
            <a:r>
              <a:rPr lang="ru-RU" sz="2400" dirty="0" smtClean="0">
                <a:solidFill>
                  <a:srgbClr val="00B050"/>
                </a:solidFill>
              </a:rPr>
              <a:t>Где автоматическая верификация более предпочтительна</a:t>
            </a:r>
          </a:p>
          <a:p>
            <a:pPr lvl="1">
              <a:lnSpc>
                <a:spcPct val="160000"/>
              </a:lnSpc>
            </a:pPr>
            <a:r>
              <a:rPr lang="ru-RU" sz="2400" dirty="0" smtClean="0">
                <a:solidFill>
                  <a:srgbClr val="00B050"/>
                </a:solidFill>
              </a:rPr>
              <a:t>Сложные расчеты</a:t>
            </a:r>
          </a:p>
        </p:txBody>
      </p:sp>
    </p:spTree>
    <p:extLst>
      <p:ext uri="{BB962C8B-B14F-4D97-AF65-F5344CB8AC3E}">
        <p14:creationId xmlns:p14="http://schemas.microsoft.com/office/powerpoint/2010/main" val="369042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автоматизировать (опрос)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880110" lvl="1" indent="-514350">
              <a:lnSpc>
                <a:spcPct val="200000"/>
              </a:lnSpc>
              <a:buClrTx/>
              <a:buSzPct val="100000"/>
              <a:buFont typeface="+mj-lt"/>
              <a:buAutoNum type="arabicPeriod"/>
            </a:pPr>
            <a:r>
              <a:rPr lang="ru-RU" dirty="0" smtClean="0"/>
              <a:t>Скорость выполнения тестов</a:t>
            </a:r>
          </a:p>
          <a:p>
            <a:pPr marL="880110" lvl="1" indent="-514350">
              <a:lnSpc>
                <a:spcPct val="200000"/>
              </a:lnSpc>
              <a:buClrTx/>
              <a:buSzPct val="100000"/>
              <a:buFont typeface="+mj-lt"/>
              <a:buAutoNum type="arabicPeriod"/>
            </a:pPr>
            <a:r>
              <a:rPr lang="ru-RU" dirty="0"/>
              <a:t>Экономия времени </a:t>
            </a:r>
            <a:r>
              <a:rPr lang="ru-RU" dirty="0" err="1"/>
              <a:t>тестировщика</a:t>
            </a:r>
            <a:endParaRPr lang="ru-RU" dirty="0"/>
          </a:p>
          <a:p>
            <a:pPr marL="880110" lvl="1" indent="-514350">
              <a:lnSpc>
                <a:spcPct val="200000"/>
              </a:lnSpc>
              <a:buClrTx/>
              <a:buSzPct val="100000"/>
              <a:buFont typeface="+mj-lt"/>
              <a:buAutoNum type="arabicPeriod"/>
            </a:pPr>
            <a:r>
              <a:rPr lang="ru-RU" dirty="0" smtClean="0"/>
              <a:t>Уверенность </a:t>
            </a:r>
            <a:r>
              <a:rPr lang="ru-RU" dirty="0"/>
              <a:t>разработчика</a:t>
            </a:r>
            <a:endParaRPr lang="en-US" dirty="0"/>
          </a:p>
          <a:p>
            <a:pPr marL="880110" lvl="1" indent="-514350">
              <a:lnSpc>
                <a:spcPct val="200000"/>
              </a:lnSpc>
              <a:buClrTx/>
              <a:buSzPct val="100000"/>
              <a:buFont typeface="+mj-lt"/>
              <a:buAutoNum type="arabicPeriod"/>
            </a:pPr>
            <a:r>
              <a:rPr lang="ru-RU" dirty="0" smtClean="0"/>
              <a:t>Устранить человеческий фактор</a:t>
            </a:r>
          </a:p>
          <a:p>
            <a:pPr marL="880110" lvl="1" indent="-514350">
              <a:lnSpc>
                <a:spcPct val="200000"/>
              </a:lnSpc>
              <a:buClrTx/>
              <a:buSzPct val="100000"/>
              <a:buFont typeface="+mj-lt"/>
              <a:buAutoNum type="arabicPeriod"/>
            </a:pPr>
            <a:r>
              <a:rPr lang="ru-RU" dirty="0" smtClean="0"/>
              <a:t>Опыт в чем-то новом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371600" y="1845424"/>
            <a:ext cx="7220953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373675" y="2735848"/>
            <a:ext cx="7220953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371600" y="3585497"/>
            <a:ext cx="7220953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373675" y="4424077"/>
            <a:ext cx="7220953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380665" y="5297674"/>
            <a:ext cx="7220953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61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автоматизировать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8767570" cy="4495800"/>
          </a:xfrm>
        </p:spPr>
        <p:txBody>
          <a:bodyPr>
            <a:noAutofit/>
          </a:bodyPr>
          <a:lstStyle/>
          <a:p>
            <a:pPr lvl="1"/>
            <a:r>
              <a:rPr lang="ru-RU" sz="3600" dirty="0" smtClean="0">
                <a:solidFill>
                  <a:srgbClr val="00B050"/>
                </a:solidFill>
              </a:rPr>
              <a:t>Исключить человеческий фактор</a:t>
            </a:r>
          </a:p>
          <a:p>
            <a:pPr lvl="2"/>
            <a:r>
              <a:rPr lang="ru-RU" sz="3200" dirty="0" smtClean="0">
                <a:solidFill>
                  <a:srgbClr val="00B050"/>
                </a:solidFill>
              </a:rPr>
              <a:t>надежнее</a:t>
            </a:r>
          </a:p>
          <a:p>
            <a:pPr lvl="1"/>
            <a:r>
              <a:rPr lang="ru-RU" sz="3600" dirty="0" smtClean="0">
                <a:solidFill>
                  <a:srgbClr val="00B050"/>
                </a:solidFill>
              </a:rPr>
              <a:t>Оптимизация использования времени </a:t>
            </a:r>
          </a:p>
          <a:p>
            <a:pPr lvl="2"/>
            <a:r>
              <a:rPr lang="ru-RU" sz="3200" dirty="0" err="1" smtClean="0">
                <a:solidFill>
                  <a:srgbClr val="00B050"/>
                </a:solidFill>
              </a:rPr>
              <a:t>тестировщика</a:t>
            </a:r>
            <a:endParaRPr lang="ru-RU" sz="3200" dirty="0" smtClean="0">
              <a:solidFill>
                <a:srgbClr val="00B050"/>
              </a:solidFill>
            </a:endParaRPr>
          </a:p>
          <a:p>
            <a:pPr lvl="1"/>
            <a:r>
              <a:rPr lang="ru-RU" sz="3600" dirty="0">
                <a:solidFill>
                  <a:srgbClr val="00B050"/>
                </a:solidFill>
              </a:rPr>
              <a:t>Скорость</a:t>
            </a:r>
          </a:p>
          <a:p>
            <a:pPr lvl="1"/>
            <a:r>
              <a:rPr lang="ru-RU" sz="3600" dirty="0" smtClean="0"/>
              <a:t>Автоматический отчет о тестировании</a:t>
            </a:r>
          </a:p>
          <a:p>
            <a:pPr lvl="1"/>
            <a:r>
              <a:rPr lang="ru-RU" sz="3600" dirty="0" smtClean="0"/>
              <a:t>Выполнение в фоне</a:t>
            </a:r>
          </a:p>
        </p:txBody>
      </p:sp>
    </p:spTree>
    <p:extLst>
      <p:ext uri="{BB962C8B-B14F-4D97-AF65-F5344CB8AC3E}">
        <p14:creationId xmlns:p14="http://schemas.microsoft.com/office/powerpoint/2010/main" val="280879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Недостатки (опрос)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ClrTx/>
              <a:buSzPct val="100000"/>
              <a:buFont typeface="+mj-lt"/>
              <a:buAutoNum type="arabicPeriod"/>
            </a:pPr>
            <a:r>
              <a:rPr lang="ru-RU" dirty="0" smtClean="0"/>
              <a:t>Стоимость поддержки</a:t>
            </a:r>
          </a:p>
          <a:p>
            <a:pPr marL="514350" indent="-514350">
              <a:lnSpc>
                <a:spcPct val="150000"/>
              </a:lnSpc>
              <a:buClrTx/>
              <a:buSzPct val="100000"/>
              <a:buFont typeface="+mj-lt"/>
              <a:buAutoNum type="arabicPeriod"/>
            </a:pPr>
            <a:r>
              <a:rPr lang="ru-RU" dirty="0"/>
              <a:t>Стоимость разработки</a:t>
            </a:r>
          </a:p>
          <a:p>
            <a:pPr marL="514350" indent="-514350">
              <a:lnSpc>
                <a:spcPct val="150000"/>
              </a:lnSpc>
              <a:buClrTx/>
              <a:buSzPct val="100000"/>
              <a:buFont typeface="+mj-lt"/>
              <a:buAutoNum type="arabicPeriod"/>
            </a:pPr>
            <a:r>
              <a:rPr lang="ru-RU" dirty="0" smtClean="0"/>
              <a:t>Сложно писать</a:t>
            </a:r>
          </a:p>
          <a:p>
            <a:pPr marL="514350" indent="-514350">
              <a:lnSpc>
                <a:spcPct val="150000"/>
              </a:lnSpc>
              <a:buClrTx/>
              <a:buSzPct val="100000"/>
              <a:buFont typeface="+mj-lt"/>
              <a:buAutoNum type="arabicPeriod"/>
            </a:pPr>
            <a:r>
              <a:rPr lang="ru-RU" dirty="0" smtClean="0"/>
              <a:t>Время</a:t>
            </a:r>
          </a:p>
          <a:p>
            <a:pPr marL="514350" indent="-514350">
              <a:lnSpc>
                <a:spcPct val="150000"/>
              </a:lnSpc>
              <a:buClrTx/>
              <a:buSzPct val="100000"/>
              <a:buFont typeface="+mj-lt"/>
              <a:buAutoNum type="arabicPeriod"/>
            </a:pPr>
            <a:r>
              <a:rPr lang="ru-RU" dirty="0"/>
              <a:t>Качество должно быть выше</a:t>
            </a:r>
          </a:p>
          <a:p>
            <a:pPr marL="514350" indent="-514350">
              <a:lnSpc>
                <a:spcPct val="150000"/>
              </a:lnSpc>
              <a:buClrTx/>
              <a:buSzPct val="100000"/>
              <a:buFont typeface="+mj-lt"/>
              <a:buAutoNum type="arabicPeriod"/>
            </a:pPr>
            <a:r>
              <a:rPr lang="ru-RU" dirty="0" smtClean="0"/>
              <a:t>НЕ </a:t>
            </a:r>
            <a:r>
              <a:rPr lang="en-US" dirty="0" smtClean="0"/>
              <a:t>ad-hoc </a:t>
            </a:r>
            <a:r>
              <a:rPr lang="ru-RU" dirty="0" smtClean="0"/>
              <a:t>тестирование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81669" y="1758972"/>
            <a:ext cx="7172640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083744" y="2493282"/>
            <a:ext cx="7172640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081669" y="3231421"/>
            <a:ext cx="7172640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083744" y="3958491"/>
            <a:ext cx="7172640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079583" y="4687125"/>
            <a:ext cx="7172640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079583" y="5398118"/>
            <a:ext cx="7172640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412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Недостатки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>
                <a:solidFill>
                  <a:srgbClr val="00B050"/>
                </a:solidFill>
              </a:rPr>
              <a:t>Стоимость и время разработки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rgbClr val="00B050"/>
                </a:solidFill>
              </a:rPr>
              <a:t>Квалификация </a:t>
            </a:r>
            <a:r>
              <a:rPr lang="ru-RU" dirty="0" err="1" smtClean="0">
                <a:solidFill>
                  <a:srgbClr val="00B050"/>
                </a:solidFill>
              </a:rPr>
              <a:t>автоматизатора</a:t>
            </a:r>
            <a:endParaRPr lang="ru-RU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rgbClr val="00B050"/>
                </a:solidFill>
              </a:rPr>
              <a:t>Затраты </a:t>
            </a:r>
            <a:r>
              <a:rPr lang="ru-RU" dirty="0">
                <a:solidFill>
                  <a:srgbClr val="00B050"/>
                </a:solidFill>
              </a:rPr>
              <a:t>на поддержку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Однотипность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Разработка </a:t>
            </a:r>
            <a:r>
              <a:rPr lang="ru-RU" dirty="0"/>
              <a:t>каркаса – большие </a:t>
            </a:r>
            <a:r>
              <a:rPr lang="ru-RU" dirty="0" smtClean="0"/>
              <a:t>затраты</a:t>
            </a:r>
          </a:p>
        </p:txBody>
      </p:sp>
    </p:spTree>
    <p:extLst>
      <p:ext uri="{BB962C8B-B14F-4D97-AF65-F5344CB8AC3E}">
        <p14:creationId xmlns:p14="http://schemas.microsoft.com/office/powerpoint/2010/main" val="287026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Внедрение </a:t>
            </a:r>
            <a:r>
              <a:rPr lang="en-US" dirty="0" smtClean="0"/>
              <a:t>UI </a:t>
            </a:r>
            <a:r>
              <a:rPr lang="ru-RU" dirty="0" smtClean="0"/>
              <a:t>тестов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Версионирование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Наличие окружений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Тесты </a:t>
            </a:r>
            <a:r>
              <a:rPr lang="en-US" dirty="0" smtClean="0"/>
              <a:t>environment-agnostic</a:t>
            </a:r>
          </a:p>
          <a:p>
            <a:pPr lvl="1">
              <a:lnSpc>
                <a:spcPct val="150000"/>
              </a:lnSpc>
            </a:pPr>
            <a:r>
              <a:rPr lang="ru-RU" dirty="0" smtClean="0"/>
              <a:t>Все различия в конфигурации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Специальный пользователь</a:t>
            </a:r>
          </a:p>
          <a:p>
            <a:pPr lvl="1">
              <a:lnSpc>
                <a:spcPct val="150000"/>
              </a:lnSpc>
            </a:pPr>
            <a:r>
              <a:rPr lang="ru-RU" dirty="0" smtClean="0"/>
              <a:t>Удалить позже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Cleanup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5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Кто я</a:t>
            </a:r>
            <a:endParaRPr lang="ru-RU" dirty="0"/>
          </a:p>
        </p:txBody>
      </p:sp>
      <p:sp>
        <p:nvSpPr>
          <p:cNvPr id="4" name="AutoShape 2" descr="https://pp.vk.me/c628829/v628829023/152f9/5ypLHTN8OQg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3599983" y="2766172"/>
            <a:ext cx="2085278" cy="2118733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6485980" y="1854200"/>
            <a:ext cx="1718219" cy="164697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EPAM</a:t>
            </a:r>
            <a:endParaRPr lang="ru-RU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5647160" y="4559351"/>
            <a:ext cx="1820439" cy="176524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JAVA</a:t>
            </a:r>
            <a:endParaRPr lang="ru-RU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333500" y="4131837"/>
            <a:ext cx="1054101" cy="99263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LEAD</a:t>
            </a:r>
            <a:endParaRPr lang="ru-RU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2133601" y="1562100"/>
            <a:ext cx="1173472" cy="12040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TDD</a:t>
            </a:r>
            <a:endParaRPr lang="ru-RU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66585" y="48730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cxnSp>
        <p:nvCxnSpPr>
          <p:cNvPr id="16" name="Прямая соединительная линия 15"/>
          <p:cNvCxnSpPr>
            <a:stCxn id="12" idx="5"/>
            <a:endCxn id="5" idx="1"/>
          </p:cNvCxnSpPr>
          <p:nvPr/>
        </p:nvCxnSpPr>
        <p:spPr>
          <a:xfrm>
            <a:off x="3135222" y="2589840"/>
            <a:ext cx="770143" cy="4866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H="1">
            <a:off x="5605983" y="2955073"/>
            <a:ext cx="943498" cy="36799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endCxn id="5" idx="5"/>
          </p:cNvCxnSpPr>
          <p:nvPr/>
        </p:nvCxnSpPr>
        <p:spPr>
          <a:xfrm flipH="1" flipV="1">
            <a:off x="5379879" y="4574624"/>
            <a:ext cx="452209" cy="31028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H="1">
            <a:off x="2334321" y="4187954"/>
            <a:ext cx="1345581" cy="26138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189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Авто-тесты – Вариант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Unit-</a:t>
            </a:r>
            <a:r>
              <a:rPr lang="ru-RU" dirty="0" smtClean="0"/>
              <a:t>тесты</a:t>
            </a:r>
          </a:p>
          <a:p>
            <a:r>
              <a:rPr lang="en-US" dirty="0" smtClean="0"/>
              <a:t>Integration-</a:t>
            </a:r>
            <a:r>
              <a:rPr lang="ru-RU" dirty="0" smtClean="0"/>
              <a:t>тесты</a:t>
            </a:r>
          </a:p>
          <a:p>
            <a:r>
              <a:rPr lang="ru-RU" dirty="0" smtClean="0"/>
              <a:t>Ручное тестирование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41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Авто-тесты – Вариант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Unit-</a:t>
            </a:r>
            <a:r>
              <a:rPr lang="ru-RU" dirty="0" smtClean="0"/>
              <a:t>тесты</a:t>
            </a:r>
          </a:p>
          <a:p>
            <a:r>
              <a:rPr lang="en-US" dirty="0" smtClean="0"/>
              <a:t>Integration-</a:t>
            </a:r>
            <a:r>
              <a:rPr lang="ru-RU" dirty="0" smtClean="0"/>
              <a:t>тесты</a:t>
            </a:r>
          </a:p>
          <a:p>
            <a:r>
              <a:rPr lang="en-US" dirty="0" smtClean="0"/>
              <a:t>UI-</a:t>
            </a:r>
            <a:r>
              <a:rPr lang="ru-RU" dirty="0" smtClean="0"/>
              <a:t>тесты</a:t>
            </a:r>
          </a:p>
          <a:p>
            <a:r>
              <a:rPr lang="ru-RU" dirty="0" smtClean="0"/>
              <a:t>+ немножечко ручного тестирования…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60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Другие виды тестирования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smtClean="0"/>
              <a:t>Статический анализ кода</a:t>
            </a:r>
            <a:endParaRPr lang="en-US" smtClean="0"/>
          </a:p>
          <a:p>
            <a:pPr lvl="1"/>
            <a:r>
              <a:rPr lang="ru-RU" smtClean="0"/>
              <a:t>Тоже часть </a:t>
            </a:r>
            <a:r>
              <a:rPr lang="en-US" smtClean="0"/>
              <a:t>Continuous Integration</a:t>
            </a:r>
            <a:endParaRPr lang="ru-RU" smtClean="0"/>
          </a:p>
          <a:p>
            <a:r>
              <a:rPr lang="en-US" smtClean="0"/>
              <a:t>Fuzz testing</a:t>
            </a:r>
          </a:p>
          <a:p>
            <a:pPr lvl="1"/>
            <a:r>
              <a:rPr lang="ru-RU" smtClean="0"/>
              <a:t>Тестирование на основе случайно сгенерированных данных</a:t>
            </a:r>
          </a:p>
          <a:p>
            <a:r>
              <a:rPr lang="en-US" smtClean="0"/>
              <a:t>Mutation testing</a:t>
            </a:r>
          </a:p>
          <a:p>
            <a:pPr lvl="1"/>
            <a:r>
              <a:rPr lang="en-US" smtClean="0"/>
              <a:t>TODO: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7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и ответы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700" dirty="0">
                <a:latin typeface="Calibri" pitchFamily="34" charset="0"/>
                <a:cs typeface="Calibri" pitchFamily="34" charset="0"/>
              </a:rPr>
              <a:t>?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76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400" dirty="0" smtClean="0"/>
              <a:t>Спасибо за внимание!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5430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тестирования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ru-RU" sz="4000" dirty="0" smtClean="0"/>
              <a:t>Ручное</a:t>
            </a:r>
          </a:p>
          <a:p>
            <a:pPr>
              <a:lnSpc>
                <a:spcPct val="150000"/>
              </a:lnSpc>
            </a:pPr>
            <a:r>
              <a:rPr lang="ru-RU" sz="4000" dirty="0" smtClean="0"/>
              <a:t>Автоматизированное</a:t>
            </a:r>
          </a:p>
          <a:p>
            <a:pPr lvl="1">
              <a:lnSpc>
                <a:spcPct val="150000"/>
              </a:lnSpc>
            </a:pPr>
            <a:r>
              <a:rPr lang="ru-RU" sz="3600" dirty="0" smtClean="0"/>
              <a:t>На уровне кода</a:t>
            </a:r>
          </a:p>
          <a:p>
            <a:pPr lvl="2">
              <a:lnSpc>
                <a:spcPct val="150000"/>
              </a:lnSpc>
            </a:pPr>
            <a:r>
              <a:rPr lang="ru-RU" sz="3200" dirty="0" smtClean="0"/>
              <a:t>Модульное (</a:t>
            </a:r>
            <a:r>
              <a:rPr lang="en-US" sz="3200" dirty="0" smtClean="0"/>
              <a:t>unit)</a:t>
            </a:r>
            <a:endParaRPr lang="ru-RU" sz="3200" dirty="0" smtClean="0"/>
          </a:p>
          <a:p>
            <a:pPr lvl="1">
              <a:lnSpc>
                <a:spcPct val="150000"/>
              </a:lnSpc>
            </a:pPr>
            <a:r>
              <a:rPr lang="ru-RU" sz="3600" dirty="0" smtClean="0"/>
              <a:t>На уровне интерфейса пользователя (</a:t>
            </a:r>
            <a:r>
              <a:rPr lang="en-US" sz="3600" dirty="0" smtClean="0"/>
              <a:t>service/API/GUI)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0080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759" y="365125"/>
            <a:ext cx="7888070" cy="804769"/>
          </a:xfrm>
        </p:spPr>
        <p:txBody>
          <a:bodyPr/>
          <a:lstStyle/>
          <a:p>
            <a:r>
              <a:rPr lang="ru-RU" dirty="0" smtClean="0"/>
              <a:t>Пирамида тестирования</a:t>
            </a:r>
            <a:endParaRPr lang="ru-RU" dirty="0"/>
          </a:p>
        </p:txBody>
      </p:sp>
      <p:pic>
        <p:nvPicPr>
          <p:cNvPr id="1026" name="Picture 2" descr="http://cdn2.hubspot.net/hub/428395/file-1851610945-png/blog-files/automation-pyramid.png?t=141581500189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61" y="1537855"/>
            <a:ext cx="6435138" cy="501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9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Типы автоматизированных тестов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54" y="1600199"/>
            <a:ext cx="8154816" cy="4742411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Unit</a:t>
            </a:r>
          </a:p>
          <a:p>
            <a:r>
              <a:rPr lang="en-US" dirty="0" smtClean="0"/>
              <a:t>Integration</a:t>
            </a:r>
            <a:endParaRPr lang="en-US" dirty="0"/>
          </a:p>
          <a:p>
            <a:r>
              <a:rPr lang="ru-RU" sz="2800" dirty="0" smtClean="0"/>
              <a:t>Уровень интерфейса пользователя</a:t>
            </a:r>
          </a:p>
          <a:p>
            <a:pPr lvl="1"/>
            <a:r>
              <a:rPr lang="ru-RU" dirty="0" smtClean="0"/>
              <a:t> Функциональные</a:t>
            </a:r>
          </a:p>
          <a:p>
            <a:pPr lvl="2"/>
            <a:r>
              <a:rPr lang="ru-RU" dirty="0" smtClean="0"/>
              <a:t>Имитируют пользователя</a:t>
            </a:r>
            <a:endParaRPr lang="en-US" dirty="0" smtClean="0"/>
          </a:p>
          <a:p>
            <a:pPr lvl="2"/>
            <a:r>
              <a:rPr lang="en-US" dirty="0" smtClean="0"/>
              <a:t>Selenium</a:t>
            </a:r>
            <a:endParaRPr lang="ru-RU" dirty="0" smtClean="0"/>
          </a:p>
          <a:p>
            <a:r>
              <a:rPr lang="ru-RU" dirty="0" smtClean="0"/>
              <a:t>Другие</a:t>
            </a:r>
          </a:p>
          <a:p>
            <a:pPr lvl="1"/>
            <a:r>
              <a:rPr lang="ru-RU" dirty="0" smtClean="0"/>
              <a:t>Нагрузочные</a:t>
            </a:r>
          </a:p>
          <a:p>
            <a:pPr lvl="1"/>
            <a:r>
              <a:rPr lang="en-US" dirty="0" smtClean="0"/>
              <a:t>Usability</a:t>
            </a:r>
          </a:p>
        </p:txBody>
      </p:sp>
    </p:spTree>
    <p:extLst>
      <p:ext uri="{BB962C8B-B14F-4D97-AF65-F5344CB8AC3E}">
        <p14:creationId xmlns:p14="http://schemas.microsoft.com/office/powerpoint/2010/main" val="84807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Unit/Integration </a:t>
            </a:r>
            <a:r>
              <a:rPr lang="ru-RU" dirty="0" smtClean="0"/>
              <a:t>тесты</a:t>
            </a:r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sz="quarter" idx="1"/>
          </p:nvPr>
        </p:nvSpPr>
        <p:spPr>
          <a:xfrm>
            <a:off x="612754" y="2040680"/>
            <a:ext cx="3870036" cy="36761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u="sng" dirty="0" smtClean="0">
                <a:solidFill>
                  <a:schemeClr val="tx2"/>
                </a:solidFill>
              </a:rPr>
              <a:t>Unit</a:t>
            </a:r>
            <a:endParaRPr lang="ru-RU" sz="3600" u="sng" dirty="0" smtClean="0">
              <a:solidFill>
                <a:schemeClr val="tx2"/>
              </a:solidFill>
            </a:endParaRPr>
          </a:p>
          <a:p>
            <a:r>
              <a:rPr lang="ru-RU" sz="3600" dirty="0" smtClean="0"/>
              <a:t>Классы</a:t>
            </a:r>
          </a:p>
          <a:p>
            <a:r>
              <a:rPr lang="ru-RU" sz="3600" dirty="0" smtClean="0"/>
              <a:t>Компоненты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549709" y="2087938"/>
            <a:ext cx="4572000" cy="248786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600" u="sng" dirty="0" smtClean="0">
                <a:solidFill>
                  <a:schemeClr val="tx2"/>
                </a:solidFill>
              </a:rPr>
              <a:t>Integration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ru-RU" sz="3600" dirty="0"/>
              <a:t>Связи компонентов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ru-RU" sz="3600" dirty="0" smtClean="0"/>
              <a:t>Связ</a:t>
            </a:r>
            <a:r>
              <a:rPr lang="ru-RU" sz="3600" dirty="0"/>
              <a:t>и</a:t>
            </a:r>
            <a:r>
              <a:rPr lang="ru-RU" sz="3600" dirty="0" smtClean="0"/>
              <a:t> </a:t>
            </a:r>
            <a:r>
              <a:rPr lang="ru-RU" sz="3600" dirty="0"/>
              <a:t>с </a:t>
            </a:r>
            <a:r>
              <a:rPr lang="ru-RU" sz="3600" dirty="0" smtClean="0"/>
              <a:t>внешними </a:t>
            </a:r>
            <a:r>
              <a:rPr lang="ru-RU" sz="3600" dirty="0"/>
              <a:t>системами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54007" y="1340798"/>
            <a:ext cx="3372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Что тестирует?</a:t>
            </a:r>
            <a:endParaRPr lang="ru-RU" sz="4000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4340302" y="2252546"/>
            <a:ext cx="0" cy="2107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713679" y="4575799"/>
            <a:ext cx="81292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61754" y="4739273"/>
            <a:ext cx="42165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TDD</a:t>
            </a:r>
          </a:p>
          <a:p>
            <a:pPr algn="ctr"/>
            <a:r>
              <a:rPr lang="en-US" sz="3600" dirty="0" smtClean="0"/>
              <a:t>Continuous Integration</a:t>
            </a:r>
          </a:p>
        </p:txBody>
      </p:sp>
    </p:spTree>
    <p:extLst>
      <p:ext uri="{BB962C8B-B14F-4D97-AF65-F5344CB8AC3E}">
        <p14:creationId xmlns:p14="http://schemas.microsoft.com/office/powerpoint/2010/main" val="1227181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759" y="365126"/>
            <a:ext cx="7888070" cy="1019922"/>
          </a:xfrm>
        </p:spPr>
        <p:txBody>
          <a:bodyPr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Unit</a:t>
            </a:r>
            <a:r>
              <a:rPr lang="en-US" dirty="0"/>
              <a:t> </a:t>
            </a:r>
            <a:r>
              <a:rPr lang="ru-RU" dirty="0" smtClean="0"/>
              <a:t>тесты</a:t>
            </a:r>
            <a:r>
              <a:rPr lang="en-US" dirty="0" smtClean="0"/>
              <a:t>: </a:t>
            </a:r>
            <a:r>
              <a:rPr lang="ru-RU" dirty="0" smtClean="0"/>
              <a:t>Инструменты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28759" y="1492624"/>
            <a:ext cx="7888070" cy="4684339"/>
          </a:xfrm>
        </p:spPr>
        <p:txBody>
          <a:bodyPr>
            <a:normAutofit/>
          </a:bodyPr>
          <a:lstStyle/>
          <a:p>
            <a:pPr lvl="1">
              <a:lnSpc>
                <a:spcPct val="200000"/>
              </a:lnSpc>
            </a:pPr>
            <a:r>
              <a:rPr lang="en-US" sz="4000" dirty="0" err="1" smtClean="0"/>
              <a:t>JUnit</a:t>
            </a:r>
            <a:endParaRPr lang="en-US" sz="4000" dirty="0" smtClean="0"/>
          </a:p>
          <a:p>
            <a:pPr lvl="1">
              <a:lnSpc>
                <a:spcPct val="200000"/>
              </a:lnSpc>
            </a:pPr>
            <a:r>
              <a:rPr lang="en-US" sz="4000" dirty="0" err="1" smtClean="0"/>
              <a:t>TestNG</a:t>
            </a:r>
            <a:r>
              <a:rPr lang="en-US" sz="4000" dirty="0" smtClean="0"/>
              <a:t> </a:t>
            </a:r>
            <a:endParaRPr lang="ru-RU" sz="4000" dirty="0" smtClean="0"/>
          </a:p>
          <a:p>
            <a:pPr lvl="1">
              <a:lnSpc>
                <a:spcPct val="200000"/>
              </a:lnSpc>
            </a:pPr>
            <a:r>
              <a:rPr lang="en-US" sz="4000" dirty="0" smtClean="0"/>
              <a:t>Mock-</a:t>
            </a:r>
            <a:r>
              <a:rPr lang="ru-RU" sz="4000" dirty="0" err="1" smtClean="0"/>
              <a:t>фреймворки</a:t>
            </a:r>
            <a:endParaRPr lang="en-US" sz="4000" dirty="0" smtClean="0"/>
          </a:p>
          <a:p>
            <a:pPr lvl="1">
              <a:lnSpc>
                <a:spcPct val="200000"/>
              </a:lnSpc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95923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759" y="365126"/>
            <a:ext cx="7888070" cy="1006475"/>
          </a:xfrm>
        </p:spPr>
        <p:txBody>
          <a:bodyPr/>
          <a:lstStyle/>
          <a:p>
            <a:r>
              <a:rPr lang="en-US" dirty="0" smtClean="0"/>
              <a:t>Integration </a:t>
            </a:r>
            <a:r>
              <a:rPr lang="ru-RU" dirty="0" smtClean="0"/>
              <a:t>тесты</a:t>
            </a:r>
            <a:r>
              <a:rPr lang="en-US" dirty="0" smtClean="0"/>
              <a:t>: </a:t>
            </a:r>
            <a:r>
              <a:rPr lang="ru-RU" dirty="0" smtClean="0"/>
              <a:t>Инструменты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28759" y="1479176"/>
            <a:ext cx="7888070" cy="46977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 smtClean="0"/>
              <a:t>Тестирование с помощью </a:t>
            </a:r>
            <a:r>
              <a:rPr lang="ru-RU" sz="2800" dirty="0" err="1" smtClean="0"/>
              <a:t>фейков</a:t>
            </a:r>
            <a:endParaRPr lang="ru-RU" sz="2800" dirty="0" smtClean="0"/>
          </a:p>
          <a:p>
            <a:r>
              <a:rPr lang="ru-RU" sz="2800" dirty="0" smtClean="0"/>
              <a:t> Базы данных</a:t>
            </a:r>
          </a:p>
          <a:p>
            <a:pPr lvl="1">
              <a:buFontTx/>
              <a:buChar char="-"/>
            </a:pPr>
            <a:r>
              <a:rPr lang="en-US" sz="2400" dirty="0" smtClean="0"/>
              <a:t>In-memory fakes</a:t>
            </a:r>
            <a:r>
              <a:rPr lang="ru-RU" sz="2400" dirty="0" smtClean="0"/>
              <a:t> (</a:t>
            </a:r>
            <a:r>
              <a:rPr lang="en-US" sz="2400" dirty="0" smtClean="0"/>
              <a:t>H2/derby/</a:t>
            </a:r>
            <a:r>
              <a:rPr lang="en-US" sz="2400" dirty="0" err="1" smtClean="0"/>
              <a:t>sqlite</a:t>
            </a:r>
            <a:r>
              <a:rPr lang="ru-RU" sz="2400" dirty="0" smtClean="0"/>
              <a:t>)</a:t>
            </a:r>
            <a:endParaRPr lang="en-US" sz="2400" dirty="0" smtClean="0"/>
          </a:p>
          <a:p>
            <a:pPr lvl="1">
              <a:buFontTx/>
              <a:buChar char="-"/>
            </a:pPr>
            <a:r>
              <a:rPr lang="ru-RU" sz="2400" dirty="0" smtClean="0"/>
              <a:t>Или отдельный инстанс для тестирования</a:t>
            </a:r>
          </a:p>
          <a:p>
            <a:r>
              <a:rPr lang="ru-RU" sz="2800" dirty="0" smtClean="0"/>
              <a:t>Файловая система</a:t>
            </a:r>
          </a:p>
          <a:p>
            <a:pPr lvl="1">
              <a:buFontTx/>
              <a:buChar char="-"/>
            </a:pPr>
            <a:r>
              <a:rPr lang="en-US" sz="2400" dirty="0" smtClean="0"/>
              <a:t>Commons VFS</a:t>
            </a:r>
          </a:p>
          <a:p>
            <a:pPr lvl="1">
              <a:buFontTx/>
              <a:buChar char="-"/>
            </a:pPr>
            <a:r>
              <a:rPr lang="en-US" sz="2400" dirty="0" smtClean="0"/>
              <a:t>Java 7: </a:t>
            </a:r>
            <a:r>
              <a:rPr lang="en-US" sz="2400" dirty="0" err="1" smtClean="0"/>
              <a:t>jimfs</a:t>
            </a:r>
            <a:endParaRPr lang="en-US" sz="2400" dirty="0" smtClean="0"/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REST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Сервисы</a:t>
            </a: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 lvl="1">
              <a:buFontTx/>
              <a:buChar char="-"/>
            </a:pPr>
            <a:r>
              <a:rPr lang="en-US" sz="2400" dirty="0" err="1" smtClean="0"/>
              <a:t>MockServer</a:t>
            </a:r>
            <a:endParaRPr lang="en-US" sz="2400" dirty="0" smtClean="0"/>
          </a:p>
          <a:p>
            <a:pPr lvl="1">
              <a:buFontTx/>
              <a:buChar char="-"/>
            </a:pPr>
            <a:r>
              <a:rPr lang="en-US" sz="2400" dirty="0" smtClean="0"/>
              <a:t>Jetty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208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759" y="365126"/>
            <a:ext cx="7888070" cy="1060263"/>
          </a:xfrm>
        </p:spPr>
        <p:txBody>
          <a:bodyPr/>
          <a:lstStyle/>
          <a:p>
            <a:r>
              <a:rPr lang="ru-RU" dirty="0" smtClean="0"/>
              <a:t>Функциональное тестирование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28759" y="1465728"/>
            <a:ext cx="7888070" cy="513677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ATDD (Acceptance TDD)</a:t>
            </a:r>
          </a:p>
          <a:p>
            <a:r>
              <a:rPr lang="ru-RU" sz="3200" dirty="0" smtClean="0"/>
              <a:t>Нестабильны</a:t>
            </a:r>
          </a:p>
          <a:p>
            <a:r>
              <a:rPr lang="ru-RU" sz="3200" dirty="0" smtClean="0"/>
              <a:t>Медленны</a:t>
            </a:r>
            <a:endParaRPr lang="en-US" sz="3200" dirty="0" smtClean="0"/>
          </a:p>
          <a:p>
            <a:r>
              <a:rPr lang="ru-RU" sz="3200" dirty="0" smtClean="0"/>
              <a:t>Запускаются против выделенного окружения</a:t>
            </a:r>
          </a:p>
          <a:p>
            <a:r>
              <a:rPr lang="ru-RU" sz="3200" dirty="0" smtClean="0"/>
              <a:t>Не часть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Continuous Integration</a:t>
            </a:r>
            <a:r>
              <a:rPr lang="ru-RU" sz="3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3200" i="1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3200" i="1" dirty="0" smtClean="0">
                <a:latin typeface="Calibri" pitchFamily="34" charset="0"/>
                <a:cs typeface="Calibri" pitchFamily="34" charset="0"/>
              </a:rPr>
              <a:t>smoke test)</a:t>
            </a:r>
          </a:p>
          <a:p>
            <a:r>
              <a:rPr lang="en-US" sz="3200" dirty="0" smtClean="0">
                <a:latin typeface="Calibri" pitchFamily="34" charset="0"/>
                <a:cs typeface="Calibri" pitchFamily="34" charset="0"/>
              </a:rPr>
              <a:t>Selenium (</a:t>
            </a:r>
            <a:r>
              <a:rPr lang="en-US" sz="2800" dirty="0" err="1" smtClean="0"/>
              <a:t>Selenide</a:t>
            </a:r>
            <a:r>
              <a:rPr lang="en-US" sz="2800" dirty="0" smtClean="0"/>
              <a:t>, Headless drivers)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497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бычная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бычная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416</TotalTime>
  <Words>716</Words>
  <Application>Microsoft Office PowerPoint</Application>
  <PresentationFormat>Произвольный</PresentationFormat>
  <Paragraphs>204</Paragraphs>
  <Slides>24</Slides>
  <Notes>9</Notes>
  <HiddenSlides>4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Обычная</vt:lpstr>
      <vt:lpstr>Презентация PowerPoint</vt:lpstr>
      <vt:lpstr>Кто я</vt:lpstr>
      <vt:lpstr>Типы тестирования </vt:lpstr>
      <vt:lpstr>Пирамида тестирования</vt:lpstr>
      <vt:lpstr>Типы автоматизированных тестов</vt:lpstr>
      <vt:lpstr>Unit/Integration тесты</vt:lpstr>
      <vt:lpstr>Unit тесты: Инструменты</vt:lpstr>
      <vt:lpstr>Integration тесты: Инструменты</vt:lpstr>
      <vt:lpstr>Функциональное тестирование</vt:lpstr>
      <vt:lpstr>Нагрузочное тестирование (Jmeter)</vt:lpstr>
      <vt:lpstr>Можем ли все автоматизировать?</vt:lpstr>
      <vt:lpstr>Можно ли все автоматизировать (опрос)?</vt:lpstr>
      <vt:lpstr>Что автоматизировать (опрос)</vt:lpstr>
      <vt:lpstr>Что автоматизировать?</vt:lpstr>
      <vt:lpstr>Зачем автоматизировать (опрос)</vt:lpstr>
      <vt:lpstr>Зачем автоматизировать</vt:lpstr>
      <vt:lpstr>Недостатки (опрос)</vt:lpstr>
      <vt:lpstr>Недостатки</vt:lpstr>
      <vt:lpstr>Внедрение UI тестов</vt:lpstr>
      <vt:lpstr>Авто-тесты – Вариант 1</vt:lpstr>
      <vt:lpstr>Авто-тесты – Вариант 2</vt:lpstr>
      <vt:lpstr>Другие виды тестирования</vt:lpstr>
      <vt:lpstr>Вопросы и ответы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Катя</dc:creator>
  <cp:lastModifiedBy>kelt</cp:lastModifiedBy>
  <cp:revision>59</cp:revision>
  <dcterms:created xsi:type="dcterms:W3CDTF">2016-05-08T19:03:38Z</dcterms:created>
  <dcterms:modified xsi:type="dcterms:W3CDTF">2016-05-24T19:50:10Z</dcterms:modified>
</cp:coreProperties>
</file>