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0"/>
  </p:notesMasterIdLst>
  <p:handoutMasterIdLst>
    <p:handoutMasterId r:id="rId31"/>
  </p:handoutMasterIdLst>
  <p:sldIdLst>
    <p:sldId id="478" r:id="rId5"/>
    <p:sldId id="464" r:id="rId6"/>
    <p:sldId id="497" r:id="rId7"/>
    <p:sldId id="525" r:id="rId8"/>
    <p:sldId id="498" r:id="rId9"/>
    <p:sldId id="526" r:id="rId10"/>
    <p:sldId id="499" r:id="rId11"/>
    <p:sldId id="527" r:id="rId12"/>
    <p:sldId id="528" r:id="rId13"/>
    <p:sldId id="529" r:id="rId14"/>
    <p:sldId id="530" r:id="rId15"/>
    <p:sldId id="531" r:id="rId16"/>
    <p:sldId id="532" r:id="rId17"/>
    <p:sldId id="533" r:id="rId18"/>
    <p:sldId id="534" r:id="rId19"/>
    <p:sldId id="500" r:id="rId20"/>
    <p:sldId id="535" r:id="rId21"/>
    <p:sldId id="536" r:id="rId22"/>
    <p:sldId id="537" r:id="rId23"/>
    <p:sldId id="541" r:id="rId24"/>
    <p:sldId id="538" r:id="rId25"/>
    <p:sldId id="539" r:id="rId26"/>
    <p:sldId id="540" r:id="rId27"/>
    <p:sldId id="496" r:id="rId28"/>
    <p:sldId id="446" r:id="rId29"/>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4815" autoAdjust="0"/>
  </p:normalViewPr>
  <p:slideViewPr>
    <p:cSldViewPr snapToGrid="0">
      <p:cViewPr>
        <p:scale>
          <a:sx n="66" d="100"/>
          <a:sy n="66" d="100"/>
        </p:scale>
        <p:origin x="906" y="618"/>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a:t>
            </a:r>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412157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a:t>
            </a:r>
            <a:r>
              <a:rPr lang="en-US" dirty="0" err="1" smtClean="0"/>
              <a:t>degine</a:t>
            </a:r>
            <a:r>
              <a:rPr lang="en-US" dirty="0" smtClean="0"/>
              <a:t> 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endParaRPr lang="en-US" dirty="0" smtClean="0"/>
          </a:p>
          <a:p>
            <a:r>
              <a:rPr lang="en-US" baseline="0" dirty="0" smtClean="0"/>
              <a:t>In 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(simple exception as NPE) we can use retry and redelivery, but what if the lights went down or consumer suddenly just died?</a:t>
            </a:r>
          </a:p>
          <a:p>
            <a:r>
              <a:rPr lang="en-US" baseline="0" dirty="0" smtClean="0"/>
              <a:t>CLIENT_ACKNOWLEDGE 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after full processing. This mode solves all issues on consumer, but does not solve following issue on producer</a:t>
            </a:r>
            <a:r>
              <a:rPr lang="ru-RU" baseline="0" dirty="0" smtClean="0"/>
              <a:t>:</a:t>
            </a:r>
          </a:p>
          <a:p>
            <a:r>
              <a:rPr lang="en-US" baseline="0" dirty="0" smtClean="0"/>
              <a:t>Let’s imagine producer stores record about order in DB and sends message about order to consumer, after that (with help of aspect oriented programming) commits changes to DB. Consumer reads record from DB and does something with it.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a:p>
            <a:r>
              <a:rPr lang="en-US" baseline="0" dirty="0" smtClean="0"/>
              <a:t>To change this behavior, we can use deferred routes.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which 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exception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Our agenda would be to:</a:t>
            </a:r>
          </a:p>
          <a:p>
            <a:pPr marL="228600" indent="-228600">
              <a:buAutoNum type="arabicPeriod"/>
            </a:pPr>
            <a:r>
              <a:rPr lang="en-US" baseline="0" dirty="0" smtClean="0"/>
              <a:t>First briefly review what is camel</a:t>
            </a:r>
          </a:p>
          <a:p>
            <a:pPr marL="228600" indent="-228600">
              <a:buAutoNum type="arabicPeriod"/>
            </a:pPr>
            <a:r>
              <a:rPr lang="en-US" baseline="0" dirty="0" smtClean="0"/>
              <a:t>Talk about </a:t>
            </a:r>
            <a:r>
              <a:rPr lang="en-US" baseline="0" dirty="0" err="1" smtClean="0"/>
              <a:t>async</a:t>
            </a:r>
            <a:r>
              <a:rPr lang="en-US" baseline="0" dirty="0" smtClean="0"/>
              <a:t> processing and using broker for </a:t>
            </a:r>
            <a:r>
              <a:rPr lang="en-US" baseline="0" dirty="0" err="1" smtClean="0"/>
              <a:t>async</a:t>
            </a:r>
            <a:r>
              <a:rPr lang="en-US" baseline="0" dirty="0" smtClean="0"/>
              <a:t> processing</a:t>
            </a:r>
          </a:p>
          <a:p>
            <a:pPr marL="228600" indent="-228600">
              <a:buAutoNum type="arabicPeriod"/>
            </a:pPr>
            <a:r>
              <a:rPr lang="en-US" baseline="0" dirty="0" smtClean="0"/>
              <a:t>The main goal of this talk is share practical advices we’ve collected during work on our project that requires high reliability and fault tolerance. What issues we faced with and how we solved it.</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a:p>
            <a:r>
              <a:rPr lang="en-US" baseline="0" dirty="0" smtClean="0"/>
              <a:t>To change this behavior, we can use deferred routes.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Camel tries to be very lightweight framework and all components that developer writes – mostly POJOs that could be easily tested with unit tests</a:t>
            </a:r>
          </a:p>
          <a:p>
            <a:r>
              <a:rPr lang="en-US" baseline="0" dirty="0" smtClean="0"/>
              <a:t>But developer writes routes as well, so it would be nice to test them too. And if routes involve broker, it would be nice to use it too to check correct integration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start 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Camel has own mocks that allow</a:t>
            </a:r>
            <a:r>
              <a:rPr lang="en-US" baseline="0" dirty="0" smtClean="0"/>
              <a:t> to specify a mock object as endpoint, make 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and allows to use annotations for dependency injection in test classes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Async</a:t>
            </a:r>
            <a:r>
              <a:rPr lang="en-US" dirty="0" smtClean="0"/>
              <a:t> processing usually is</a:t>
            </a:r>
            <a:r>
              <a:rPr lang="en-US" baseline="0" dirty="0" smtClean="0"/>
              <a:t> used if the request processing requires significant time or high load.</a:t>
            </a:r>
          </a:p>
          <a:p>
            <a:r>
              <a:rPr lang="en-US" baseline="0" dirty="0" smtClean="0"/>
              <a:t>User gets immediate answer like “Your request is accepted” and all the hard work executed in background. And on completion, user is notified for example, by email</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send message (which is our context) and consumer will not be able to try to process it once again using redelivery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request</a:t>
            </a:r>
          </a:p>
          <a:p>
            <a:r>
              <a:rPr lang="en-US" baseline="0" dirty="0" smtClean="0"/>
              <a:t>Other benefits of using broker is:</a:t>
            </a:r>
          </a:p>
          <a:p>
            <a:pPr marL="171450" indent="-171450">
              <a:buFontTx/>
              <a:buChar char="-"/>
            </a:pPr>
            <a:r>
              <a:rPr lang="en-US" b="1" baseline="0" dirty="0" smtClean="0"/>
              <a:t>Low expectations on 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slower than 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fault tolerance.  Let’s take a look what it </a:t>
            </a:r>
            <a:r>
              <a:rPr lang="en-US" baseline="0" smtClean="0"/>
              <a:t>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416406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70961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May sense for recoverable errors only</a:t>
            </a:r>
            <a:endParaRPr lang="ru-RU" dirty="0"/>
          </a:p>
          <a:p>
            <a:pPr lvl="1">
              <a:lnSpc>
                <a:spcPct val="130000"/>
              </a:lnSpc>
            </a:pPr>
            <a:r>
              <a:rPr lang="en-US" dirty="0" smtClean="0"/>
              <a:t>Retries to send message by route</a:t>
            </a:r>
            <a:endParaRPr lang="ru-RU" dirty="0"/>
          </a:p>
          <a:p>
            <a:pPr lvl="1">
              <a:lnSpc>
                <a:spcPct val="130000"/>
              </a:lnSpc>
            </a:pPr>
            <a:r>
              <a:rPr lang="en-US" dirty="0" smtClean="0"/>
              <a:t>Activated by java exceptions</a:t>
            </a:r>
            <a:endParaRPr lang="en-US" dirty="0"/>
          </a:p>
          <a:p>
            <a:pPr lvl="1">
              <a:lnSpc>
                <a:spcPct val="130000"/>
              </a:lnSpc>
            </a:pPr>
            <a:r>
              <a:rPr lang="en-US" dirty="0" smtClean="0"/>
              <a:t>Flexibly set redelivery policy</a:t>
            </a:r>
            <a:endParaRPr lang="ru-RU" dirty="0"/>
          </a:p>
          <a:p>
            <a:pPr>
              <a:lnSpc>
                <a:spcPct val="130000"/>
              </a:lnSpc>
            </a:pPr>
            <a:r>
              <a:rPr lang="en-US" dirty="0" smtClean="0"/>
              <a:t>Storing not delivered messages</a:t>
            </a:r>
            <a:endParaRPr lang="ru-RU" dirty="0"/>
          </a:p>
          <a:p>
            <a:pPr lvl="1">
              <a:lnSpc>
                <a:spcPct val="130000"/>
              </a:lnSpc>
            </a:pPr>
            <a:r>
              <a:rPr lang="en-US" dirty="0" smtClean="0"/>
              <a:t>For recoverable and unrecoverable errors</a:t>
            </a:r>
            <a:endParaRPr lang="ru-RU" dirty="0"/>
          </a:p>
          <a:p>
            <a:pPr lvl="1">
              <a:lnSpc>
                <a:spcPct val="130000"/>
              </a:lnSpc>
            </a:pPr>
            <a:r>
              <a:rPr lang="en-US" dirty="0" smtClean="0"/>
              <a:t>All not delivered messages go to Dead </a:t>
            </a:r>
            <a:r>
              <a:rPr lang="en-US" dirty="0"/>
              <a:t>Letter Channel</a:t>
            </a:r>
          </a:p>
          <a:p>
            <a:pPr lvl="1" indent="0">
              <a:lnSpc>
                <a:spcPct val="130000"/>
              </a:lnSpc>
              <a:buNone/>
            </a:pPr>
            <a:endParaRPr lang="ru-RU" sz="1800" dirty="0"/>
          </a:p>
        </p:txBody>
      </p:sp>
    </p:spTree>
    <p:extLst>
      <p:ext uri="{BB962C8B-B14F-4D97-AF65-F5344CB8AC3E}">
        <p14:creationId xmlns:p14="http://schemas.microsoft.com/office/powerpoint/2010/main" val="1822291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endParaRPr lang="en-US" sz="1500" dirty="0">
              <a:latin typeface="Calibri" panose="020F0502020204030204" pitchFamily="34" charset="0"/>
            </a:endParaRP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t>	</a:t>
            </a:r>
            <a:r>
              <a:rPr lang="en-US" dirty="0" smtClean="0"/>
              <a:t>CLIENT_ACKNOWLEDGE </a:t>
            </a:r>
            <a:r>
              <a:rPr lang="en-US" dirty="0" smtClean="0"/>
              <a:t>helps</a:t>
            </a:r>
            <a:endParaRPr lang="en-US" dirty="0" smtClean="0"/>
          </a:p>
          <a:p>
            <a:endParaRPr lang="ru-RU"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Leveraging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a:t>
            </a:r>
            <a:r>
              <a:rPr lang="en-US" sz="2000" dirty="0" smtClean="0"/>
              <a:t>shutdown the application server</a:t>
            </a:r>
            <a:endParaRPr lang="en-US" sz="2000" dirty="0" smtClean="0"/>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a:p>
            <a:pPr lvl="2">
              <a:lnSpc>
                <a:spcPct val="200000"/>
              </a:lnSpc>
            </a:pPr>
            <a:r>
              <a:rPr lang="en-US" sz="1600" dirty="0" smtClean="0"/>
              <a:t>Except </a:t>
            </a:r>
            <a:r>
              <a:rPr lang="en-US" sz="1600" b="1" dirty="0" smtClean="0"/>
              <a:t>deferred</a:t>
            </a:r>
            <a:r>
              <a:rPr lang="en-US" sz="1600" dirty="0" smtClean="0"/>
              <a:t> routes</a:t>
            </a:r>
            <a:endParaRPr lang="ru-RU" sz="16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buClr>
                <a:schemeClr val="accent3">
                  <a:lumMod val="75000"/>
                </a:schemeClr>
              </a:buClr>
              <a:buFont typeface="Arial" pitchFamily="34" charset="0"/>
              <a:buChar char="•"/>
            </a:pPr>
            <a:r>
              <a:rPr lang="en-US" sz="1600" dirty="0" smtClean="0"/>
              <a:t>What is Apache Camel?</a:t>
            </a:r>
            <a:endParaRPr lang="ru-RU" sz="1600" dirty="0"/>
          </a:p>
          <a:p>
            <a:pPr marL="285750" indent="-285750">
              <a:buClr>
                <a:schemeClr val="accent3">
                  <a:lumMod val="75000"/>
                </a:schemeClr>
              </a:buClr>
              <a:buFont typeface="Arial" pitchFamily="34" charset="0"/>
              <a:buChar char="•"/>
            </a:pPr>
            <a:r>
              <a:rPr lang="en-US" sz="1600" dirty="0" err="1" smtClean="0"/>
              <a:t>Async</a:t>
            </a:r>
            <a:r>
              <a:rPr lang="en-US" sz="1600" dirty="0" smtClean="0"/>
              <a:t> Processing</a:t>
            </a:r>
            <a:endParaRPr lang="ru-RU" sz="1600" dirty="0"/>
          </a:p>
          <a:p>
            <a:pPr marL="285750" indent="-285750">
              <a:buClr>
                <a:schemeClr val="accent3">
                  <a:lumMod val="75000"/>
                </a:schemeClr>
              </a:buClr>
              <a:buFont typeface="Arial" pitchFamily="34" charset="0"/>
              <a:buChar char="•"/>
            </a:pPr>
            <a:r>
              <a:rPr lang="en-US" sz="1600" dirty="0" smtClean="0"/>
              <a:t>Ensuring reliability with Camel</a:t>
            </a:r>
          </a:p>
          <a:p>
            <a:pPr marL="712650" lvl="1" indent="-285750">
              <a:buClr>
                <a:schemeClr val="accent3">
                  <a:lumMod val="75000"/>
                </a:schemeClr>
              </a:buClr>
              <a:buFont typeface="Arial" pitchFamily="34" charset="0"/>
              <a:buChar char="•"/>
            </a:pPr>
            <a:r>
              <a:rPr lang="en-US" dirty="0" smtClean="0"/>
              <a:t>Error handling</a:t>
            </a:r>
          </a:p>
          <a:p>
            <a:pPr marL="712650" lvl="1" indent="-285750">
              <a:buClr>
                <a:schemeClr val="accent3">
                  <a:lumMod val="75000"/>
                </a:schemeClr>
              </a:buClr>
              <a:buFont typeface="Arial" pitchFamily="34" charset="0"/>
              <a:buChar char="•"/>
            </a:pPr>
            <a:r>
              <a:rPr lang="en-US" dirty="0" smtClean="0"/>
              <a:t>Using transactions</a:t>
            </a:r>
          </a:p>
          <a:p>
            <a:pPr marL="712650" lvl="1" indent="-285750">
              <a:buClr>
                <a:schemeClr val="accent3">
                  <a:lumMod val="75000"/>
                </a:schemeClr>
              </a:buClr>
              <a:buFont typeface="Arial" pitchFamily="34" charset="0"/>
              <a:buChar char="•"/>
            </a:pPr>
            <a:r>
              <a:rPr lang="en-US" dirty="0" smtClean="0">
                <a:solidFill>
                  <a:srgbClr val="FF0000"/>
                </a:solidFill>
              </a:rPr>
              <a:t>Broker reliability</a:t>
            </a:r>
          </a:p>
          <a:p>
            <a:pPr marL="285750" indent="-285750">
              <a:buClr>
                <a:schemeClr val="accent3">
                  <a:lumMod val="75000"/>
                </a:schemeClr>
              </a:buClr>
              <a:buFont typeface="Arial" pitchFamily="34" charset="0"/>
              <a:buChar char="•"/>
            </a:pPr>
            <a:r>
              <a:rPr lang="en-US" dirty="0" smtClean="0"/>
              <a:t>Testing</a:t>
            </a:r>
            <a:endParaRPr lang="ru-RU"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smtClean="0"/>
              <a:t>Something about route policy for failover</a:t>
            </a:r>
            <a:endParaRPr lang="ru-RU" sz="1600"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endParaRPr lang="en-US" sz="3200" dirty="0" smtClean="0"/>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a:t>"&gt;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DB for messages storing created on-the-fly, stored in 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550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Mocks 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p>
          <a:p>
            <a:pPr marL="0" indent="0">
              <a:buFont typeface="Arial"/>
              <a:buNone/>
            </a:pPr>
            <a:endParaRPr lang="ru-RU" sz="2400" dirty="0" smtClean="0"/>
          </a:p>
          <a:p>
            <a:r>
              <a:rPr lang="en-US" sz="2900" dirty="0" smtClean="0"/>
              <a:t>And 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r>
              <a:rPr lang="en-US" sz="2200" dirty="0" err="1" smtClean="0"/>
              <a:t>MockEndpoint</a:t>
            </a:r>
            <a:r>
              <a:rPr lang="en-US" sz="2200" dirty="0" smtClean="0"/>
              <a:t> 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300" y="2057400"/>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smtClean="0">
                <a:solidFill>
                  <a:srgbClr val="FF0000"/>
                </a:solidFill>
              </a:rPr>
              <a:t>Low expectations</a:t>
            </a:r>
            <a:endParaRPr lang="ru-RU" sz="2400" dirty="0">
              <a:solidFill>
                <a:srgbClr val="FF0000"/>
              </a:solidFill>
            </a:endParaRPr>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solidFill>
                  <a:srgbClr val="FF0000"/>
                </a:solidFill>
              </a:rPr>
              <a:t>Fault tolerance with Camel?</a:t>
            </a:r>
            <a:endParaRPr lang="en-US" dirty="0">
              <a:solidFill>
                <a:srgbClr val="FF0000"/>
              </a:solidFill>
            </a:endParaRPr>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a:t> </a:t>
            </a:r>
            <a:r>
              <a:rPr lang="en-US" sz="2800" b="1" dirty="0" smtClean="0">
                <a:solidFill>
                  <a:srgbClr val="FF0000"/>
                </a:solidFill>
              </a:rPr>
              <a:t>Leveraging</a:t>
            </a:r>
            <a:r>
              <a:rPr lang="en-US" sz="2800" b="1" dirty="0" smtClean="0"/>
              <a:t>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a:t>
            </a:r>
            <a:r>
              <a:rPr lang="en-US" sz="2000" dirty="0" smtClean="0"/>
              <a:t>supports Apache </a:t>
            </a:r>
            <a:r>
              <a:rPr lang="en-US" sz="2000" dirty="0" err="1" smtClean="0"/>
              <a:t>ActiveMQ</a:t>
            </a:r>
            <a:endParaRPr lang="en-US" sz="2000" dirty="0" smtClean="0"/>
          </a:p>
          <a:p>
            <a:pPr lvl="1"/>
            <a:r>
              <a:rPr lang="en-US" sz="1800" dirty="0" err="1" smtClean="0"/>
              <a:t>ActiveMQ</a:t>
            </a:r>
            <a:r>
              <a:rPr lang="en-US" sz="1800" dirty="0" smtClean="0"/>
              <a:t> </a:t>
            </a:r>
            <a:r>
              <a:rPr lang="en-US" sz="1800" dirty="0" smtClean="0"/>
              <a:t>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rgbClr val="FF0000"/>
                </a:solidFill>
                <a:effectLst/>
                <a:uLnTx/>
                <a:uFillTx/>
                <a:latin typeface="Calibri"/>
                <a:ea typeface="+mn-ea"/>
                <a:cs typeface="+mn-cs"/>
              </a:rPr>
              <a:t>Unrecoverable</a:t>
            </a:r>
            <a:endParaRPr kumimoji="0" lang="ru-RU" sz="2400" b="0" i="0" u="none" strike="noStrike" kern="1200" cap="none" spc="0" normalizeH="0" baseline="0" noProof="0" dirty="0" smtClean="0">
              <a:ln>
                <a:noFill/>
              </a:ln>
              <a:solidFill>
                <a:srgbClr val="FF0000"/>
              </a:solidFill>
              <a:effectLst/>
              <a:uLnTx/>
              <a:uFillTx/>
              <a:latin typeface="Calibri"/>
              <a:ea typeface="+mn-ea"/>
              <a:cs typeface="+mn-cs"/>
            </a:endParaRPr>
          </a:p>
          <a:p>
            <a:pPr marL="731520" marR="0" lvl="2" indent="-182880" algn="l" defTabSz="914400" rtl="0" eaLnBrk="1" fontAlgn="auto" latinLnBrk="0" hangingPunct="1">
              <a:lnSpc>
                <a:spcPct val="10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kumimoji="0" lang="en-US" sz="2800" b="0" i="0" u="none" strike="noStrike" kern="1200" cap="none" spc="0" normalizeH="0" baseline="0" noProof="0" dirty="0" smtClean="0">
                <a:ln>
                  <a:noFill/>
                </a:ln>
                <a:solidFill>
                  <a:srgbClr val="FF0000"/>
                </a:solidFill>
                <a:effectLst/>
                <a:uLnTx/>
                <a:uFillTx/>
                <a:latin typeface="Calibri"/>
                <a:ea typeface="+mn-ea"/>
                <a:cs typeface="+mn-cs"/>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22861</TotalTime>
  <Words>2286</Words>
  <Application>Microsoft Office PowerPoint</Application>
  <PresentationFormat>Произвольный</PresentationFormat>
  <Paragraphs>323</Paragraphs>
  <Slides>25</Slides>
  <Notes>25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25</vt:i4>
      </vt:variant>
    </vt:vector>
  </HeadingPairs>
  <TitlesOfParts>
    <vt:vector size="32" baseType="lpstr">
      <vt:lpstr>Arial</vt:lpstr>
      <vt:lpstr>Arial Black</vt:lpstr>
      <vt:lpstr>Calibri</vt:lpstr>
      <vt:lpstr>Consolas</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1185</cp:revision>
  <cp:lastPrinted>2014-07-09T13:30:36Z</cp:lastPrinted>
  <dcterms:created xsi:type="dcterms:W3CDTF">2014-07-08T13:27:24Z</dcterms:created>
  <dcterms:modified xsi:type="dcterms:W3CDTF">2017-03-12T14:10:50Z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