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6" r:id="rId2"/>
    <p:sldMasterId id="2147483784" r:id="rId3"/>
  </p:sldMasterIdLst>
  <p:notesMasterIdLst>
    <p:notesMasterId r:id="rId35"/>
  </p:notesMasterIdLst>
  <p:handoutMasterIdLst>
    <p:handoutMasterId r:id="rId36"/>
  </p:handoutMasterIdLst>
  <p:sldIdLst>
    <p:sldId id="256" r:id="rId4"/>
    <p:sldId id="268" r:id="rId5"/>
    <p:sldId id="257" r:id="rId6"/>
    <p:sldId id="258" r:id="rId7"/>
    <p:sldId id="296" r:id="rId8"/>
    <p:sldId id="295" r:id="rId9"/>
    <p:sldId id="269" r:id="rId10"/>
    <p:sldId id="259" r:id="rId11"/>
    <p:sldId id="260" r:id="rId12"/>
    <p:sldId id="271" r:id="rId13"/>
    <p:sldId id="272" r:id="rId14"/>
    <p:sldId id="267" r:id="rId15"/>
    <p:sldId id="273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4" r:id="rId26"/>
    <p:sldId id="286" r:id="rId27"/>
    <p:sldId id="288" r:id="rId28"/>
    <p:sldId id="289" r:id="rId29"/>
    <p:sldId id="290" r:id="rId30"/>
    <p:sldId id="291" r:id="rId31"/>
    <p:sldId id="294" r:id="rId32"/>
    <p:sldId id="292" r:id="rId33"/>
    <p:sldId id="29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45486" autoAdjust="0"/>
  </p:normalViewPr>
  <p:slideViewPr>
    <p:cSldViewPr>
      <p:cViewPr varScale="1">
        <p:scale>
          <a:sx n="52" d="100"/>
          <a:sy n="52" d="100"/>
        </p:scale>
        <p:origin x="15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5E7D-4E5E-41D9-B814-1C3FF00BE30B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EPAM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FC239-98DC-4E6B-B4C7-502C896D3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291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2006-D786-4062-A721-094454B16E57}" type="datetimeFigureOut">
              <a:rPr lang="ru-RU" smtClean="0"/>
              <a:t>12.03.2017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EPAM Systems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D2D76-8ADB-4FEA-8EE6-FCB46A010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53121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10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Асинхронная</a:t>
            </a:r>
            <a:r>
              <a:rPr lang="ru-RU" baseline="0" dirty="0" smtClean="0"/>
              <a:t> обработка</a:t>
            </a:r>
          </a:p>
          <a:p>
            <a:r>
              <a:rPr lang="ru-RU" baseline="0" dirty="0" smtClean="0"/>
              <a:t>Обычно используется, если обработка запроса пользователя требует времени или высокой нагрузки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Пользователю возвращается немедленный ответ вида «Ваша заявка принята», вся «тяжелая» работа выполняется в фоне, а по завершению пользователь уведомляется, например, по </a:t>
            </a:r>
            <a:r>
              <a:rPr lang="ru-RU" baseline="0" dirty="0" err="1" smtClean="0"/>
              <a:t>емейл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 данной схеме обычно выделяют два компонента: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Отсылающий компонент (</a:t>
            </a:r>
            <a:r>
              <a:rPr lang="en-US" baseline="0" dirty="0" smtClean="0"/>
              <a:t>producer) </a:t>
            </a:r>
            <a:r>
              <a:rPr lang="ru-RU" baseline="0" dirty="0" smtClean="0"/>
              <a:t>работающий в синхронном режиме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Принимающий компонент (</a:t>
            </a:r>
            <a:r>
              <a:rPr lang="en-US" baseline="0" dirty="0" smtClean="0"/>
              <a:t>consumer) </a:t>
            </a:r>
            <a:r>
              <a:rPr lang="ru-RU" baseline="0" dirty="0" smtClean="0"/>
              <a:t>работающий в асинхронном режиме и выполняющем всю тяжелую/длительную работу</a:t>
            </a:r>
            <a:endParaRPr lang="ru-RU" baseline="0" dirty="0"/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r>
              <a:rPr lang="ru-RU" baseline="0" dirty="0" smtClean="0"/>
              <a:t>Что будет если при синхронной обработке произойдет ошибка? Пользователь увидит сообщение от нашего приложения (</a:t>
            </a:r>
            <a:r>
              <a:rPr lang="ru-RU" baseline="0" dirty="0" err="1" smtClean="0"/>
              <a:t>стектрейс</a:t>
            </a:r>
            <a:r>
              <a:rPr lang="ru-RU" baseline="0" dirty="0" smtClean="0"/>
              <a:t>, </a:t>
            </a:r>
            <a:r>
              <a:rPr lang="en-US" baseline="0" dirty="0" smtClean="0"/>
              <a:t>http </a:t>
            </a:r>
            <a:r>
              <a:rPr lang="ru-RU" baseline="0" dirty="0" smtClean="0"/>
              <a:t>код ответа 500), и попытается повторить операцию.</a:t>
            </a:r>
          </a:p>
          <a:p>
            <a:r>
              <a:rPr lang="ru-RU" baseline="0" dirty="0" smtClean="0"/>
              <a:t>Проблема асинхронной обработки состоит в том, что если на этапе обработки в </a:t>
            </a:r>
            <a:r>
              <a:rPr lang="ru-RU" baseline="0" dirty="0" err="1" smtClean="0"/>
              <a:t>консьюмере</a:t>
            </a:r>
            <a:r>
              <a:rPr lang="ru-RU" baseline="0" dirty="0" smtClean="0"/>
              <a:t> произойдет ошибка, пользователь об этом не узнает и его запрос так и останется в подвешенном состоянии. Что гораздо хуже, потеряется отправленное сообщение (контекст) выполнения и </a:t>
            </a:r>
            <a:r>
              <a:rPr lang="ru-RU" baseline="0" dirty="0" err="1" smtClean="0"/>
              <a:t>консьюмер</a:t>
            </a:r>
            <a:r>
              <a:rPr lang="ru-RU" baseline="0" dirty="0" smtClean="0"/>
              <a:t> не сможет попытаться снова обработать запрос путем повторной доставки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134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Это одна из причин, по которой стоит вводить промежуточный компонент (брокер) между продюсером и </a:t>
            </a:r>
            <a:r>
              <a:rPr lang="ru-RU" baseline="0" dirty="0" err="1" smtClean="0"/>
              <a:t>консьюмером</a:t>
            </a:r>
            <a:r>
              <a:rPr lang="ru-RU" baseline="0" dirty="0" smtClean="0"/>
              <a:t>. Брокер принимает сообщения от продюсера и хранит их, пока </a:t>
            </a:r>
            <a:r>
              <a:rPr lang="ru-RU" baseline="0" dirty="0" err="1" smtClean="0"/>
              <a:t>консьюмер</a:t>
            </a:r>
            <a:r>
              <a:rPr lang="ru-RU" baseline="0" dirty="0" smtClean="0"/>
              <a:t> не затребует их</a:t>
            </a:r>
          </a:p>
          <a:p>
            <a:r>
              <a:rPr lang="ru-RU" baseline="0" dirty="0" smtClean="0"/>
              <a:t>Другими причинами являются: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Продюсер может не предъявлять больших требований к аппаратной части (и поэтому ставится на отдельный от </a:t>
            </a:r>
            <a:r>
              <a:rPr lang="ru-RU" baseline="0" dirty="0" err="1" smtClean="0"/>
              <a:t>консьюмера</a:t>
            </a:r>
            <a:r>
              <a:rPr lang="ru-RU" baseline="0" dirty="0" smtClean="0"/>
              <a:t> сервер)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Как правило, продюсер генерирует сообщения быстрее чем </a:t>
            </a:r>
            <a:r>
              <a:rPr lang="ru-RU" baseline="0" dirty="0" err="1" smtClean="0"/>
              <a:t>консьюмер</a:t>
            </a:r>
            <a:r>
              <a:rPr lang="ru-RU" baseline="0" dirty="0" smtClean="0"/>
              <a:t> их обрабатывает. В таких случаях просто добавляют еще один сервер с </a:t>
            </a:r>
            <a:r>
              <a:rPr lang="ru-RU" baseline="0" dirty="0" err="1" smtClean="0"/>
              <a:t>консьюмером</a:t>
            </a:r>
            <a:r>
              <a:rPr lang="ru-RU" baseline="0" dirty="0" smtClean="0"/>
              <a:t> и 2 </a:t>
            </a:r>
            <a:r>
              <a:rPr lang="ru-RU" baseline="0" dirty="0" err="1" smtClean="0"/>
              <a:t>консьюмера</a:t>
            </a:r>
            <a:r>
              <a:rPr lang="ru-RU" baseline="0" dirty="0" smtClean="0"/>
              <a:t> вычитывают сообщения по очереди</a:t>
            </a:r>
          </a:p>
          <a:p>
            <a:r>
              <a:rPr lang="ru-RU" dirty="0" smtClean="0"/>
              <a:t>На</a:t>
            </a:r>
            <a:r>
              <a:rPr lang="ru-RU" baseline="0" dirty="0" smtClean="0"/>
              <a:t> текущий момент есть много брокеров сообщений, одними из самых популярных в мире </a:t>
            </a:r>
            <a:r>
              <a:rPr lang="en-US" baseline="0" dirty="0" smtClean="0"/>
              <a:t>Java </a:t>
            </a:r>
            <a:r>
              <a:rPr lang="ru-RU" baseline="0" dirty="0" smtClean="0"/>
              <a:t>являются </a:t>
            </a:r>
            <a:r>
              <a:rPr lang="en-US" baseline="0" dirty="0" err="1" smtClean="0"/>
              <a:t>ActiveMQ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HornetQ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191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  <a:r>
              <a:rPr lang="en-US" baseline="0" dirty="0" smtClean="0"/>
              <a:t> Camel </a:t>
            </a:r>
            <a:r>
              <a:rPr lang="ru-RU" baseline="0" dirty="0" smtClean="0"/>
              <a:t>дает нам возможность использовать для обеспечения надежности брокер для сообщений. </a:t>
            </a:r>
            <a:r>
              <a:rPr lang="en-US" baseline="0" dirty="0" smtClean="0"/>
              <a:t>Camel </a:t>
            </a:r>
            <a:r>
              <a:rPr lang="ru-RU" baseline="0" dirty="0" smtClean="0"/>
              <a:t>имеет механизм обработки исключений.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60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нашего проекта мы </a:t>
            </a:r>
            <a:r>
              <a:rPr lang="ru-RU" baseline="0" dirty="0" err="1" smtClean="0"/>
              <a:t>вабрали</a:t>
            </a:r>
            <a:r>
              <a:rPr lang="ru-RU" baseline="0" dirty="0" smtClean="0"/>
              <a:t> </a:t>
            </a:r>
            <a:r>
              <a:rPr lang="en-US" baseline="0" dirty="0" smtClean="0"/>
              <a:t>Apache </a:t>
            </a:r>
            <a:r>
              <a:rPr lang="en-US" baseline="0" dirty="0" err="1" smtClean="0"/>
              <a:t>ActiveMQ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Он является самым популярным брокером сообщений, реализует спецификацию </a:t>
            </a:r>
            <a:r>
              <a:rPr lang="en-US" baseline="0" dirty="0" smtClean="0"/>
              <a:t>JMS, </a:t>
            </a:r>
            <a:r>
              <a:rPr lang="ru-RU" baseline="0" dirty="0" smtClean="0"/>
              <a:t>поддерживается </a:t>
            </a:r>
            <a:r>
              <a:rPr lang="en-US" baseline="0" dirty="0" smtClean="0"/>
              <a:t>Camel.</a:t>
            </a:r>
          </a:p>
          <a:p>
            <a:r>
              <a:rPr lang="ru-RU" dirty="0" smtClean="0"/>
              <a:t>Да</a:t>
            </a:r>
            <a:r>
              <a:rPr lang="ru-RU" baseline="0" dirty="0" smtClean="0"/>
              <a:t> и сам </a:t>
            </a:r>
            <a:r>
              <a:rPr lang="en-US" baseline="0" dirty="0" err="1" smtClean="0"/>
              <a:t>activemq</a:t>
            </a:r>
            <a:r>
              <a:rPr lang="en-US" baseline="0" dirty="0" smtClean="0"/>
              <a:t> </a:t>
            </a:r>
            <a:r>
              <a:rPr lang="ru-RU" baseline="0" dirty="0" smtClean="0"/>
              <a:t>внутри реализован с помощью </a:t>
            </a:r>
            <a:r>
              <a:rPr lang="en-US" baseline="0" dirty="0" smtClean="0"/>
              <a:t>Camel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982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</a:t>
            </a:r>
            <a:r>
              <a:rPr lang="ru-RU" baseline="0" dirty="0" smtClean="0"/>
              <a:t> асинхронном программировании к обработке ошибок необходимо относиться особенно серьезно.</a:t>
            </a:r>
          </a:p>
          <a:p>
            <a:r>
              <a:rPr lang="ru-RU" baseline="0" dirty="0" smtClean="0"/>
              <a:t>Если при обработке запроса возникла ошибка, нужно определить, является она поправимой или непоправимой: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Поправимые ошибки с течением времени могут исчезнуть, поэтому можно попытаться через некоторое время сделать повторную отправку сообщения. Например, при интеграции с внешними сервисами можно получить ошибку с кодом </a:t>
            </a:r>
            <a:r>
              <a:rPr lang="en-US" baseline="0" dirty="0" smtClean="0"/>
              <a:t>5XX, </a:t>
            </a:r>
            <a:r>
              <a:rPr lang="ru-RU" baseline="0" dirty="0" smtClean="0"/>
              <a:t>просто потому что временно не было связи с БД например. Через минуту-две связь восстановится и повторный запрос будет успешен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Непоправимые ошибки с течением времени не исчезают. Запрашивая несуществующий файл очень мала вероятность что он когда-либо появится. Повторная доставка бессмысленна.</a:t>
            </a:r>
          </a:p>
          <a:p>
            <a:pPr marL="0" indent="0">
              <a:buFontTx/>
              <a:buNone/>
            </a:pPr>
            <a:r>
              <a:rPr lang="ru-RU" dirty="0" smtClean="0"/>
              <a:t>При</a:t>
            </a:r>
            <a:r>
              <a:rPr lang="ru-RU" baseline="0" dirty="0" smtClean="0"/>
              <a:t> возникновении ошибки сообщение не должно исчезнуть в никуда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При возникновении ошибки служба поддержки должна быть извещена, чтобы немедленно решить проблему с запросом пользователя.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42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Camel </a:t>
            </a:r>
            <a:r>
              <a:rPr lang="ru-RU" dirty="0" smtClean="0"/>
              <a:t>позволяет нам использовать для обработки ошибок такие подходы как: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Повторная доставка (для поправимых ошибок), когда сообщение еще раз доставляется по маршруту. Политика повторной доставки</a:t>
            </a:r>
            <a:r>
              <a:rPr lang="ru-RU" baseline="0" dirty="0" smtClean="0"/>
              <a:t> (сколько раз, через какое время и т.д.) конфигурируется очень гибко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Неудачно доставленные сообщения можно перенаправлять в так называемый </a:t>
            </a:r>
            <a:r>
              <a:rPr lang="en-US" baseline="0" dirty="0" smtClean="0"/>
              <a:t>Dead Letter Channel – </a:t>
            </a:r>
            <a:r>
              <a:rPr lang="ru-RU" baseline="0" dirty="0" smtClean="0"/>
              <a:t>специальный маршрут. Мы сами конфигурируем этот маршрут и сами решаем, что делать дальше. Один из наиболее популярных вариантов – пересылка всех упавших сообщений в отдельную очередь сообщений на брокере для последующей обработки.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838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данном слайде пример конфигурации обработки ошибок:</a:t>
            </a:r>
          </a:p>
          <a:p>
            <a:r>
              <a:rPr lang="ru-RU" dirty="0" smtClean="0"/>
              <a:t>Сначала</a:t>
            </a:r>
            <a:r>
              <a:rPr lang="ru-RU" baseline="0" dirty="0" smtClean="0"/>
              <a:t> мы определяем что при возникновении ошибки: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Camel</a:t>
            </a:r>
            <a:r>
              <a:rPr lang="en-US" baseline="0" dirty="0" smtClean="0"/>
              <a:t> </a:t>
            </a:r>
            <a:r>
              <a:rPr lang="ru-RU" baseline="0" dirty="0" smtClean="0"/>
              <a:t>попытается повторно доставить с</a:t>
            </a:r>
            <a:r>
              <a:rPr lang="ru-RU" dirty="0" smtClean="0"/>
              <a:t>ообщение еще 2</a:t>
            </a:r>
            <a:r>
              <a:rPr lang="ru-RU" baseline="0" dirty="0" smtClean="0"/>
              <a:t> раза (делая паузу в 10 секунд)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Если попытки не увенчались успехом, отправит сообщение по маршруту </a:t>
            </a:r>
            <a:r>
              <a:rPr lang="en-US" baseline="0" dirty="0" err="1" smtClean="0"/>
              <a:t>direct:dlc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Маршрут этот мы написали таким образом, что: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 сообщение добавится новый заголовок со </a:t>
            </a:r>
            <a:r>
              <a:rPr lang="ru-RU" baseline="0" dirty="0" err="1" smtClean="0"/>
              <a:t>стектрейсом</a:t>
            </a:r>
            <a:r>
              <a:rPr lang="ru-RU" baseline="0" dirty="0" smtClean="0"/>
              <a:t> (чтобы было легче определить проблему)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Потом сообщение будет отослано службе поддержки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После чего помещено в очередь </a:t>
            </a:r>
            <a:r>
              <a:rPr lang="en-US" baseline="0" dirty="0" err="1" smtClean="0"/>
              <a:t>dead.letter.queue</a:t>
            </a:r>
            <a:r>
              <a:rPr lang="en-US" baseline="0" dirty="0" smtClean="0"/>
              <a:t> </a:t>
            </a:r>
            <a:r>
              <a:rPr lang="ru-RU" baseline="0" dirty="0" smtClean="0"/>
              <a:t>на брокере </a:t>
            </a:r>
            <a:r>
              <a:rPr lang="en-US" baseline="0" dirty="0" err="1" smtClean="0"/>
              <a:t>ActiveMQ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588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Транзакции</a:t>
            </a:r>
            <a:r>
              <a:rPr lang="ru-RU" baseline="0" dirty="0" smtClean="0"/>
              <a:t> являются еще одним важным средством при построении приложения.</a:t>
            </a:r>
          </a:p>
          <a:p>
            <a:r>
              <a:rPr lang="ru-RU" baseline="0" dirty="0" smtClean="0"/>
              <a:t>Если с транзакциями для СУБД все понятно (если они есть, как в реляционных СУБД, то в большинстве случаев их стоит использовать), то стоит ли использовать транзакции для </a:t>
            </a:r>
            <a:r>
              <a:rPr lang="en-US" baseline="0" dirty="0" smtClean="0"/>
              <a:t>JMS?</a:t>
            </a:r>
          </a:p>
          <a:p>
            <a:r>
              <a:rPr lang="ru-RU" baseline="0" dirty="0" smtClean="0"/>
              <a:t>В спецификации </a:t>
            </a:r>
            <a:r>
              <a:rPr lang="en-US" baseline="0" dirty="0" smtClean="0"/>
              <a:t>JMS </a:t>
            </a:r>
            <a:r>
              <a:rPr lang="ru-RU" baseline="0" dirty="0" smtClean="0"/>
              <a:t>существует 4 варианта подтверждения доставки. Мы рассмотрим каждый из них, за исключением </a:t>
            </a:r>
            <a:r>
              <a:rPr lang="en-US" baseline="0" dirty="0" smtClean="0"/>
              <a:t>DUPS_OK_ACKNOWLEDGE (</a:t>
            </a:r>
            <a:r>
              <a:rPr lang="ru-RU" baseline="0" dirty="0" smtClean="0"/>
              <a:t>этот вариант предполагает наличие дубликатов одного и того же сообщения, что не всегда нам подходит)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12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Режим </a:t>
            </a:r>
            <a:r>
              <a:rPr lang="en-US" dirty="0" smtClean="0"/>
              <a:t>AUTO_ACKNOWLEDGE.</a:t>
            </a:r>
            <a:r>
              <a:rPr lang="en-US" baseline="0" dirty="0" smtClean="0"/>
              <a:t>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Если сообщение считано из брокера, значит – доставлено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Т.е. как только сообщение вычитано, оно удаляется из брокера. Если же при его обработке произошла ошибка, то все, сообщение исчезло.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Справиться с простым случаем (простое исключения вроде </a:t>
            </a:r>
            <a:r>
              <a:rPr lang="en-US" baseline="0" dirty="0" err="1" smtClean="0"/>
              <a:t>NullPointerException</a:t>
            </a:r>
            <a:r>
              <a:rPr lang="en-US" baseline="0" dirty="0" smtClean="0"/>
              <a:t>)</a:t>
            </a:r>
            <a:r>
              <a:rPr lang="ru-RU" baseline="0" dirty="0" smtClean="0"/>
              <a:t> поможет обработка ошибок и повторная доставка, но что если в процессе обработки </a:t>
            </a:r>
            <a:r>
              <a:rPr lang="ru-RU" baseline="0" dirty="0" err="1" smtClean="0"/>
              <a:t>отрубилось</a:t>
            </a:r>
            <a:r>
              <a:rPr lang="ru-RU" baseline="0" dirty="0" smtClean="0"/>
              <a:t> электричество или </a:t>
            </a:r>
            <a:r>
              <a:rPr lang="ru-RU" baseline="0" dirty="0" err="1" smtClean="0"/>
              <a:t>консьюмер</a:t>
            </a:r>
            <a:r>
              <a:rPr lang="ru-RU" baseline="0" dirty="0" smtClean="0"/>
              <a:t> просто внезапно умер?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611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этой</a:t>
            </a:r>
            <a:r>
              <a:rPr lang="ru-RU" baseline="0" dirty="0" smtClean="0"/>
              <a:t> проблемой борется режим </a:t>
            </a:r>
            <a:r>
              <a:rPr lang="en-US" baseline="0" dirty="0" smtClean="0"/>
              <a:t>CLIENT_ACKNOWLEDGE – </a:t>
            </a:r>
            <a:r>
              <a:rPr lang="ru-RU" baseline="0" dirty="0" smtClean="0"/>
              <a:t>сообщение считается вычитанным только после полной обработки. Этот режим решает все проблемы на </a:t>
            </a:r>
            <a:r>
              <a:rPr lang="ru-RU" baseline="0" dirty="0" err="1" smtClean="0"/>
              <a:t>консьюмере</a:t>
            </a:r>
            <a:r>
              <a:rPr lang="ru-RU" baseline="0" dirty="0" smtClean="0"/>
              <a:t>, но не решает следующую проблему на продюсере:</a:t>
            </a:r>
          </a:p>
          <a:p>
            <a:r>
              <a:rPr lang="ru-RU" baseline="0" dirty="0" smtClean="0"/>
              <a:t>Предположим, продюсер сохраняет в БД запись о заказе и отправляет сообщение о заказе на </a:t>
            </a:r>
            <a:r>
              <a:rPr lang="ru-RU" baseline="0" dirty="0" err="1" smtClean="0"/>
              <a:t>консьюмер</a:t>
            </a:r>
            <a:r>
              <a:rPr lang="ru-RU" baseline="0" dirty="0" smtClean="0"/>
              <a:t>, после чего (с помощью </a:t>
            </a:r>
            <a:r>
              <a:rPr lang="ru-RU" baseline="0" dirty="0" err="1" smtClean="0"/>
              <a:t>АОПа</a:t>
            </a:r>
            <a:r>
              <a:rPr lang="ru-RU" baseline="0" dirty="0" smtClean="0"/>
              <a:t>) производит </a:t>
            </a:r>
            <a:r>
              <a:rPr lang="ru-RU" baseline="0" dirty="0" err="1" smtClean="0"/>
              <a:t>коммит</a:t>
            </a:r>
            <a:r>
              <a:rPr lang="ru-RU" baseline="0" dirty="0" smtClean="0"/>
              <a:t> в БД. </a:t>
            </a:r>
            <a:r>
              <a:rPr lang="ru-RU" baseline="0" dirty="0" err="1" smtClean="0"/>
              <a:t>Консьюмер</a:t>
            </a:r>
            <a:r>
              <a:rPr lang="ru-RU" baseline="0" dirty="0" smtClean="0"/>
              <a:t> читает запись из БД и что-то с ней делает. Теоритически (да и практически) может произойти так, что </a:t>
            </a:r>
            <a:r>
              <a:rPr lang="ru-RU" baseline="0" dirty="0" err="1" smtClean="0"/>
              <a:t>консьюмер</a:t>
            </a:r>
            <a:r>
              <a:rPr lang="ru-RU" baseline="0" dirty="0" smtClean="0"/>
              <a:t> прочитает запись быстрее чем продюсер произведет </a:t>
            </a:r>
            <a:r>
              <a:rPr lang="ru-RU" baseline="0" dirty="0" err="1" smtClean="0"/>
              <a:t>коммитт</a:t>
            </a:r>
            <a:r>
              <a:rPr lang="ru-RU" baseline="0" dirty="0" smtClean="0"/>
              <a:t>. Результат плачевен – этот заказ в БД отсутствует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06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 smtClean="0"/>
              <a:t>Я кратко расскажу что такое </a:t>
            </a:r>
            <a:r>
              <a:rPr lang="en-US" baseline="0" dirty="0" smtClean="0"/>
              <a:t>Apache Camel</a:t>
            </a:r>
            <a:r>
              <a:rPr lang="ru-RU" baseline="0" dirty="0" smtClean="0"/>
              <a:t> и для чего он применяется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Поговорим о асинхронной обработке и использовании брокеров при асинхронной обработке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Основная цель этого доклада – это рассказ о применении </a:t>
            </a:r>
            <a:r>
              <a:rPr lang="en-US" baseline="0" dirty="0" smtClean="0"/>
              <a:t>Apache Camel </a:t>
            </a:r>
            <a:r>
              <a:rPr lang="ru-RU" baseline="0" dirty="0" smtClean="0"/>
              <a:t>на практике, с какими проблемами мы при этом столкнулись и как их решили.</a:t>
            </a:r>
          </a:p>
          <a:p>
            <a:pPr marL="0" indent="0">
              <a:buNone/>
            </a:pPr>
            <a:r>
              <a:rPr lang="ru-RU" baseline="0" dirty="0" smtClean="0"/>
              <a:t>Я бы хотел рассказать, как использовать </a:t>
            </a:r>
            <a:r>
              <a:rPr lang="en-US" baseline="0" dirty="0" smtClean="0"/>
              <a:t>Apache Camel </a:t>
            </a:r>
            <a:r>
              <a:rPr lang="ru-RU" baseline="0" dirty="0" smtClean="0"/>
              <a:t>в реальном проекте, который требует высокой надежности и отказоустойчивости.</a:t>
            </a:r>
          </a:p>
          <a:p>
            <a:pPr marL="0" indent="0">
              <a:buNone/>
            </a:pPr>
            <a:r>
              <a:rPr lang="ru-RU" baseline="0" dirty="0" smtClean="0"/>
              <a:t>3. Также хотелось бы рассказать о тестировании при использовании </a:t>
            </a:r>
            <a:r>
              <a:rPr lang="en-US" baseline="0" dirty="0" smtClean="0"/>
              <a:t>Apache Camel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13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этой</a:t>
            </a:r>
            <a:r>
              <a:rPr lang="ru-RU" baseline="0" dirty="0" smtClean="0"/>
              <a:t> проблемой борется режим </a:t>
            </a:r>
            <a:r>
              <a:rPr lang="en-US" baseline="0" dirty="0" smtClean="0"/>
              <a:t>SESSION_TRANSACTED. </a:t>
            </a:r>
            <a:r>
              <a:rPr lang="ru-RU" baseline="0" dirty="0" smtClean="0"/>
              <a:t>Все принимаемые сообщения не подтверждаются, пока не будут полностью обработаны. Все отсылаемые сообщения не появятся в брокере пока не завершится транзакция.</a:t>
            </a:r>
            <a:endParaRPr lang="ru-RU" dirty="0" smtClean="0"/>
          </a:p>
          <a:p>
            <a:r>
              <a:rPr lang="ru-RU" dirty="0" smtClean="0"/>
              <a:t>Бонусы транзакций:</a:t>
            </a:r>
          </a:p>
          <a:p>
            <a:r>
              <a:rPr lang="ru-RU" dirty="0" smtClean="0"/>
              <a:t>- При откате транзакций сообщения</a:t>
            </a:r>
            <a:r>
              <a:rPr lang="ru-RU" baseline="0" dirty="0" smtClean="0"/>
              <a:t> отосланы не будут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388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Немаловажную роль играет то как приложение поведет себя при остановке (например, при </a:t>
            </a:r>
            <a:r>
              <a:rPr lang="ru-RU" dirty="0" err="1" smtClean="0"/>
              <a:t>деплое</a:t>
            </a:r>
            <a:r>
              <a:rPr lang="ru-RU" dirty="0" smtClean="0"/>
              <a:t> новой версии)</a:t>
            </a:r>
          </a:p>
          <a:p>
            <a:r>
              <a:rPr lang="en-US" dirty="0" smtClean="0"/>
              <a:t>Camel</a:t>
            </a:r>
            <a:r>
              <a:rPr lang="en-US" baseline="0" dirty="0" smtClean="0"/>
              <a:t> </a:t>
            </a:r>
            <a:r>
              <a:rPr lang="ru-RU" baseline="0" dirty="0" smtClean="0"/>
              <a:t>позволяет отложить остановку пока все начавшие обрабатываться сообщения не будут завершены.</a:t>
            </a:r>
          </a:p>
          <a:p>
            <a:r>
              <a:rPr lang="ru-RU" baseline="0" dirty="0" smtClean="0"/>
              <a:t>При этом новые сообщения не будут вычитываться (например, из очередей брокера), а посланные после сигнала остановки сообщения приведут к исключению.</a:t>
            </a:r>
          </a:p>
          <a:p>
            <a:r>
              <a:rPr lang="ru-RU" baseline="0" dirty="0" smtClean="0"/>
              <a:t>Впрочем, для последнего случая есть другой вариант – отложенные </a:t>
            </a:r>
            <a:r>
              <a:rPr lang="en-US" baseline="0" dirty="0" smtClean="0"/>
              <a:t>(deferred) </a:t>
            </a:r>
            <a:r>
              <a:rPr lang="ru-RU" baseline="0" dirty="0" smtClean="0"/>
              <a:t>маршруты. Что это и когда может понадобиться?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670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типичный цикл. Пользователь</a:t>
            </a:r>
            <a:r>
              <a:rPr lang="ru-RU" baseline="0" dirty="0" smtClean="0"/>
              <a:t> запрашивает некий документ. Сообщение помещается на брокер, после чего обрабатывается </a:t>
            </a:r>
            <a:r>
              <a:rPr lang="en-US" baseline="0" dirty="0" smtClean="0"/>
              <a:t>Document Processor’</a:t>
            </a:r>
            <a:r>
              <a:rPr lang="ru-RU" baseline="0" dirty="0" smtClean="0"/>
              <a:t>ом, который отсылает сообщение </a:t>
            </a:r>
            <a:r>
              <a:rPr lang="en-US" baseline="0" dirty="0" err="1" smtClean="0"/>
              <a:t>notify.user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которое обрабатывается </a:t>
            </a:r>
            <a:r>
              <a:rPr lang="en-US" baseline="0" dirty="0" smtClean="0"/>
              <a:t>Notify User processor’</a:t>
            </a:r>
            <a:r>
              <a:rPr lang="ru-RU" baseline="0" dirty="0" smtClean="0"/>
              <a:t>ом, который отсылает </a:t>
            </a:r>
            <a:r>
              <a:rPr lang="ru-RU" baseline="0" dirty="0" err="1" smtClean="0"/>
              <a:t>емейл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635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действуют три маршрута. Первый ведет от очереди на брокере</a:t>
            </a:r>
            <a:r>
              <a:rPr lang="ru-RU" baseline="0" dirty="0" smtClean="0"/>
              <a:t> и заканчивается на </a:t>
            </a:r>
            <a:r>
              <a:rPr lang="en-US" baseline="0" dirty="0" smtClean="0"/>
              <a:t>Document Processor. </a:t>
            </a:r>
            <a:r>
              <a:rPr lang="ru-RU" baseline="0" dirty="0" smtClean="0"/>
              <a:t>Второй- отправка сообщения процессором </a:t>
            </a:r>
            <a:r>
              <a:rPr lang="ru-RU" baseline="0" dirty="0" err="1" smtClean="0"/>
              <a:t>заканчитвается</a:t>
            </a:r>
            <a:r>
              <a:rPr lang="ru-RU" baseline="0" dirty="0" smtClean="0"/>
              <a:t> в очереди брокера, и третий берет сообщение из брокера и </a:t>
            </a:r>
            <a:r>
              <a:rPr lang="ru-RU" baseline="0" dirty="0" err="1" smtClean="0"/>
              <a:t>отдет</a:t>
            </a:r>
            <a:r>
              <a:rPr lang="ru-RU" baseline="0" dirty="0" smtClean="0"/>
              <a:t> на обработку в </a:t>
            </a:r>
            <a:r>
              <a:rPr lang="en-US" baseline="0" dirty="0" smtClean="0"/>
              <a:t>Notify user Processor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42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при обработке сообщения </a:t>
            </a:r>
            <a:r>
              <a:rPr lang="en-US" baseline="0" dirty="0" smtClean="0"/>
              <a:t>Document Processor</a:t>
            </a:r>
            <a:r>
              <a:rPr lang="ru-RU" baseline="0" dirty="0" smtClean="0"/>
              <a:t> приложение получит сигнал завершения работы (кто-то нажал </a:t>
            </a:r>
            <a:r>
              <a:rPr lang="en-US" baseline="0" dirty="0" err="1" smtClean="0"/>
              <a:t>Ctrl+C</a:t>
            </a:r>
            <a:r>
              <a:rPr lang="en-US" baseline="0" dirty="0" smtClean="0"/>
              <a:t>), </a:t>
            </a:r>
            <a:r>
              <a:rPr lang="ru-RU" baseline="0" dirty="0" smtClean="0"/>
              <a:t>то с получением </a:t>
            </a:r>
            <a:r>
              <a:rPr lang="en-US" baseline="0" dirty="0" smtClean="0"/>
              <a:t>notify user </a:t>
            </a:r>
            <a:r>
              <a:rPr lang="ru-RU" baseline="0" dirty="0" smtClean="0"/>
              <a:t>сообщения все просто – оно не будет получено, потому что... При попытке отправить это сообщение </a:t>
            </a:r>
            <a:r>
              <a:rPr lang="en-US" baseline="0" dirty="0" smtClean="0"/>
              <a:t>Camel</a:t>
            </a:r>
            <a:r>
              <a:rPr lang="ru-RU" baseline="0" dirty="0" smtClean="0"/>
              <a:t> контекст будет в стадии завершении работы и не перешлет сообщение в брокер, бросив исключение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33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же мы пометим второй маршрут как отложенный (с</a:t>
            </a:r>
            <a:r>
              <a:rPr lang="ru-RU" baseline="0" dirty="0" smtClean="0"/>
              <a:t> помощью атрибута </a:t>
            </a:r>
            <a:r>
              <a:rPr lang="en-US" baseline="0" dirty="0" err="1" smtClean="0"/>
              <a:t>shutdownRoute</a:t>
            </a:r>
            <a:r>
              <a:rPr lang="en-US" baseline="0" dirty="0" smtClean="0"/>
              <a:t>), </a:t>
            </a:r>
            <a:r>
              <a:rPr lang="ru-RU" baseline="0" dirty="0" smtClean="0"/>
              <a:t>то сообщение будет доставлено на брокер, но не будет вычитано, так как мы завершаем работу. Обработано же оно будет либо на другом </a:t>
            </a:r>
            <a:r>
              <a:rPr lang="ru-RU" baseline="0" dirty="0" err="1" smtClean="0"/>
              <a:t>консьюмере</a:t>
            </a:r>
            <a:r>
              <a:rPr lang="ru-RU" baseline="0" dirty="0" smtClean="0"/>
              <a:t> либо на этом же когда мы его снова запустим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28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немного</a:t>
            </a:r>
            <a:r>
              <a:rPr lang="ru-RU" baseline="0" dirty="0" smtClean="0"/>
              <a:t> поговорим о тестировании. </a:t>
            </a:r>
            <a:r>
              <a:rPr lang="en-US" baseline="0" dirty="0" smtClean="0"/>
              <a:t>Camel </a:t>
            </a:r>
            <a:r>
              <a:rPr lang="ru-RU" baseline="0" dirty="0" smtClean="0"/>
              <a:t>стремится быть очень легковесным </a:t>
            </a:r>
            <a:r>
              <a:rPr lang="ru-RU" baseline="0" dirty="0" err="1" smtClean="0"/>
              <a:t>фреймворком</a:t>
            </a:r>
            <a:r>
              <a:rPr lang="ru-RU" baseline="0" dirty="0" smtClean="0"/>
              <a:t> и все компоненты, которые пишет разработчик использующий его – по большей части простые </a:t>
            </a:r>
            <a:r>
              <a:rPr lang="en-US" baseline="0" dirty="0" smtClean="0"/>
              <a:t>POJO, </a:t>
            </a:r>
            <a:r>
              <a:rPr lang="ru-RU" baseline="0" dirty="0" smtClean="0"/>
              <a:t>которые легко тестируются </a:t>
            </a:r>
            <a:r>
              <a:rPr lang="en-US" baseline="0" dirty="0" smtClean="0"/>
              <a:t>unit-</a:t>
            </a:r>
            <a:r>
              <a:rPr lang="ru-RU" baseline="0" dirty="0" smtClean="0"/>
              <a:t>тестами.</a:t>
            </a:r>
          </a:p>
          <a:p>
            <a:r>
              <a:rPr lang="ru-RU" baseline="0" dirty="0" smtClean="0"/>
              <a:t>Однако разработчик также пишет и маршруты и было бы неплохо тестировать и их тоже. При этом если используется брокер, было бы неплохо использовать его для проверки интеграции (желательно во встраиваемом режиме)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26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35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 счастью, </a:t>
            </a:r>
            <a:r>
              <a:rPr lang="en-US" dirty="0" err="1" smtClean="0"/>
              <a:t>ActiveMQ</a:t>
            </a:r>
            <a:r>
              <a:rPr lang="en-US" dirty="0" smtClean="0"/>
              <a:t> </a:t>
            </a:r>
            <a:r>
              <a:rPr lang="ru-RU" dirty="0" smtClean="0"/>
              <a:t>поддерживает</a:t>
            </a:r>
            <a:r>
              <a:rPr lang="ru-RU" baseline="0" dirty="0" smtClean="0"/>
              <a:t> такой режим работы. На этом слайде пример конфигурации, который при старте </a:t>
            </a:r>
            <a:r>
              <a:rPr lang="en-US" baseline="0" dirty="0" smtClean="0"/>
              <a:t>Spring </a:t>
            </a:r>
            <a:r>
              <a:rPr lang="ru-RU" baseline="0" dirty="0" smtClean="0"/>
              <a:t>контекста запустит брокер в процессе этой </a:t>
            </a:r>
            <a:r>
              <a:rPr lang="ru-RU" baseline="0" dirty="0" err="1" smtClean="0"/>
              <a:t>ява</a:t>
            </a:r>
            <a:r>
              <a:rPr lang="ru-RU" baseline="0" dirty="0" smtClean="0"/>
              <a:t>-машины, при этом внутренняя БД для хранения сообщений располагается в памяти (не нужно чистить файловую систему после тестов). Никакой дополнительной конфигурации не нужно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27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130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</a:t>
            </a:r>
            <a:r>
              <a:rPr lang="ru-RU" baseline="0" dirty="0" smtClean="0"/>
              <a:t> в</a:t>
            </a:r>
            <a:r>
              <a:rPr lang="en-US" baseline="0" dirty="0" smtClean="0"/>
              <a:t> Camel</a:t>
            </a:r>
            <a:r>
              <a:rPr lang="ru-RU" baseline="0" dirty="0" smtClean="0"/>
              <a:t> есть</a:t>
            </a:r>
            <a:r>
              <a:rPr lang="en-US" baseline="0" dirty="0" smtClean="0"/>
              <a:t> </a:t>
            </a:r>
            <a:r>
              <a:rPr lang="ru-RU" baseline="0" dirty="0" smtClean="0"/>
              <a:t>собственные </a:t>
            </a:r>
            <a:r>
              <a:rPr lang="ru-RU" baseline="0" dirty="0" err="1" smtClean="0"/>
              <a:t>моки</a:t>
            </a:r>
            <a:r>
              <a:rPr lang="ru-RU" baseline="0" dirty="0" smtClean="0"/>
              <a:t>, которые позволяют указать в качестве концевой точки мок а после проверить предположения.</a:t>
            </a:r>
          </a:p>
          <a:p>
            <a:r>
              <a:rPr lang="en-US" baseline="0" dirty="0" smtClean="0"/>
              <a:t>Camel</a:t>
            </a:r>
            <a:r>
              <a:rPr lang="ru-RU" baseline="0" dirty="0" smtClean="0"/>
              <a:t> поддерживает </a:t>
            </a:r>
            <a:r>
              <a:rPr lang="en-US" baseline="0" dirty="0" smtClean="0"/>
              <a:t>Spring </a:t>
            </a:r>
            <a:r>
              <a:rPr lang="ru-RU" baseline="0" dirty="0" smtClean="0"/>
              <a:t>и позволяет использовать аннотации для внедрения зависимостей в тестовых классах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28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081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 сейчас немного о</a:t>
            </a:r>
            <a:r>
              <a:rPr lang="ru-RU" baseline="0" dirty="0" smtClean="0"/>
              <a:t> том как </a:t>
            </a:r>
            <a:r>
              <a:rPr lang="en-US" baseline="0" dirty="0" smtClean="0"/>
              <a:t>camel </a:t>
            </a:r>
            <a:r>
              <a:rPr lang="ru-RU" baseline="0" dirty="0" smtClean="0"/>
              <a:t>упрощает решение некоторых проблем.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Например, для консольных приложений часто </a:t>
            </a:r>
            <a:r>
              <a:rPr lang="ru-RU" sz="1200" dirty="0" smtClean="0"/>
              <a:t>нужен способ проверки работоспособности.</a:t>
            </a:r>
            <a:r>
              <a:rPr lang="ru-RU" sz="1200" baseline="0" dirty="0" smtClean="0"/>
              <a:t> Чаще всего это получение статуса либо по </a:t>
            </a:r>
            <a:r>
              <a:rPr lang="en-US" sz="1200" baseline="0" dirty="0" smtClean="0"/>
              <a:t>JMX </a:t>
            </a:r>
            <a:r>
              <a:rPr lang="ru-RU" sz="1200" baseline="0" dirty="0" smtClean="0"/>
              <a:t>либо по </a:t>
            </a:r>
            <a:r>
              <a:rPr lang="en-US" sz="1200" baseline="0" dirty="0" smtClean="0"/>
              <a:t>HTTP.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 smtClean="0"/>
              <a:t>Для </a:t>
            </a:r>
            <a:r>
              <a:rPr lang="en-US" sz="1200" baseline="0" dirty="0" smtClean="0"/>
              <a:t>HTTP </a:t>
            </a:r>
            <a:r>
              <a:rPr lang="ru-RU" sz="1200" baseline="0" dirty="0" smtClean="0"/>
              <a:t>мы можем использовать компонент </a:t>
            </a:r>
            <a:r>
              <a:rPr lang="en-US" sz="1200" baseline="0" dirty="0" smtClean="0"/>
              <a:t>jetty </a:t>
            </a:r>
            <a:r>
              <a:rPr lang="ru-RU" sz="1200" baseline="0" dirty="0" smtClean="0"/>
              <a:t>который позволит внедрить в наше приложений небольшой веб-сервер. А маршрут на слайде позволит возвращать статус «жив» без единой строчки кода. Естественно, если приложение не запущено или в неработоспособном состоянии, то никакой статус возвращаться не будет</a:t>
            </a:r>
            <a:endParaRPr lang="ru-RU" sz="1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29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19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  <a:r>
              <a:rPr lang="en-US" baseline="0" dirty="0" smtClean="0"/>
              <a:t> Camel – </a:t>
            </a:r>
            <a:r>
              <a:rPr lang="ru-RU" baseline="0" dirty="0" err="1" smtClean="0"/>
              <a:t>фреймворк</a:t>
            </a:r>
            <a:r>
              <a:rPr lang="ru-RU" baseline="0" dirty="0" smtClean="0"/>
              <a:t> для интеграции приложений и компонентов разрабатываемой системы.</a:t>
            </a:r>
          </a:p>
          <a:p>
            <a:r>
              <a:rPr lang="ru-RU" baseline="0" dirty="0" smtClean="0"/>
              <a:t>Он позволяет программисту с помощью маршрутов соединить несколько приложений / компонентов, которые будут взаимодействовать, отправляя друг другу сообщения.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Самый</a:t>
            </a:r>
            <a:r>
              <a:rPr lang="ru-RU" baseline="0" dirty="0" smtClean="0"/>
              <a:t> простой маршрут в </a:t>
            </a:r>
            <a:r>
              <a:rPr lang="en-US" baseline="0" dirty="0" smtClean="0"/>
              <a:t>Apache Camel</a:t>
            </a:r>
            <a:r>
              <a:rPr lang="ru-RU" baseline="0" dirty="0" smtClean="0"/>
              <a:t> состоит из следующих частей: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Концевые точки (</a:t>
            </a:r>
            <a:r>
              <a:rPr lang="en-US" baseline="0" dirty="0" smtClean="0"/>
              <a:t>Endpoints). </a:t>
            </a:r>
            <a:r>
              <a:rPr lang="ru-RU" baseline="0" dirty="0" smtClean="0"/>
              <a:t>В начальную концевую точку приложение отправляет сообщение, которое доставляется по каналу конечной концевой точке.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На пути следования по каналу сообщение может быть преобразовано, скопировано в другой маршрут, перехвачено интерцепторами и т.д.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Каждая концевая точка реализуется с помощью поддерживаемого в </a:t>
            </a:r>
            <a:r>
              <a:rPr lang="en-US" baseline="0" dirty="0" smtClean="0"/>
              <a:t>Camel </a:t>
            </a:r>
            <a:r>
              <a:rPr lang="ru-RU" baseline="0" dirty="0" smtClean="0"/>
              <a:t>компонента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550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baseline="0" dirty="0" smtClean="0"/>
              <a:t>Как пример можно привести интернет магазин, где пользователь оформляет покупку, после чего администратору приходит </a:t>
            </a:r>
            <a:r>
              <a:rPr lang="en-US" baseline="0" dirty="0" smtClean="0"/>
              <a:t>email </a:t>
            </a:r>
            <a:r>
              <a:rPr lang="ru-RU" baseline="0" dirty="0" smtClean="0"/>
              <a:t>с описанием покупки чтобы он мог связаться с покупателем.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В качестве начальной концевой точки тут выступает код, который напрямую отсылает сообщение в </a:t>
            </a:r>
            <a:r>
              <a:rPr lang="en-US" baseline="0" dirty="0" smtClean="0"/>
              <a:t>camel </a:t>
            </a:r>
            <a:r>
              <a:rPr lang="ru-RU" baseline="0" dirty="0" smtClean="0"/>
              <a:t>контекст, далее по каналу сообщение о заказе попадает в концевую точку 2 (которая реализуется с помощью компонента отправки </a:t>
            </a:r>
            <a:r>
              <a:rPr lang="en-US" baseline="0" dirty="0" smtClean="0"/>
              <a:t>email)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550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Сообщение в </a:t>
            </a:r>
            <a:r>
              <a:rPr lang="en-US" dirty="0" smtClean="0"/>
              <a:t>Camel </a:t>
            </a:r>
            <a:r>
              <a:rPr lang="ru-RU" dirty="0" smtClean="0"/>
              <a:t>очень похоже</a:t>
            </a:r>
            <a:r>
              <a:rPr lang="ru-RU" baseline="0" dirty="0" smtClean="0"/>
              <a:t> на таковое в </a:t>
            </a:r>
            <a:r>
              <a:rPr lang="en-US" baseline="0" dirty="0" smtClean="0"/>
              <a:t>JMS </a:t>
            </a:r>
            <a:r>
              <a:rPr lang="ru-RU" baseline="0" dirty="0" smtClean="0"/>
              <a:t>(и потому без труда конвертируется в него и из него)</a:t>
            </a:r>
          </a:p>
          <a:p>
            <a:r>
              <a:rPr lang="ru-RU" baseline="0" dirty="0" smtClean="0"/>
              <a:t>Сообщение состоит из заголовков</a:t>
            </a:r>
            <a:r>
              <a:rPr lang="ru-RU" baseline="0" smtClean="0"/>
              <a:t>, приложений и тела.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40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Концевая точка описывается с помощью простой строки</a:t>
            </a:r>
            <a:r>
              <a:rPr lang="ru-RU" baseline="0" dirty="0" smtClean="0"/>
              <a:t> формата </a:t>
            </a:r>
            <a:r>
              <a:rPr lang="en-US" baseline="0" dirty="0" smtClean="0"/>
              <a:t>URI</a:t>
            </a:r>
          </a:p>
          <a:p>
            <a:r>
              <a:rPr lang="ru-RU" dirty="0" smtClean="0"/>
              <a:t>В формате выделяют три части: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Схема определяет какой компонент использовать. В данном случае это стандартный компонент для доступа к файловой системе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Значение контекстного пути сильно зависит от компонента, но в большинстве случаев это адрес источника / приемника. Например здесь мы указываем относительный адрес в файловой системе </a:t>
            </a:r>
            <a:r>
              <a:rPr lang="en-US" baseline="0" dirty="0" smtClean="0"/>
              <a:t>data/inbox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Параметры опциональны и позволяют настроить используемый компонент. Поэтому их набор и имена полностью зависят от компонента. Здесь мы с помощью параметров говорим что файлы после обработки нужно удалить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872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мы используем концевую точку из предыдущего слайда, то простой пример маршрута будет выглядеть вот так</a:t>
            </a:r>
          </a:p>
          <a:p>
            <a:r>
              <a:rPr lang="ru-RU" dirty="0" smtClean="0"/>
              <a:t>При</a:t>
            </a:r>
            <a:r>
              <a:rPr lang="ru-RU" baseline="0" dirty="0" smtClean="0"/>
              <a:t> этом сам маршрут выделен жирным шрифтом.</a:t>
            </a:r>
          </a:p>
          <a:p>
            <a:r>
              <a:rPr lang="ru-RU" baseline="0" dirty="0" smtClean="0"/>
              <a:t>Всего две строки, но при этом при запуске на выполнение: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Все файлы из каталога </a:t>
            </a:r>
            <a:r>
              <a:rPr lang="en-US" baseline="0" dirty="0" smtClean="0"/>
              <a:t>data/inbox </a:t>
            </a:r>
            <a:r>
              <a:rPr lang="ru-RU" baseline="0" dirty="0" smtClean="0"/>
              <a:t>будут перемещены в </a:t>
            </a:r>
            <a:r>
              <a:rPr lang="en-US" baseline="0" dirty="0" smtClean="0"/>
              <a:t>data/outbox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Если мы скопируем еще файлов в </a:t>
            </a:r>
            <a:r>
              <a:rPr lang="en-US" baseline="0" dirty="0" smtClean="0"/>
              <a:t>data/inbox </a:t>
            </a:r>
            <a:r>
              <a:rPr lang="ru-RU" baseline="0" dirty="0" smtClean="0"/>
              <a:t>пока приложение выполняется, они также будут перемещены</a:t>
            </a:r>
            <a:r>
              <a:rPr lang="en-US" baseline="0" dirty="0" smtClean="0"/>
              <a:t> </a:t>
            </a:r>
            <a:r>
              <a:rPr lang="ru-RU" baseline="0" dirty="0" smtClean="0"/>
              <a:t>(компонент отслеживает появление новых файлов)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32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данный момент</a:t>
            </a:r>
            <a:r>
              <a:rPr lang="ru-RU" baseline="0" dirty="0" smtClean="0"/>
              <a:t> существует большое количество компонентов для </a:t>
            </a:r>
            <a:r>
              <a:rPr lang="en-US" baseline="0" dirty="0" smtClean="0"/>
              <a:t>Camel</a:t>
            </a:r>
            <a:r>
              <a:rPr lang="ru-RU" baseline="0" dirty="0" smtClean="0"/>
              <a:t> для доступа к различным хранилищам данных.</a:t>
            </a:r>
          </a:p>
          <a:p>
            <a:r>
              <a:rPr lang="ru-RU" baseline="0" dirty="0" smtClean="0"/>
              <a:t>Конечно, в стандартную поставку входит лишь малая их часть, остальные распространяются в виде </a:t>
            </a:r>
            <a:r>
              <a:rPr lang="en-US" baseline="0" dirty="0" smtClean="0"/>
              <a:t>jar </a:t>
            </a:r>
            <a:r>
              <a:rPr lang="ru-RU" baseline="0" dirty="0" smtClean="0"/>
              <a:t>файлов, что позволяет включать в ваш проект лишь то что необходимо</a:t>
            </a:r>
          </a:p>
          <a:p>
            <a:r>
              <a:rPr lang="ru-RU" baseline="0" dirty="0" smtClean="0"/>
              <a:t>Если не один компонент не подходит, можно написать свой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D2D76-8ADB-4FEA-8EE6-FCB46A010C8C}" type="slidenum">
              <a:rPr lang="ru-RU" smtClean="0"/>
              <a:t>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EPAM Systems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70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57163"/>
            <a:ext cx="2060575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57163"/>
            <a:ext cx="603091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57163"/>
            <a:ext cx="8226425" cy="393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2008 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0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Photo Editor Photo" r:id="rId3" imgW="9142857" imgH="743054" progId="">
                  <p:embed/>
                </p:oleObj>
              </mc:Choice>
              <mc:Fallback>
                <p:oleObj name="Photo Editor Photo" r:id="rId3" imgW="9142857" imgH="74305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0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963" y="6491288"/>
            <a:ext cx="59817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>
              <a:defRPr/>
            </a:pP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dirty="0" smtClean="0">
                <a:solidFill>
                  <a:srgbClr val="AEAEAE"/>
                </a:solidFill>
                <a:latin typeface="Verdana" pitchFamily="34" charset="0"/>
              </a:rPr>
              <a:t>2009 </a:t>
            </a:r>
            <a:r>
              <a:rPr lang="en-US" sz="800" dirty="0">
                <a:solidFill>
                  <a:srgbClr val="AEAEAE"/>
                </a:solidFill>
                <a:latin typeface="Verdana" pitchFamily="34" charset="0"/>
              </a:rPr>
              <a:t>EPAM Systems. All rights reserved.                                                         </a:t>
            </a:r>
            <a:r>
              <a:rPr lang="en-US" sz="1000" dirty="0">
                <a:solidFill>
                  <a:srgbClr val="AEAEAE"/>
                </a:solidFill>
                <a:latin typeface="Verdana" pitchFamily="34" charset="0"/>
              </a:rPr>
              <a:t>Slide </a:t>
            </a:r>
            <a:fld id="{DFF5ECD7-AD97-4901-A34F-D9B91EE4A56B}" type="slidenum">
              <a:rPr lang="en-US" sz="1000">
                <a:solidFill>
                  <a:srgbClr val="AEAEAE"/>
                </a:solidFill>
                <a:latin typeface="Verdana" pitchFamily="34" charset="0"/>
              </a:rPr>
              <a:pPr>
                <a:defRPr/>
              </a:pPr>
              <a:t>‹#›</a:t>
            </a:fld>
            <a:endParaRPr lang="en-US" sz="1000" dirty="0">
              <a:latin typeface="Verdana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b="1" dirty="0">
              <a:solidFill>
                <a:srgbClr val="002B78"/>
              </a:solidFill>
              <a:latin typeface="Tahoma" pitchFamily="34" charset="0"/>
            </a:endParaRPr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1507" y="1019142"/>
            <a:ext cx="6002053" cy="5257873"/>
          </a:xfrm>
        </p:spPr>
        <p:txBody>
          <a:bodyPr/>
          <a:lstStyle>
            <a:lvl1pPr marL="0" indent="0">
              <a:lnSpc>
                <a:spcPts val="1900"/>
              </a:lnSpc>
              <a:spcAft>
                <a:spcPts val="300"/>
              </a:spcAft>
              <a:buNone/>
              <a:defRPr sz="1400" b="1">
                <a:latin typeface="Helvetica LT Std"/>
              </a:defRPr>
            </a:lvl1pPr>
            <a:lvl2pPr marL="285750" indent="-174625">
              <a:lnSpc>
                <a:spcPts val="1900"/>
              </a:lnSpc>
              <a:spcAft>
                <a:spcPts val="300"/>
              </a:spcAft>
              <a:buFont typeface="Wingdings" pitchFamily="2" charset="2"/>
              <a:buChar char="§"/>
              <a:defRPr sz="1400">
                <a:latin typeface="Helvetica LT Std"/>
              </a:defRPr>
            </a:lvl2pPr>
            <a:lvl3pPr marL="517525" indent="-176213">
              <a:lnSpc>
                <a:spcPts val="1900"/>
              </a:lnSpc>
              <a:spcAft>
                <a:spcPts val="300"/>
              </a:spcAft>
              <a:buFont typeface="Wingdings" pitchFamily="2" charset="2"/>
              <a:buChar char="§"/>
              <a:defRPr sz="1400">
                <a:latin typeface="Helvetica LT Std"/>
              </a:defRPr>
            </a:lvl3pPr>
            <a:lvl4pPr marL="738188" indent="-165100">
              <a:lnSpc>
                <a:spcPts val="1900"/>
              </a:lnSpc>
              <a:spcAft>
                <a:spcPts val="300"/>
              </a:spcAft>
              <a:buFont typeface="Wingdings" pitchFamily="2" charset="2"/>
              <a:buChar char="§"/>
              <a:defRPr sz="1200">
                <a:latin typeface="Helvetica LT Std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18" y="507960"/>
            <a:ext cx="2462910" cy="1497033"/>
          </a:xfrm>
        </p:spPr>
        <p:txBody>
          <a:bodyPr anchor="t">
            <a:noAutofit/>
          </a:bodyPr>
          <a:lstStyle>
            <a:lvl1pPr algn="l"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947387" y="542749"/>
            <a:ext cx="6024600" cy="403367"/>
          </a:xfrm>
        </p:spPr>
        <p:txBody>
          <a:bodyPr>
            <a:normAutofit/>
          </a:bodyPr>
          <a:lstStyle>
            <a:lvl1pPr>
              <a:buNone/>
              <a:defRPr sz="1600" b="0">
                <a:latin typeface="Helvetica LT St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86165-AFD5-4F48-A3DE-22293F49453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934A6-EFFC-4C64-93A6-2271D8CED88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71610-C4C0-4721-BF50-70F48DAB409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042988"/>
            <a:ext cx="33147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B062-DE9B-415F-A1A4-572D90FE776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FB22F-B800-449E-8EB7-1E6198A18C6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FCE1-220E-4639-9482-CDC93FFF731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D953-AD06-4B97-B21A-C304948CD2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34092-AA75-4CA9-97D0-4A0E9421E15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91612-5239-40DD-874E-058D80C6E6A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7E934-22BC-477B-9E5F-9B8E8B9F3A6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5000" y="157163"/>
            <a:ext cx="1701800" cy="6021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838" y="157163"/>
            <a:ext cx="4957762" cy="6021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F957D-3921-45CC-A9AD-ED95BD6970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6BEF9DF-FD2C-41B9-9E07-8C5611261FB8}" type="datetime1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0FB0E82-B279-4B9A-B645-DF21DFF72ACF}" type="datetime1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2A18F66-9A49-4A47-A76B-84B1D29A1414}" type="datetime1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52BA18F-8430-4225-BB98-6BFCEE70BE37}" type="datetime1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360CDCD-B0E0-44E6-9E44-86E6E3422B2B}" type="datetime1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D2848F-BEC7-458D-BB7D-2137882400DE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E21EEE9-E0BD-4630-89A0-248F8550E4B9}" type="datetime1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7D11C82-F7CD-458D-BA8F-5C4FA6A166C8}" type="datetime1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492C70-D3A0-4AC7-A91E-9D622EAE92AF}" type="datetime1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503D80-2F45-4D13-8D00-F73176BC4FAE}" type="datetime1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1E672F2-605F-4E08-BCBD-EC62D8326438}" type="datetime1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1042988"/>
            <a:ext cx="403066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042988"/>
            <a:ext cx="4030662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8" y="-3175"/>
          <a:ext cx="9142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hoto Editor Photo" r:id="rId18" imgW="9142857" imgH="743054" progId="">
                  <p:embed/>
                </p:oleObj>
              </mc:Choice>
              <mc:Fallback>
                <p:oleObj name="Photo Editor Photo" r:id="rId18" imgW="9142857" imgH="74305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-3175"/>
                        <a:ext cx="9142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57163"/>
            <a:ext cx="8226425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19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</a:t>
            </a:r>
            <a:r>
              <a:rPr lang="en-US" sz="800" b="0" dirty="0" smtClean="0">
                <a:solidFill>
                  <a:srgbClr val="AEAEAE"/>
                </a:solidFill>
                <a:latin typeface="Verdana" pitchFamily="34" charset="0"/>
              </a:rPr>
              <a:t>2009. </a:t>
            </a: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11238" y="169068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b="0" dirty="0">
              <a:latin typeface="Arial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042988"/>
            <a:ext cx="8213725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add text</a:t>
            </a:r>
          </a:p>
          <a:p>
            <a:pPr lvl="1"/>
            <a:r>
              <a:rPr lang="en-US" dirty="0" smtClean="0"/>
              <a:t>Click to add text</a:t>
            </a:r>
          </a:p>
          <a:p>
            <a:pPr lvl="2"/>
            <a:r>
              <a:rPr lang="en-US" dirty="0" smtClean="0"/>
              <a:t>Click to add text</a:t>
            </a:r>
          </a:p>
          <a:p>
            <a:pPr lvl="3"/>
            <a:r>
              <a:rPr lang="en-US" dirty="0" smtClean="0"/>
              <a:t>Click to add text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ru-RU" dirty="0" smtClean="0"/>
          </a:p>
        </p:txBody>
      </p:sp>
      <p:sp>
        <p:nvSpPr>
          <p:cNvPr id="5128" name="Freeform 8"/>
          <p:cNvSpPr>
            <a:spLocks noEditPoints="1"/>
          </p:cNvSpPr>
          <p:nvPr/>
        </p:nvSpPr>
        <p:spPr bwMode="auto">
          <a:xfrm>
            <a:off x="7688263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8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2B7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0"/>
            <a:ext cx="1576388" cy="6858000"/>
            <a:chOff x="0" y="0"/>
            <a:chExt cx="993" cy="4320"/>
          </a:xfrm>
        </p:grpSpPr>
        <p:sp>
          <p:nvSpPr>
            <p:cNvPr id="31753" name="Rectangle 9" descr="Dark horizontal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pattFill prst="dkHorz">
              <a:fgClr>
                <a:srgbClr val="002C78"/>
              </a:fgClr>
              <a:bgClr>
                <a:schemeClr val="tx2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auto">
            <a:xfrm>
              <a:off x="0" y="0"/>
              <a:ext cx="975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  <a:alpha val="5000"/>
                  </a:schemeClr>
                </a:gs>
                <a:gs pos="100000">
                  <a:schemeClr val="hlink">
                    <a:alpha val="49001"/>
                  </a:scheme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b="0" dirty="0"/>
            </a:p>
          </p:txBody>
        </p:sp>
        <p:sp>
          <p:nvSpPr>
            <p:cNvPr id="31756" name="Line 12"/>
            <p:cNvSpPr>
              <a:spLocks noChangeShapeType="1"/>
            </p:cNvSpPr>
            <p:nvPr userDrawn="1"/>
          </p:nvSpPr>
          <p:spPr bwMode="auto">
            <a:xfrm>
              <a:off x="993" y="0"/>
              <a:ext cx="0" cy="4320"/>
            </a:xfrm>
            <a:prstGeom prst="line">
              <a:avLst/>
            </a:prstGeom>
            <a:noFill/>
            <a:ln w="28575">
              <a:solidFill>
                <a:srgbClr val="002C7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b="0" dirty="0"/>
            </a:p>
          </p:txBody>
        </p:sp>
      </p:grp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4838" y="157163"/>
            <a:ext cx="6794500" cy="393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38200" y="1447800"/>
            <a:ext cx="75072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Verdana" pitchFamily="34" charset="0"/>
              <a:buNone/>
              <a:defRPr/>
            </a:pPr>
            <a:endParaRPr lang="en-US" dirty="0">
              <a:solidFill>
                <a:srgbClr val="002B78"/>
              </a:solidFill>
            </a:endParaRP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042988"/>
            <a:ext cx="67818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Click to add text</a:t>
            </a:r>
          </a:p>
          <a:p>
            <a:pPr lvl="1"/>
            <a:r>
              <a:rPr lang="en-US" smtClean="0"/>
              <a:t>Click to add text</a:t>
            </a:r>
          </a:p>
          <a:p>
            <a:pPr lvl="2"/>
            <a:r>
              <a:rPr lang="en-US" smtClean="0"/>
              <a:t>Click to add text</a:t>
            </a:r>
          </a:p>
          <a:p>
            <a:pPr lvl="3"/>
            <a:r>
              <a:rPr lang="en-US" smtClean="0"/>
              <a:t>Click to add text</a:t>
            </a:r>
          </a:p>
          <a:p>
            <a:pPr lvl="4"/>
            <a:r>
              <a:rPr lang="en-US" smtClean="0"/>
              <a:t>Fifth level</a:t>
            </a:r>
          </a:p>
          <a:p>
            <a:pPr lvl="1"/>
            <a:endParaRPr lang="en-US" smtClean="0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329363" y="6451600"/>
            <a:ext cx="2357437" cy="16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sz="800" b="0" dirty="0">
                <a:solidFill>
                  <a:srgbClr val="AEAEAE"/>
                </a:solidFill>
                <a:latin typeface="Verdana" pitchFamily="34" charset="0"/>
              </a:rPr>
              <a:t>® 2008. EPAM Systems. All rights reserved.</a:t>
            </a:r>
            <a:endParaRPr lang="en-US" b="0" dirty="0">
              <a:latin typeface="Verdana" pitchFamily="34" charset="0"/>
            </a:endParaRPr>
          </a:p>
        </p:txBody>
      </p:sp>
      <p:sp>
        <p:nvSpPr>
          <p:cNvPr id="31762" name="Freeform 18"/>
          <p:cNvSpPr>
            <a:spLocks noEditPoints="1"/>
          </p:cNvSpPr>
          <p:nvPr/>
        </p:nvSpPr>
        <p:spPr bwMode="auto">
          <a:xfrm>
            <a:off x="292100" y="6410325"/>
            <a:ext cx="990600" cy="247650"/>
          </a:xfrm>
          <a:custGeom>
            <a:avLst/>
            <a:gdLst/>
            <a:ahLst/>
            <a:cxnLst>
              <a:cxn ang="0">
                <a:pos x="1997" y="570"/>
              </a:cxn>
              <a:cxn ang="0">
                <a:pos x="0" y="377"/>
              </a:cxn>
              <a:cxn ang="0">
                <a:pos x="1660" y="25"/>
              </a:cxn>
              <a:cxn ang="0">
                <a:pos x="1651" y="108"/>
              </a:cxn>
              <a:cxn ang="0">
                <a:pos x="1679" y="92"/>
              </a:cxn>
              <a:cxn ang="0">
                <a:pos x="1639" y="583"/>
              </a:cxn>
              <a:cxn ang="0">
                <a:pos x="1848" y="94"/>
              </a:cxn>
              <a:cxn ang="0">
                <a:pos x="1867" y="109"/>
              </a:cxn>
              <a:cxn ang="0">
                <a:pos x="2001" y="75"/>
              </a:cxn>
              <a:cxn ang="0">
                <a:pos x="1966" y="13"/>
              </a:cxn>
              <a:cxn ang="0">
                <a:pos x="1876" y="5"/>
              </a:cxn>
              <a:cxn ang="0">
                <a:pos x="1811" y="31"/>
              </a:cxn>
              <a:cxn ang="0">
                <a:pos x="1755" y="2"/>
              </a:cxn>
              <a:cxn ang="0">
                <a:pos x="1667" y="19"/>
              </a:cxn>
              <a:cxn ang="0">
                <a:pos x="1268" y="19"/>
              </a:cxn>
              <a:cxn ang="0">
                <a:pos x="1217" y="61"/>
              </a:cxn>
              <a:cxn ang="0">
                <a:pos x="1187" y="233"/>
              </a:cxn>
              <a:cxn ang="0">
                <a:pos x="1337" y="96"/>
              </a:cxn>
              <a:cxn ang="0">
                <a:pos x="1367" y="98"/>
              </a:cxn>
              <a:cxn ang="0">
                <a:pos x="1356" y="211"/>
              </a:cxn>
              <a:cxn ang="0">
                <a:pos x="1240" y="285"/>
              </a:cxn>
              <a:cxn ang="0">
                <a:pos x="1165" y="383"/>
              </a:cxn>
              <a:cxn ang="0">
                <a:pos x="1159" y="556"/>
              </a:cxn>
              <a:cxn ang="0">
                <a:pos x="1228" y="589"/>
              </a:cxn>
              <a:cxn ang="0">
                <a:pos x="1314" y="577"/>
              </a:cxn>
              <a:cxn ang="0">
                <a:pos x="1498" y="121"/>
              </a:cxn>
              <a:cxn ang="0">
                <a:pos x="1477" y="36"/>
              </a:cxn>
              <a:cxn ang="0">
                <a:pos x="1368" y="0"/>
              </a:cxn>
              <a:cxn ang="0">
                <a:pos x="1323" y="493"/>
              </a:cxn>
              <a:cxn ang="0">
                <a:pos x="1289" y="498"/>
              </a:cxn>
              <a:cxn ang="0">
                <a:pos x="1295" y="369"/>
              </a:cxn>
              <a:cxn ang="0">
                <a:pos x="824" y="38"/>
              </a:cxn>
              <a:cxn ang="0">
                <a:pos x="729" y="2"/>
              </a:cxn>
              <a:cxn ang="0">
                <a:pos x="630" y="9"/>
              </a:cxn>
              <a:cxn ang="0">
                <a:pos x="567" y="50"/>
              </a:cxn>
              <a:cxn ang="0">
                <a:pos x="539" y="121"/>
              </a:cxn>
              <a:cxn ang="0">
                <a:pos x="509" y="541"/>
              </a:cxn>
              <a:cxn ang="0">
                <a:pos x="608" y="589"/>
              </a:cxn>
              <a:cxn ang="0">
                <a:pos x="743" y="568"/>
              </a:cxn>
              <a:cxn ang="0">
                <a:pos x="787" y="520"/>
              </a:cxn>
              <a:cxn ang="0">
                <a:pos x="685" y="356"/>
              </a:cxn>
              <a:cxn ang="0">
                <a:pos x="641" y="502"/>
              </a:cxn>
              <a:cxn ang="0">
                <a:pos x="627" y="479"/>
              </a:cxn>
              <a:cxn ang="0">
                <a:pos x="843" y="79"/>
              </a:cxn>
              <a:cxn ang="0">
                <a:pos x="708" y="94"/>
              </a:cxn>
              <a:cxn ang="0">
                <a:pos x="699" y="252"/>
              </a:cxn>
              <a:cxn ang="0">
                <a:pos x="687" y="92"/>
              </a:cxn>
              <a:cxn ang="0">
                <a:pos x="1068" y="0"/>
              </a:cxn>
              <a:cxn ang="0">
                <a:pos x="980" y="4"/>
              </a:cxn>
              <a:cxn ang="0">
                <a:pos x="963" y="581"/>
              </a:cxn>
              <a:cxn ang="0">
                <a:pos x="1077" y="579"/>
              </a:cxn>
              <a:cxn ang="0">
                <a:pos x="1124" y="520"/>
              </a:cxn>
              <a:cxn ang="0">
                <a:pos x="1172" y="56"/>
              </a:cxn>
              <a:cxn ang="0">
                <a:pos x="1015" y="92"/>
              </a:cxn>
              <a:cxn ang="0">
                <a:pos x="1045" y="106"/>
              </a:cxn>
              <a:cxn ang="0">
                <a:pos x="991" y="496"/>
              </a:cxn>
              <a:cxn ang="0">
                <a:pos x="959" y="495"/>
              </a:cxn>
              <a:cxn ang="0">
                <a:pos x="999" y="109"/>
              </a:cxn>
            </a:cxnLst>
            <a:rect l="0" t="0" r="r" b="b"/>
            <a:pathLst>
              <a:path w="2496" h="706">
                <a:moveTo>
                  <a:pt x="2029" y="56"/>
                </a:moveTo>
                <a:lnTo>
                  <a:pt x="2020" y="177"/>
                </a:lnTo>
                <a:lnTo>
                  <a:pt x="2349" y="314"/>
                </a:lnTo>
                <a:lnTo>
                  <a:pt x="1999" y="450"/>
                </a:lnTo>
                <a:lnTo>
                  <a:pt x="1990" y="573"/>
                </a:lnTo>
                <a:lnTo>
                  <a:pt x="1997" y="570"/>
                </a:lnTo>
                <a:lnTo>
                  <a:pt x="2496" y="373"/>
                </a:lnTo>
                <a:lnTo>
                  <a:pt x="2496" y="248"/>
                </a:lnTo>
                <a:lnTo>
                  <a:pt x="2029" y="56"/>
                </a:lnTo>
                <a:close/>
                <a:moveTo>
                  <a:pt x="506" y="56"/>
                </a:moveTo>
                <a:lnTo>
                  <a:pt x="0" y="252"/>
                </a:lnTo>
                <a:lnTo>
                  <a:pt x="0" y="377"/>
                </a:lnTo>
                <a:lnTo>
                  <a:pt x="467" y="573"/>
                </a:lnTo>
                <a:lnTo>
                  <a:pt x="476" y="450"/>
                </a:lnTo>
                <a:lnTo>
                  <a:pt x="146" y="314"/>
                </a:lnTo>
                <a:lnTo>
                  <a:pt x="497" y="177"/>
                </a:lnTo>
                <a:lnTo>
                  <a:pt x="506" y="56"/>
                </a:lnTo>
                <a:close/>
                <a:moveTo>
                  <a:pt x="1660" y="25"/>
                </a:moveTo>
                <a:lnTo>
                  <a:pt x="1662" y="4"/>
                </a:lnTo>
                <a:lnTo>
                  <a:pt x="1533" y="4"/>
                </a:lnTo>
                <a:lnTo>
                  <a:pt x="1465" y="583"/>
                </a:lnTo>
                <a:lnTo>
                  <a:pt x="1593" y="583"/>
                </a:lnTo>
                <a:lnTo>
                  <a:pt x="1649" y="119"/>
                </a:lnTo>
                <a:lnTo>
                  <a:pt x="1651" y="108"/>
                </a:lnTo>
                <a:lnTo>
                  <a:pt x="1656" y="100"/>
                </a:lnTo>
                <a:lnTo>
                  <a:pt x="1660" y="96"/>
                </a:lnTo>
                <a:lnTo>
                  <a:pt x="1663" y="94"/>
                </a:lnTo>
                <a:lnTo>
                  <a:pt x="1669" y="92"/>
                </a:lnTo>
                <a:lnTo>
                  <a:pt x="1674" y="92"/>
                </a:lnTo>
                <a:lnTo>
                  <a:pt x="1679" y="92"/>
                </a:lnTo>
                <a:lnTo>
                  <a:pt x="1683" y="94"/>
                </a:lnTo>
                <a:lnTo>
                  <a:pt x="1688" y="96"/>
                </a:lnTo>
                <a:lnTo>
                  <a:pt x="1690" y="100"/>
                </a:lnTo>
                <a:lnTo>
                  <a:pt x="1693" y="108"/>
                </a:lnTo>
                <a:lnTo>
                  <a:pt x="1695" y="119"/>
                </a:lnTo>
                <a:lnTo>
                  <a:pt x="1639" y="583"/>
                </a:lnTo>
                <a:lnTo>
                  <a:pt x="1767" y="583"/>
                </a:lnTo>
                <a:lnTo>
                  <a:pt x="1823" y="119"/>
                </a:lnTo>
                <a:lnTo>
                  <a:pt x="1825" y="109"/>
                </a:lnTo>
                <a:lnTo>
                  <a:pt x="1830" y="102"/>
                </a:lnTo>
                <a:lnTo>
                  <a:pt x="1837" y="96"/>
                </a:lnTo>
                <a:lnTo>
                  <a:pt x="1848" y="94"/>
                </a:lnTo>
                <a:lnTo>
                  <a:pt x="1853" y="96"/>
                </a:lnTo>
                <a:lnTo>
                  <a:pt x="1858" y="96"/>
                </a:lnTo>
                <a:lnTo>
                  <a:pt x="1862" y="98"/>
                </a:lnTo>
                <a:lnTo>
                  <a:pt x="1864" y="102"/>
                </a:lnTo>
                <a:lnTo>
                  <a:pt x="1866" y="104"/>
                </a:lnTo>
                <a:lnTo>
                  <a:pt x="1867" y="109"/>
                </a:lnTo>
                <a:lnTo>
                  <a:pt x="1867" y="115"/>
                </a:lnTo>
                <a:lnTo>
                  <a:pt x="1867" y="121"/>
                </a:lnTo>
                <a:lnTo>
                  <a:pt x="1813" y="583"/>
                </a:lnTo>
                <a:lnTo>
                  <a:pt x="1943" y="583"/>
                </a:lnTo>
                <a:lnTo>
                  <a:pt x="2001" y="82"/>
                </a:lnTo>
                <a:lnTo>
                  <a:pt x="2001" y="75"/>
                </a:lnTo>
                <a:lnTo>
                  <a:pt x="2001" y="65"/>
                </a:lnTo>
                <a:lnTo>
                  <a:pt x="1999" y="56"/>
                </a:lnTo>
                <a:lnTo>
                  <a:pt x="1997" y="48"/>
                </a:lnTo>
                <a:lnTo>
                  <a:pt x="1988" y="32"/>
                </a:lnTo>
                <a:lnTo>
                  <a:pt x="1978" y="23"/>
                </a:lnTo>
                <a:lnTo>
                  <a:pt x="1966" y="13"/>
                </a:lnTo>
                <a:lnTo>
                  <a:pt x="1950" y="5"/>
                </a:lnTo>
                <a:lnTo>
                  <a:pt x="1934" y="2"/>
                </a:lnTo>
                <a:lnTo>
                  <a:pt x="1918" y="0"/>
                </a:lnTo>
                <a:lnTo>
                  <a:pt x="1902" y="2"/>
                </a:lnTo>
                <a:lnTo>
                  <a:pt x="1890" y="4"/>
                </a:lnTo>
                <a:lnTo>
                  <a:pt x="1876" y="5"/>
                </a:lnTo>
                <a:lnTo>
                  <a:pt x="1864" y="9"/>
                </a:lnTo>
                <a:lnTo>
                  <a:pt x="1851" y="15"/>
                </a:lnTo>
                <a:lnTo>
                  <a:pt x="1841" y="23"/>
                </a:lnTo>
                <a:lnTo>
                  <a:pt x="1830" y="31"/>
                </a:lnTo>
                <a:lnTo>
                  <a:pt x="1820" y="40"/>
                </a:lnTo>
                <a:lnTo>
                  <a:pt x="1811" y="31"/>
                </a:lnTo>
                <a:lnTo>
                  <a:pt x="1804" y="23"/>
                </a:lnTo>
                <a:lnTo>
                  <a:pt x="1795" y="15"/>
                </a:lnTo>
                <a:lnTo>
                  <a:pt x="1785" y="9"/>
                </a:lnTo>
                <a:lnTo>
                  <a:pt x="1776" y="5"/>
                </a:lnTo>
                <a:lnTo>
                  <a:pt x="1765" y="4"/>
                </a:lnTo>
                <a:lnTo>
                  <a:pt x="1755" y="2"/>
                </a:lnTo>
                <a:lnTo>
                  <a:pt x="1743" y="0"/>
                </a:lnTo>
                <a:lnTo>
                  <a:pt x="1718" y="2"/>
                </a:lnTo>
                <a:lnTo>
                  <a:pt x="1695" y="7"/>
                </a:lnTo>
                <a:lnTo>
                  <a:pt x="1686" y="9"/>
                </a:lnTo>
                <a:lnTo>
                  <a:pt x="1676" y="13"/>
                </a:lnTo>
                <a:lnTo>
                  <a:pt x="1667" y="19"/>
                </a:lnTo>
                <a:lnTo>
                  <a:pt x="1660" y="25"/>
                </a:lnTo>
                <a:close/>
                <a:moveTo>
                  <a:pt x="1368" y="0"/>
                </a:moveTo>
                <a:lnTo>
                  <a:pt x="1331" y="2"/>
                </a:lnTo>
                <a:lnTo>
                  <a:pt x="1303" y="7"/>
                </a:lnTo>
                <a:lnTo>
                  <a:pt x="1279" y="13"/>
                </a:lnTo>
                <a:lnTo>
                  <a:pt x="1268" y="19"/>
                </a:lnTo>
                <a:lnTo>
                  <a:pt x="1258" y="25"/>
                </a:lnTo>
                <a:lnTo>
                  <a:pt x="1247" y="31"/>
                </a:lnTo>
                <a:lnTo>
                  <a:pt x="1238" y="38"/>
                </a:lnTo>
                <a:lnTo>
                  <a:pt x="1231" y="46"/>
                </a:lnTo>
                <a:lnTo>
                  <a:pt x="1224" y="54"/>
                </a:lnTo>
                <a:lnTo>
                  <a:pt x="1217" y="61"/>
                </a:lnTo>
                <a:lnTo>
                  <a:pt x="1212" y="71"/>
                </a:lnTo>
                <a:lnTo>
                  <a:pt x="1208" y="82"/>
                </a:lnTo>
                <a:lnTo>
                  <a:pt x="1205" y="94"/>
                </a:lnTo>
                <a:lnTo>
                  <a:pt x="1201" y="106"/>
                </a:lnTo>
                <a:lnTo>
                  <a:pt x="1200" y="117"/>
                </a:lnTo>
                <a:lnTo>
                  <a:pt x="1187" y="233"/>
                </a:lnTo>
                <a:lnTo>
                  <a:pt x="1312" y="233"/>
                </a:lnTo>
                <a:lnTo>
                  <a:pt x="1317" y="160"/>
                </a:lnTo>
                <a:lnTo>
                  <a:pt x="1321" y="134"/>
                </a:lnTo>
                <a:lnTo>
                  <a:pt x="1326" y="115"/>
                </a:lnTo>
                <a:lnTo>
                  <a:pt x="1331" y="104"/>
                </a:lnTo>
                <a:lnTo>
                  <a:pt x="1337" y="96"/>
                </a:lnTo>
                <a:lnTo>
                  <a:pt x="1344" y="92"/>
                </a:lnTo>
                <a:lnTo>
                  <a:pt x="1351" y="90"/>
                </a:lnTo>
                <a:lnTo>
                  <a:pt x="1356" y="90"/>
                </a:lnTo>
                <a:lnTo>
                  <a:pt x="1361" y="92"/>
                </a:lnTo>
                <a:lnTo>
                  <a:pt x="1365" y="94"/>
                </a:lnTo>
                <a:lnTo>
                  <a:pt x="1367" y="98"/>
                </a:lnTo>
                <a:lnTo>
                  <a:pt x="1368" y="102"/>
                </a:lnTo>
                <a:lnTo>
                  <a:pt x="1370" y="106"/>
                </a:lnTo>
                <a:lnTo>
                  <a:pt x="1370" y="111"/>
                </a:lnTo>
                <a:lnTo>
                  <a:pt x="1370" y="119"/>
                </a:lnTo>
                <a:lnTo>
                  <a:pt x="1360" y="204"/>
                </a:lnTo>
                <a:lnTo>
                  <a:pt x="1356" y="211"/>
                </a:lnTo>
                <a:lnTo>
                  <a:pt x="1349" y="219"/>
                </a:lnTo>
                <a:lnTo>
                  <a:pt x="1337" y="227"/>
                </a:lnTo>
                <a:lnTo>
                  <a:pt x="1321" y="237"/>
                </a:lnTo>
                <a:lnTo>
                  <a:pt x="1309" y="242"/>
                </a:lnTo>
                <a:lnTo>
                  <a:pt x="1272" y="265"/>
                </a:lnTo>
                <a:lnTo>
                  <a:pt x="1240" y="285"/>
                </a:lnTo>
                <a:lnTo>
                  <a:pt x="1215" y="300"/>
                </a:lnTo>
                <a:lnTo>
                  <a:pt x="1198" y="315"/>
                </a:lnTo>
                <a:lnTo>
                  <a:pt x="1184" y="331"/>
                </a:lnTo>
                <a:lnTo>
                  <a:pt x="1175" y="348"/>
                </a:lnTo>
                <a:lnTo>
                  <a:pt x="1168" y="366"/>
                </a:lnTo>
                <a:lnTo>
                  <a:pt x="1165" y="383"/>
                </a:lnTo>
                <a:lnTo>
                  <a:pt x="1150" y="498"/>
                </a:lnTo>
                <a:lnTo>
                  <a:pt x="1149" y="512"/>
                </a:lnTo>
                <a:lnTo>
                  <a:pt x="1149" y="523"/>
                </a:lnTo>
                <a:lnTo>
                  <a:pt x="1152" y="535"/>
                </a:lnTo>
                <a:lnTo>
                  <a:pt x="1154" y="546"/>
                </a:lnTo>
                <a:lnTo>
                  <a:pt x="1159" y="556"/>
                </a:lnTo>
                <a:lnTo>
                  <a:pt x="1166" y="566"/>
                </a:lnTo>
                <a:lnTo>
                  <a:pt x="1175" y="573"/>
                </a:lnTo>
                <a:lnTo>
                  <a:pt x="1186" y="579"/>
                </a:lnTo>
                <a:lnTo>
                  <a:pt x="1198" y="583"/>
                </a:lnTo>
                <a:lnTo>
                  <a:pt x="1212" y="587"/>
                </a:lnTo>
                <a:lnTo>
                  <a:pt x="1228" y="589"/>
                </a:lnTo>
                <a:lnTo>
                  <a:pt x="1245" y="589"/>
                </a:lnTo>
                <a:lnTo>
                  <a:pt x="1265" y="589"/>
                </a:lnTo>
                <a:lnTo>
                  <a:pt x="1281" y="587"/>
                </a:lnTo>
                <a:lnTo>
                  <a:pt x="1295" y="585"/>
                </a:lnTo>
                <a:lnTo>
                  <a:pt x="1307" y="581"/>
                </a:lnTo>
                <a:lnTo>
                  <a:pt x="1314" y="577"/>
                </a:lnTo>
                <a:lnTo>
                  <a:pt x="1321" y="573"/>
                </a:lnTo>
                <a:lnTo>
                  <a:pt x="1328" y="568"/>
                </a:lnTo>
                <a:lnTo>
                  <a:pt x="1331" y="560"/>
                </a:lnTo>
                <a:lnTo>
                  <a:pt x="1330" y="583"/>
                </a:lnTo>
                <a:lnTo>
                  <a:pt x="1446" y="583"/>
                </a:lnTo>
                <a:lnTo>
                  <a:pt x="1498" y="121"/>
                </a:lnTo>
                <a:lnTo>
                  <a:pt x="1500" y="106"/>
                </a:lnTo>
                <a:lnTo>
                  <a:pt x="1500" y="90"/>
                </a:lnTo>
                <a:lnTo>
                  <a:pt x="1497" y="77"/>
                </a:lnTo>
                <a:lnTo>
                  <a:pt x="1495" y="63"/>
                </a:lnTo>
                <a:lnTo>
                  <a:pt x="1488" y="48"/>
                </a:lnTo>
                <a:lnTo>
                  <a:pt x="1477" y="36"/>
                </a:lnTo>
                <a:lnTo>
                  <a:pt x="1465" y="25"/>
                </a:lnTo>
                <a:lnTo>
                  <a:pt x="1451" y="17"/>
                </a:lnTo>
                <a:lnTo>
                  <a:pt x="1435" y="9"/>
                </a:lnTo>
                <a:lnTo>
                  <a:pt x="1414" y="4"/>
                </a:lnTo>
                <a:lnTo>
                  <a:pt x="1393" y="2"/>
                </a:lnTo>
                <a:lnTo>
                  <a:pt x="1368" y="0"/>
                </a:lnTo>
                <a:close/>
                <a:moveTo>
                  <a:pt x="1317" y="337"/>
                </a:moveTo>
                <a:lnTo>
                  <a:pt x="1330" y="331"/>
                </a:lnTo>
                <a:lnTo>
                  <a:pt x="1346" y="325"/>
                </a:lnTo>
                <a:lnTo>
                  <a:pt x="1328" y="473"/>
                </a:lnTo>
                <a:lnTo>
                  <a:pt x="1326" y="485"/>
                </a:lnTo>
                <a:lnTo>
                  <a:pt x="1323" y="493"/>
                </a:lnTo>
                <a:lnTo>
                  <a:pt x="1317" y="498"/>
                </a:lnTo>
                <a:lnTo>
                  <a:pt x="1310" y="500"/>
                </a:lnTo>
                <a:lnTo>
                  <a:pt x="1303" y="502"/>
                </a:lnTo>
                <a:lnTo>
                  <a:pt x="1298" y="500"/>
                </a:lnTo>
                <a:lnTo>
                  <a:pt x="1293" y="500"/>
                </a:lnTo>
                <a:lnTo>
                  <a:pt x="1289" y="498"/>
                </a:lnTo>
                <a:lnTo>
                  <a:pt x="1288" y="495"/>
                </a:lnTo>
                <a:lnTo>
                  <a:pt x="1284" y="491"/>
                </a:lnTo>
                <a:lnTo>
                  <a:pt x="1284" y="487"/>
                </a:lnTo>
                <a:lnTo>
                  <a:pt x="1282" y="481"/>
                </a:lnTo>
                <a:lnTo>
                  <a:pt x="1282" y="473"/>
                </a:lnTo>
                <a:lnTo>
                  <a:pt x="1295" y="369"/>
                </a:lnTo>
                <a:lnTo>
                  <a:pt x="1298" y="360"/>
                </a:lnTo>
                <a:lnTo>
                  <a:pt x="1302" y="350"/>
                </a:lnTo>
                <a:lnTo>
                  <a:pt x="1309" y="344"/>
                </a:lnTo>
                <a:lnTo>
                  <a:pt x="1317" y="337"/>
                </a:lnTo>
                <a:close/>
                <a:moveTo>
                  <a:pt x="833" y="50"/>
                </a:moveTo>
                <a:lnTo>
                  <a:pt x="824" y="38"/>
                </a:lnTo>
                <a:lnTo>
                  <a:pt x="813" y="29"/>
                </a:lnTo>
                <a:lnTo>
                  <a:pt x="801" y="19"/>
                </a:lnTo>
                <a:lnTo>
                  <a:pt x="787" y="13"/>
                </a:lnTo>
                <a:lnTo>
                  <a:pt x="769" y="7"/>
                </a:lnTo>
                <a:lnTo>
                  <a:pt x="750" y="4"/>
                </a:lnTo>
                <a:lnTo>
                  <a:pt x="729" y="2"/>
                </a:lnTo>
                <a:lnTo>
                  <a:pt x="704" y="0"/>
                </a:lnTo>
                <a:lnTo>
                  <a:pt x="690" y="0"/>
                </a:lnTo>
                <a:lnTo>
                  <a:pt x="674" y="2"/>
                </a:lnTo>
                <a:lnTo>
                  <a:pt x="659" y="4"/>
                </a:lnTo>
                <a:lnTo>
                  <a:pt x="643" y="7"/>
                </a:lnTo>
                <a:lnTo>
                  <a:pt x="630" y="9"/>
                </a:lnTo>
                <a:lnTo>
                  <a:pt x="616" y="15"/>
                </a:lnTo>
                <a:lnTo>
                  <a:pt x="606" y="21"/>
                </a:lnTo>
                <a:lnTo>
                  <a:pt x="594" y="27"/>
                </a:lnTo>
                <a:lnTo>
                  <a:pt x="585" y="34"/>
                </a:lnTo>
                <a:lnTo>
                  <a:pt x="576" y="42"/>
                </a:lnTo>
                <a:lnTo>
                  <a:pt x="567" y="50"/>
                </a:lnTo>
                <a:lnTo>
                  <a:pt x="560" y="59"/>
                </a:lnTo>
                <a:lnTo>
                  <a:pt x="555" y="71"/>
                </a:lnTo>
                <a:lnTo>
                  <a:pt x="550" y="82"/>
                </a:lnTo>
                <a:lnTo>
                  <a:pt x="544" y="94"/>
                </a:lnTo>
                <a:lnTo>
                  <a:pt x="543" y="108"/>
                </a:lnTo>
                <a:lnTo>
                  <a:pt x="539" y="121"/>
                </a:lnTo>
                <a:lnTo>
                  <a:pt x="499" y="469"/>
                </a:lnTo>
                <a:lnTo>
                  <a:pt x="497" y="483"/>
                </a:lnTo>
                <a:lnTo>
                  <a:pt x="497" y="498"/>
                </a:lnTo>
                <a:lnTo>
                  <a:pt x="499" y="512"/>
                </a:lnTo>
                <a:lnTo>
                  <a:pt x="502" y="525"/>
                </a:lnTo>
                <a:lnTo>
                  <a:pt x="509" y="541"/>
                </a:lnTo>
                <a:lnTo>
                  <a:pt x="518" y="554"/>
                </a:lnTo>
                <a:lnTo>
                  <a:pt x="530" y="564"/>
                </a:lnTo>
                <a:lnTo>
                  <a:pt x="546" y="573"/>
                </a:lnTo>
                <a:lnTo>
                  <a:pt x="564" y="581"/>
                </a:lnTo>
                <a:lnTo>
                  <a:pt x="585" y="585"/>
                </a:lnTo>
                <a:lnTo>
                  <a:pt x="608" y="589"/>
                </a:lnTo>
                <a:lnTo>
                  <a:pt x="634" y="589"/>
                </a:lnTo>
                <a:lnTo>
                  <a:pt x="666" y="589"/>
                </a:lnTo>
                <a:lnTo>
                  <a:pt x="694" y="585"/>
                </a:lnTo>
                <a:lnTo>
                  <a:pt x="720" y="577"/>
                </a:lnTo>
                <a:lnTo>
                  <a:pt x="732" y="573"/>
                </a:lnTo>
                <a:lnTo>
                  <a:pt x="743" y="568"/>
                </a:lnTo>
                <a:lnTo>
                  <a:pt x="752" y="560"/>
                </a:lnTo>
                <a:lnTo>
                  <a:pt x="760" y="554"/>
                </a:lnTo>
                <a:lnTo>
                  <a:pt x="769" y="546"/>
                </a:lnTo>
                <a:lnTo>
                  <a:pt x="776" y="539"/>
                </a:lnTo>
                <a:lnTo>
                  <a:pt x="782" y="529"/>
                </a:lnTo>
                <a:lnTo>
                  <a:pt x="787" y="520"/>
                </a:lnTo>
                <a:lnTo>
                  <a:pt x="792" y="508"/>
                </a:lnTo>
                <a:lnTo>
                  <a:pt x="796" y="498"/>
                </a:lnTo>
                <a:lnTo>
                  <a:pt x="799" y="485"/>
                </a:lnTo>
                <a:lnTo>
                  <a:pt x="801" y="473"/>
                </a:lnTo>
                <a:lnTo>
                  <a:pt x="815" y="356"/>
                </a:lnTo>
                <a:lnTo>
                  <a:pt x="685" y="356"/>
                </a:lnTo>
                <a:lnTo>
                  <a:pt x="671" y="479"/>
                </a:lnTo>
                <a:lnTo>
                  <a:pt x="667" y="489"/>
                </a:lnTo>
                <a:lnTo>
                  <a:pt x="662" y="496"/>
                </a:lnTo>
                <a:lnTo>
                  <a:pt x="655" y="500"/>
                </a:lnTo>
                <a:lnTo>
                  <a:pt x="646" y="502"/>
                </a:lnTo>
                <a:lnTo>
                  <a:pt x="641" y="502"/>
                </a:lnTo>
                <a:lnTo>
                  <a:pt x="636" y="500"/>
                </a:lnTo>
                <a:lnTo>
                  <a:pt x="632" y="498"/>
                </a:lnTo>
                <a:lnTo>
                  <a:pt x="630" y="495"/>
                </a:lnTo>
                <a:lnTo>
                  <a:pt x="629" y="491"/>
                </a:lnTo>
                <a:lnTo>
                  <a:pt x="627" y="485"/>
                </a:lnTo>
                <a:lnTo>
                  <a:pt x="627" y="479"/>
                </a:lnTo>
                <a:lnTo>
                  <a:pt x="627" y="473"/>
                </a:lnTo>
                <a:lnTo>
                  <a:pt x="643" y="337"/>
                </a:lnTo>
                <a:lnTo>
                  <a:pt x="817" y="337"/>
                </a:lnTo>
                <a:lnTo>
                  <a:pt x="843" y="117"/>
                </a:lnTo>
                <a:lnTo>
                  <a:pt x="845" y="98"/>
                </a:lnTo>
                <a:lnTo>
                  <a:pt x="843" y="79"/>
                </a:lnTo>
                <a:lnTo>
                  <a:pt x="840" y="63"/>
                </a:lnTo>
                <a:lnTo>
                  <a:pt x="833" y="50"/>
                </a:lnTo>
                <a:close/>
                <a:moveTo>
                  <a:pt x="695" y="90"/>
                </a:moveTo>
                <a:lnTo>
                  <a:pt x="701" y="90"/>
                </a:lnTo>
                <a:lnTo>
                  <a:pt x="704" y="92"/>
                </a:lnTo>
                <a:lnTo>
                  <a:pt x="708" y="94"/>
                </a:lnTo>
                <a:lnTo>
                  <a:pt x="711" y="98"/>
                </a:lnTo>
                <a:lnTo>
                  <a:pt x="713" y="102"/>
                </a:lnTo>
                <a:lnTo>
                  <a:pt x="713" y="106"/>
                </a:lnTo>
                <a:lnTo>
                  <a:pt x="715" y="111"/>
                </a:lnTo>
                <a:lnTo>
                  <a:pt x="713" y="119"/>
                </a:lnTo>
                <a:lnTo>
                  <a:pt x="699" y="252"/>
                </a:lnTo>
                <a:lnTo>
                  <a:pt x="653" y="252"/>
                </a:lnTo>
                <a:lnTo>
                  <a:pt x="669" y="119"/>
                </a:lnTo>
                <a:lnTo>
                  <a:pt x="671" y="108"/>
                </a:lnTo>
                <a:lnTo>
                  <a:pt x="674" y="100"/>
                </a:lnTo>
                <a:lnTo>
                  <a:pt x="680" y="94"/>
                </a:lnTo>
                <a:lnTo>
                  <a:pt x="687" y="92"/>
                </a:lnTo>
                <a:lnTo>
                  <a:pt x="695" y="90"/>
                </a:lnTo>
                <a:close/>
                <a:moveTo>
                  <a:pt x="1147" y="25"/>
                </a:moveTo>
                <a:lnTo>
                  <a:pt x="1128" y="13"/>
                </a:lnTo>
                <a:lnTo>
                  <a:pt x="1108" y="7"/>
                </a:lnTo>
                <a:lnTo>
                  <a:pt x="1089" y="2"/>
                </a:lnTo>
                <a:lnTo>
                  <a:pt x="1068" y="0"/>
                </a:lnTo>
                <a:lnTo>
                  <a:pt x="1052" y="2"/>
                </a:lnTo>
                <a:lnTo>
                  <a:pt x="1038" y="4"/>
                </a:lnTo>
                <a:lnTo>
                  <a:pt x="1024" y="7"/>
                </a:lnTo>
                <a:lnTo>
                  <a:pt x="1012" y="13"/>
                </a:lnTo>
                <a:lnTo>
                  <a:pt x="989" y="29"/>
                </a:lnTo>
                <a:lnTo>
                  <a:pt x="980" y="4"/>
                </a:lnTo>
                <a:lnTo>
                  <a:pt x="883" y="4"/>
                </a:lnTo>
                <a:lnTo>
                  <a:pt x="799" y="706"/>
                </a:lnTo>
                <a:lnTo>
                  <a:pt x="929" y="706"/>
                </a:lnTo>
                <a:lnTo>
                  <a:pt x="945" y="570"/>
                </a:lnTo>
                <a:lnTo>
                  <a:pt x="954" y="575"/>
                </a:lnTo>
                <a:lnTo>
                  <a:pt x="963" y="581"/>
                </a:lnTo>
                <a:lnTo>
                  <a:pt x="975" y="585"/>
                </a:lnTo>
                <a:lnTo>
                  <a:pt x="987" y="587"/>
                </a:lnTo>
                <a:lnTo>
                  <a:pt x="1024" y="589"/>
                </a:lnTo>
                <a:lnTo>
                  <a:pt x="1043" y="589"/>
                </a:lnTo>
                <a:lnTo>
                  <a:pt x="1061" y="585"/>
                </a:lnTo>
                <a:lnTo>
                  <a:pt x="1077" y="579"/>
                </a:lnTo>
                <a:lnTo>
                  <a:pt x="1093" y="570"/>
                </a:lnTo>
                <a:lnTo>
                  <a:pt x="1107" y="556"/>
                </a:lnTo>
                <a:lnTo>
                  <a:pt x="1115" y="543"/>
                </a:lnTo>
                <a:lnTo>
                  <a:pt x="1119" y="535"/>
                </a:lnTo>
                <a:lnTo>
                  <a:pt x="1122" y="527"/>
                </a:lnTo>
                <a:lnTo>
                  <a:pt x="1124" y="520"/>
                </a:lnTo>
                <a:lnTo>
                  <a:pt x="1126" y="510"/>
                </a:lnTo>
                <a:lnTo>
                  <a:pt x="1175" y="94"/>
                </a:lnTo>
                <a:lnTo>
                  <a:pt x="1177" y="84"/>
                </a:lnTo>
                <a:lnTo>
                  <a:pt x="1175" y="75"/>
                </a:lnTo>
                <a:lnTo>
                  <a:pt x="1175" y="65"/>
                </a:lnTo>
                <a:lnTo>
                  <a:pt x="1172" y="56"/>
                </a:lnTo>
                <a:lnTo>
                  <a:pt x="1168" y="48"/>
                </a:lnTo>
                <a:lnTo>
                  <a:pt x="1163" y="38"/>
                </a:lnTo>
                <a:lnTo>
                  <a:pt x="1156" y="32"/>
                </a:lnTo>
                <a:lnTo>
                  <a:pt x="1147" y="25"/>
                </a:lnTo>
                <a:close/>
                <a:moveTo>
                  <a:pt x="1008" y="94"/>
                </a:moveTo>
                <a:lnTo>
                  <a:pt x="1015" y="92"/>
                </a:lnTo>
                <a:lnTo>
                  <a:pt x="1024" y="90"/>
                </a:lnTo>
                <a:lnTo>
                  <a:pt x="1031" y="90"/>
                </a:lnTo>
                <a:lnTo>
                  <a:pt x="1035" y="92"/>
                </a:lnTo>
                <a:lnTo>
                  <a:pt x="1038" y="94"/>
                </a:lnTo>
                <a:lnTo>
                  <a:pt x="1042" y="96"/>
                </a:lnTo>
                <a:lnTo>
                  <a:pt x="1045" y="106"/>
                </a:lnTo>
                <a:lnTo>
                  <a:pt x="1045" y="117"/>
                </a:lnTo>
                <a:lnTo>
                  <a:pt x="1001" y="473"/>
                </a:lnTo>
                <a:lnTo>
                  <a:pt x="999" y="481"/>
                </a:lnTo>
                <a:lnTo>
                  <a:pt x="998" y="487"/>
                </a:lnTo>
                <a:lnTo>
                  <a:pt x="994" y="493"/>
                </a:lnTo>
                <a:lnTo>
                  <a:pt x="991" y="496"/>
                </a:lnTo>
                <a:lnTo>
                  <a:pt x="985" y="500"/>
                </a:lnTo>
                <a:lnTo>
                  <a:pt x="977" y="502"/>
                </a:lnTo>
                <a:lnTo>
                  <a:pt x="971" y="500"/>
                </a:lnTo>
                <a:lnTo>
                  <a:pt x="966" y="500"/>
                </a:lnTo>
                <a:lnTo>
                  <a:pt x="963" y="498"/>
                </a:lnTo>
                <a:lnTo>
                  <a:pt x="959" y="495"/>
                </a:lnTo>
                <a:lnTo>
                  <a:pt x="957" y="491"/>
                </a:lnTo>
                <a:lnTo>
                  <a:pt x="955" y="487"/>
                </a:lnTo>
                <a:lnTo>
                  <a:pt x="955" y="481"/>
                </a:lnTo>
                <a:lnTo>
                  <a:pt x="957" y="475"/>
                </a:lnTo>
                <a:lnTo>
                  <a:pt x="999" y="117"/>
                </a:lnTo>
                <a:lnTo>
                  <a:pt x="999" y="109"/>
                </a:lnTo>
                <a:lnTo>
                  <a:pt x="1001" y="104"/>
                </a:lnTo>
                <a:lnTo>
                  <a:pt x="1005" y="98"/>
                </a:lnTo>
                <a:lnTo>
                  <a:pt x="1008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b="0" dirty="0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27788"/>
            <a:ext cx="342900" cy="212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AEAEAE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A0D9E6D-C1BF-41DA-96B8-06AA9B28D3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+mj-lt"/>
          <a:ea typeface="+mj-ea"/>
          <a:cs typeface="+mj-cs"/>
        </a:defRPr>
      </a:lvl1pPr>
      <a:lvl2pPr marL="3429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2pPr>
      <a:lvl3pPr marL="3429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3pPr>
      <a:lvl4pPr marL="3429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4pPr>
      <a:lvl5pPr marL="3429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5pPr>
      <a:lvl6pPr marL="8001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6pPr>
      <a:lvl7pPr marL="12573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7pPr>
      <a:lvl8pPr marL="17145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8pPr>
      <a:lvl9pPr marL="2171700" indent="-3429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defRPr sz="2000">
          <a:solidFill>
            <a:srgbClr val="002B78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q"/>
        <a:defRPr b="1">
          <a:solidFill>
            <a:srgbClr val="002B7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301813F-1FE3-4D97-8E78-8F2305C5AF56}" type="datetime1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@2013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79C4E6E-D207-49FA-BD6B-EB23B2325B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Применение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APACHE Camel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 практике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3886200"/>
            <a:ext cx="3962400" cy="1219200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Докладчик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Виталий Квятковский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EPAM Systems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@2013 EPAM Systems</a:t>
            </a:r>
            <a:endParaRPr kumimoji="0"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Асинхронная обработка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Быстрый ответ пользователю</a:t>
            </a:r>
          </a:p>
          <a:p>
            <a:r>
              <a:rPr lang="ru-RU" dirty="0" smtClean="0"/>
              <a:t>Работа в фоне</a:t>
            </a:r>
          </a:p>
          <a:p>
            <a:r>
              <a:rPr lang="ru-RU" dirty="0" smtClean="0"/>
              <a:t>Извещение пользователя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95400" y="3962400"/>
            <a:ext cx="22098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Producer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48200" y="3962400"/>
            <a:ext cx="22098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Consumer</a:t>
            </a:r>
            <a:endParaRPr lang="ru-RU" sz="3600" dirty="0"/>
          </a:p>
        </p:txBody>
      </p:sp>
      <p:cxnSp>
        <p:nvCxnSpPr>
          <p:cNvPr id="7" name="Прямая со стрелкой 6"/>
          <p:cNvCxnSpPr>
            <a:stCxn id="4" idx="3"/>
            <a:endCxn id="5" idx="1"/>
          </p:cNvCxnSpPr>
          <p:nvPr/>
        </p:nvCxnSpPr>
        <p:spPr>
          <a:xfrm>
            <a:off x="3505200" y="4648200"/>
            <a:ext cx="114300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24360" y="4278868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533400" y="427886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533400" y="5029200"/>
            <a:ext cx="7620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Асинхронная обработка с брокером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42425"/>
            <a:ext cx="8229600" cy="3205775"/>
          </a:xfrm>
        </p:spPr>
        <p:txBody>
          <a:bodyPr>
            <a:normAutofit/>
          </a:bodyPr>
          <a:lstStyle/>
          <a:p>
            <a:r>
              <a:rPr lang="ru-RU" dirty="0" smtClean="0"/>
              <a:t>Надежность, </a:t>
            </a:r>
            <a:r>
              <a:rPr lang="en-US" dirty="0" smtClean="0"/>
              <a:t>failover</a:t>
            </a:r>
            <a:endParaRPr lang="ru-RU" dirty="0" smtClean="0"/>
          </a:p>
          <a:p>
            <a:r>
              <a:rPr lang="ru-RU" dirty="0" smtClean="0"/>
              <a:t>Низкие </a:t>
            </a:r>
            <a:r>
              <a:rPr lang="ru-RU" dirty="0"/>
              <a:t>требования к продюсерам</a:t>
            </a:r>
          </a:p>
          <a:p>
            <a:r>
              <a:rPr lang="ru-RU" dirty="0" smtClean="0"/>
              <a:t>Масштабирование </a:t>
            </a:r>
            <a:r>
              <a:rPr lang="ru-RU" dirty="0" err="1" smtClean="0"/>
              <a:t>консьюмеров</a:t>
            </a:r>
            <a:endParaRPr lang="ru-RU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Брокеры: </a:t>
            </a:r>
            <a:r>
              <a:rPr lang="en-US" dirty="0" err="1" smtClean="0"/>
              <a:t>ActiveMQ</a:t>
            </a:r>
            <a:r>
              <a:rPr lang="en-US" dirty="0" smtClean="0"/>
              <a:t>, </a:t>
            </a:r>
            <a:r>
              <a:rPr lang="en-US" dirty="0" err="1" smtClean="0"/>
              <a:t>HornetQ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95400" y="4876800"/>
            <a:ext cx="22098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Producer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53200" y="4847771"/>
            <a:ext cx="22098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Consumer</a:t>
            </a:r>
            <a:endParaRPr lang="ru-RU" sz="3600" dirty="0"/>
          </a:p>
        </p:txBody>
      </p:sp>
      <p:cxnSp>
        <p:nvCxnSpPr>
          <p:cNvPr id="6" name="Прямая со стрелкой 5"/>
          <p:cNvCxnSpPr>
            <a:stCxn id="4" idx="3"/>
          </p:cNvCxnSpPr>
          <p:nvPr/>
        </p:nvCxnSpPr>
        <p:spPr>
          <a:xfrm>
            <a:off x="3505200" y="5562600"/>
            <a:ext cx="83820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71960" y="5193268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33400" y="519326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533400" y="5943600"/>
            <a:ext cx="76200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Блок-схема: магнитный диск 10"/>
          <p:cNvSpPr/>
          <p:nvPr/>
        </p:nvSpPr>
        <p:spPr>
          <a:xfrm>
            <a:off x="4343400" y="4876800"/>
            <a:ext cx="1676400" cy="13716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Брокер</a:t>
            </a:r>
            <a:endParaRPr lang="ru-R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934160" y="5209222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6019800" y="5574268"/>
            <a:ext cx="53340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200" dirty="0" smtClean="0"/>
              <a:t>Обеспечение надежности с </a:t>
            </a:r>
            <a:r>
              <a:rPr lang="en-US" sz="3200" dirty="0" smtClean="0"/>
              <a:t>Apache Camel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брокера для сообщений</a:t>
            </a:r>
          </a:p>
          <a:p>
            <a:r>
              <a:rPr lang="ru-RU" dirty="0" smtClean="0"/>
              <a:t>Обработка исключений</a:t>
            </a:r>
          </a:p>
          <a:p>
            <a:r>
              <a:rPr lang="ru-RU" dirty="0" smtClean="0"/>
              <a:t>Использование транзакций</a:t>
            </a:r>
          </a:p>
          <a:p>
            <a:r>
              <a:rPr lang="ru-RU" dirty="0" smtClean="0"/>
              <a:t>Остановка приложения с завершением активностей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Использование брокера для </a:t>
            </a:r>
            <a:r>
              <a:rPr lang="ru-RU" sz="3600" dirty="0" smtClean="0"/>
              <a:t>сообщений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752850"/>
            <a:ext cx="8229600" cy="2373313"/>
          </a:xfrm>
        </p:spPr>
        <p:txBody>
          <a:bodyPr/>
          <a:lstStyle/>
          <a:p>
            <a:r>
              <a:rPr lang="en-US" dirty="0" smtClean="0"/>
              <a:t>JMS</a:t>
            </a:r>
          </a:p>
          <a:p>
            <a:r>
              <a:rPr lang="en-US" dirty="0" smtClean="0"/>
              <a:t>Apache Camel </a:t>
            </a:r>
            <a:r>
              <a:rPr lang="ru-RU" dirty="0" smtClean="0"/>
              <a:t>поддерживает</a:t>
            </a:r>
            <a:r>
              <a:rPr lang="en-US" dirty="0" smtClean="0"/>
              <a:t> Apache </a:t>
            </a:r>
            <a:r>
              <a:rPr lang="en-US" dirty="0" err="1" smtClean="0"/>
              <a:t>ActiveMQ</a:t>
            </a:r>
            <a:endParaRPr lang="en-US" dirty="0" smtClean="0"/>
          </a:p>
          <a:p>
            <a:pPr lvl="1"/>
            <a:r>
              <a:rPr lang="en-US" dirty="0" err="1" smtClean="0"/>
              <a:t>ActiveMQ</a:t>
            </a:r>
            <a:r>
              <a:rPr lang="en-US" dirty="0" smtClean="0"/>
              <a:t> </a:t>
            </a:r>
            <a:r>
              <a:rPr lang="ru-RU" dirty="0" smtClean="0"/>
              <a:t>реализован с использованием </a:t>
            </a:r>
            <a:r>
              <a:rPr lang="en-US" dirty="0" smtClean="0"/>
              <a:t>Camel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r="-1006"/>
          <a:stretch/>
        </p:blipFill>
        <p:spPr bwMode="auto">
          <a:xfrm>
            <a:off x="3564000" y="1447800"/>
            <a:ext cx="20574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1981200"/>
            <a:ext cx="2664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ActiveMQ</a:t>
            </a:r>
            <a:endParaRPr lang="ru-RU" sz="48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13</a:t>
            </a:fld>
            <a:endParaRPr lang="en-US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9600" y="3905250"/>
            <a:ext cx="8229600" cy="2373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JMS</a:t>
            </a:r>
          </a:p>
          <a:p>
            <a:r>
              <a:rPr lang="en-US" smtClean="0"/>
              <a:t>Apache Camel </a:t>
            </a:r>
            <a:r>
              <a:rPr lang="ru-RU" smtClean="0"/>
              <a:t>поддерживает</a:t>
            </a:r>
            <a:r>
              <a:rPr lang="en-US" smtClean="0"/>
              <a:t> Apache ActiveMQ</a:t>
            </a:r>
          </a:p>
          <a:p>
            <a:pPr lvl="1"/>
            <a:r>
              <a:rPr lang="en-US" smtClean="0"/>
              <a:t>ActiveMQ </a:t>
            </a:r>
            <a:r>
              <a:rPr lang="ru-RU" smtClean="0"/>
              <a:t>реализован с использованием </a:t>
            </a:r>
            <a:r>
              <a:rPr lang="en-US" smtClean="0"/>
              <a:t>Camel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r="-1006"/>
          <a:stretch/>
        </p:blipFill>
        <p:spPr bwMode="auto">
          <a:xfrm>
            <a:off x="3716400" y="1600200"/>
            <a:ext cx="20574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19200" y="2133600"/>
            <a:ext cx="2664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ActiveMQ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1193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Обработка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Типы ошибок</a:t>
            </a:r>
          </a:p>
          <a:p>
            <a:pPr lvl="1"/>
            <a:r>
              <a:rPr lang="ru-RU" sz="2800" dirty="0" smtClean="0"/>
              <a:t>Поправимые</a:t>
            </a:r>
          </a:p>
          <a:p>
            <a:pPr lvl="2"/>
            <a:r>
              <a:rPr lang="en-US" sz="2400" dirty="0" smtClean="0"/>
              <a:t>HTTP 5XX</a:t>
            </a:r>
          </a:p>
          <a:p>
            <a:pPr lvl="2"/>
            <a:r>
              <a:rPr lang="ru-RU" sz="2400" dirty="0" smtClean="0"/>
              <a:t>Можно использовать повторную доставку</a:t>
            </a:r>
          </a:p>
          <a:p>
            <a:pPr lvl="1"/>
            <a:r>
              <a:rPr lang="ru-RU" sz="2800" dirty="0" smtClean="0"/>
              <a:t>Непоправимые</a:t>
            </a:r>
          </a:p>
          <a:p>
            <a:pPr lvl="2"/>
            <a:r>
              <a:rPr lang="en-US" sz="2400" dirty="0" smtClean="0"/>
              <a:t>HTTP 4XX</a:t>
            </a:r>
            <a:endParaRPr lang="ru-RU" sz="2400" dirty="0" smtClean="0"/>
          </a:p>
          <a:p>
            <a:r>
              <a:rPr lang="ru-RU" sz="3200" dirty="0" smtClean="0"/>
              <a:t>Сохранение неудачно доставленных сообщений</a:t>
            </a:r>
          </a:p>
          <a:p>
            <a:r>
              <a:rPr lang="ru-RU" sz="3200" dirty="0" smtClean="0"/>
              <a:t>Обратная связь со службой поддержки</a:t>
            </a:r>
            <a:endParaRPr lang="ru-RU" sz="32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Обработка </a:t>
            </a:r>
            <a:r>
              <a:rPr lang="ru-RU" dirty="0" smtClean="0"/>
              <a:t>ошибок в </a:t>
            </a:r>
            <a:r>
              <a:rPr lang="en-US" dirty="0" smtClean="0"/>
              <a:t>Camel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Повторная доставка / </a:t>
            </a:r>
            <a:r>
              <a:rPr lang="en-US" sz="2800" dirty="0" smtClean="0"/>
              <a:t>Redelivery</a:t>
            </a:r>
            <a:endParaRPr lang="ru-RU" sz="2800" dirty="0" smtClean="0"/>
          </a:p>
          <a:p>
            <a:pPr lvl="1"/>
            <a:r>
              <a:rPr lang="ru-RU" sz="2400" dirty="0" smtClean="0"/>
              <a:t>Имеет смысл только для поправимых ошибок</a:t>
            </a:r>
          </a:p>
          <a:p>
            <a:pPr lvl="1"/>
            <a:r>
              <a:rPr lang="ru-RU" sz="2400" dirty="0" smtClean="0"/>
              <a:t>Повторная отсылка сообщения по маршруту</a:t>
            </a:r>
          </a:p>
          <a:p>
            <a:pPr lvl="1"/>
            <a:r>
              <a:rPr lang="ru-RU" sz="2400" dirty="0" smtClean="0"/>
              <a:t>Активируется исключениями </a:t>
            </a:r>
            <a:r>
              <a:rPr lang="en-US" sz="2400" dirty="0" smtClean="0"/>
              <a:t>java</a:t>
            </a:r>
          </a:p>
          <a:p>
            <a:pPr lvl="1"/>
            <a:r>
              <a:rPr lang="ru-RU" sz="2400" dirty="0" smtClean="0"/>
              <a:t>Гибкая настройка графика доставки</a:t>
            </a:r>
          </a:p>
          <a:p>
            <a:r>
              <a:rPr lang="ru-RU" sz="2800" dirty="0" smtClean="0"/>
              <a:t>Сохранение неудачно доставленных сообщений</a:t>
            </a:r>
          </a:p>
          <a:p>
            <a:pPr lvl="1"/>
            <a:r>
              <a:rPr lang="ru-RU" sz="2400" dirty="0" smtClean="0"/>
              <a:t>Для поправимых и непоправимых ошибок</a:t>
            </a:r>
          </a:p>
          <a:p>
            <a:pPr lvl="1"/>
            <a:r>
              <a:rPr lang="ru-RU" sz="2400" dirty="0" smtClean="0"/>
              <a:t>Все неудачно доставленные сообщения направляются в </a:t>
            </a:r>
            <a:r>
              <a:rPr lang="en-US" sz="2400" dirty="0" smtClean="0"/>
              <a:t>Dead Letter Channel</a:t>
            </a:r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Обработка ошибок в </a:t>
            </a:r>
            <a:r>
              <a:rPr lang="en-US" dirty="0"/>
              <a:t>Camel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Redelivery + Dead Letter Channel</a:t>
            </a:r>
            <a:endParaRPr lang="ru-RU" dirty="0" smtClean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 err="1"/>
              <a:t>errorHandler</a:t>
            </a:r>
            <a:r>
              <a:rPr lang="en-US" sz="1800" dirty="0"/>
              <a:t> id</a:t>
            </a:r>
            <a:r>
              <a:rPr lang="en-US" sz="1800" dirty="0" smtClean="0"/>
              <a:t>=“error“</a:t>
            </a:r>
            <a:r>
              <a:rPr lang="en-US" sz="1800" dirty="0"/>
              <a:t> </a:t>
            </a:r>
            <a:r>
              <a:rPr lang="en-US" sz="1800" dirty="0" err="1"/>
              <a:t>deadLetterUri</a:t>
            </a:r>
            <a:r>
              <a:rPr lang="en-US" sz="1800" dirty="0"/>
              <a:t>="</a:t>
            </a:r>
            <a:r>
              <a:rPr lang="en-US" sz="1800" b="1" dirty="0" err="1"/>
              <a:t>direct:dlc</a:t>
            </a:r>
            <a:r>
              <a:rPr lang="en-US" sz="1800" dirty="0" smtClean="0"/>
              <a:t>"</a:t>
            </a:r>
            <a:r>
              <a:rPr lang="en-US" sz="1800" dirty="0"/>
              <a:t> type="</a:t>
            </a:r>
            <a:r>
              <a:rPr lang="en-US" sz="1800" dirty="0" err="1"/>
              <a:t>DeadLetterChannel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        &lt;</a:t>
            </a:r>
            <a:r>
              <a:rPr lang="en-US" sz="1800" dirty="0" err="1"/>
              <a:t>redeliveryPolicy</a:t>
            </a:r>
            <a:r>
              <a:rPr lang="en-US" sz="1800" dirty="0"/>
              <a:t> </a:t>
            </a:r>
            <a:r>
              <a:rPr lang="en-US" sz="1800" b="1" dirty="0" err="1" smtClean="0"/>
              <a:t>maximumRedeliveries</a:t>
            </a:r>
            <a:r>
              <a:rPr lang="en-US" sz="1800" b="1" dirty="0" smtClean="0"/>
              <a:t>=“2"</a:t>
            </a:r>
            <a:r>
              <a:rPr lang="en-US" sz="1800" b="1" dirty="0"/>
              <a:t> </a:t>
            </a:r>
            <a:r>
              <a:rPr lang="en-US" sz="1800" b="1" dirty="0" err="1"/>
              <a:t>redeliveryDelay</a:t>
            </a:r>
            <a:r>
              <a:rPr lang="en-US" sz="1800" b="1" dirty="0" smtClean="0"/>
              <a:t>=“10000"</a:t>
            </a:r>
            <a:r>
              <a:rPr lang="en-US" sz="1800" dirty="0" smtClean="0"/>
              <a:t>/&gt;</a:t>
            </a:r>
          </a:p>
          <a:p>
            <a:pPr marL="0" indent="0">
              <a:buNone/>
            </a:pPr>
            <a:r>
              <a:rPr lang="en-US" sz="1800" dirty="0" smtClean="0"/>
              <a:t>&lt;/</a:t>
            </a:r>
            <a:r>
              <a:rPr lang="en-US" sz="1800" dirty="0" err="1"/>
              <a:t>errorHandler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route id="</a:t>
            </a:r>
            <a:r>
              <a:rPr lang="en-US" sz="1800" dirty="0" err="1"/>
              <a:t>dlc.route</a:t>
            </a:r>
            <a:r>
              <a:rPr lang="en-US" sz="1800" dirty="0" smtClean="0"/>
              <a:t>"&gt;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       &lt;from </a:t>
            </a:r>
            <a:r>
              <a:rPr lang="en-US" sz="1800" dirty="0" err="1"/>
              <a:t>uri</a:t>
            </a:r>
            <a:r>
              <a:rPr lang="en-US" sz="1800" dirty="0"/>
              <a:t>="</a:t>
            </a:r>
            <a:r>
              <a:rPr lang="en-US" sz="1800" b="1" dirty="0" err="1"/>
              <a:t>direct:dlc</a:t>
            </a:r>
            <a:r>
              <a:rPr lang="en-US" sz="1800" dirty="0"/>
              <a:t>"/&gt;</a:t>
            </a:r>
          </a:p>
          <a:p>
            <a:pPr marL="0" indent="0">
              <a:buNone/>
            </a:pPr>
            <a:r>
              <a:rPr lang="en-US" sz="1800" dirty="0"/>
              <a:t>       &lt;</a:t>
            </a:r>
            <a:r>
              <a:rPr lang="en-US" sz="1800" dirty="0" err="1"/>
              <a:t>setHeader</a:t>
            </a:r>
            <a:r>
              <a:rPr lang="en-US" sz="1800" dirty="0"/>
              <a:t> </a:t>
            </a:r>
            <a:r>
              <a:rPr lang="en-US" sz="1800" dirty="0" err="1"/>
              <a:t>headerName</a:t>
            </a:r>
            <a:r>
              <a:rPr lang="en-US" sz="1800" dirty="0"/>
              <a:t>="</a:t>
            </a:r>
            <a:r>
              <a:rPr lang="en-US" sz="1800" dirty="0" err="1"/>
              <a:t>exceptionStacktrace</a:t>
            </a:r>
            <a:r>
              <a:rPr lang="en-US" sz="1800" dirty="0" smtClean="0"/>
              <a:t>"&gt;</a:t>
            </a:r>
          </a:p>
          <a:p>
            <a:pPr marL="0" indent="0">
              <a:buNone/>
            </a:pPr>
            <a:r>
              <a:rPr lang="en-US" sz="1800" dirty="0" smtClean="0"/>
              <a:t>	&lt;simple</a:t>
            </a:r>
            <a:r>
              <a:rPr lang="en-US" sz="1800" dirty="0"/>
              <a:t>&gt;${</a:t>
            </a:r>
            <a:r>
              <a:rPr lang="en-US" sz="1800" dirty="0" err="1"/>
              <a:t>exception.stacktrace</a:t>
            </a:r>
            <a:r>
              <a:rPr lang="en-US" sz="1800" dirty="0"/>
              <a:t>}&lt;/simple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   &lt;/</a:t>
            </a:r>
            <a:r>
              <a:rPr lang="en-US" sz="1800" dirty="0" err="1"/>
              <a:t>setHeader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b="1" dirty="0" smtClean="0"/>
              <a:t>       &lt;to </a:t>
            </a:r>
            <a:r>
              <a:rPr lang="en-US" sz="1800" b="1" dirty="0" err="1" smtClean="0"/>
              <a:t>uri</a:t>
            </a:r>
            <a:r>
              <a:rPr lang="en-US" sz="1800" b="1" dirty="0" smtClean="0"/>
              <a:t>=“</a:t>
            </a:r>
            <a:r>
              <a:rPr lang="en-US" sz="1800" b="1" dirty="0" err="1" smtClean="0"/>
              <a:t>smtp</a:t>
            </a:r>
            <a:r>
              <a:rPr lang="en-US" sz="1800" b="1" dirty="0" smtClean="0"/>
              <a:t>://</a:t>
            </a:r>
            <a:r>
              <a:rPr lang="en-US" sz="1800" b="1" dirty="0" err="1" smtClean="0"/>
              <a:t>application@copyright.com?to</a:t>
            </a:r>
            <a:r>
              <a:rPr lang="en-US" sz="1800" b="1" dirty="0" smtClean="0"/>
              <a:t>=support@copyright.com”/&gt;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       &lt;to </a:t>
            </a:r>
            <a:r>
              <a:rPr lang="en-US" sz="1800" dirty="0" err="1"/>
              <a:t>uri</a:t>
            </a:r>
            <a:r>
              <a:rPr lang="en-US" sz="1800" dirty="0"/>
              <a:t>="</a:t>
            </a:r>
            <a:r>
              <a:rPr lang="en-US" sz="1800" b="1" dirty="0" err="1" smtClean="0"/>
              <a:t>activemq:queue:dead.letter.queue</a:t>
            </a:r>
            <a:r>
              <a:rPr lang="en-US" sz="1800" dirty="0" smtClean="0"/>
              <a:t>"/&gt;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route&gt;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Использование транзакций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Транзакции для СУБД</a:t>
            </a:r>
          </a:p>
          <a:p>
            <a:r>
              <a:rPr lang="ru-RU" sz="3600" dirty="0" smtClean="0"/>
              <a:t>Транзакции для сообщений</a:t>
            </a:r>
            <a:r>
              <a:rPr lang="en-US" sz="3600" dirty="0" smtClean="0"/>
              <a:t>?</a:t>
            </a:r>
          </a:p>
          <a:p>
            <a:pPr lvl="1"/>
            <a:r>
              <a:rPr lang="ru-RU" sz="3200" dirty="0" smtClean="0"/>
              <a:t>Варианты подтверждения доставки</a:t>
            </a:r>
            <a:endParaRPr lang="en-US" sz="3200" dirty="0" smtClean="0"/>
          </a:p>
          <a:p>
            <a:pPr lvl="2"/>
            <a:r>
              <a:rPr lang="en-US" sz="2800" dirty="0"/>
              <a:t>AUTO_ACKNOWLEDGE</a:t>
            </a:r>
          </a:p>
          <a:p>
            <a:pPr lvl="2"/>
            <a:r>
              <a:rPr lang="en-US" sz="2800" dirty="0"/>
              <a:t>CLIENT_ACKNOWLEDGE</a:t>
            </a:r>
          </a:p>
          <a:p>
            <a:pPr lvl="2"/>
            <a:r>
              <a:rPr lang="en-US" sz="2800" strike="sngStrike" dirty="0"/>
              <a:t>DUPS_OK_ACKNOWLEDGE</a:t>
            </a:r>
          </a:p>
          <a:p>
            <a:pPr lvl="2"/>
            <a:r>
              <a:rPr lang="en-US" sz="2800" dirty="0"/>
              <a:t>SESSION_TRANSACTED</a:t>
            </a:r>
            <a:endParaRPr lang="ru-RU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транзакций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371601"/>
            <a:ext cx="8229600" cy="1066800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sz="2400" dirty="0" smtClean="0"/>
              <a:t>AUTO_ACKNOWLEDGE</a:t>
            </a:r>
            <a:endParaRPr lang="ru-RU" sz="2400" dirty="0" smtClean="0"/>
          </a:p>
          <a:p>
            <a:pPr marL="800100" lvl="3" indent="-342900"/>
            <a:r>
              <a:rPr lang="ru-RU" sz="2000" dirty="0" smtClean="0"/>
              <a:t>Если сообщение считано из брокера, значит – доставлено</a:t>
            </a:r>
          </a:p>
          <a:p>
            <a:pPr marL="800100" lvl="3" indent="-342900"/>
            <a:endParaRPr lang="en-US" dirty="0"/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40" y="2209800"/>
            <a:ext cx="8001000" cy="368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85800" y="614833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CLIENT_ACKNOWLEDGE </a:t>
            </a:r>
            <a:r>
              <a:rPr lang="ru-RU" dirty="0" smtClean="0"/>
              <a:t>помогает</a:t>
            </a:r>
            <a:endParaRPr lang="en-US" dirty="0" smtClean="0"/>
          </a:p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6172200" y="6019800"/>
            <a:ext cx="457200" cy="395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транзакций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CLIENT_ACKNOWLEDGE</a:t>
            </a:r>
          </a:p>
          <a:p>
            <a:pPr lvl="1"/>
            <a:r>
              <a:rPr lang="en-US" dirty="0" smtClean="0"/>
              <a:t>Spring JMS </a:t>
            </a:r>
            <a:r>
              <a:rPr lang="ru-RU" dirty="0" smtClean="0"/>
              <a:t>подтверждает сам (только после полной обработки)</a:t>
            </a:r>
            <a:endParaRPr lang="ru-RU" dirty="0"/>
          </a:p>
          <a:p>
            <a:pPr lvl="1"/>
            <a:endParaRPr lang="ru-RU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80" y="2514600"/>
            <a:ext cx="8153400" cy="367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Что такое </a:t>
            </a:r>
            <a:r>
              <a:rPr lang="en-US" sz="2800" dirty="0" smtClean="0"/>
              <a:t>Apache Camel</a:t>
            </a:r>
            <a:endParaRPr lang="ru-RU" sz="2800" dirty="0" smtClean="0"/>
          </a:p>
          <a:p>
            <a:r>
              <a:rPr lang="ru-RU" sz="2800" dirty="0" smtClean="0"/>
              <a:t>Асинхронная обработка</a:t>
            </a:r>
            <a:endParaRPr lang="en-US" sz="2800" dirty="0" smtClean="0"/>
          </a:p>
          <a:p>
            <a:r>
              <a:rPr lang="ru-RU" sz="2800" dirty="0" smtClean="0"/>
              <a:t>Обеспечение надежности в </a:t>
            </a:r>
            <a:r>
              <a:rPr lang="en-US" sz="2800" dirty="0" smtClean="0"/>
              <a:t>Apache Camel</a:t>
            </a:r>
          </a:p>
          <a:p>
            <a:pPr lvl="1"/>
            <a:r>
              <a:rPr lang="ru-RU" sz="2800" dirty="0" smtClean="0"/>
              <a:t>Обработка ошибок</a:t>
            </a:r>
          </a:p>
          <a:p>
            <a:pPr lvl="1"/>
            <a:r>
              <a:rPr lang="ru-RU" sz="2800" dirty="0" smtClean="0"/>
              <a:t>Использование транзакций</a:t>
            </a:r>
          </a:p>
          <a:p>
            <a:pPr lvl="1"/>
            <a:r>
              <a:rPr lang="ru-RU" sz="2800" dirty="0" smtClean="0"/>
              <a:t>Надежность брокера</a:t>
            </a:r>
          </a:p>
          <a:p>
            <a:r>
              <a:rPr lang="ru-RU" sz="2800" dirty="0" smtClean="0"/>
              <a:t>Тестирование</a:t>
            </a:r>
            <a:endParaRPr lang="ru-RU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транзакций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2000" dirty="0"/>
              <a:t>SESSION_TRANSACTED</a:t>
            </a:r>
            <a:endParaRPr lang="ru-RU" sz="2000" dirty="0"/>
          </a:p>
          <a:p>
            <a:pPr lvl="1"/>
            <a:r>
              <a:rPr lang="ru-RU" sz="2400" dirty="0" smtClean="0"/>
              <a:t>Сообщение </a:t>
            </a:r>
            <a:r>
              <a:rPr lang="ru-RU" sz="2400" dirty="0"/>
              <a:t>будет отправлено только при </a:t>
            </a:r>
            <a:r>
              <a:rPr lang="ru-RU" sz="2400" dirty="0" err="1"/>
              <a:t>коммите</a:t>
            </a:r>
            <a:r>
              <a:rPr lang="ru-RU" sz="2400" dirty="0"/>
              <a:t> транзакции</a:t>
            </a:r>
          </a:p>
          <a:p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92785"/>
            <a:ext cx="7162800" cy="368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Остановка приложения с завершением </a:t>
            </a:r>
            <a:r>
              <a:rPr lang="ru-RU" sz="2800" dirty="0" smtClean="0"/>
              <a:t>активностей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Ctrl+C</a:t>
            </a:r>
            <a:r>
              <a:rPr lang="en-US" sz="3200" dirty="0" smtClean="0"/>
              <a:t>, </a:t>
            </a:r>
            <a:r>
              <a:rPr lang="ru-RU" sz="3200" dirty="0" smtClean="0"/>
              <a:t>завершение работы сервера приложений</a:t>
            </a:r>
            <a:endParaRPr lang="en-US" sz="3200" dirty="0" smtClean="0"/>
          </a:p>
          <a:p>
            <a:pPr lvl="1"/>
            <a:r>
              <a:rPr lang="ru-RU" sz="2800" dirty="0" smtClean="0"/>
              <a:t>Все</a:t>
            </a:r>
            <a:r>
              <a:rPr lang="en-US" sz="2800" dirty="0" smtClean="0"/>
              <a:t> </a:t>
            </a:r>
            <a:r>
              <a:rPr lang="ru-RU" sz="2800" dirty="0" smtClean="0"/>
              <a:t>сообщения уже начавшие обрабатываться, будут завершены</a:t>
            </a:r>
          </a:p>
          <a:p>
            <a:pPr lvl="1"/>
            <a:r>
              <a:rPr lang="ru-RU" sz="2800" dirty="0" smtClean="0"/>
              <a:t>Новые сообщения не будут вычитываться</a:t>
            </a:r>
          </a:p>
          <a:p>
            <a:pPr lvl="1"/>
            <a:r>
              <a:rPr lang="ru-RU" sz="2800" dirty="0" smtClean="0"/>
              <a:t>Попытка послать сообщение после начала остановки приведет к исключению</a:t>
            </a:r>
          </a:p>
          <a:p>
            <a:pPr lvl="2"/>
            <a:r>
              <a:rPr lang="ru-RU" sz="2400" dirty="0" smtClean="0"/>
              <a:t>Кроме отложенных (</a:t>
            </a:r>
            <a:r>
              <a:rPr lang="en-US" sz="2400" dirty="0" smtClean="0"/>
              <a:t>deferred) </a:t>
            </a:r>
            <a:r>
              <a:rPr lang="ru-RU" sz="2400" dirty="0" smtClean="0"/>
              <a:t>маршрутов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Остановка приложения с завершением активностей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потока обработки документа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0" y="2743200"/>
            <a:ext cx="807944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2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Остановка приложения с завершением активностей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потока обработки документа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33100"/>
            <a:ext cx="8077200" cy="225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Остановка приложения с завершением активностей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потока обработки документа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33100"/>
            <a:ext cx="8077200" cy="225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7" y="2495550"/>
            <a:ext cx="8085463" cy="307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Остановка приложения с завершением активностей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потока обработки документа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33100"/>
            <a:ext cx="8077200" cy="225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7" y="2495550"/>
            <a:ext cx="8085463" cy="307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72" y="2514600"/>
            <a:ext cx="8073528" cy="3072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0025" y="5845314"/>
            <a:ext cx="75023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&lt;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route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id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request.available.producer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shutdownRoute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Defer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    &lt;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from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uri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="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direct:request.available.producer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 /&gt;</a:t>
            </a:r>
            <a:endParaRPr kumimoji="0" 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/>
              <a:t>Бины</a:t>
            </a:r>
            <a:r>
              <a:rPr lang="ru-RU" sz="2800" dirty="0" smtClean="0"/>
              <a:t>-обработчики сообщений (процессоры) – это </a:t>
            </a:r>
            <a:r>
              <a:rPr lang="en-US" sz="2800" dirty="0" smtClean="0"/>
              <a:t>POJO</a:t>
            </a:r>
          </a:p>
          <a:p>
            <a:pPr lvl="1"/>
            <a:r>
              <a:rPr lang="ru-RU" sz="2400" dirty="0" smtClean="0"/>
              <a:t>достаточно </a:t>
            </a:r>
            <a:r>
              <a:rPr lang="en-US" sz="2400" dirty="0" smtClean="0"/>
              <a:t>unit-</a:t>
            </a:r>
            <a:r>
              <a:rPr lang="ru-RU" sz="2400" dirty="0" smtClean="0"/>
              <a:t>тестов</a:t>
            </a:r>
          </a:p>
          <a:p>
            <a:r>
              <a:rPr lang="ru-RU" sz="2800" dirty="0" smtClean="0"/>
              <a:t>Сама конфигурация маршрутов нуждается в тестировании</a:t>
            </a:r>
          </a:p>
          <a:p>
            <a:pPr lvl="1"/>
            <a:r>
              <a:rPr lang="ru-RU" sz="2400" dirty="0" smtClean="0"/>
              <a:t>Желательно интеграционном</a:t>
            </a:r>
          </a:p>
          <a:p>
            <a:pPr lvl="2"/>
            <a:r>
              <a:rPr lang="ru-RU" sz="2000" dirty="0" smtClean="0"/>
              <a:t>Со встроенным брокером</a:t>
            </a:r>
            <a:endParaRPr lang="ru-RU" sz="20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Тестирование: Встроенный </a:t>
            </a:r>
            <a:r>
              <a:rPr lang="en-US" dirty="0" err="1" smtClean="0"/>
              <a:t>ActiveMQ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bean id="</a:t>
            </a:r>
            <a:r>
              <a:rPr lang="en-US" sz="1600" dirty="0" err="1"/>
              <a:t>activemq</a:t>
            </a:r>
            <a:r>
              <a:rPr lang="en-US" sz="1600" dirty="0"/>
              <a:t>" class</a:t>
            </a:r>
            <a:r>
              <a:rPr lang="en-US" sz="1600" dirty="0" smtClean="0"/>
              <a:t>="</a:t>
            </a:r>
            <a:r>
              <a:rPr lang="en-US" sz="1600" dirty="0" err="1" smtClean="0"/>
              <a:t>ActiveMQComponent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    &lt;property name="</a:t>
            </a:r>
            <a:r>
              <a:rPr lang="en-US" sz="1600" dirty="0" err="1" smtClean="0"/>
              <a:t>connectionFactory</a:t>
            </a:r>
            <a:r>
              <a:rPr lang="en-US" sz="1600" dirty="0" smtClean="0"/>
              <a:t>"&gt; </a:t>
            </a:r>
          </a:p>
          <a:p>
            <a:pPr marL="0" indent="0">
              <a:buNone/>
            </a:pPr>
            <a:r>
              <a:rPr lang="en-US" sz="1600" dirty="0"/>
              <a:t>        &lt;bean </a:t>
            </a:r>
            <a:r>
              <a:rPr lang="en-US" sz="1600" dirty="0" smtClean="0"/>
              <a:t>class="</a:t>
            </a:r>
            <a:r>
              <a:rPr lang="en-US" sz="1600" dirty="0" err="1" smtClean="0"/>
              <a:t>ActiveMQConnectionFactory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/>
              <a:t>        &lt;property name="</a:t>
            </a:r>
            <a:r>
              <a:rPr lang="en-US" sz="1600" dirty="0" err="1"/>
              <a:t>brokerURL</a:t>
            </a:r>
            <a:r>
              <a:rPr lang="en-US" sz="1600" dirty="0"/>
              <a:t>" value="</a:t>
            </a:r>
            <a:r>
              <a:rPr lang="en-US" sz="1600" b="1" dirty="0" err="1"/>
              <a:t>vm</a:t>
            </a:r>
            <a:r>
              <a:rPr lang="en-US" sz="1600" b="1" dirty="0"/>
              <a:t>://</a:t>
            </a:r>
            <a:r>
              <a:rPr lang="en-US" sz="1600" b="1" dirty="0" err="1"/>
              <a:t>myBroker?broker.persistent</a:t>
            </a:r>
            <a:r>
              <a:rPr lang="en-US" sz="1600" b="1" dirty="0"/>
              <a:t>=false</a:t>
            </a:r>
            <a:r>
              <a:rPr lang="en-US" sz="1600" dirty="0"/>
              <a:t>" /&gt;</a:t>
            </a:r>
          </a:p>
          <a:p>
            <a:pPr marL="0" indent="0">
              <a:buNone/>
            </a:pPr>
            <a:r>
              <a:rPr lang="en-US" sz="1600" dirty="0"/>
              <a:t>   </a:t>
            </a:r>
            <a:r>
              <a:rPr lang="en-US" sz="1600" dirty="0" smtClean="0"/>
              <a:t>     &lt;/</a:t>
            </a:r>
            <a:r>
              <a:rPr lang="en-US" sz="1600" dirty="0"/>
              <a:t>bean&gt;</a:t>
            </a:r>
          </a:p>
          <a:p>
            <a:pPr marL="0" indent="0">
              <a:buNone/>
            </a:pPr>
            <a:r>
              <a:rPr lang="en-US" sz="1600" dirty="0" smtClean="0"/>
              <a:t>    &lt;/property&gt;</a:t>
            </a:r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bean&gt;</a:t>
            </a:r>
          </a:p>
          <a:p>
            <a:r>
              <a:rPr lang="ru-RU" dirty="0" smtClean="0"/>
              <a:t>При старте тестов автоматически запускается брокер</a:t>
            </a:r>
          </a:p>
          <a:p>
            <a:r>
              <a:rPr lang="ru-RU" dirty="0" smtClean="0"/>
              <a:t>Не нужно дополнительной конфигурации</a:t>
            </a:r>
          </a:p>
          <a:p>
            <a:pPr lvl="1"/>
            <a:r>
              <a:rPr lang="ru-RU" dirty="0" smtClean="0"/>
              <a:t>Очереди создаются на лету</a:t>
            </a:r>
          </a:p>
          <a:p>
            <a:pPr lvl="1"/>
            <a:r>
              <a:rPr lang="ru-RU" dirty="0" smtClean="0"/>
              <a:t>БД для хранения сообщений создается на лету и хранится в </a:t>
            </a:r>
            <a:r>
              <a:rPr lang="en-US" dirty="0" smtClean="0"/>
              <a:t>RAM</a:t>
            </a:r>
            <a:endParaRPr lang="ru-RU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Тестирование: </a:t>
            </a:r>
            <a:r>
              <a:rPr lang="ru-RU" dirty="0" err="1" smtClean="0"/>
              <a:t>Моки</a:t>
            </a:r>
            <a:r>
              <a:rPr lang="ru-RU" dirty="0" smtClean="0"/>
              <a:t> </a:t>
            </a:r>
            <a:r>
              <a:rPr lang="en-US" dirty="0" smtClean="0"/>
              <a:t>Apache Camel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err="1" smtClean="0"/>
              <a:t>Моки</a:t>
            </a:r>
            <a:r>
              <a:rPr lang="ru-RU" sz="2400" dirty="0" smtClean="0"/>
              <a:t> позволяют замещать концевые точки мок-объектом</a:t>
            </a:r>
            <a:endParaRPr lang="en-US" sz="2400" dirty="0" smtClean="0"/>
          </a:p>
          <a:p>
            <a:pPr marL="349250" lvl="1" indent="0">
              <a:buNone/>
            </a:pPr>
            <a:r>
              <a:rPr lang="en-US" sz="2000" dirty="0" smtClean="0"/>
              <a:t>&lt;from </a:t>
            </a:r>
            <a:r>
              <a:rPr lang="en-US" sz="2000" dirty="0" err="1" smtClean="0"/>
              <a:t>uri</a:t>
            </a:r>
            <a:r>
              <a:rPr lang="en-US" sz="2000" dirty="0" smtClean="0"/>
              <a:t>=“</a:t>
            </a:r>
            <a:r>
              <a:rPr lang="en-US" sz="2000" dirty="0" err="1" smtClean="0"/>
              <a:t>direct:start</a:t>
            </a:r>
            <a:r>
              <a:rPr lang="en-US" sz="2000" dirty="0" smtClean="0"/>
              <a:t>”&gt;</a:t>
            </a:r>
          </a:p>
          <a:p>
            <a:pPr marL="349250" lvl="1" indent="0">
              <a:buNone/>
            </a:pPr>
            <a:r>
              <a:rPr lang="en-US" sz="2000" dirty="0" smtClean="0"/>
              <a:t>&lt;to </a:t>
            </a:r>
            <a:r>
              <a:rPr lang="en-US" sz="2000" dirty="0" err="1" smtClean="0"/>
              <a:t>uri</a:t>
            </a:r>
            <a:r>
              <a:rPr lang="en-US" sz="2000" dirty="0" smtClean="0"/>
              <a:t>=“</a:t>
            </a:r>
            <a:r>
              <a:rPr lang="en-US" sz="2000" dirty="0" err="1" smtClean="0"/>
              <a:t>mock:result</a:t>
            </a:r>
            <a:r>
              <a:rPr lang="en-US" sz="2000" dirty="0" smtClean="0"/>
              <a:t>”&gt;</a:t>
            </a:r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И проверять предположения (</a:t>
            </a:r>
            <a:r>
              <a:rPr lang="en-US" sz="2400" dirty="0" smtClean="0"/>
              <a:t>assertions)</a:t>
            </a:r>
          </a:p>
          <a:p>
            <a:pPr marL="22860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@</a:t>
            </a:r>
            <a:r>
              <a:rPr lang="en-US" sz="2000" dirty="0" err="1" smtClean="0"/>
              <a:t>EndpointInject</a:t>
            </a:r>
            <a:r>
              <a:rPr lang="en-US" sz="2000" dirty="0" smtClean="0"/>
              <a:t>(</a:t>
            </a:r>
            <a:r>
              <a:rPr lang="en-US" sz="2000" dirty="0" err="1" smtClean="0"/>
              <a:t>uri</a:t>
            </a:r>
            <a:r>
              <a:rPr lang="en-US" sz="2000" dirty="0" smtClean="0"/>
              <a:t>="</a:t>
            </a:r>
            <a:r>
              <a:rPr lang="en-US" sz="2000" dirty="0" err="1"/>
              <a:t>mock:result</a:t>
            </a:r>
            <a:r>
              <a:rPr lang="en-US" sz="2000" dirty="0" smtClean="0"/>
              <a:t>") </a:t>
            </a:r>
            <a:r>
              <a:rPr lang="en-US" sz="2000" dirty="0" err="1" smtClean="0"/>
              <a:t>MockEndpoint</a:t>
            </a:r>
            <a:r>
              <a:rPr lang="en-US" sz="2000" dirty="0" smtClean="0"/>
              <a:t> endpoint;</a:t>
            </a:r>
            <a:endParaRPr lang="en-US" sz="2000" dirty="0"/>
          </a:p>
          <a:p>
            <a:pPr marL="22860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@</a:t>
            </a:r>
            <a:r>
              <a:rPr lang="en-US" sz="2000" dirty="0" smtClean="0"/>
              <a:t>Produce(</a:t>
            </a:r>
            <a:r>
              <a:rPr lang="en-US" sz="2000" dirty="0" err="1" smtClean="0"/>
              <a:t>uri</a:t>
            </a:r>
            <a:r>
              <a:rPr lang="en-US" sz="2000" dirty="0" smtClean="0"/>
              <a:t>="</a:t>
            </a:r>
            <a:r>
              <a:rPr lang="en-US" sz="2000" dirty="0" err="1"/>
              <a:t>direct:start</a:t>
            </a:r>
            <a:r>
              <a:rPr lang="en-US" sz="2000" dirty="0" smtClean="0"/>
              <a:t>") </a:t>
            </a:r>
            <a:r>
              <a:rPr lang="en-US" sz="2000" dirty="0" err="1" smtClean="0"/>
              <a:t>ProducerTemplate</a:t>
            </a:r>
            <a:r>
              <a:rPr lang="en-US" sz="2000" dirty="0" smtClean="0"/>
              <a:t> </a:t>
            </a:r>
            <a:r>
              <a:rPr lang="en-US" sz="2000" dirty="0" err="1" smtClean="0"/>
              <a:t>tpl</a:t>
            </a:r>
            <a:r>
              <a:rPr lang="en-US" sz="2000" dirty="0" smtClean="0"/>
              <a:t>;</a:t>
            </a:r>
            <a:endParaRPr lang="en-US" sz="2000" dirty="0"/>
          </a:p>
          <a:p>
            <a:pPr marL="22860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@</a:t>
            </a:r>
            <a:r>
              <a:rPr lang="en-US" sz="2000" dirty="0" smtClean="0"/>
              <a:t>Test </a:t>
            </a:r>
            <a:r>
              <a:rPr lang="en-US" sz="2000" dirty="0"/>
              <a:t>public void </a:t>
            </a:r>
            <a:r>
              <a:rPr lang="en-US" sz="2000" dirty="0" err="1" smtClean="0"/>
              <a:t>testSendMessage</a:t>
            </a:r>
            <a:r>
              <a:rPr lang="en-US" sz="2000" dirty="0"/>
              <a:t>() </a:t>
            </a:r>
            <a:r>
              <a:rPr lang="en-US" sz="2000" dirty="0" smtClean="0"/>
              <a:t> {</a:t>
            </a:r>
            <a:endParaRPr lang="en-US" sz="2000" dirty="0"/>
          </a:p>
          <a:p>
            <a:pPr marL="228600" indent="0">
              <a:buNone/>
            </a:pPr>
            <a:r>
              <a:rPr lang="en-US" sz="2000" dirty="0"/>
              <a:t>        String </a:t>
            </a:r>
            <a:r>
              <a:rPr lang="en-US" sz="2000" dirty="0" smtClean="0"/>
              <a:t>body </a:t>
            </a:r>
            <a:r>
              <a:rPr lang="en-US" sz="2000" dirty="0"/>
              <a:t>= "&lt;matched/&gt;";</a:t>
            </a:r>
          </a:p>
          <a:p>
            <a:pPr marL="22860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endpoint.expectedBodiesReceived</a:t>
            </a:r>
            <a:r>
              <a:rPr lang="en-US" sz="2000" dirty="0" smtClean="0"/>
              <a:t>(body</a:t>
            </a:r>
            <a:r>
              <a:rPr lang="en-US" sz="2000" dirty="0"/>
              <a:t>);</a:t>
            </a:r>
          </a:p>
          <a:p>
            <a:pPr marL="22860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tpl.sendBody</a:t>
            </a:r>
            <a:r>
              <a:rPr lang="en-US" sz="2000" dirty="0" smtClean="0"/>
              <a:t>(</a:t>
            </a:r>
            <a:r>
              <a:rPr lang="en-US" sz="2000" dirty="0" err="1" smtClean="0"/>
              <a:t>expectedBody</a:t>
            </a:r>
            <a:r>
              <a:rPr lang="en-US" sz="2000" dirty="0" smtClean="0"/>
              <a:t>);</a:t>
            </a:r>
            <a:endParaRPr lang="en-US" sz="2000" dirty="0"/>
          </a:p>
          <a:p>
            <a:pPr marL="22860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/>
              <a:t>endpoint</a:t>
            </a:r>
            <a:r>
              <a:rPr lang="en-US" sz="2000" dirty="0" err="1" smtClean="0"/>
              <a:t>.assertIsSatisfied</a:t>
            </a:r>
            <a:r>
              <a:rPr lang="en-US" sz="2000" dirty="0"/>
              <a:t>();</a:t>
            </a:r>
          </a:p>
          <a:p>
            <a:pPr marL="228600" indent="0">
              <a:buNone/>
            </a:pPr>
            <a:r>
              <a:rPr lang="en-US" sz="2000" dirty="0"/>
              <a:t>    }</a:t>
            </a:r>
            <a:endParaRPr lang="ru-RU" sz="22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Tips &amp; Tricks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Для консольных приложений нужен способ проверки работоспособности</a:t>
            </a:r>
          </a:p>
          <a:p>
            <a:pPr lvl="1"/>
            <a:r>
              <a:rPr lang="ru-RU" sz="2400" dirty="0" smtClean="0"/>
              <a:t>Компонент </a:t>
            </a:r>
            <a:r>
              <a:rPr lang="en-US" sz="2400" dirty="0" smtClean="0"/>
              <a:t>jetty </a:t>
            </a:r>
            <a:r>
              <a:rPr lang="ru-RU" sz="2400" dirty="0" smtClean="0"/>
              <a:t>позволит встроить </a:t>
            </a:r>
            <a:r>
              <a:rPr lang="en-US" sz="2400" dirty="0" smtClean="0"/>
              <a:t>jetty </a:t>
            </a:r>
            <a:r>
              <a:rPr lang="ru-RU" sz="2400" dirty="0" smtClean="0"/>
              <a:t>в приложение</a:t>
            </a:r>
            <a:endParaRPr lang="en-US" sz="2400" dirty="0" smtClean="0"/>
          </a:p>
          <a:p>
            <a:pPr marL="400050" lvl="1" indent="0">
              <a:buNone/>
            </a:pPr>
            <a:endParaRPr lang="ru-RU" sz="2400" dirty="0" smtClean="0"/>
          </a:p>
          <a:p>
            <a:pPr marL="400050" lvl="1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route id="</a:t>
            </a:r>
            <a:r>
              <a:rPr lang="en-US" sz="2400" dirty="0" err="1"/>
              <a:t>pingRoute</a:t>
            </a:r>
            <a:r>
              <a:rPr lang="en-US" sz="2400" dirty="0"/>
              <a:t>"&gt;</a:t>
            </a:r>
          </a:p>
          <a:p>
            <a:pPr marL="400050" lvl="1" indent="0">
              <a:buNone/>
            </a:pPr>
            <a:r>
              <a:rPr lang="en-US" sz="2400" dirty="0"/>
              <a:t>            &lt;from </a:t>
            </a:r>
            <a:r>
              <a:rPr lang="en-US" sz="2400" dirty="0" err="1"/>
              <a:t>uri</a:t>
            </a:r>
            <a:r>
              <a:rPr lang="en-US" sz="2400" dirty="0"/>
              <a:t>="</a:t>
            </a:r>
            <a:r>
              <a:rPr lang="en-US" sz="2400" dirty="0" err="1"/>
              <a:t>jetty:http</a:t>
            </a:r>
            <a:r>
              <a:rPr lang="en-US" sz="2400" dirty="0"/>
              <a:t>://&lt;</a:t>
            </a:r>
            <a:r>
              <a:rPr lang="en-US" sz="2400" dirty="0" err="1"/>
              <a:t>localhost</a:t>
            </a:r>
            <a:r>
              <a:rPr lang="en-US" sz="2400" dirty="0"/>
              <a:t>&gt;:80/ping"/&gt;</a:t>
            </a:r>
          </a:p>
          <a:p>
            <a:pPr marL="400050" lvl="1" indent="0">
              <a:buNone/>
            </a:pPr>
            <a:r>
              <a:rPr lang="en-US" sz="2400" dirty="0"/>
              <a:t>            &lt;transform&gt;</a:t>
            </a:r>
          </a:p>
          <a:p>
            <a:pPr marL="400050" lvl="1" indent="0">
              <a:buNone/>
            </a:pPr>
            <a:r>
              <a:rPr lang="en-US" sz="2400" dirty="0"/>
              <a:t>                &lt;constant&gt;ALIVE&lt;/constant&gt;</a:t>
            </a:r>
          </a:p>
          <a:p>
            <a:pPr marL="400050" lvl="1" indent="0">
              <a:buNone/>
            </a:pPr>
            <a:r>
              <a:rPr lang="en-US" sz="2400" dirty="0"/>
              <a:t>            &lt;/transform&gt;</a:t>
            </a:r>
          </a:p>
          <a:p>
            <a:pPr marL="40005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&lt;/</a:t>
            </a:r>
            <a:r>
              <a:rPr lang="en-US" sz="2400" dirty="0"/>
              <a:t>route&gt;</a:t>
            </a:r>
            <a:endParaRPr lang="ru-RU" sz="24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Apache Camel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1084"/>
          <a:stretch/>
        </p:blipFill>
        <p:spPr bwMode="auto">
          <a:xfrm>
            <a:off x="228600" y="1143000"/>
            <a:ext cx="870540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 и Ответы</a:t>
            </a:r>
            <a:endParaRPr lang="ru-RU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30</a:t>
            </a:fld>
            <a:endParaRPr lang="en-US"/>
          </a:p>
        </p:txBody>
      </p:sp>
      <p:pic>
        <p:nvPicPr>
          <p:cNvPr id="18" name="Content Placeholder 17" descr="questionmark_gre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6600" y="1752600"/>
            <a:ext cx="277090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0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39057" y="304800"/>
            <a:ext cx="8229600" cy="1143000"/>
          </a:xfrm>
        </p:spPr>
        <p:txBody>
          <a:bodyPr/>
          <a:lstStyle/>
          <a:p>
            <a:r>
              <a:rPr lang="ru-RU" dirty="0" smtClean="0"/>
              <a:t>Маршрут / </a:t>
            </a:r>
            <a:r>
              <a:rPr lang="en-US" dirty="0" smtClean="0"/>
              <a:t>Route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716314" y="3193143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553200" y="32004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21971" y="4762500"/>
            <a:ext cx="1026886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Компонент 1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15100" y="48387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Компонент 2</a:t>
            </a:r>
            <a:endParaRPr lang="ru-RU" sz="2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54514" y="3429000"/>
            <a:ext cx="3998686" cy="381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Канал / </a:t>
            </a:r>
            <a:r>
              <a:rPr lang="en-US" b="1" dirty="0" smtClean="0">
                <a:solidFill>
                  <a:schemeClr val="tx1"/>
                </a:solidFill>
              </a:rPr>
              <a:t>Channel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3505200" y="2895600"/>
            <a:ext cx="19812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3886200" y="2358571"/>
            <a:ext cx="1143000" cy="533400"/>
            <a:chOff x="3886200" y="3276600"/>
            <a:chExt cx="1143000" cy="5334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3886200" y="3276600"/>
              <a:ext cx="1143000" cy="5334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3886200" y="3276600"/>
              <a:ext cx="11430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886200" y="3276600"/>
              <a:ext cx="11430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023951" y="1825170"/>
            <a:ext cx="3059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Сообщение</a:t>
            </a:r>
            <a:r>
              <a:rPr lang="en-US" sz="2400" dirty="0" smtClean="0"/>
              <a:t> / Message</a:t>
            </a:r>
            <a:endParaRPr lang="ru-RU" sz="2400" dirty="0"/>
          </a:p>
        </p:txBody>
      </p:sp>
      <p:cxnSp>
        <p:nvCxnSpPr>
          <p:cNvPr id="21" name="Прямая соединительная линия 20"/>
          <p:cNvCxnSpPr>
            <a:stCxn id="5" idx="4"/>
            <a:endCxn id="7" idx="0"/>
          </p:cNvCxnSpPr>
          <p:nvPr/>
        </p:nvCxnSpPr>
        <p:spPr>
          <a:xfrm>
            <a:off x="2135414" y="4031343"/>
            <a:ext cx="0" cy="73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6" idx="4"/>
            <a:endCxn id="8" idx="0"/>
          </p:cNvCxnSpPr>
          <p:nvPr/>
        </p:nvCxnSpPr>
        <p:spPr>
          <a:xfrm>
            <a:off x="6972300" y="40386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83650" y="2430306"/>
            <a:ext cx="1903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Концевая </a:t>
            </a:r>
            <a:r>
              <a:rPr lang="ru-RU" b="1" dirty="0" smtClean="0"/>
              <a:t>точка 1 / </a:t>
            </a:r>
            <a:r>
              <a:rPr lang="en-US" b="1" dirty="0" smtClean="0"/>
              <a:t>Endpoint 1</a:t>
            </a:r>
            <a:endParaRPr lang="ru-RU" b="1" dirty="0"/>
          </a:p>
          <a:p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20536" y="2596383"/>
            <a:ext cx="1903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Концевая </a:t>
            </a:r>
            <a:r>
              <a:rPr lang="ru-RU" b="1" dirty="0" smtClean="0"/>
              <a:t>точка </a:t>
            </a:r>
            <a:r>
              <a:rPr lang="en-US" b="1" dirty="0" smtClean="0"/>
              <a:t>2</a:t>
            </a:r>
            <a:r>
              <a:rPr lang="ru-RU" b="1" dirty="0" smtClean="0"/>
              <a:t> / </a:t>
            </a:r>
            <a:r>
              <a:rPr lang="en-US" b="1" dirty="0" smtClean="0"/>
              <a:t>Endpoint 2</a:t>
            </a:r>
            <a:endParaRPr lang="ru-RU" b="1" dirty="0"/>
          </a:p>
          <a:p>
            <a:endParaRPr lang="ru-RU" b="1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39057" y="304800"/>
            <a:ext cx="8229600" cy="1143000"/>
          </a:xfrm>
        </p:spPr>
        <p:txBody>
          <a:bodyPr/>
          <a:lstStyle/>
          <a:p>
            <a:r>
              <a:rPr lang="ru-RU" dirty="0" smtClean="0"/>
              <a:t>Маршрут / </a:t>
            </a:r>
            <a:r>
              <a:rPr lang="en-US" dirty="0" smtClean="0"/>
              <a:t>Route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716314" y="3193143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553200" y="3200400"/>
            <a:ext cx="838200" cy="838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21971" y="4762500"/>
            <a:ext cx="1026886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Java Code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15100" y="48387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Email</a:t>
            </a:r>
          </a:p>
          <a:p>
            <a:pPr algn="ctr"/>
            <a:r>
              <a:rPr lang="ru-RU" sz="2000" b="1" dirty="0" smtClean="0"/>
              <a:t>компонент</a:t>
            </a:r>
            <a:endParaRPr lang="ru-RU" sz="20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54514" y="3429000"/>
            <a:ext cx="3998686" cy="381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Канал / </a:t>
            </a:r>
            <a:r>
              <a:rPr lang="en-US" b="1" dirty="0" smtClean="0">
                <a:solidFill>
                  <a:schemeClr val="tx1"/>
                </a:solidFill>
              </a:rPr>
              <a:t>Channel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3505200" y="2895600"/>
            <a:ext cx="19812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3886200" y="2358571"/>
            <a:ext cx="1143000" cy="533400"/>
            <a:chOff x="3886200" y="3276600"/>
            <a:chExt cx="1143000" cy="5334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3886200" y="3276600"/>
              <a:ext cx="1143000" cy="5334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3886200" y="3276600"/>
              <a:ext cx="11430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886200" y="3276600"/>
              <a:ext cx="11430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023951" y="1825170"/>
            <a:ext cx="284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Сообщение о заказе</a:t>
            </a:r>
            <a:endParaRPr lang="ru-RU" sz="2400" dirty="0"/>
          </a:p>
        </p:txBody>
      </p:sp>
      <p:cxnSp>
        <p:nvCxnSpPr>
          <p:cNvPr id="21" name="Прямая соединительная линия 20"/>
          <p:cNvCxnSpPr>
            <a:stCxn id="5" idx="4"/>
            <a:endCxn id="7" idx="0"/>
          </p:cNvCxnSpPr>
          <p:nvPr/>
        </p:nvCxnSpPr>
        <p:spPr>
          <a:xfrm>
            <a:off x="2135414" y="4031343"/>
            <a:ext cx="0" cy="73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6" idx="4"/>
            <a:endCxn id="8" idx="0"/>
          </p:cNvCxnSpPr>
          <p:nvPr/>
        </p:nvCxnSpPr>
        <p:spPr>
          <a:xfrm>
            <a:off x="6972300" y="4038600"/>
            <a:ext cx="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83650" y="2782669"/>
            <a:ext cx="190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Java Producer</a:t>
            </a:r>
            <a:endParaRPr lang="ru-RU" b="1" dirty="0"/>
          </a:p>
          <a:p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20536" y="2596383"/>
            <a:ext cx="190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Email: admin@shop.by</a:t>
            </a:r>
            <a:endParaRPr lang="ru-RU" b="1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Сообщение / </a:t>
            </a:r>
            <a:r>
              <a:rPr lang="en-US" dirty="0" smtClean="0"/>
              <a:t>Message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352800" y="1828800"/>
            <a:ext cx="2895600" cy="426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657600" y="2667000"/>
            <a:ext cx="2286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Заголовки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657600" y="3581400"/>
            <a:ext cx="22860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657600" y="4572000"/>
            <a:ext cx="2286000" cy="1219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Тело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137854" y="2057400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Сообщение</a:t>
            </a:r>
            <a:endParaRPr lang="ru-RU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концевой точки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739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/>
              </a:rPr>
              <a:t>file:data/indir?delete=true</a:t>
            </a:r>
            <a:endParaRPr lang="ru-RU" dirty="0"/>
          </a:p>
        </p:txBody>
      </p:sp>
      <p:sp>
        <p:nvSpPr>
          <p:cNvPr id="4" name="Левая фигурная скобка 3"/>
          <p:cNvSpPr/>
          <p:nvPr/>
        </p:nvSpPr>
        <p:spPr>
          <a:xfrm rot="16200000">
            <a:off x="762001" y="1748211"/>
            <a:ext cx="381000" cy="838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Левая фигурная скобка 4"/>
          <p:cNvSpPr/>
          <p:nvPr/>
        </p:nvSpPr>
        <p:spPr>
          <a:xfrm rot="16200000">
            <a:off x="2063369" y="1301370"/>
            <a:ext cx="369062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Левая фигурная скобка 5"/>
          <p:cNvSpPr/>
          <p:nvPr/>
        </p:nvSpPr>
        <p:spPr>
          <a:xfrm rot="16200000">
            <a:off x="3962400" y="1154940"/>
            <a:ext cx="381000" cy="2057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87593" y="2374140"/>
            <a:ext cx="823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схема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2357810"/>
            <a:ext cx="209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контекстный путь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2376986"/>
            <a:ext cx="1405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параметры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352800"/>
            <a:ext cx="8610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600" dirty="0" smtClean="0"/>
              <a:t>Схема – компонент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600" dirty="0" smtClean="0"/>
              <a:t>Контекстный путь – адрес источника / приемника (зависит от компонента)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600" dirty="0" smtClean="0"/>
              <a:t>Параметры – дополнительная конфигурация</a:t>
            </a:r>
            <a:endParaRPr lang="ru-RU" sz="3600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 маршрута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</a:rPr>
              <a:t>public class </a:t>
            </a:r>
            <a:r>
              <a:rPr lang="en-US" sz="1800" dirty="0" err="1">
                <a:latin typeface="Consolas"/>
              </a:rPr>
              <a:t>FileCopierWithCamel</a:t>
            </a:r>
            <a:r>
              <a:rPr lang="en-US" sz="1800" dirty="0"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    </a:t>
            </a:r>
            <a:r>
              <a:rPr lang="en-US" sz="1800" dirty="0">
                <a:latin typeface="Consolas"/>
              </a:rPr>
              <a:t>public static void main(String </a:t>
            </a:r>
            <a:r>
              <a:rPr lang="en-US" sz="1800" dirty="0" err="1">
                <a:latin typeface="Consolas"/>
              </a:rPr>
              <a:t>args</a:t>
            </a:r>
            <a:r>
              <a:rPr lang="en-US" sz="1800" dirty="0">
                <a:latin typeface="Consolas"/>
              </a:rPr>
              <a:t>[]) throws Exception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        </a:t>
            </a:r>
            <a:r>
              <a:rPr lang="en-US" sz="1800" dirty="0" err="1">
                <a:latin typeface="Consolas"/>
              </a:rPr>
              <a:t>CamelContext</a:t>
            </a:r>
            <a:r>
              <a:rPr lang="en-US" sz="1800" dirty="0">
                <a:latin typeface="Consolas"/>
              </a:rPr>
              <a:t> context = new </a:t>
            </a:r>
            <a:r>
              <a:rPr lang="en-US" sz="1800" dirty="0" err="1">
                <a:latin typeface="Consolas"/>
              </a:rPr>
              <a:t>DefaultCamelContext</a:t>
            </a:r>
            <a:r>
              <a:rPr lang="en-US" sz="1800" dirty="0"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        </a:t>
            </a:r>
            <a:r>
              <a:rPr lang="en-US" sz="1800" dirty="0" err="1">
                <a:latin typeface="Consolas"/>
              </a:rPr>
              <a:t>context.addRoutes</a:t>
            </a:r>
            <a:r>
              <a:rPr lang="en-US" sz="1800" dirty="0">
                <a:latin typeface="Consolas"/>
              </a:rPr>
              <a:t>(new </a:t>
            </a:r>
            <a:r>
              <a:rPr lang="en-US" sz="1800" dirty="0" err="1">
                <a:latin typeface="Consolas"/>
              </a:rPr>
              <a:t>RouteBuilder</a:t>
            </a:r>
            <a:r>
              <a:rPr lang="en-US" sz="1800" dirty="0"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            @Override public void configure() {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</a:rPr>
              <a:t>                from("</a:t>
            </a:r>
            <a:r>
              <a:rPr lang="en-US" sz="1800" b="1" dirty="0" smtClean="0">
                <a:latin typeface="Consolas"/>
              </a:rPr>
              <a:t>file:data/indir?</a:t>
            </a:r>
            <a:r>
              <a:rPr lang="en-US" sz="1800" b="1" u="sng" dirty="0" smtClean="0">
                <a:latin typeface="Consolas"/>
              </a:rPr>
              <a:t>delete</a:t>
            </a:r>
            <a:r>
              <a:rPr lang="en-US" sz="1800" b="1" dirty="0" smtClean="0">
                <a:latin typeface="Consolas"/>
              </a:rPr>
              <a:t>=true</a:t>
            </a:r>
            <a:r>
              <a:rPr lang="en-US" sz="1800" b="1" dirty="0">
                <a:latin typeface="Consolas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</a:rPr>
              <a:t>                .to("</a:t>
            </a:r>
            <a:r>
              <a:rPr lang="en-US" sz="1800" b="1" dirty="0" smtClean="0">
                <a:latin typeface="Consolas"/>
              </a:rPr>
              <a:t>file:data/outdir");</a:t>
            </a:r>
            <a:endParaRPr lang="en-US" sz="1800" b="1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        });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        </a:t>
            </a:r>
            <a:r>
              <a:rPr lang="en-US" sz="1800" dirty="0" err="1">
                <a:latin typeface="Consolas"/>
              </a:rPr>
              <a:t>context.start</a:t>
            </a:r>
            <a:r>
              <a:rPr lang="en-US" sz="1800" dirty="0"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        </a:t>
            </a:r>
            <a:r>
              <a:rPr lang="en-US" sz="1800" dirty="0" err="1">
                <a:latin typeface="Consolas"/>
              </a:rPr>
              <a:t>Thread.sleep</a:t>
            </a:r>
            <a:r>
              <a:rPr lang="en-US" sz="1800" dirty="0">
                <a:latin typeface="Consolas"/>
              </a:rPr>
              <a:t>(10000);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        </a:t>
            </a:r>
            <a:r>
              <a:rPr lang="en-US" sz="1800" dirty="0" err="1">
                <a:latin typeface="Consolas"/>
              </a:rPr>
              <a:t>context.stop</a:t>
            </a:r>
            <a:r>
              <a:rPr lang="en-US" sz="1800" dirty="0"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}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Компоненты</a:t>
            </a:r>
            <a:r>
              <a:rPr lang="en-US" dirty="0" smtClean="0"/>
              <a:t> Camel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Множество (</a:t>
            </a:r>
            <a:r>
              <a:rPr lang="en-US" sz="3200" dirty="0" smtClean="0"/>
              <a:t>&gt;70)</a:t>
            </a:r>
            <a:endParaRPr lang="ru-RU" sz="3200" dirty="0" smtClean="0"/>
          </a:p>
          <a:p>
            <a:pPr lvl="1"/>
            <a:r>
              <a:rPr lang="en-US" sz="2800" dirty="0" smtClean="0"/>
              <a:t>JMS</a:t>
            </a:r>
          </a:p>
          <a:p>
            <a:pPr lvl="1"/>
            <a:r>
              <a:rPr lang="en-US" sz="2800" dirty="0" smtClean="0"/>
              <a:t>Mail</a:t>
            </a:r>
          </a:p>
          <a:p>
            <a:pPr lvl="1"/>
            <a:r>
              <a:rPr lang="en-US" sz="2800" dirty="0" smtClean="0"/>
              <a:t>FTP</a:t>
            </a:r>
          </a:p>
          <a:p>
            <a:pPr lvl="1"/>
            <a:r>
              <a:rPr lang="en-US" sz="2800" dirty="0" smtClean="0"/>
              <a:t>Twitter</a:t>
            </a:r>
            <a:endParaRPr lang="ru-RU" sz="2800" dirty="0" smtClean="0"/>
          </a:p>
          <a:p>
            <a:r>
              <a:rPr lang="ru-RU" sz="3200" dirty="0" smtClean="0"/>
              <a:t>Отдельные </a:t>
            </a:r>
            <a:r>
              <a:rPr lang="en-US" sz="3200" dirty="0" smtClean="0"/>
              <a:t>jar-</a:t>
            </a:r>
            <a:r>
              <a:rPr lang="ru-RU" sz="3200" dirty="0" smtClean="0"/>
              <a:t>файлы</a:t>
            </a:r>
            <a:endParaRPr lang="en-US" sz="3200" dirty="0" smtClean="0"/>
          </a:p>
          <a:p>
            <a:r>
              <a:rPr lang="ru-RU" sz="3200" dirty="0" smtClean="0"/>
              <a:t>Можно написать свои</a:t>
            </a:r>
            <a:endParaRPr lang="en-US" sz="3200" dirty="0" smtClean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@2013 EPAM Systems</a:t>
            </a:r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4E6E-D207-49FA-BD6B-EB23B2325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3_EPAM official current template">
  <a:themeElements>
    <a:clrScheme name="3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PAM official current template">
  <a:themeElements>
    <a:clrScheme name="1_EPAM official current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66FF"/>
      </a:hlink>
      <a:folHlink>
        <a:srgbClr val="99CC00"/>
      </a:folHlink>
    </a:clrScheme>
    <a:fontScheme name="1_EPAM official curre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FCCF5"/>
            </a:gs>
            <a:gs pos="50000">
              <a:srgbClr val="9FCCF5">
                <a:gamma/>
                <a:tint val="43922"/>
                <a:invGamma/>
              </a:srgbClr>
            </a:gs>
            <a:gs pos="100000">
              <a:srgbClr val="9FCCF5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rgbClr val="9FCCF5">
              <a:gamma/>
              <a:shade val="60000"/>
              <a:invGamma/>
            </a:srgbClr>
          </a:prst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EPAM official curre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PAM official curre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PAM official current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EPAM_Overview_Oct_2009_020</Template>
  <TotalTime>1190</TotalTime>
  <Words>2778</Words>
  <Application>Microsoft Office PowerPoint</Application>
  <PresentationFormat>Экран (4:3)</PresentationFormat>
  <Paragraphs>418</Paragraphs>
  <Slides>31</Slides>
  <Notes>29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4" baseType="lpstr">
      <vt:lpstr>Arial Unicode MS</vt:lpstr>
      <vt:lpstr>Arial</vt:lpstr>
      <vt:lpstr>Calibri</vt:lpstr>
      <vt:lpstr>Consolas</vt:lpstr>
      <vt:lpstr>Helvetica LT Std</vt:lpstr>
      <vt:lpstr>Symbol</vt:lpstr>
      <vt:lpstr>Tahoma</vt:lpstr>
      <vt:lpstr>Verdana</vt:lpstr>
      <vt:lpstr>Wingdings</vt:lpstr>
      <vt:lpstr>3_EPAM official current template</vt:lpstr>
      <vt:lpstr>1_EPAM official current template</vt:lpstr>
      <vt:lpstr>Clarity</vt:lpstr>
      <vt:lpstr>Photo Editor Photo</vt:lpstr>
      <vt:lpstr>Применение  APACHE Camel на практике</vt:lpstr>
      <vt:lpstr>Agenda</vt:lpstr>
      <vt:lpstr>Что такое Apache Camel</vt:lpstr>
      <vt:lpstr>Маршрут / Route</vt:lpstr>
      <vt:lpstr>Маршрут / Route</vt:lpstr>
      <vt:lpstr>Сообщение / Message</vt:lpstr>
      <vt:lpstr>Формат концевой точки</vt:lpstr>
      <vt:lpstr>Пример маршрута</vt:lpstr>
      <vt:lpstr>Компоненты Camel</vt:lpstr>
      <vt:lpstr>Асинхронная обработка</vt:lpstr>
      <vt:lpstr>Асинхронная обработка с брокером</vt:lpstr>
      <vt:lpstr>Обеспечение надежности с Apache Camel</vt:lpstr>
      <vt:lpstr>Использование брокера для сообщений</vt:lpstr>
      <vt:lpstr>Обработка ошибок</vt:lpstr>
      <vt:lpstr>Обработка ошибок в Camel</vt:lpstr>
      <vt:lpstr>Обработка ошибок в Camel</vt:lpstr>
      <vt:lpstr>Использование транзакций</vt:lpstr>
      <vt:lpstr>Использование транзакций</vt:lpstr>
      <vt:lpstr>Использование транзакций</vt:lpstr>
      <vt:lpstr>Использование транзакций</vt:lpstr>
      <vt:lpstr>Остановка приложения с завершением активностей</vt:lpstr>
      <vt:lpstr>Остановка приложения с завершением активностей</vt:lpstr>
      <vt:lpstr>Остановка приложения с завершением активностей</vt:lpstr>
      <vt:lpstr>Остановка приложения с завершением активностей</vt:lpstr>
      <vt:lpstr>Остановка приложения с завершением активностей</vt:lpstr>
      <vt:lpstr>Тестирование</vt:lpstr>
      <vt:lpstr>Тестирование: Встроенный ActiveMQ</vt:lpstr>
      <vt:lpstr>Тестирование: Моки Apache Camel</vt:lpstr>
      <vt:lpstr>Tips &amp; Tricks</vt:lpstr>
      <vt:lpstr>Вопросы и Ответы</vt:lpstr>
      <vt:lpstr>Спасибо за внимание!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 Kviatkouski</dc:creator>
  <cp:lastModifiedBy>kelt</cp:lastModifiedBy>
  <cp:revision>82</cp:revision>
  <dcterms:created xsi:type="dcterms:W3CDTF">2013-05-27T09:54:16Z</dcterms:created>
  <dcterms:modified xsi:type="dcterms:W3CDTF">2017-03-12T13:41:03Z</dcterms:modified>
</cp:coreProperties>
</file>