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57" r:id="rId3"/>
    <p:sldId id="268" r:id="rId4"/>
    <p:sldId id="259" r:id="rId5"/>
    <p:sldId id="269" r:id="rId6"/>
    <p:sldId id="270" r:id="rId7"/>
    <p:sldId id="266" r:id="rId8"/>
    <p:sldId id="271" r:id="rId9"/>
    <p:sldId id="264" r:id="rId10"/>
    <p:sldId id="258" r:id="rId11"/>
    <p:sldId id="274" r:id="rId12"/>
    <p:sldId id="275" r:id="rId13"/>
    <p:sldId id="260" r:id="rId14"/>
    <p:sldId id="261" r:id="rId15"/>
    <p:sldId id="276" r:id="rId16"/>
    <p:sldId id="262" r:id="rId17"/>
    <p:sldId id="277" r:id="rId18"/>
    <p:sldId id="263" r:id="rId19"/>
    <p:sldId id="272" r:id="rId20"/>
    <p:sldId id="273" r:id="rId21"/>
    <p:sldId id="267" r:id="rId22"/>
    <p:sldId id="278" r:id="rId23"/>
    <p:sldId id="279" r:id="rId24"/>
  </p:sldIdLst>
  <p:sldSz cx="9145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5480" autoAdjust="0"/>
  </p:normalViewPr>
  <p:slideViewPr>
    <p:cSldViewPr snapToGrid="0">
      <p:cViewPr varScale="1">
        <p:scale>
          <a:sx n="85" d="100"/>
          <a:sy n="85" d="100"/>
        </p:scale>
        <p:origin x="-2286" y="-78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Возможна ли полная автоматизация?</c:v>
                </c:pt>
              </c:strCache>
            </c:strRef>
          </c:tx>
          <c:dLbls>
            <c:dLbl>
              <c:idx val="0"/>
              <c:layout/>
              <c:numFmt formatCode="0%" sourceLinked="0"/>
              <c:spPr/>
              <c:txPr>
                <a:bodyPr/>
                <a:lstStyle/>
                <a:p>
                  <a:pPr>
                    <a:defRPr sz="4800">
                      <a:latin typeface="Calibri" pitchFamily="34" charset="0"/>
                      <a:cs typeface="Calibri" pitchFamily="34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numFmt formatCode="0%" sourceLinked="0"/>
              <c:spPr/>
              <c:txPr>
                <a:bodyPr/>
                <a:lstStyle/>
                <a:p>
                  <a:pPr>
                    <a:defRPr sz="4800">
                      <a:latin typeface="Calibri" pitchFamily="34" charset="0"/>
                      <a:cs typeface="Calibri" pitchFamily="34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Основной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Лист1!$C$2:$C$3</c:f>
              <c:numCache>
                <c:formatCode>Основной</c:formatCode>
                <c:ptCount val="2"/>
                <c:pt idx="0">
                  <c:v>6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882242990654206"/>
          <c:y val="0.2768123582009876"/>
          <c:w val="0.1486034755413243"/>
          <c:h val="0.25315227545709329"/>
        </c:manualLayout>
      </c:layout>
      <c:overlay val="0"/>
      <c:txPr>
        <a:bodyPr/>
        <a:lstStyle/>
        <a:p>
          <a:pPr>
            <a:defRPr sz="3600"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C830B-94E7-4506-9C42-3DC2E6160751}" type="datetimeFigureOut">
              <a:rPr lang="ru-RU" smtClean="0"/>
              <a:t>18.05.2016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9962-BCC5-47B5-8B0D-FC145D4EB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рамках формирования подхода</a:t>
            </a:r>
            <a:r>
              <a:rPr lang="ru-RU" baseline="0" dirty="0" smtClean="0"/>
              <a:t> к разработке софта по гибкой (</a:t>
            </a:r>
            <a:r>
              <a:rPr lang="en-US" baseline="0" dirty="0" smtClean="0"/>
              <a:t>agile) </a:t>
            </a:r>
            <a:r>
              <a:rPr lang="ru-RU" baseline="0" dirty="0" smtClean="0"/>
              <a:t>методике было введено понятие пирамиды тестирования</a:t>
            </a:r>
          </a:p>
          <a:p>
            <a:r>
              <a:rPr lang="ru-RU" baseline="0" dirty="0" smtClean="0"/>
              <a:t>Пирамида состоит из трех блоков тестов.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Модульного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Интеграционного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UI</a:t>
            </a: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При этом основание каждого блока показывает количество таких тестов (для модульного их больше всего, для </a:t>
            </a:r>
            <a:r>
              <a:rPr lang="en-US" baseline="0" dirty="0" smtClean="0"/>
              <a:t>UI</a:t>
            </a:r>
            <a:r>
              <a:rPr lang="ru-RU" baseline="0" dirty="0" smtClean="0"/>
              <a:t> – меньше всего)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А по мере продвижения к верхушке пирамиды растет: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- Покрытие тестами функционала, что хорошо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Но также растет: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Стоимость поддержки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Хрупкость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Время выполнения тестов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Стоимость написания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Что уже не очень хорошо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2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Тестируют</a:t>
            </a:r>
            <a:r>
              <a:rPr lang="ru-RU" baseline="0" dirty="0" smtClean="0"/>
              <a:t> отдельные классы</a:t>
            </a:r>
          </a:p>
          <a:p>
            <a:r>
              <a:rPr lang="ru-RU" baseline="0" dirty="0" smtClean="0"/>
              <a:t>Или компоненты, если они сравнительно просты</a:t>
            </a:r>
          </a:p>
          <a:p>
            <a:r>
              <a:rPr lang="ru-RU" baseline="0" dirty="0" smtClean="0"/>
              <a:t>В принципе, это все тесты белого ящика, которые не интеграционные</a:t>
            </a:r>
          </a:p>
          <a:p>
            <a:r>
              <a:rPr lang="ru-RU" baseline="0" dirty="0" smtClean="0"/>
              <a:t>Прогоняются на </a:t>
            </a:r>
            <a:r>
              <a:rPr lang="ru-RU" baseline="0" dirty="0" err="1" smtClean="0"/>
              <a:t>билд</a:t>
            </a:r>
            <a:r>
              <a:rPr lang="ru-RU" baseline="0" dirty="0" smtClean="0"/>
              <a:t> сервере – позволяют быстро понять не поломали ли чего</a:t>
            </a:r>
          </a:p>
          <a:p>
            <a:r>
              <a:rPr lang="ru-RU" baseline="0" dirty="0" smtClean="0"/>
              <a:t>Хорошо подходят для </a:t>
            </a:r>
            <a:r>
              <a:rPr lang="en-US" baseline="0" dirty="0" smtClean="0"/>
              <a:t>TDD</a:t>
            </a:r>
          </a:p>
          <a:p>
            <a:r>
              <a:rPr lang="ru-RU" baseline="0" dirty="0" smtClean="0"/>
              <a:t>Инструменты, которые используются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61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Интеграционные тесты используются когда необходимо</a:t>
            </a:r>
            <a:r>
              <a:rPr lang="ru-RU" baseline="0" dirty="0" smtClean="0"/>
              <a:t> протестировать связь между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Компонентами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Компонентом и другими системами (не нашей). Это может быть работа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С файловой системой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С БД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Если обращаемся к какому-либо сервису (</a:t>
            </a:r>
            <a:r>
              <a:rPr lang="en-US" baseline="0" dirty="0" smtClean="0"/>
              <a:t>REST Web Service, XML Web Service, RMI), </a:t>
            </a:r>
            <a:r>
              <a:rPr lang="ru-RU" baseline="0" dirty="0" smtClean="0"/>
              <a:t>то это тоже интеграционное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Также хорошо подходит для </a:t>
            </a:r>
            <a:r>
              <a:rPr lang="en-US" baseline="0" dirty="0" smtClean="0"/>
              <a:t>TDD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Также участвует в </a:t>
            </a:r>
            <a:r>
              <a:rPr lang="en-US" baseline="0" dirty="0" smtClean="0"/>
              <a:t>CI, </a:t>
            </a:r>
            <a:r>
              <a:rPr lang="ru-RU" baseline="0" dirty="0" smtClean="0"/>
              <a:t>собирается на </a:t>
            </a:r>
            <a:r>
              <a:rPr lang="ru-RU" baseline="0" dirty="0" err="1" smtClean="0"/>
              <a:t>дженкинсе</a:t>
            </a:r>
            <a:r>
              <a:rPr lang="ru-RU" baseline="0" dirty="0" smtClean="0"/>
              <a:t> для контроля корректности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758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написания интеграционных</a:t>
            </a:r>
            <a:r>
              <a:rPr lang="ru-RU" baseline="0" dirty="0" smtClean="0"/>
              <a:t> тестов и прогона их на </a:t>
            </a:r>
            <a:r>
              <a:rPr lang="ru-RU" baseline="0" dirty="0" err="1" smtClean="0"/>
              <a:t>билд</a:t>
            </a:r>
            <a:r>
              <a:rPr lang="ru-RU" baseline="0" dirty="0" smtClean="0"/>
              <a:t>-машине использовать оригинальные источники данных или интегрируемые системы часто бывает дорого долго или невозможно. В этом случае используют </a:t>
            </a:r>
            <a:r>
              <a:rPr lang="ru-RU" baseline="0" dirty="0" err="1" smtClean="0"/>
              <a:t>фейки</a:t>
            </a:r>
            <a:r>
              <a:rPr lang="ru-RU" baseline="0" dirty="0" smtClean="0"/>
              <a:t> – сравнительно простую замену оригинала с тем же интерфейсом.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155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Функциональное тестирование –</a:t>
            </a:r>
            <a:r>
              <a:rPr lang="ru-RU" baseline="0" dirty="0" smtClean="0"/>
              <a:t> это уже тестирование сценариев работы настоящего пользователя, оно уже (как правило) в разы сложнее чем интеграционное и модульное.</a:t>
            </a:r>
          </a:p>
          <a:p>
            <a:r>
              <a:rPr lang="ru-RU" baseline="0" dirty="0" smtClean="0"/>
              <a:t>Написание таких тестов также можно проводить через </a:t>
            </a:r>
            <a:r>
              <a:rPr lang="en-US" baseline="0" dirty="0" smtClean="0"/>
              <a:t>TDD</a:t>
            </a:r>
            <a:r>
              <a:rPr lang="ru-RU" baseline="0" dirty="0" smtClean="0"/>
              <a:t> (даже придумали отдельный термин </a:t>
            </a:r>
            <a:r>
              <a:rPr lang="en-US" baseline="0" dirty="0" smtClean="0"/>
              <a:t>ATDD)</a:t>
            </a:r>
          </a:p>
          <a:p>
            <a:r>
              <a:rPr lang="ru-RU" baseline="0" dirty="0" smtClean="0"/>
              <a:t>Однако по сравнению с рассмотренными видами тестов они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Сравнительно ненадежны и хрупки (особенно если сложная клиентская часть)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Медленны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Как правило, запускаются они против выделенного окружения с уже развернутым приложением (не поднимают свое)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Как следствие, не являются частью </a:t>
            </a:r>
            <a:r>
              <a:rPr lang="en-US" baseline="0" dirty="0" smtClean="0"/>
              <a:t>CI </a:t>
            </a:r>
            <a:r>
              <a:rPr lang="ru-RU" baseline="0" dirty="0" smtClean="0"/>
              <a:t>(не запускаются в рамках сборки </a:t>
            </a:r>
            <a:r>
              <a:rPr lang="ru-RU" baseline="0" dirty="0" err="1" smtClean="0"/>
              <a:t>билда</a:t>
            </a:r>
            <a:r>
              <a:rPr lang="ru-RU" baseline="0" dirty="0" smtClean="0"/>
              <a:t>)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	- Они запускаются уже позже как </a:t>
            </a:r>
            <a:r>
              <a:rPr lang="ru-RU" baseline="0" dirty="0" err="1" smtClean="0"/>
              <a:t>смоук</a:t>
            </a:r>
            <a:r>
              <a:rPr lang="ru-RU" baseline="0" dirty="0" smtClean="0"/>
              <a:t>-тест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Headless drivers </a:t>
            </a:r>
            <a:r>
              <a:rPr lang="ru-RU" baseline="0" dirty="0" smtClean="0"/>
              <a:t>снижают требования к окружению и работают немного быстрее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93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Хоть все автоматизировать</a:t>
            </a:r>
            <a:r>
              <a:rPr lang="ru-RU" baseline="0" dirty="0" smtClean="0"/>
              <a:t> нельзя, но часть-то можно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9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5588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6" y="6053328"/>
            <a:ext cx="2249815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562" y="6044184"/>
            <a:ext cx="678602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610" y="4038600"/>
            <a:ext cx="6478125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610" y="6050037"/>
            <a:ext cx="6706765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13" y="6068699"/>
            <a:ext cx="2057757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5A02310-A014-425C-B76F-E7BC72180DC0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755" y="236540"/>
            <a:ext cx="5868419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2389" y="228600"/>
            <a:ext cx="838346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4338" y="609602"/>
            <a:ext cx="2057757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79" y="609600"/>
            <a:ext cx="5563566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4338" y="6248404"/>
            <a:ext cx="2210184" cy="365125"/>
          </a:xfrm>
        </p:spPr>
        <p:txBody>
          <a:bodyPr/>
          <a:lstStyle/>
          <a:p>
            <a:fld id="{A5A02310-A014-425C-B76F-E7BC72180DC0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81" y="6248209"/>
            <a:ext cx="55744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7377" y="0"/>
            <a:ext cx="320096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3105" y="609600"/>
            <a:ext cx="22864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3105" y="0"/>
            <a:ext cx="22864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90725" y="144441"/>
            <a:ext cx="533400" cy="244518"/>
          </a:xfrm>
        </p:spPr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54" y="228600"/>
            <a:ext cx="8154816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754" y="1600200"/>
            <a:ext cx="8154816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839" y="2743200"/>
            <a:ext cx="712435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5588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625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838" y="1600200"/>
            <a:ext cx="777375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838" y="1600200"/>
            <a:ext cx="7621323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625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706" y="1589567"/>
            <a:ext cx="3886875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5742" y="1589567"/>
            <a:ext cx="3886875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5A02310-A014-425C-B76F-E7BC72180DC0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93" y="273050"/>
            <a:ext cx="8154816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706" y="2438400"/>
            <a:ext cx="3886875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1434" y="2438400"/>
            <a:ext cx="3886875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5A02310-A014-425C-B76F-E7BC72180DC0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706" y="1752600"/>
            <a:ext cx="3886875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1434" y="1752600"/>
            <a:ext cx="3886875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93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706" y="273050"/>
            <a:ext cx="8078603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706" y="1752600"/>
            <a:ext cx="1600478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610" y="1752600"/>
            <a:ext cx="6401912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478" y="5486400"/>
            <a:ext cx="731647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6" y="4572000"/>
            <a:ext cx="9145588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6" y="4663440"/>
            <a:ext cx="146329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604" y="4654296"/>
            <a:ext cx="759998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478" y="4648200"/>
            <a:ext cx="731647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8052" y="0"/>
            <a:ext cx="100601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9485" y="6248402"/>
            <a:ext cx="2667463" cy="365125"/>
          </a:xfrm>
        </p:spPr>
        <p:txBody>
          <a:bodyPr rtlCol="0"/>
          <a:lstStyle/>
          <a:p>
            <a:fld id="{A5A02310-A014-425C-B76F-E7BC72180DC0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8051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478" y="6248208"/>
            <a:ext cx="4572794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847" y="0"/>
            <a:ext cx="7584741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706" y="228600"/>
            <a:ext cx="8154816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754" y="1600200"/>
            <a:ext cx="8154816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7059" y="6248402"/>
            <a:ext cx="2667463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A02310-A014-425C-B76F-E7BC72180DC0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707" y="6248208"/>
            <a:ext cx="5422025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5588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93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653" y="1280160"/>
            <a:ext cx="8554935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93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Виталий Квятковский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551" y="2787806"/>
            <a:ext cx="803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Какие авто-тесты нам нужны?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6661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Можем ли все автоматизировать?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4400" dirty="0" smtClean="0"/>
              <a:t>   </a:t>
            </a:r>
            <a:r>
              <a:rPr lang="ru-RU" sz="4400" dirty="0" smtClean="0"/>
              <a:t>Да</a:t>
            </a:r>
          </a:p>
          <a:p>
            <a:pPr>
              <a:lnSpc>
                <a:spcPct val="200000"/>
              </a:lnSpc>
            </a:pPr>
            <a:r>
              <a:rPr lang="en-US" sz="4400" dirty="0" smtClean="0"/>
              <a:t>   </a:t>
            </a:r>
            <a:r>
              <a:rPr lang="ru-RU" sz="4400" dirty="0" smtClean="0"/>
              <a:t>Нет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Можно ли все автоматизировать (опрос)?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93162433"/>
              </p:ext>
            </p:extLst>
          </p:nvPr>
        </p:nvGraphicFramePr>
        <p:xfrm>
          <a:off x="572931" y="1653988"/>
          <a:ext cx="8154816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56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автоматизировать (опрос)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86150" y="1654232"/>
            <a:ext cx="7794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</a:t>
            </a:r>
            <a:r>
              <a:rPr lang="en-US" sz="3200" dirty="0" smtClean="0"/>
              <a:t>Smoke-</a:t>
            </a:r>
            <a:r>
              <a:rPr lang="ru-RU" sz="3200" dirty="0" smtClean="0"/>
              <a:t>тесты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Регрессионные тесты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</a:t>
            </a:r>
            <a:r>
              <a:rPr lang="en-US" sz="3200" dirty="0" smtClean="0"/>
              <a:t>End-to-End </a:t>
            </a:r>
            <a:r>
              <a:rPr lang="ru-RU" sz="3200" dirty="0" smtClean="0"/>
              <a:t>тесты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</a:t>
            </a:r>
            <a:r>
              <a:rPr lang="en-US" sz="3200" dirty="0" smtClean="0"/>
              <a:t>UI </a:t>
            </a:r>
            <a:r>
              <a:rPr lang="ru-RU" sz="3200" dirty="0" smtClean="0"/>
              <a:t>тесты (видимость компонентов…)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Редко меняющиеся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Сложные/трудоемкие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34884" y="1845424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36959" y="2579734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34884" y="3317873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36959" y="4044943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32798" y="4795879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32798" y="5546795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7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автоматизировать?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Регрессионное тестирование</a:t>
            </a:r>
          </a:p>
          <a:p>
            <a:pPr>
              <a:lnSpc>
                <a:spcPct val="160000"/>
              </a:lnSpc>
            </a:pPr>
            <a:r>
              <a:rPr lang="ru-RU" sz="2400" dirty="0" smtClean="0"/>
              <a:t>Рутинные операции</a:t>
            </a:r>
          </a:p>
          <a:p>
            <a:pPr>
              <a:lnSpc>
                <a:spcPct val="160000"/>
              </a:lnSpc>
            </a:pPr>
            <a:r>
              <a:rPr lang="ru-RU" sz="2400" dirty="0" smtClean="0"/>
              <a:t>Допустимы</a:t>
            </a:r>
            <a:r>
              <a:rPr lang="ru-RU" sz="2400" dirty="0"/>
              <a:t>е</a:t>
            </a:r>
            <a:r>
              <a:rPr lang="ru-RU" sz="2400" dirty="0" smtClean="0"/>
              <a:t> конфигурации (аппаратного </a:t>
            </a:r>
            <a:r>
              <a:rPr lang="ru-RU" sz="2400" dirty="0" err="1" smtClean="0"/>
              <a:t>обеспечения,ОС</a:t>
            </a:r>
            <a:r>
              <a:rPr lang="ru-RU" sz="2400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ru-RU" sz="2400" dirty="0" smtClean="0"/>
              <a:t>Нагрузочное тестирование</a:t>
            </a:r>
          </a:p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Ввод больших массивов данных</a:t>
            </a:r>
          </a:p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Где автоматическая верификация более предпочтительна</a:t>
            </a:r>
          </a:p>
          <a:p>
            <a:pPr lvl="1"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Сложные расчеты</a:t>
            </a:r>
          </a:p>
        </p:txBody>
      </p:sp>
    </p:spTree>
    <p:extLst>
      <p:ext uri="{BB962C8B-B14F-4D97-AF65-F5344CB8AC3E}">
        <p14:creationId xmlns:p14="http://schemas.microsoft.com/office/powerpoint/2010/main" val="36904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автоматизировать (опрос)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Скорость выполнения тестов</a:t>
            </a:r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/>
              <a:t>Уверенность разработчика</a:t>
            </a:r>
            <a:endParaRPr lang="en-US" dirty="0"/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Экономия времени </a:t>
            </a:r>
            <a:r>
              <a:rPr lang="ru-RU" dirty="0" err="1" smtClean="0"/>
              <a:t>тестировщика</a:t>
            </a:r>
            <a:endParaRPr lang="ru-RU" dirty="0" smtClean="0"/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Устранить человеческий фактор</a:t>
            </a:r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Окупаются со временем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46753" y="1845424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348828" y="2735848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46753" y="3585497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348828" y="4424077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55818" y="5297674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6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автоматизировать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7570" cy="4495800"/>
          </a:xfrm>
        </p:spPr>
        <p:txBody>
          <a:bodyPr>
            <a:noAutofit/>
          </a:bodyPr>
          <a:lstStyle/>
          <a:p>
            <a:pPr lvl="1"/>
            <a:r>
              <a:rPr lang="ru-RU" sz="3600" dirty="0" smtClean="0">
                <a:solidFill>
                  <a:srgbClr val="00B050"/>
                </a:solidFill>
              </a:rPr>
              <a:t>Исключить человеческий фактор</a:t>
            </a:r>
          </a:p>
          <a:p>
            <a:pPr lvl="2"/>
            <a:r>
              <a:rPr lang="ru-RU" sz="3200" dirty="0" smtClean="0">
                <a:solidFill>
                  <a:srgbClr val="00B050"/>
                </a:solidFill>
              </a:rPr>
              <a:t>надежнее</a:t>
            </a:r>
          </a:p>
          <a:p>
            <a:pPr lvl="1"/>
            <a:r>
              <a:rPr lang="ru-RU" sz="3600" dirty="0" smtClean="0">
                <a:solidFill>
                  <a:srgbClr val="00B050"/>
                </a:solidFill>
              </a:rPr>
              <a:t>Оптимизация использования времени </a:t>
            </a:r>
          </a:p>
          <a:p>
            <a:pPr lvl="2"/>
            <a:r>
              <a:rPr lang="ru-RU" sz="3200" dirty="0" err="1" smtClean="0">
                <a:solidFill>
                  <a:srgbClr val="00B050"/>
                </a:solidFill>
              </a:rPr>
              <a:t>тестировщика</a:t>
            </a:r>
            <a:endParaRPr lang="ru-RU" sz="3200" dirty="0" smtClean="0">
              <a:solidFill>
                <a:srgbClr val="00B050"/>
              </a:solidFill>
            </a:endParaRPr>
          </a:p>
          <a:p>
            <a:pPr lvl="1"/>
            <a:r>
              <a:rPr lang="ru-RU" sz="3600" dirty="0">
                <a:solidFill>
                  <a:srgbClr val="00B050"/>
                </a:solidFill>
              </a:rPr>
              <a:t>Скорость</a:t>
            </a:r>
          </a:p>
          <a:p>
            <a:pPr lvl="1"/>
            <a:r>
              <a:rPr lang="ru-RU" sz="3600" dirty="0" smtClean="0"/>
              <a:t>Автоматический отчет о тестировании</a:t>
            </a:r>
          </a:p>
          <a:p>
            <a:pPr lvl="1"/>
            <a:r>
              <a:rPr lang="ru-RU" sz="3600" dirty="0" smtClean="0"/>
              <a:t>Выполнение в фоне</a:t>
            </a:r>
          </a:p>
        </p:txBody>
      </p:sp>
    </p:spTree>
    <p:extLst>
      <p:ext uri="{BB962C8B-B14F-4D97-AF65-F5344CB8AC3E}">
        <p14:creationId xmlns:p14="http://schemas.microsoft.com/office/powerpoint/2010/main" val="28087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(опрос)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Стоимость поддержки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Сложно писать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Время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Стоимость разработки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НЕ </a:t>
            </a:r>
            <a:r>
              <a:rPr lang="en-US" dirty="0" smtClean="0"/>
              <a:t>ad-hoc </a:t>
            </a:r>
            <a:r>
              <a:rPr lang="ru-RU" dirty="0" smtClean="0"/>
              <a:t>тестирование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Качество должно быть выше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08509" y="1752502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10584" y="2486812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08509" y="3224951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10584" y="3952021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06423" y="4702957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06423" y="5453873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1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Стоимость и время разработки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Квалификация </a:t>
            </a:r>
            <a:r>
              <a:rPr lang="ru-RU" dirty="0" err="1" smtClean="0">
                <a:solidFill>
                  <a:srgbClr val="00B050"/>
                </a:solidFill>
              </a:rPr>
              <a:t>автоматизатора</a:t>
            </a:r>
            <a:endParaRPr lang="ru-RU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Затраты </a:t>
            </a:r>
            <a:r>
              <a:rPr lang="ru-RU" dirty="0">
                <a:solidFill>
                  <a:srgbClr val="00B050"/>
                </a:solidFill>
              </a:rPr>
              <a:t>на поддержку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Однотипность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Разработка </a:t>
            </a:r>
            <a:r>
              <a:rPr lang="ru-RU" dirty="0"/>
              <a:t>каркаса – большие </a:t>
            </a:r>
            <a:r>
              <a:rPr lang="ru-RU" dirty="0" smtClean="0"/>
              <a:t>затраты</a:t>
            </a:r>
          </a:p>
        </p:txBody>
      </p:sp>
    </p:spTree>
    <p:extLst>
      <p:ext uri="{BB962C8B-B14F-4D97-AF65-F5344CB8AC3E}">
        <p14:creationId xmlns:p14="http://schemas.microsoft.com/office/powerpoint/2010/main" val="28702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</a:t>
            </a:r>
            <a:r>
              <a:rPr lang="en-US" dirty="0" smtClean="0"/>
              <a:t>UI </a:t>
            </a:r>
            <a:r>
              <a:rPr lang="ru-RU" dirty="0" smtClean="0"/>
              <a:t>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Версионирование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Наличие окружений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Тесты </a:t>
            </a:r>
            <a:r>
              <a:rPr lang="en-US" dirty="0" smtClean="0"/>
              <a:t>environment-agnostic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Все различия в конфигурации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Специальный пользователь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Удалить позже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Авто-тесты – Вариант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Unit-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Integration-</a:t>
            </a:r>
            <a:r>
              <a:rPr lang="ru-RU" dirty="0" smtClean="0"/>
              <a:t>тесты</a:t>
            </a:r>
          </a:p>
          <a:p>
            <a:r>
              <a:rPr lang="ru-RU" dirty="0" smtClean="0"/>
              <a:t>Ручное тестирование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тестирования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sz="4000" dirty="0" smtClean="0"/>
              <a:t>Ручное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Автоматизированное</a:t>
            </a:r>
          </a:p>
          <a:p>
            <a:pPr lvl="1">
              <a:lnSpc>
                <a:spcPct val="150000"/>
              </a:lnSpc>
            </a:pPr>
            <a:r>
              <a:rPr lang="ru-RU" sz="3600" dirty="0" smtClean="0"/>
              <a:t>На уровне кода</a:t>
            </a:r>
          </a:p>
          <a:p>
            <a:pPr lvl="2">
              <a:lnSpc>
                <a:spcPct val="150000"/>
              </a:lnSpc>
            </a:pPr>
            <a:r>
              <a:rPr lang="ru-RU" sz="3200" dirty="0" smtClean="0"/>
              <a:t>Модульное (</a:t>
            </a:r>
            <a:r>
              <a:rPr lang="en-US" sz="3200" dirty="0" smtClean="0"/>
              <a:t>unit)</a:t>
            </a:r>
            <a:endParaRPr lang="ru-RU" sz="3200" dirty="0" smtClean="0"/>
          </a:p>
          <a:p>
            <a:pPr lvl="1">
              <a:lnSpc>
                <a:spcPct val="150000"/>
              </a:lnSpc>
            </a:pPr>
            <a:r>
              <a:rPr lang="ru-RU" sz="3600" dirty="0" smtClean="0"/>
              <a:t>На уровне интерфейса пользователя (</a:t>
            </a:r>
            <a:r>
              <a:rPr lang="en-US" sz="3600" dirty="0" smtClean="0"/>
              <a:t>service/API/GUI)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08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Авто-тесты – Вариант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Unit-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Integration-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UI-</a:t>
            </a:r>
            <a:r>
              <a:rPr lang="ru-RU" dirty="0" smtClean="0"/>
              <a:t>тесты</a:t>
            </a:r>
          </a:p>
          <a:p>
            <a:r>
              <a:rPr lang="ru-RU" dirty="0" smtClean="0"/>
              <a:t>+ немножечко ручного тестирования…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Другие виды тестирования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mtClean="0"/>
              <a:t>Статический анализ кода</a:t>
            </a:r>
            <a:endParaRPr lang="en-US" smtClean="0"/>
          </a:p>
          <a:p>
            <a:pPr lvl="1"/>
            <a:r>
              <a:rPr lang="ru-RU" smtClean="0"/>
              <a:t>Тоже часть </a:t>
            </a:r>
            <a:r>
              <a:rPr lang="en-US" smtClean="0"/>
              <a:t>Continuous Integration</a:t>
            </a:r>
            <a:endParaRPr lang="ru-RU" smtClean="0"/>
          </a:p>
          <a:p>
            <a:r>
              <a:rPr lang="en-US" smtClean="0"/>
              <a:t>Fuzz testing</a:t>
            </a:r>
          </a:p>
          <a:p>
            <a:pPr lvl="1"/>
            <a:r>
              <a:rPr lang="ru-RU" smtClean="0"/>
              <a:t>Тестирование на основе случайно сгенерированных данных</a:t>
            </a:r>
          </a:p>
          <a:p>
            <a:r>
              <a:rPr lang="en-US" smtClean="0"/>
              <a:t>Mutation testing</a:t>
            </a:r>
          </a:p>
          <a:p>
            <a:pPr lvl="1"/>
            <a:r>
              <a:rPr lang="en-US" smtClean="0"/>
              <a:t>TODO: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7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ответы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700" dirty="0">
                <a:latin typeface="Calibri" pitchFamily="34" charset="0"/>
                <a:cs typeface="Calibri" pitchFamily="34" charset="0"/>
              </a:rPr>
              <a:t>?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5430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5"/>
            <a:ext cx="7888070" cy="804769"/>
          </a:xfrm>
        </p:spPr>
        <p:txBody>
          <a:bodyPr/>
          <a:lstStyle/>
          <a:p>
            <a:r>
              <a:rPr lang="ru-RU" dirty="0" smtClean="0"/>
              <a:t>Пирамида тестирования</a:t>
            </a:r>
            <a:endParaRPr lang="ru-RU" dirty="0"/>
          </a:p>
        </p:txBody>
      </p:sp>
      <p:pic>
        <p:nvPicPr>
          <p:cNvPr id="1026" name="Picture 2" descr="http://cdn2.hubspot.net/hub/428395/file-1851610945-png/blog-files/automation-pyramid.png?t=14158150018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1" y="1537855"/>
            <a:ext cx="6435138" cy="501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автоматизированных 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54" y="1600199"/>
            <a:ext cx="8154816" cy="47424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Unit</a:t>
            </a:r>
          </a:p>
          <a:p>
            <a:r>
              <a:rPr lang="ru-RU" dirty="0" smtClean="0"/>
              <a:t>Интеграционные</a:t>
            </a:r>
            <a:endParaRPr lang="en-US" dirty="0"/>
          </a:p>
          <a:p>
            <a:r>
              <a:rPr lang="ru-RU" sz="2800" dirty="0" smtClean="0"/>
              <a:t>Уровень интерфейса пользователя</a:t>
            </a:r>
          </a:p>
          <a:p>
            <a:pPr lvl="1"/>
            <a:r>
              <a:rPr lang="ru-RU" dirty="0" smtClean="0"/>
              <a:t> Функциональные</a:t>
            </a:r>
          </a:p>
          <a:p>
            <a:pPr lvl="2"/>
            <a:r>
              <a:rPr lang="ru-RU" dirty="0" smtClean="0"/>
              <a:t>Имитируют пользователя</a:t>
            </a:r>
            <a:endParaRPr lang="en-US" dirty="0" smtClean="0"/>
          </a:p>
          <a:p>
            <a:pPr lvl="2"/>
            <a:r>
              <a:rPr lang="en-US" dirty="0" smtClean="0"/>
              <a:t>Selenium</a:t>
            </a:r>
            <a:endParaRPr lang="ru-RU" dirty="0" smtClean="0"/>
          </a:p>
          <a:p>
            <a:r>
              <a:rPr lang="ru-RU" dirty="0" smtClean="0"/>
              <a:t>Другие</a:t>
            </a:r>
          </a:p>
          <a:p>
            <a:pPr lvl="1"/>
            <a:r>
              <a:rPr lang="ru-RU" dirty="0" smtClean="0"/>
              <a:t>Нагрузочные</a:t>
            </a:r>
          </a:p>
          <a:p>
            <a:pPr lvl="1"/>
            <a:r>
              <a:rPr lang="en-US" dirty="0" smtClean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8480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19922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Unit</a:t>
            </a:r>
            <a:r>
              <a:rPr lang="en-US" dirty="0"/>
              <a:t> </a:t>
            </a:r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28759" y="1492624"/>
            <a:ext cx="7888070" cy="4684339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 smtClean="0"/>
              <a:t>Отдельные классы</a:t>
            </a:r>
          </a:p>
          <a:p>
            <a:r>
              <a:rPr lang="ru-RU" sz="3200" dirty="0" smtClean="0"/>
              <a:t>Отдельные компоненты</a:t>
            </a:r>
          </a:p>
          <a:p>
            <a:r>
              <a:rPr lang="ru-RU" sz="3200" dirty="0" smtClean="0"/>
              <a:t>Все что не интеграционные тесты</a:t>
            </a:r>
            <a:endParaRPr lang="en-US" sz="3200" dirty="0" smtClean="0"/>
          </a:p>
          <a:p>
            <a:r>
              <a:rPr lang="ru-RU" sz="3200" dirty="0" smtClean="0"/>
              <a:t>Участвует в </a:t>
            </a:r>
            <a:r>
              <a:rPr lang="en-US" sz="3200" dirty="0" smtClean="0"/>
              <a:t>Continuous Integration</a:t>
            </a:r>
            <a:endParaRPr lang="ru-RU" sz="3200" dirty="0" smtClean="0"/>
          </a:p>
          <a:p>
            <a:r>
              <a:rPr lang="en-US" sz="3200" dirty="0" smtClean="0"/>
              <a:t>TDD</a:t>
            </a:r>
            <a:endParaRPr lang="ru-RU" sz="3200" dirty="0"/>
          </a:p>
          <a:p>
            <a:r>
              <a:rPr lang="ru-RU" sz="3200" dirty="0" smtClean="0"/>
              <a:t>Инструменты</a:t>
            </a:r>
          </a:p>
          <a:p>
            <a:pPr lvl="1"/>
            <a:r>
              <a:rPr lang="en-US" sz="2800" dirty="0" err="1" smtClean="0"/>
              <a:t>J</a:t>
            </a:r>
            <a:r>
              <a:rPr lang="en-US" sz="2800" dirty="0" err="1"/>
              <a:t>U</a:t>
            </a:r>
            <a:r>
              <a:rPr lang="en-US" sz="2800" dirty="0" err="1" smtClean="0"/>
              <a:t>nit</a:t>
            </a:r>
            <a:endParaRPr lang="en-US" sz="2800" dirty="0" smtClean="0"/>
          </a:p>
          <a:p>
            <a:pPr lvl="1"/>
            <a:r>
              <a:rPr lang="en-US" sz="2800" dirty="0" err="1" smtClean="0"/>
              <a:t>TestNG</a:t>
            </a:r>
            <a:r>
              <a:rPr lang="en-US" sz="2800" dirty="0" smtClean="0"/>
              <a:t> </a:t>
            </a:r>
            <a:r>
              <a:rPr lang="en-US" sz="2800" i="1" dirty="0" smtClean="0"/>
              <a:t>(data providers, dependencies, different lifecycle, grouping)</a:t>
            </a:r>
          </a:p>
          <a:p>
            <a:pPr lvl="1"/>
            <a:r>
              <a:rPr lang="en-US" sz="2800" dirty="0" smtClean="0"/>
              <a:t>Mock-frameworks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2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Интеграционные</a:t>
            </a:r>
            <a:r>
              <a:rPr lang="en-US" dirty="0" smtClean="0"/>
              <a:t> </a:t>
            </a:r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 smtClean="0"/>
              <a:t>Между компонентами</a:t>
            </a:r>
          </a:p>
          <a:p>
            <a:r>
              <a:rPr lang="ru-RU" sz="3600" dirty="0" smtClean="0"/>
              <a:t>Между компонентом и другими системами</a:t>
            </a:r>
          </a:p>
          <a:p>
            <a:pPr lvl="1"/>
            <a:r>
              <a:rPr lang="ru-RU" sz="3200" dirty="0" smtClean="0"/>
              <a:t>Файловая система</a:t>
            </a:r>
          </a:p>
          <a:p>
            <a:pPr lvl="1"/>
            <a:r>
              <a:rPr lang="ru-RU" sz="3200" dirty="0" smtClean="0"/>
              <a:t>Базы данных</a:t>
            </a:r>
          </a:p>
          <a:p>
            <a:pPr lvl="1"/>
            <a:r>
              <a:rPr lang="ru-RU" sz="3200" dirty="0" smtClean="0"/>
              <a:t>Сервисы</a:t>
            </a:r>
            <a:endParaRPr lang="en-US" sz="3200" dirty="0" smtClean="0"/>
          </a:p>
          <a:p>
            <a:r>
              <a:rPr lang="en-US" sz="3600" dirty="0" smtClean="0"/>
              <a:t>TDD</a:t>
            </a:r>
            <a:endParaRPr lang="ru-RU" sz="3600" dirty="0" smtClean="0"/>
          </a:p>
          <a:p>
            <a:r>
              <a:rPr lang="ru-RU" sz="3600" dirty="0" smtClean="0"/>
              <a:t>Участвует в </a:t>
            </a:r>
            <a:r>
              <a:rPr lang="en-US" sz="3600" dirty="0" smtClean="0"/>
              <a:t>Continuous Integration</a:t>
            </a:r>
            <a:endParaRPr lang="ru-RU" sz="3600" dirty="0" smtClean="0"/>
          </a:p>
          <a:p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5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06475"/>
          </a:xfrm>
        </p:spPr>
        <p:txBody>
          <a:bodyPr/>
          <a:lstStyle/>
          <a:p>
            <a:r>
              <a:rPr lang="ru-RU" dirty="0"/>
              <a:t>Интеграционные</a:t>
            </a:r>
            <a:r>
              <a:rPr lang="en-US" dirty="0"/>
              <a:t> </a:t>
            </a:r>
            <a:r>
              <a:rPr lang="ru-RU" dirty="0"/>
              <a:t>тесты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759" y="1479176"/>
            <a:ext cx="7888070" cy="4697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Тестирование с помощью </a:t>
            </a:r>
            <a:r>
              <a:rPr lang="ru-RU" sz="2800" dirty="0" err="1" smtClean="0"/>
              <a:t>фейков</a:t>
            </a:r>
            <a:endParaRPr lang="ru-RU" sz="2800" dirty="0" smtClean="0"/>
          </a:p>
          <a:p>
            <a:r>
              <a:rPr lang="ru-RU" sz="2800" dirty="0" smtClean="0"/>
              <a:t> Базы данных</a:t>
            </a:r>
          </a:p>
          <a:p>
            <a:pPr lvl="1">
              <a:buFontTx/>
              <a:buChar char="-"/>
            </a:pPr>
            <a:r>
              <a:rPr lang="en-US" sz="2400" dirty="0" smtClean="0"/>
              <a:t>In-memory fakes</a:t>
            </a:r>
          </a:p>
          <a:p>
            <a:pPr lvl="2">
              <a:buFontTx/>
              <a:buChar char="-"/>
            </a:pPr>
            <a:r>
              <a:rPr lang="en-US" sz="2400" dirty="0" smtClean="0"/>
              <a:t>H2/derby/</a:t>
            </a:r>
            <a:r>
              <a:rPr lang="en-US" sz="2400" dirty="0" err="1" smtClean="0"/>
              <a:t>sqlite</a:t>
            </a:r>
            <a:endParaRPr lang="en-US" sz="2400" dirty="0" smtClean="0"/>
          </a:p>
          <a:p>
            <a:pPr lvl="1">
              <a:buFontTx/>
              <a:buChar char="-"/>
            </a:pPr>
            <a:r>
              <a:rPr lang="ru-RU" sz="2400" dirty="0" smtClean="0"/>
              <a:t>Или отдельный инстанс для тестирования</a:t>
            </a:r>
          </a:p>
          <a:p>
            <a:r>
              <a:rPr lang="ru-RU" sz="2800" dirty="0" smtClean="0"/>
              <a:t>Файловая система</a:t>
            </a:r>
          </a:p>
          <a:p>
            <a:pPr lvl="1">
              <a:buFontTx/>
              <a:buChar char="-"/>
            </a:pPr>
            <a:r>
              <a:rPr lang="en-US" sz="2400" dirty="0" smtClean="0"/>
              <a:t>Commons VFS</a:t>
            </a:r>
          </a:p>
          <a:p>
            <a:pPr lvl="1">
              <a:buFontTx/>
              <a:buChar char="-"/>
            </a:pPr>
            <a:r>
              <a:rPr lang="en-US" sz="2400" dirty="0" smtClean="0"/>
              <a:t>Java 7: </a:t>
            </a:r>
            <a:r>
              <a:rPr lang="en-US" sz="2400" dirty="0" err="1" smtClean="0"/>
              <a:t>jimfs</a:t>
            </a:r>
            <a:endParaRPr lang="en-US" sz="2400" dirty="0" smtClean="0"/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REST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Сервисы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Tx/>
              <a:buChar char="-"/>
            </a:pPr>
            <a:r>
              <a:rPr lang="en-US" sz="2400" dirty="0" err="1" smtClean="0"/>
              <a:t>MockServer</a:t>
            </a:r>
            <a:endParaRPr lang="en-US" sz="2400" dirty="0" smtClean="0"/>
          </a:p>
          <a:p>
            <a:pPr lvl="1">
              <a:buFontTx/>
              <a:buChar char="-"/>
            </a:pPr>
            <a:r>
              <a:rPr lang="en-US" sz="2400" dirty="0" smtClean="0"/>
              <a:t>Jetty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0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60263"/>
          </a:xfrm>
        </p:spPr>
        <p:txBody>
          <a:bodyPr/>
          <a:lstStyle/>
          <a:p>
            <a:r>
              <a:rPr lang="ru-RU" dirty="0" smtClean="0"/>
              <a:t>Функциональное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28759" y="1465728"/>
            <a:ext cx="7888070" cy="5136777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ATDD (Acceptance TDD)</a:t>
            </a:r>
          </a:p>
          <a:p>
            <a:r>
              <a:rPr lang="ru-RU" sz="3200" dirty="0" smtClean="0"/>
              <a:t>Ненадежны</a:t>
            </a:r>
          </a:p>
          <a:p>
            <a:r>
              <a:rPr lang="ru-RU" sz="3200" dirty="0" smtClean="0"/>
              <a:t>Медленны</a:t>
            </a:r>
            <a:endParaRPr lang="en-US" sz="3200" dirty="0" smtClean="0"/>
          </a:p>
          <a:p>
            <a:r>
              <a:rPr lang="ru-RU" sz="3200" dirty="0" smtClean="0"/>
              <a:t>Запускаются против выделенного окружения</a:t>
            </a:r>
          </a:p>
          <a:p>
            <a:r>
              <a:rPr lang="ru-RU" sz="3200" dirty="0" smtClean="0"/>
              <a:t>Не часть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Continuous Integration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3200" i="1" dirty="0" smtClean="0">
                <a:latin typeface="Calibri" pitchFamily="34" charset="0"/>
                <a:cs typeface="Calibri" pitchFamily="34" charset="0"/>
              </a:rPr>
              <a:t>smoke test)</a:t>
            </a:r>
          </a:p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Selenium</a:t>
            </a:r>
          </a:p>
          <a:p>
            <a:pPr lvl="1"/>
            <a:r>
              <a:rPr lang="en-US" sz="2800" dirty="0" err="1" smtClean="0"/>
              <a:t>Selenide</a:t>
            </a:r>
            <a:endParaRPr lang="en-US" sz="2800" dirty="0"/>
          </a:p>
          <a:p>
            <a:pPr lvl="1"/>
            <a:r>
              <a:rPr lang="en-US" sz="2800" dirty="0"/>
              <a:t>Headless drivers</a:t>
            </a:r>
          </a:p>
          <a:p>
            <a:pPr lvl="2"/>
            <a:r>
              <a:rPr lang="en-US" sz="2400" dirty="0" err="1"/>
              <a:t>PhantomJS</a:t>
            </a:r>
            <a:endParaRPr lang="en-US" sz="2400" dirty="0"/>
          </a:p>
          <a:p>
            <a:pPr lvl="2"/>
            <a:r>
              <a:rPr lang="en-US" sz="2400" dirty="0" err="1"/>
              <a:t>HtmlUnit</a:t>
            </a:r>
            <a:endParaRPr lang="en-US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9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Нагрузочное тестирование</a:t>
            </a:r>
            <a:r>
              <a:rPr lang="en-US" dirty="0" smtClean="0"/>
              <a:t> (</a:t>
            </a:r>
            <a:r>
              <a:rPr lang="en-US" dirty="0" err="1" smtClean="0"/>
              <a:t>Jmeter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ru-RU" sz="2800" dirty="0"/>
              <a:t>Тестирование производительности / </a:t>
            </a:r>
            <a:r>
              <a:rPr lang="en-US" sz="2800" dirty="0"/>
              <a:t>Performance Testing</a:t>
            </a:r>
          </a:p>
          <a:p>
            <a:pPr lvl="1"/>
            <a:r>
              <a:rPr lang="ru-RU" sz="2800" dirty="0" smtClean="0"/>
              <a:t>Время отклика приложения</a:t>
            </a:r>
          </a:p>
          <a:p>
            <a:pPr marL="228600" lvl="1">
              <a:spcBef>
                <a:spcPts val="1000"/>
              </a:spcBef>
            </a:pPr>
            <a:r>
              <a:rPr lang="ru-RU" sz="2800" dirty="0"/>
              <a:t>Тестирование стабильности / </a:t>
            </a:r>
            <a:r>
              <a:rPr lang="en-US" sz="2800" dirty="0"/>
              <a:t>Stability Testing</a:t>
            </a:r>
            <a:endParaRPr lang="ru-RU" sz="2800" dirty="0"/>
          </a:p>
          <a:p>
            <a:pPr lvl="1"/>
            <a:r>
              <a:rPr lang="ru-RU" sz="2800" dirty="0" smtClean="0"/>
              <a:t>Стабильность при длительном использовании</a:t>
            </a: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ru-RU" sz="2800" dirty="0"/>
              <a:t>Стресс </a:t>
            </a:r>
            <a:r>
              <a:rPr lang="ru-RU" sz="2800" dirty="0" err="1"/>
              <a:t>тестировование</a:t>
            </a:r>
            <a:r>
              <a:rPr lang="ru-RU" sz="2800" dirty="0"/>
              <a:t>  -</a:t>
            </a:r>
            <a:r>
              <a:rPr lang="en-US" sz="2800" dirty="0"/>
              <a:t> Stress Testing</a:t>
            </a:r>
            <a:endParaRPr lang="ru-RU" sz="2800" dirty="0"/>
          </a:p>
          <a:p>
            <a:pPr lvl="1"/>
            <a:r>
              <a:rPr lang="ru-RU" sz="2800" dirty="0" smtClean="0"/>
              <a:t>возвращается ли система после запредельной нагрузки к нормальному режиму</a:t>
            </a:r>
          </a:p>
          <a:p>
            <a:pPr lvl="2"/>
            <a:r>
              <a:rPr lang="ru-RU" sz="2400" dirty="0" smtClean="0"/>
              <a:t>Способность к регенерации</a:t>
            </a:r>
          </a:p>
          <a:p>
            <a:pPr lvl="1"/>
            <a:r>
              <a:rPr lang="ru-RU" sz="2800" dirty="0" smtClean="0"/>
              <a:t>поведение когда один из серверов перестает работать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63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306</TotalTime>
  <Words>742</Words>
  <Application>Microsoft Office PowerPoint</Application>
  <PresentationFormat>Произвольный</PresentationFormat>
  <Paragraphs>189</Paragraphs>
  <Slides>23</Slides>
  <Notes>6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Обычная</vt:lpstr>
      <vt:lpstr>Презентация PowerPoint</vt:lpstr>
      <vt:lpstr>Типы тестирования </vt:lpstr>
      <vt:lpstr>Пирамида тестирования</vt:lpstr>
      <vt:lpstr>Типы автоматизированных тестов</vt:lpstr>
      <vt:lpstr>Unit тесты</vt:lpstr>
      <vt:lpstr>Интеграционные тесты</vt:lpstr>
      <vt:lpstr>Интеграционные тесты</vt:lpstr>
      <vt:lpstr>Функциональное тестирование</vt:lpstr>
      <vt:lpstr>Нагрузочное тестирование (Jmeter)</vt:lpstr>
      <vt:lpstr>Можем ли все автоматизировать?</vt:lpstr>
      <vt:lpstr>Можно ли все автоматизировать (опрос)?</vt:lpstr>
      <vt:lpstr>Что автоматизировать (опрос)</vt:lpstr>
      <vt:lpstr>Что автоматизировать?</vt:lpstr>
      <vt:lpstr>Зачем автоматизировать (опрос)</vt:lpstr>
      <vt:lpstr>Зачем автоматизировать</vt:lpstr>
      <vt:lpstr>Недостатки (опрос)</vt:lpstr>
      <vt:lpstr>Недостатки</vt:lpstr>
      <vt:lpstr>Внедрение UI тестов</vt:lpstr>
      <vt:lpstr>Авто-тесты – Вариант 1</vt:lpstr>
      <vt:lpstr>Авто-тесты – Вариант 2</vt:lpstr>
      <vt:lpstr>Другие виды тестирования</vt:lpstr>
      <vt:lpstr>Вопросы и ответы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Катя</dc:creator>
  <cp:lastModifiedBy>kelt</cp:lastModifiedBy>
  <cp:revision>43</cp:revision>
  <dcterms:created xsi:type="dcterms:W3CDTF">2016-05-08T19:03:38Z</dcterms:created>
  <dcterms:modified xsi:type="dcterms:W3CDTF">2016-05-18T06:21:46Z</dcterms:modified>
</cp:coreProperties>
</file>