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42" r:id="rId5"/>
    <p:sldMasterId id="2147483730" r:id="rId6"/>
  </p:sldMasterIdLst>
  <p:notesMasterIdLst>
    <p:notesMasterId r:id="rId49"/>
  </p:notesMasterIdLst>
  <p:handoutMasterIdLst>
    <p:handoutMasterId r:id="rId50"/>
  </p:handoutMasterIdLst>
  <p:sldIdLst>
    <p:sldId id="452" r:id="rId7"/>
    <p:sldId id="271" r:id="rId8"/>
    <p:sldId id="400" r:id="rId9"/>
    <p:sldId id="460" r:id="rId10"/>
    <p:sldId id="461" r:id="rId11"/>
    <p:sldId id="462" r:id="rId12"/>
    <p:sldId id="459" r:id="rId13"/>
    <p:sldId id="486" r:id="rId14"/>
    <p:sldId id="463" r:id="rId15"/>
    <p:sldId id="464" r:id="rId16"/>
    <p:sldId id="465" r:id="rId17"/>
    <p:sldId id="466" r:id="rId18"/>
    <p:sldId id="471" r:id="rId19"/>
    <p:sldId id="467" r:id="rId20"/>
    <p:sldId id="472" r:id="rId21"/>
    <p:sldId id="468" r:id="rId22"/>
    <p:sldId id="473" r:id="rId23"/>
    <p:sldId id="469" r:id="rId24"/>
    <p:sldId id="474" r:id="rId25"/>
    <p:sldId id="470" r:id="rId26"/>
    <p:sldId id="475" r:id="rId27"/>
    <p:sldId id="476" r:id="rId28"/>
    <p:sldId id="501" r:id="rId29"/>
    <p:sldId id="502" r:id="rId30"/>
    <p:sldId id="495" r:id="rId31"/>
    <p:sldId id="500" r:id="rId32"/>
    <p:sldId id="499" r:id="rId33"/>
    <p:sldId id="498" r:id="rId34"/>
    <p:sldId id="497" r:id="rId35"/>
    <p:sldId id="496" r:id="rId36"/>
    <p:sldId id="478" r:id="rId37"/>
    <p:sldId id="479" r:id="rId38"/>
    <p:sldId id="491" r:id="rId39"/>
    <p:sldId id="492" r:id="rId40"/>
    <p:sldId id="493" r:id="rId41"/>
    <p:sldId id="494" r:id="rId42"/>
    <p:sldId id="490" r:id="rId43"/>
    <p:sldId id="483" r:id="rId44"/>
    <p:sldId id="484" r:id="rId45"/>
    <p:sldId id="485" r:id="rId46"/>
    <p:sldId id="481" r:id="rId47"/>
    <p:sldId id="48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66893" autoAdjust="0"/>
  </p:normalViewPr>
  <p:slideViewPr>
    <p:cSldViewPr snapToGrid="0">
      <p:cViewPr varScale="1">
        <p:scale>
          <a:sx n="74" d="100"/>
          <a:sy n="74" d="100"/>
        </p:scale>
        <p:origin x="-2664" y="-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 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,</a:t>
            </a:r>
            <a:r>
              <a:rPr lang="ru-RU" baseline="0" dirty="0" smtClean="0"/>
              <a:t> в силу их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,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это позволит исключить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их количества и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Скрипты создания/обновления БД автоматически запускаются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(том самом, одной кнопкой)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 решение о том как достигнуть цели создания своего приложения самостоятельно.</a:t>
            </a:r>
          </a:p>
          <a:p>
            <a:r>
              <a:rPr lang="ru-RU" baseline="0" dirty="0" smtClean="0"/>
              <a:t>В чем же заключается это решение?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dirty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А второй</a:t>
            </a:r>
            <a:r>
              <a:rPr lang="ru-RU" baseline="0" dirty="0" smtClean="0"/>
              <a:t> подход также рассматривает децентрализацию, но уже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под отказ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сервер.</a:t>
            </a:r>
          </a:p>
          <a:p>
            <a:r>
              <a:rPr lang="ru-RU" baseline="0" dirty="0" smtClean="0"/>
              <a:t>Ручное же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r>
              <a:rPr lang="en-US" dirty="0" smtClean="0"/>
              <a:t>,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как они позволяют 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и как подготовить для них </a:t>
            </a:r>
            <a:r>
              <a:rPr lang="ru-RU" baseline="0" dirty="0" smtClean="0"/>
              <a:t>инфраструктуру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нюансами, всеми подходами описанными здесь наша команда столкнулась на практике при создании нашего приложения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как предусматривать отказы в системе, теперь</a:t>
            </a:r>
            <a:r>
              <a:rPr lang="ru-RU" baseline="0" dirty="0" smtClean="0"/>
              <a:t> стоит взглянуть на то, какие типы взаимодействия бывают, потому что п</a:t>
            </a:r>
            <a:r>
              <a:rPr lang="ru-RU" dirty="0" smtClean="0"/>
              <a:t>ри 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r>
              <a:rPr lang="ru-RU" baseline="0" dirty="0" smtClean="0"/>
              <a:t>. Это могут быть (хоть и необязательно) создание-обновление-удаление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сохраняется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клиенту возвращается идентификатор принятого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 выполняет асинхронную обработку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фоновая обработка завершена,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обновляет статус запроса в БД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может уведомить клиента асинхронным сообщением о том, что работа выполнена.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клиент сам запросит статус если не поддерживает обмен сообщениями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 системы. Например, если в предыдущем примере асинхронная обработка упала, мы должны предписать что должна делать служба поддержки</a:t>
            </a:r>
          </a:p>
          <a:p>
            <a:r>
              <a:rPr lang="ru-RU" baseline="0" dirty="0" smtClean="0"/>
              <a:t>Также необходимо 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сервиса обработка не удалась, автоматически попробовать выполнить ее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</a:t>
            </a:r>
            <a:r>
              <a:rPr lang="en-US" baseline="0" dirty="0" smtClean="0"/>
              <a:t>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она неудачна, обработка повторяется еще 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очередь периодически просматривает служба поддержки и пытается исправить 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изменяет само сообщение либо состояние системы и пересылает сообщение обратно в очередь</a:t>
            </a:r>
            <a:r>
              <a:rPr lang="en-US" baseline="0" dirty="0" smtClean="0"/>
              <a:t>1, </a:t>
            </a:r>
            <a:r>
              <a:rPr lang="ru-RU" baseline="0" dirty="0" smtClean="0"/>
              <a:t>откуда снова начинается цикл.</a:t>
            </a:r>
          </a:p>
          <a:p>
            <a:r>
              <a:rPr lang="ru-RU" baseline="0" dirty="0" smtClean="0"/>
              <a:t>Итак, мы рассмотрели подходы которые используются в нашем приложении при создании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при этом возникает вопрос когда проектировать приложение по монолитной архитектуре, а когда использовать </a:t>
            </a:r>
            <a:r>
              <a:rPr lang="ru-RU" baseline="0" dirty="0" err="1" smtClean="0"/>
              <a:t>микросервисный</a:t>
            </a:r>
            <a:r>
              <a:rPr lang="ru-RU" baseline="0" dirty="0" smtClean="0"/>
              <a:t>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сказать глядя на приложение, как реализован тот или иной функционал и не возникает вопроса «Что 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развертывании</a:t>
            </a:r>
          </a:p>
          <a:p>
            <a:pPr marL="628650" lvl="1" indent="-171450">
              <a:buFontTx/>
              <a:buChar char="-"/>
            </a:pPr>
            <a:endParaRPr lang="ru-RU" dirty="0" smtClean="0"/>
          </a:p>
          <a:p>
            <a:pPr marL="457200" lvl="1" indent="0">
              <a:buFontTx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этом случае разбиение на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решит сложность системы, но позволит от нее абстрагироваться</a:t>
            </a:r>
            <a:endParaRPr lang="ru-RU" dirty="0" smtClean="0"/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приложения</a:t>
            </a:r>
          </a:p>
          <a:p>
            <a:pPr marL="1085850" lvl="2" indent="-171450">
              <a:buFontTx/>
              <a:buChar char="-"/>
            </a:pPr>
            <a:r>
              <a:rPr lang="ru-RU" baseline="0" dirty="0" smtClean="0"/>
              <a:t>Именно так и зародилось наше 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Подбирая нужный</a:t>
            </a:r>
            <a:r>
              <a:rPr lang="ru-RU" baseline="0" dirty="0" smtClean="0"/>
              <a:t> инструмент для каждой цели, мы используем максимально удобный способ решения бизнес-задач</a:t>
            </a:r>
            <a:endParaRPr lang="ru-RU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презентация завершена, и</a:t>
            </a:r>
            <a:r>
              <a:rPr lang="ru-RU" baseline="0" dirty="0" smtClean="0"/>
              <a:t> я хотел бы узнать, есть ли у вас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наше приложение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приложения</a:t>
            </a:r>
            <a:r>
              <a:rPr lang="ru-RU" baseline="0" dirty="0" smtClean="0"/>
              <a:t> системы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 такой архитектуры: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презентации</a:t>
            </a:r>
            <a:r>
              <a:rPr lang="ru-RU" baseline="0" dirty="0" smtClean="0"/>
              <a:t> я буду ссылаться на основные особенности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архитектуры, описанные в статье </a:t>
            </a:r>
            <a:r>
              <a:rPr lang="ru-RU" baseline="0" dirty="0" err="1" smtClean="0"/>
              <a:t>мартина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фаулера</a:t>
            </a:r>
            <a:r>
              <a:rPr lang="ru-RU" baseline="0" dirty="0" smtClean="0"/>
              <a:t> (они будут подчеркнуты)</a:t>
            </a:r>
          </a:p>
          <a:p>
            <a:r>
              <a:rPr lang="ru-RU" baseline="0" dirty="0" smtClean="0"/>
              <a:t>Поэтому если вы видите сложный термин или упаси боже термин на английском, то это оттуда</a:t>
            </a:r>
          </a:p>
          <a:p>
            <a:r>
              <a:rPr lang="ru-RU" baseline="0" dirty="0" smtClean="0"/>
              <a:t>Первая особенность, первый подход – это ориентация вокруг потребностей бизнеса</a:t>
            </a:r>
            <a:endParaRPr lang="ru-RU" dirty="0" smtClean="0"/>
          </a:p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автора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другие вспомогательные и диагностические работы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2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1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42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5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31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2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8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E60E-2D75-4960-8A8D-4E97DBD789C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22595" y="2480526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>
                    <a:lumMod val="50000"/>
                  </a:schemeClr>
                </a:solidFill>
              </a:rPr>
              <a:t>Микросервисы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на практике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Абстрагироваться от инфраструктуры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Выровнять инфраструктуру окружений</a:t>
            </a:r>
            <a:endParaRPr lang="en-US" sz="2800" b="1" dirty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Continuous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Jenkins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Развертывание одной кнопкой</a:t>
            </a:r>
            <a:endParaRPr lang="en-US" sz="2800" b="1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Эволюция Базы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Миграция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Разные технологии для разных целей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Фреймворки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Базы Данных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Архитектурные решения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Но единая платформа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/</a:t>
            </a:r>
            <a:r>
              <a:rPr lang="en-US" sz="2800" dirty="0" err="1" smtClean="0"/>
              <a:t>Lucene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REST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JMS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Синхронное Взаимодействие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Максимально </a:t>
            </a:r>
            <a:r>
              <a:rPr lang="ru-RU" sz="3200" dirty="0" smtClean="0"/>
              <a:t>быстро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rebuchet MS"/>
                <a:cs typeface="Trebuchet MS"/>
              </a:rPr>
              <a:t>Сообщение о завершении</a:t>
            </a:r>
            <a:endParaRPr lang="ru-RU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монолиты?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</a:t>
            </a:r>
            <a:r>
              <a:rPr lang="ru-RU" sz="3200" dirty="0" err="1" smtClean="0"/>
              <a:t>микросервисы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64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Не серебряная пуля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понимание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Нужный инструмент для каждой цели</a:t>
            </a:r>
          </a:p>
          <a:p>
            <a:pPr lvl="1">
              <a:lnSpc>
                <a:spcPct val="200000"/>
              </a:lnSpc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72625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Плюсы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 команд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ru-RU" sz="2800" dirty="0"/>
              <a:t> </a:t>
            </a:r>
            <a:r>
              <a:rPr lang="ru-RU" sz="2800" dirty="0" smtClean="0"/>
              <a:t>Независимость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084"/>
            <a:ext cx="5038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системы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sz="2800" dirty="0"/>
              <a:t> Сложность разработки</a:t>
            </a:r>
            <a:endParaRPr lang="ru-RU" sz="2800" dirty="0" smtClean="0"/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автоматизировать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21016</TotalTime>
  <Words>3121</Words>
  <Application>Microsoft Office PowerPoint</Application>
  <PresentationFormat>Экран (4:3)</PresentationFormat>
  <Paragraphs>593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Epam_PPT_Template</vt:lpstr>
      <vt:lpstr>Специальное оформление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kelt</cp:lastModifiedBy>
  <cp:revision>1049</cp:revision>
  <cp:lastPrinted>2014-07-09T13:30:36Z</cp:lastPrinted>
  <dcterms:created xsi:type="dcterms:W3CDTF">2014-07-08T13:27:24Z</dcterms:created>
  <dcterms:modified xsi:type="dcterms:W3CDTF">2015-10-29T20:33:44Z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