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1.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omments/comment2.xml" ContentType="application/vnd.openxmlformats-officedocument.presentationml.comments+xml"/>
  <Override PartName="/ppt/notesSlides/notesSlide29.xml" ContentType="application/vnd.openxmlformats-officedocument.presentationml.notesSlide+xml"/>
  <Override PartName="/ppt/comments/comment3.xml" ContentType="application/vnd.openxmlformats-officedocument.presentationml.comment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omments/comment4.xml" ContentType="application/vnd.openxmlformats-officedocument.presentationml.comments+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4"/>
  </p:sldMasterIdLst>
  <p:notesMasterIdLst>
    <p:notesMasterId r:id="rId39"/>
  </p:notesMasterIdLst>
  <p:handoutMasterIdLst>
    <p:handoutMasterId r:id="rId40"/>
  </p:handoutMasterIdLst>
  <p:sldIdLst>
    <p:sldId id="478" r:id="rId5"/>
    <p:sldId id="464" r:id="rId6"/>
    <p:sldId id="497" r:id="rId7"/>
    <p:sldId id="498" r:id="rId8"/>
    <p:sldId id="499" r:id="rId9"/>
    <p:sldId id="500" r:id="rId10"/>
    <p:sldId id="501" r:id="rId11"/>
    <p:sldId id="502" r:id="rId12"/>
    <p:sldId id="504" r:id="rId13"/>
    <p:sldId id="507" r:id="rId14"/>
    <p:sldId id="516" r:id="rId15"/>
    <p:sldId id="505" r:id="rId16"/>
    <p:sldId id="509" r:id="rId17"/>
    <p:sldId id="510" r:id="rId18"/>
    <p:sldId id="511" r:id="rId19"/>
    <p:sldId id="512" r:id="rId20"/>
    <p:sldId id="513" r:id="rId21"/>
    <p:sldId id="515" r:id="rId22"/>
    <p:sldId id="514" r:id="rId23"/>
    <p:sldId id="508" r:id="rId24"/>
    <p:sldId id="506" r:id="rId25"/>
    <p:sldId id="517" r:id="rId26"/>
    <p:sldId id="518" r:id="rId27"/>
    <p:sldId id="519" r:id="rId28"/>
    <p:sldId id="520" r:id="rId29"/>
    <p:sldId id="523" r:id="rId30"/>
    <p:sldId id="521" r:id="rId31"/>
    <p:sldId id="524" r:id="rId32"/>
    <p:sldId id="525" r:id="rId33"/>
    <p:sldId id="526" r:id="rId34"/>
    <p:sldId id="527" r:id="rId35"/>
    <p:sldId id="503" r:id="rId36"/>
    <p:sldId id="496" r:id="rId37"/>
    <p:sldId id="446" r:id="rId38"/>
  </p:sldIdLst>
  <p:sldSz cx="6858000" cy="5143500"/>
  <p:notesSz cx="6858000" cy="9144000"/>
  <p:defaultText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3" userDrawn="1">
          <p15:clr>
            <a:srgbClr val="A4A3A4"/>
          </p15:clr>
        </p15:guide>
        <p15:guide id="2" orient="horz" pos="764" userDrawn="1">
          <p15:clr>
            <a:srgbClr val="A4A3A4"/>
          </p15:clr>
        </p15:guide>
        <p15:guide id="3" orient="horz" pos="3544" userDrawn="1">
          <p15:clr>
            <a:srgbClr val="A4A3A4"/>
          </p15:clr>
        </p15:guide>
        <p15:guide id="4" orient="horz" pos="2159" userDrawn="1">
          <p15:clr>
            <a:srgbClr val="A4A3A4"/>
          </p15:clr>
        </p15:guide>
        <p15:guide id="5" orient="horz" pos="1374" userDrawn="1">
          <p15:clr>
            <a:srgbClr val="A4A3A4"/>
          </p15:clr>
        </p15:guide>
        <p15:guide id="6" orient="horz" pos="3699" userDrawn="1">
          <p15:clr>
            <a:srgbClr val="A4A3A4"/>
          </p15:clr>
        </p15:guide>
        <p15:guide id="7" orient="horz" pos="1164" userDrawn="1">
          <p15:clr>
            <a:srgbClr val="A4A3A4"/>
          </p15:clr>
        </p15:guide>
        <p15:guide id="8" pos="2922" userDrawn="1">
          <p15:clr>
            <a:srgbClr val="A4A3A4"/>
          </p15:clr>
        </p15:guide>
        <p15:guide id="9" pos="391" userDrawn="1">
          <p15:clr>
            <a:srgbClr val="A4A3A4"/>
          </p15:clr>
        </p15:guide>
        <p15:guide id="10" pos="3158" userDrawn="1">
          <p15:clr>
            <a:srgbClr val="A4A3A4"/>
          </p15:clr>
        </p15:guide>
        <p15:guide id="11" pos="5474" userDrawn="1">
          <p15:clr>
            <a:srgbClr val="A4A3A4"/>
          </p15:clr>
        </p15:guide>
        <p15:guide id="12" pos="3987" userDrawn="1">
          <p15:clr>
            <a:srgbClr val="A4A3A4"/>
          </p15:clr>
        </p15:guide>
        <p15:guide id="13" pos="218" userDrawn="1">
          <p15:clr>
            <a:srgbClr val="A4A3A4"/>
          </p15:clr>
        </p15:guide>
        <p15:guide id="14" pos="257" userDrawn="1">
          <p15:clr>
            <a:srgbClr val="A4A3A4"/>
          </p15:clr>
        </p15:guide>
        <p15:guide id="15" pos="5107" userDrawn="1">
          <p15:clr>
            <a:srgbClr val="A4A3A4"/>
          </p15:clr>
        </p15:guide>
        <p15:guide id="16" pos="5166" userDrawn="1">
          <p15:clr>
            <a:srgbClr val="A4A3A4"/>
          </p15:clr>
        </p15:guide>
        <p15:guide id="17" pos="576" userDrawn="1">
          <p15:clr>
            <a:srgbClr val="A4A3A4"/>
          </p15:clr>
        </p15:guide>
        <p15:guide id="18" orient="horz" pos="280" userDrawn="1">
          <p15:clr>
            <a:srgbClr val="A4A3A4"/>
          </p15:clr>
        </p15:guide>
        <p15:guide id="19" orient="horz" pos="573" userDrawn="1">
          <p15:clr>
            <a:srgbClr val="A4A3A4"/>
          </p15:clr>
        </p15:guide>
        <p15:guide id="20" orient="horz" pos="2658" userDrawn="1">
          <p15:clr>
            <a:srgbClr val="A4A3A4"/>
          </p15:clr>
        </p15:guide>
        <p15:guide id="21" orient="horz" pos="1619" userDrawn="1">
          <p15:clr>
            <a:srgbClr val="A4A3A4"/>
          </p15:clr>
        </p15:guide>
        <p15:guide id="22" orient="horz" pos="1031" userDrawn="1">
          <p15:clr>
            <a:srgbClr val="A4A3A4"/>
          </p15:clr>
        </p15:guide>
        <p15:guide id="23" orient="horz" pos="2774" userDrawn="1">
          <p15:clr>
            <a:srgbClr val="A4A3A4"/>
          </p15:clr>
        </p15:guide>
        <p15:guide id="24" orient="horz" pos="863" userDrawn="1">
          <p15:clr>
            <a:srgbClr val="A4A3A4"/>
          </p15:clr>
        </p15:guide>
        <p15:guide id="25" pos="3618" userDrawn="1">
          <p15:clr>
            <a:srgbClr val="A4A3A4"/>
          </p15:clr>
        </p15:guide>
        <p15:guide id="26" pos="293" userDrawn="1">
          <p15:clr>
            <a:srgbClr val="A4A3A4"/>
          </p15:clr>
        </p15:guide>
        <p15:guide id="27" pos="2369" userDrawn="1">
          <p15:clr>
            <a:srgbClr val="A4A3A4"/>
          </p15:clr>
        </p15:guide>
        <p15:guide id="28" pos="4106" userDrawn="1">
          <p15:clr>
            <a:srgbClr val="A4A3A4"/>
          </p15:clr>
        </p15:guide>
        <p15:guide id="29" pos="2990" userDrawn="1">
          <p15:clr>
            <a:srgbClr val="A4A3A4"/>
          </p15:clr>
        </p15:guide>
        <p15:guide id="30" pos="164" userDrawn="1">
          <p15:clr>
            <a:srgbClr val="A4A3A4"/>
          </p15:clr>
        </p15:guide>
        <p15:guide id="31" pos="193" userDrawn="1">
          <p15:clr>
            <a:srgbClr val="A4A3A4"/>
          </p15:clr>
        </p15:guide>
        <p15:guide id="32" pos="3654" userDrawn="1">
          <p15:clr>
            <a:srgbClr val="A4A3A4"/>
          </p15:clr>
        </p15:guide>
        <p15:guide id="33" pos="3875" userDrawn="1">
          <p15:clr>
            <a:srgbClr val="A4A3A4"/>
          </p15:clr>
        </p15:guide>
        <p15:guide id="34" pos="364" userDrawn="1">
          <p15:clr>
            <a:srgbClr val="A4A3A4"/>
          </p15:clr>
        </p15:guide>
        <p15:guide id="35" orient="horz" pos="577" userDrawn="1">
          <p15:clr>
            <a:srgbClr val="A4A3A4"/>
          </p15:clr>
        </p15:guide>
        <p15:guide id="36" orient="horz" pos="585" userDrawn="1">
          <p15:clr>
            <a:srgbClr val="A4A3A4"/>
          </p15:clr>
        </p15:guide>
        <p15:guide id="37" orient="horz" pos="864" userDrawn="1">
          <p15:clr>
            <a:srgbClr val="A4A3A4"/>
          </p15:clr>
        </p15:guide>
        <p15:guide id="38" orient="horz" pos="584" userDrawn="1">
          <p15:clr>
            <a:srgbClr val="A4A3A4"/>
          </p15:clr>
        </p15:guide>
        <p15:guide id="39" orient="horz" pos="570" userDrawn="1">
          <p15:clr>
            <a:srgbClr val="A4A3A4"/>
          </p15:clr>
        </p15:guide>
        <p15:guide id="40" orient="horz" pos="562" userDrawn="1">
          <p15:clr>
            <a:srgbClr val="A4A3A4"/>
          </p15:clr>
        </p15:guide>
        <p15:guide id="41" orient="horz" pos="547" userDrawn="1">
          <p15:clr>
            <a:srgbClr val="A4A3A4"/>
          </p15:clr>
        </p15:guide>
        <p15:guide id="42" pos="354" userDrawn="1">
          <p15:clr>
            <a:srgbClr val="A4A3A4"/>
          </p15:clr>
        </p15:guide>
        <p15:guide id="43" pos="425" userDrawn="1">
          <p15:clr>
            <a:srgbClr val="A4A3A4"/>
          </p15:clr>
        </p15:guide>
        <p15:guide id="44" pos="702" userDrawn="1">
          <p15:clr>
            <a:srgbClr val="A4A3A4"/>
          </p15:clr>
        </p15:guide>
        <p15:guide id="45" pos="2160" userDrawn="1">
          <p15:clr>
            <a:srgbClr val="A4A3A4"/>
          </p15:clr>
        </p15:guide>
        <p15:guide id="46" orient="horz" pos="812" userDrawn="1">
          <p15:clr>
            <a:srgbClr val="A4A3A4"/>
          </p15:clr>
        </p15:guide>
        <p15:guide id="47" orient="horz" pos="667" userDrawn="1">
          <p15:clr>
            <a:srgbClr val="A4A3A4"/>
          </p15:clr>
        </p15:guide>
        <p15:guide id="48" orient="horz" pos="708" userDrawn="1">
          <p15:clr>
            <a:srgbClr val="A4A3A4"/>
          </p15:clr>
        </p15:guide>
        <p15:guide id="49" orient="horz" pos="81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initials="A" lastIdx="64" clrIdx="0"/>
  <p:cmAuthor id="2" name="Jillian Baum" initials="" lastIdx="0" clrIdx="1"/>
  <p:cmAuthor id="3" name="kelt" initials="k" lastIdx="2" clrIdx="2">
    <p:extLst>
      <p:ext uri="{19B8F6BF-5375-455C-9EA6-DF929625EA0E}">
        <p15:presenceInfo xmlns:p15="http://schemas.microsoft.com/office/powerpoint/2012/main" userId="kel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C341"/>
    <a:srgbClr val="1EB0C8"/>
    <a:srgbClr val="1EA2B6"/>
    <a:srgbClr val="08ABB7"/>
    <a:srgbClr val="1CA5B9"/>
    <a:srgbClr val="1EBAC8"/>
    <a:srgbClr val="1CA0B4"/>
    <a:srgbClr val="1CABB6"/>
    <a:srgbClr val="666666"/>
    <a:srgbClr val="46454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39" autoAdjust="0"/>
    <p:restoredTop sz="64815" autoAdjust="0"/>
  </p:normalViewPr>
  <p:slideViewPr>
    <p:cSldViewPr snapToGrid="0">
      <p:cViewPr varScale="1">
        <p:scale>
          <a:sx n="99" d="100"/>
          <a:sy n="99" d="100"/>
        </p:scale>
        <p:origin x="2580" y="90"/>
      </p:cViewPr>
      <p:guideLst>
        <p:guide orient="horz" pos="373"/>
        <p:guide orient="horz" pos="764"/>
        <p:guide orient="horz" pos="3544"/>
        <p:guide orient="horz" pos="2159"/>
        <p:guide orient="horz" pos="1374"/>
        <p:guide orient="horz" pos="3699"/>
        <p:guide orient="horz" pos="1164"/>
        <p:guide pos="2922"/>
        <p:guide pos="391"/>
        <p:guide pos="3158"/>
        <p:guide pos="5474"/>
        <p:guide pos="3987"/>
        <p:guide pos="218"/>
        <p:guide pos="257"/>
        <p:guide pos="5107"/>
        <p:guide pos="5166"/>
        <p:guide pos="576"/>
        <p:guide orient="horz" pos="280"/>
        <p:guide orient="horz" pos="573"/>
        <p:guide orient="horz" pos="2658"/>
        <p:guide orient="horz" pos="1619"/>
        <p:guide orient="horz" pos="1031"/>
        <p:guide orient="horz" pos="2774"/>
        <p:guide orient="horz" pos="863"/>
        <p:guide pos="3618"/>
        <p:guide pos="293"/>
        <p:guide pos="2369"/>
        <p:guide pos="4106"/>
        <p:guide pos="2990"/>
        <p:guide pos="164"/>
        <p:guide pos="193"/>
        <p:guide pos="3654"/>
        <p:guide pos="3875"/>
        <p:guide pos="364"/>
        <p:guide orient="horz" pos="577"/>
        <p:guide orient="horz" pos="585"/>
        <p:guide orient="horz" pos="864"/>
        <p:guide orient="horz" pos="584"/>
        <p:guide orient="horz" pos="570"/>
        <p:guide orient="horz" pos="562"/>
        <p:guide orient="horz" pos="547"/>
        <p:guide pos="354"/>
        <p:guide pos="425"/>
        <p:guide pos="702"/>
        <p:guide pos="2160"/>
        <p:guide orient="horz" pos="812"/>
        <p:guide orient="horz" pos="667"/>
        <p:guide orient="horz" pos="708"/>
        <p:guide orient="horz" pos="81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4" d="100"/>
        <a:sy n="124"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17-03-11T18:17:23.940" idx="1">
    <p:pos x="10" y="10"/>
    <p:text>Revisit</p:text>
    <p:extLst>
      <p:ext uri="{C676402C-5697-4E1C-873F-D02D1690AC5C}">
        <p15:threadingInfo xmlns:p15="http://schemas.microsoft.com/office/powerpoint/2012/main" timeZoneBias="-1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17-03-11T20:52:15.577" idx="2">
    <p:pos x="10" y="10"/>
    <p:text>revisit</p:text>
    <p:extLst>
      <p:ext uri="{C676402C-5697-4E1C-873F-D02D1690AC5C}">
        <p15:threadingInfo xmlns:p15="http://schemas.microsoft.com/office/powerpoint/2012/main" timeZoneBias="-1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3" dt="2017-03-11T20:52:15.577" idx="2">
    <p:pos x="10" y="10"/>
    <p:text>revisit</p:text>
    <p:extLst>
      <p:ext uri="{C676402C-5697-4E1C-873F-D02D1690AC5C}">
        <p15:threadingInfo xmlns:p15="http://schemas.microsoft.com/office/powerpoint/2012/main" timeZoneBias="-1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3" dt="2017-03-11T20:52:15.577" idx="2">
    <p:pos x="10" y="10"/>
    <p:text>revisit</p:text>
    <p:extLst>
      <p:ext uri="{C676402C-5697-4E1C-873F-D02D1690AC5C}">
        <p15:threadingInfo xmlns:p15="http://schemas.microsoft.com/office/powerpoint/2012/main" timeZoneBias="-1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5E9BF7-95E4-A242-BA1D-05FDCF603BE6}" type="datetime1">
              <a:rPr lang="en-US" smtClean="0"/>
              <a:pPr/>
              <a:t>3/16/2017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DDC95D-4A3A-7D4E-AF7C-745F2732B14A}" type="slidenum">
              <a:rPr lang="en-US" smtClean="0"/>
              <a:pPr/>
              <a:t>‹#›</a:t>
            </a:fld>
            <a:endParaRPr lang="en-US"/>
          </a:p>
        </p:txBody>
      </p:sp>
    </p:spTree>
    <p:extLst>
      <p:ext uri="{BB962C8B-B14F-4D97-AF65-F5344CB8AC3E}">
        <p14:creationId xmlns:p14="http://schemas.microsoft.com/office/powerpoint/2010/main" val="3078645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5DBCB1-0306-AD41-9452-11E7C08D5C04}" type="datetime1">
              <a:rPr lang="en-US" smtClean="0"/>
              <a:pPr/>
              <a:t>3/16/2017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E90029-A909-AD4E-9775-A0D64990AD22}" type="slidenum">
              <a:rPr lang="en-US" smtClean="0"/>
              <a:pPr/>
              <a:t>‹#›</a:t>
            </a:fld>
            <a:endParaRPr lang="en-US"/>
          </a:p>
        </p:txBody>
      </p:sp>
    </p:spTree>
    <p:extLst>
      <p:ext uri="{BB962C8B-B14F-4D97-AF65-F5344CB8AC3E}">
        <p14:creationId xmlns:p14="http://schemas.microsoft.com/office/powerpoint/2010/main" val="518720818"/>
      </p:ext>
    </p:extLst>
  </p:cSld>
  <p:clrMap bg1="lt1" tx1="dk1" bg2="lt2" tx2="dk2" accent1="accent1" accent2="accent2" accent3="accent3" accent4="accent4" accent5="accent5" accent6="accent6" hlink="hlink" folHlink="folHlink"/>
  <p:hf hdr="0" ftr="0" dt="0"/>
  <p:notesStyle>
    <a:lvl1pPr marL="0" algn="l" defTabSz="342900" rtl="0" eaLnBrk="1" latinLnBrk="0" hangingPunct="1">
      <a:defRPr sz="900" kern="1200">
        <a:solidFill>
          <a:schemeClr val="tx1"/>
        </a:solidFill>
        <a:latin typeface="+mn-lt"/>
        <a:ea typeface="+mn-ea"/>
        <a:cs typeface="+mn-cs"/>
      </a:defRPr>
    </a:lvl1pPr>
    <a:lvl2pPr marL="342900" algn="l" defTabSz="342900" rtl="0" eaLnBrk="1" latinLnBrk="0" hangingPunct="1">
      <a:defRPr sz="900" kern="1200">
        <a:solidFill>
          <a:schemeClr val="tx1"/>
        </a:solidFill>
        <a:latin typeface="+mn-lt"/>
        <a:ea typeface="+mn-ea"/>
        <a:cs typeface="+mn-cs"/>
      </a:defRPr>
    </a:lvl2pPr>
    <a:lvl3pPr marL="685800" algn="l" defTabSz="342900" rtl="0" eaLnBrk="1" latinLnBrk="0" hangingPunct="1">
      <a:defRPr sz="900" kern="1200">
        <a:solidFill>
          <a:schemeClr val="tx1"/>
        </a:solidFill>
        <a:latin typeface="+mn-lt"/>
        <a:ea typeface="+mn-ea"/>
        <a:cs typeface="+mn-cs"/>
      </a:defRPr>
    </a:lvl3pPr>
    <a:lvl4pPr marL="1028700" algn="l" defTabSz="342900" rtl="0" eaLnBrk="1" latinLnBrk="0" hangingPunct="1">
      <a:defRPr sz="900" kern="1200">
        <a:solidFill>
          <a:schemeClr val="tx1"/>
        </a:solidFill>
        <a:latin typeface="+mn-lt"/>
        <a:ea typeface="+mn-ea"/>
        <a:cs typeface="+mn-cs"/>
      </a:defRPr>
    </a:lvl4pPr>
    <a:lvl5pPr marL="1371600" algn="l" defTabSz="342900" rtl="0" eaLnBrk="1" latinLnBrk="0" hangingPunct="1">
      <a:defRPr sz="900" kern="1200">
        <a:solidFill>
          <a:schemeClr val="tx1"/>
        </a:solidFill>
        <a:latin typeface="+mn-lt"/>
        <a:ea typeface="+mn-ea"/>
        <a:cs typeface="+mn-cs"/>
      </a:defRPr>
    </a:lvl5pPr>
    <a:lvl6pPr marL="1714500" algn="l" defTabSz="342900" rtl="0" eaLnBrk="1" latinLnBrk="0" hangingPunct="1">
      <a:defRPr sz="900" kern="1200">
        <a:solidFill>
          <a:schemeClr val="tx1"/>
        </a:solidFill>
        <a:latin typeface="+mn-lt"/>
        <a:ea typeface="+mn-ea"/>
        <a:cs typeface="+mn-cs"/>
      </a:defRPr>
    </a:lvl6pPr>
    <a:lvl7pPr marL="2057400" algn="l" defTabSz="342900" rtl="0" eaLnBrk="1" latinLnBrk="0" hangingPunct="1">
      <a:defRPr sz="900" kern="1200">
        <a:solidFill>
          <a:schemeClr val="tx1"/>
        </a:solidFill>
        <a:latin typeface="+mn-lt"/>
        <a:ea typeface="+mn-ea"/>
        <a:cs typeface="+mn-cs"/>
      </a:defRPr>
    </a:lvl7pPr>
    <a:lvl8pPr marL="2400300" algn="l" defTabSz="342900" rtl="0" eaLnBrk="1" latinLnBrk="0" hangingPunct="1">
      <a:defRPr sz="900" kern="1200">
        <a:solidFill>
          <a:schemeClr val="tx1"/>
        </a:solidFill>
        <a:latin typeface="+mn-lt"/>
        <a:ea typeface="+mn-ea"/>
        <a:cs typeface="+mn-cs"/>
      </a:defRPr>
    </a:lvl8pPr>
    <a:lvl9pPr marL="2743200" algn="l" defTabSz="3429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pPr/>
              <a:t>1</a:t>
            </a:fld>
            <a:endParaRPr lang="en-US"/>
          </a:p>
        </p:txBody>
      </p:sp>
    </p:spTree>
    <p:extLst>
      <p:ext uri="{BB962C8B-B14F-4D97-AF65-F5344CB8AC3E}">
        <p14:creationId xmlns:p14="http://schemas.microsoft.com/office/powerpoint/2010/main" val="17499728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So we took a look at data decentralization and now can ask the question “How</a:t>
            </a:r>
            <a:r>
              <a:rPr lang="en-US" baseline="0" dirty="0" smtClean="0"/>
              <a:t> do services interact with each other?</a:t>
            </a:r>
            <a:r>
              <a:rPr lang="en-US" dirty="0" smtClean="0"/>
              <a:t>”</a:t>
            </a:r>
          </a:p>
        </p:txBody>
      </p:sp>
      <p:sp>
        <p:nvSpPr>
          <p:cNvPr id="4" name="Номер слайда 3"/>
          <p:cNvSpPr>
            <a:spLocks noGrp="1"/>
          </p:cNvSpPr>
          <p:nvPr>
            <p:ph type="sldNum" sz="quarter" idx="10"/>
          </p:nvPr>
        </p:nvSpPr>
        <p:spPr/>
        <p:txBody>
          <a:bodyPr/>
          <a:lstStyle/>
          <a:p>
            <a:fld id="{7AE90029-A909-AD4E-9775-A0D64990AD22}" type="slidenum">
              <a:rPr lang="en-US" smtClean="0"/>
              <a:pPr/>
              <a:t>11</a:t>
            </a:fld>
            <a:endParaRPr lang="en-US"/>
          </a:p>
        </p:txBody>
      </p:sp>
    </p:spTree>
    <p:extLst>
      <p:ext uri="{BB962C8B-B14F-4D97-AF65-F5344CB8AC3E}">
        <p14:creationId xmlns:p14="http://schemas.microsoft.com/office/powerpoint/2010/main" val="27914635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Synchronous</a:t>
            </a:r>
            <a:r>
              <a:rPr lang="en-US" baseline="0" dirty="0" smtClean="0"/>
              <a:t> interaction is usually used for read operation in because we need to show the results of right away to user</a:t>
            </a:r>
            <a:endParaRPr lang="en-US" dirty="0" smtClean="0"/>
          </a:p>
          <a:p>
            <a:r>
              <a:rPr lang="en-US" dirty="0" smtClean="0"/>
              <a:t>With sync interaction the</a:t>
            </a:r>
            <a:r>
              <a:rPr lang="en-US" baseline="0" dirty="0" smtClean="0"/>
              <a:t> request should be processed as fast as possible. If it spans more 2-3 seconds, it should become </a:t>
            </a:r>
            <a:r>
              <a:rPr lang="en-US" baseline="0" dirty="0" err="1" smtClean="0"/>
              <a:t>async</a:t>
            </a:r>
            <a:r>
              <a:rPr lang="en-US" baseline="0" dirty="0" smtClean="0"/>
              <a:t> one.</a:t>
            </a:r>
          </a:p>
          <a:p>
            <a:r>
              <a:rPr lang="en-US" baseline="0" dirty="0" smtClean="0"/>
              <a:t>For example, in our system, ordering an item consists of 3 steps</a:t>
            </a:r>
          </a:p>
          <a:p>
            <a:pPr marL="171450" indent="-171450">
              <a:buFontTx/>
              <a:buChar char="-"/>
            </a:pPr>
            <a:r>
              <a:rPr lang="en-US" baseline="0" dirty="0" smtClean="0"/>
              <a:t>Storing order in database</a:t>
            </a:r>
            <a:endParaRPr lang="ru-RU" baseline="0" dirty="0" smtClean="0"/>
          </a:p>
          <a:p>
            <a:pPr marL="171450" indent="-171450">
              <a:buFontTx/>
              <a:buChar char="-"/>
            </a:pPr>
            <a:r>
              <a:rPr lang="en-US" baseline="0" dirty="0" err="1" smtClean="0"/>
              <a:t>Charing</a:t>
            </a:r>
            <a:r>
              <a:rPr lang="en-US" baseline="0" dirty="0" smtClean="0"/>
              <a:t> money from credit card</a:t>
            </a:r>
            <a:endParaRPr lang="ru-RU" baseline="0" dirty="0" smtClean="0"/>
          </a:p>
          <a:p>
            <a:pPr marL="171450" indent="-171450">
              <a:buFontTx/>
              <a:buChar char="-"/>
            </a:pPr>
            <a:r>
              <a:rPr lang="en-US" baseline="0" dirty="0" smtClean="0"/>
              <a:t>Creating license in financial system</a:t>
            </a:r>
          </a:p>
          <a:p>
            <a:pPr marL="0" indent="0">
              <a:buFontTx/>
              <a:buNone/>
            </a:pPr>
            <a:r>
              <a:rPr lang="en-US" baseline="0" dirty="0" smtClean="0"/>
              <a:t>We can’t make first two steps </a:t>
            </a:r>
            <a:r>
              <a:rPr lang="en-US" baseline="0" dirty="0" err="1" smtClean="0"/>
              <a:t>async</a:t>
            </a:r>
            <a:r>
              <a:rPr lang="en-US" baseline="0" dirty="0" smtClean="0"/>
              <a:t>, because they require user attention. The last one (license creation) can well be made </a:t>
            </a:r>
            <a:r>
              <a:rPr lang="en-US" baseline="0" dirty="0" err="1" smtClean="0"/>
              <a:t>async</a:t>
            </a:r>
            <a:r>
              <a:rPr lang="en-US" baseline="0" dirty="0" smtClean="0"/>
              <a:t>, because it is rather heavyweight and if error happens, user anyway can’t fix it.</a:t>
            </a:r>
            <a:endParaRPr lang="ru-RU" baseline="0" dirty="0" smtClean="0"/>
          </a:p>
          <a:p>
            <a:pPr marL="0" indent="0">
              <a:buFontTx/>
              <a:buNone/>
            </a:pPr>
            <a:endParaRPr lang="en-US" baseline="0" dirty="0" smtClean="0"/>
          </a:p>
          <a:p>
            <a:pPr marL="0" indent="0">
              <a:buFontTx/>
              <a:buNone/>
            </a:pPr>
            <a:r>
              <a:rPr lang="en-US" baseline="0" dirty="0" smtClean="0"/>
              <a:t>Also when retrieving data from </a:t>
            </a:r>
            <a:r>
              <a:rPr lang="en-US" baseline="0" dirty="0" err="1" smtClean="0"/>
              <a:t>microservice</a:t>
            </a:r>
            <a:r>
              <a:rPr lang="en-US" baseline="0" dirty="0" smtClean="0"/>
              <a:t>, it may make sense to use caching. If the amount and size of data is not big, in-process Guava cache can be used as lightweight and very fast solution.</a:t>
            </a:r>
          </a:p>
          <a:p>
            <a:pPr marL="0" indent="0">
              <a:buFontTx/>
              <a:buNone/>
            </a:pPr>
            <a:endParaRPr lang="en-US" baseline="0" dirty="0" smtClean="0"/>
          </a:p>
          <a:p>
            <a:pPr marL="0" indent="0">
              <a:buFontTx/>
              <a:buNone/>
            </a:pPr>
            <a:endParaRPr lang="ru-RU" baseline="0"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12</a:t>
            </a:fld>
            <a:endParaRPr lang="en-US"/>
          </a:p>
        </p:txBody>
      </p:sp>
    </p:spTree>
    <p:extLst>
      <p:ext uri="{BB962C8B-B14F-4D97-AF65-F5344CB8AC3E}">
        <p14:creationId xmlns:p14="http://schemas.microsoft.com/office/powerpoint/2010/main" val="25767583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With </a:t>
            </a:r>
            <a:r>
              <a:rPr lang="en-US" dirty="0" err="1" smtClean="0"/>
              <a:t>async</a:t>
            </a:r>
            <a:r>
              <a:rPr lang="en-US" dirty="0" smtClean="0"/>
              <a:t> interaction we use following scheme that simplifies</a:t>
            </a:r>
            <a:r>
              <a:rPr lang="en-US" baseline="0" dirty="0" smtClean="0"/>
              <a:t> support in case of issues.</a:t>
            </a:r>
          </a:p>
          <a:p>
            <a:r>
              <a:rPr lang="en-US" baseline="0" dirty="0" smtClean="0"/>
              <a:t>First request of client accepted by </a:t>
            </a:r>
            <a:r>
              <a:rPr lang="en-US" baseline="0" dirty="0" err="1" smtClean="0"/>
              <a:t>microservice</a:t>
            </a:r>
            <a:r>
              <a:rPr lang="en-US" baseline="0" dirty="0" smtClean="0"/>
              <a:t>. It is also important to create unique request identifier and use it throughout all the services for easier </a:t>
            </a:r>
            <a:r>
              <a:rPr lang="en-US" baseline="0" dirty="0" err="1" smtClean="0"/>
              <a:t>identication</a:t>
            </a:r>
            <a:r>
              <a:rPr lang="en-US" baseline="0" dirty="0" smtClean="0"/>
              <a:t> of this particular request (really helps for tracing and logging)</a:t>
            </a:r>
            <a:endParaRPr lang="en-US"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13</a:t>
            </a:fld>
            <a:endParaRPr lang="en-US"/>
          </a:p>
        </p:txBody>
      </p:sp>
    </p:spTree>
    <p:extLst>
      <p:ext uri="{BB962C8B-B14F-4D97-AF65-F5344CB8AC3E}">
        <p14:creationId xmlns:p14="http://schemas.microsoft.com/office/powerpoint/2010/main" val="11466844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Then the request descriptor is stored in DB…</a:t>
            </a:r>
          </a:p>
        </p:txBody>
      </p:sp>
      <p:sp>
        <p:nvSpPr>
          <p:cNvPr id="4" name="Номер слайда 3"/>
          <p:cNvSpPr>
            <a:spLocks noGrp="1"/>
          </p:cNvSpPr>
          <p:nvPr>
            <p:ph type="sldNum" sz="quarter" idx="10"/>
          </p:nvPr>
        </p:nvSpPr>
        <p:spPr/>
        <p:txBody>
          <a:bodyPr/>
          <a:lstStyle/>
          <a:p>
            <a:fld id="{7AE90029-A909-AD4E-9775-A0D64990AD22}" type="slidenum">
              <a:rPr lang="en-US" smtClean="0"/>
              <a:pPr/>
              <a:t>14</a:t>
            </a:fld>
            <a:endParaRPr lang="en-US"/>
          </a:p>
        </p:txBody>
      </p:sp>
    </p:spTree>
    <p:extLst>
      <p:ext uri="{BB962C8B-B14F-4D97-AF65-F5344CB8AC3E}">
        <p14:creationId xmlns:p14="http://schemas.microsoft.com/office/powerpoint/2010/main" val="24570405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…and  id</a:t>
            </a:r>
            <a:r>
              <a:rPr lang="en-US" baseline="0" dirty="0" smtClean="0"/>
              <a:t> of accepted request is returned to the client</a:t>
            </a:r>
            <a:endParaRPr lang="en-US"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15</a:t>
            </a:fld>
            <a:endParaRPr lang="en-US"/>
          </a:p>
        </p:txBody>
      </p:sp>
    </p:spTree>
    <p:extLst>
      <p:ext uri="{BB962C8B-B14F-4D97-AF65-F5344CB8AC3E}">
        <p14:creationId xmlns:p14="http://schemas.microsoft.com/office/powerpoint/2010/main" val="34615948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Client in its turn saves it’s own copy of</a:t>
            </a:r>
            <a:r>
              <a:rPr lang="en-US" baseline="0" dirty="0" smtClean="0"/>
              <a:t> descriptor in his database and can periodically (if does not support </a:t>
            </a:r>
            <a:r>
              <a:rPr lang="en-US" baseline="0" dirty="0" err="1" smtClean="0"/>
              <a:t>async</a:t>
            </a:r>
            <a:r>
              <a:rPr lang="en-US" baseline="0" dirty="0" smtClean="0"/>
              <a:t> messaging) check for request status to see if the </a:t>
            </a:r>
            <a:r>
              <a:rPr lang="en-US" baseline="0" dirty="0" err="1" smtClean="0"/>
              <a:t>async</a:t>
            </a:r>
            <a:r>
              <a:rPr lang="en-US" baseline="0" dirty="0" smtClean="0"/>
              <a:t> processing is completed</a:t>
            </a:r>
            <a:endParaRPr lang="en-US"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16</a:t>
            </a:fld>
            <a:endParaRPr lang="en-US"/>
          </a:p>
        </p:txBody>
      </p:sp>
    </p:spTree>
    <p:extLst>
      <p:ext uri="{BB962C8B-B14F-4D97-AF65-F5344CB8AC3E}">
        <p14:creationId xmlns:p14="http://schemas.microsoft.com/office/powerpoint/2010/main" val="26770181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At the same time, </a:t>
            </a:r>
            <a:r>
              <a:rPr lang="en-US" dirty="0" err="1" smtClean="0"/>
              <a:t>microservice</a:t>
            </a:r>
            <a:r>
              <a:rPr lang="en-US" dirty="0" smtClean="0"/>
              <a:t> process</a:t>
            </a:r>
            <a:r>
              <a:rPr lang="en-US" baseline="0" dirty="0" smtClean="0"/>
              <a:t> the request asynchronously</a:t>
            </a:r>
            <a:endParaRPr lang="en-US"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17</a:t>
            </a:fld>
            <a:endParaRPr lang="en-US"/>
          </a:p>
        </p:txBody>
      </p:sp>
    </p:spTree>
    <p:extLst>
      <p:ext uri="{BB962C8B-B14F-4D97-AF65-F5344CB8AC3E}">
        <p14:creationId xmlns:p14="http://schemas.microsoft.com/office/powerpoint/2010/main" val="12988299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 and when it’s complete, updates</a:t>
            </a:r>
            <a:r>
              <a:rPr lang="en-US" baseline="0" dirty="0" smtClean="0"/>
              <a:t> the status of request in DB…</a:t>
            </a:r>
            <a:endParaRPr lang="en-US"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18</a:t>
            </a:fld>
            <a:endParaRPr lang="en-US"/>
          </a:p>
        </p:txBody>
      </p:sp>
    </p:spTree>
    <p:extLst>
      <p:ext uri="{BB962C8B-B14F-4D97-AF65-F5344CB8AC3E}">
        <p14:creationId xmlns:p14="http://schemas.microsoft.com/office/powerpoint/2010/main" val="16777948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a:t>
            </a:r>
            <a:r>
              <a:rPr lang="en-US" baseline="0" dirty="0" smtClean="0"/>
              <a:t> And send </a:t>
            </a:r>
            <a:r>
              <a:rPr lang="en-US" baseline="0" dirty="0" err="1" smtClean="0"/>
              <a:t>async</a:t>
            </a:r>
            <a:r>
              <a:rPr lang="en-US" baseline="0" dirty="0" smtClean="0"/>
              <a:t> message to </a:t>
            </a:r>
            <a:r>
              <a:rPr lang="en-US" baseline="0" dirty="0" err="1" smtClean="0"/>
              <a:t>th.e</a:t>
            </a:r>
            <a:r>
              <a:rPr lang="en-US" baseline="0" dirty="0" smtClean="0"/>
              <a:t> client that processing is complete.</a:t>
            </a:r>
          </a:p>
          <a:p>
            <a:r>
              <a:rPr lang="en-US" baseline="0" dirty="0" smtClean="0"/>
              <a:t>With this scheme we have descriptors of request with processing statuses and so on </a:t>
            </a:r>
            <a:r>
              <a:rPr lang="en-US" baseline="0" dirty="0" err="1" smtClean="0"/>
              <a:t>on</a:t>
            </a:r>
            <a:r>
              <a:rPr lang="en-US" baseline="0" dirty="0" smtClean="0"/>
              <a:t> both sides. This can look like overhead, but this really help with digging into issues on the </a:t>
            </a:r>
            <a:r>
              <a:rPr lang="en-US" baseline="0" dirty="0" err="1" smtClean="0"/>
              <a:t>microservice</a:t>
            </a:r>
            <a:r>
              <a:rPr lang="en-US" baseline="0" dirty="0" smtClean="0"/>
              <a:t> side.</a:t>
            </a:r>
            <a:endParaRPr lang="en-US"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19</a:t>
            </a:fld>
            <a:endParaRPr lang="en-US"/>
          </a:p>
        </p:txBody>
      </p:sp>
    </p:spTree>
    <p:extLst>
      <p:ext uri="{BB962C8B-B14F-4D97-AF65-F5344CB8AC3E}">
        <p14:creationId xmlns:p14="http://schemas.microsoft.com/office/powerpoint/2010/main" val="30520983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By distributed nature and due to amount of </a:t>
            </a:r>
            <a:r>
              <a:rPr lang="en-US" dirty="0" err="1" smtClean="0"/>
              <a:t>microservices</a:t>
            </a:r>
            <a:r>
              <a:rPr lang="en-US" baseline="0" dirty="0" smtClean="0"/>
              <a:t> they could be more fragile that a monolith</a:t>
            </a:r>
            <a:endParaRPr lang="en-US"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20</a:t>
            </a:fld>
            <a:endParaRPr lang="en-US"/>
          </a:p>
        </p:txBody>
      </p:sp>
    </p:spTree>
    <p:extLst>
      <p:ext uri="{BB962C8B-B14F-4D97-AF65-F5344CB8AC3E}">
        <p14:creationId xmlns:p14="http://schemas.microsoft.com/office/powerpoint/2010/main" val="2616192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Most probably you’ve either heard about </a:t>
            </a:r>
            <a:r>
              <a:rPr lang="en-US" dirty="0" err="1" smtClean="0"/>
              <a:t>microservices</a:t>
            </a:r>
            <a:r>
              <a:rPr lang="en-US" baseline="0" dirty="0" smtClean="0"/>
              <a:t> or already using them. So we will only touch the definition here.</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With traditional</a:t>
            </a:r>
            <a:r>
              <a:rPr lang="en-US" baseline="0" dirty="0" smtClean="0"/>
              <a:t> approach the whole system, whole implemented logic is packed as one big application. Such application is called monolithic because it is developed, released and deployed as a whole</a:t>
            </a:r>
            <a:r>
              <a:rPr lang="ru-RU" baseline="0" dirty="0" smtClean="0"/>
              <a:t>.</a:t>
            </a: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With </a:t>
            </a:r>
            <a:r>
              <a:rPr lang="en-US" baseline="0" dirty="0" err="1" smtClean="0"/>
              <a:t>microservices</a:t>
            </a:r>
            <a:r>
              <a:rPr lang="en-US" baseline="0" dirty="0" smtClean="0"/>
              <a:t> architecture, on the contrary, the system is represented as set of services that are loosely coupled together and thus can be developed and deployed separately.</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This approach to application architecture has been formed and applied for many years in some forms, but was described in details more-less recently.</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There is a good article in Martin Fowler blog that describes main principles of </a:t>
            </a:r>
            <a:r>
              <a:rPr lang="en-US" baseline="0" dirty="0" err="1" smtClean="0"/>
              <a:t>microservices</a:t>
            </a:r>
            <a:r>
              <a:rPr lang="en-US" baseline="0" dirty="0" smtClean="0"/>
              <a:t> architecture and team work.</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This presentation describes what patterns and principles were most important for our team and worked well for us.</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3</a:t>
            </a:fld>
            <a:endParaRPr lang="en-US"/>
          </a:p>
        </p:txBody>
      </p:sp>
    </p:spTree>
    <p:extLst>
      <p:ext uri="{BB962C8B-B14F-4D97-AF65-F5344CB8AC3E}">
        <p14:creationId xmlns:p14="http://schemas.microsoft.com/office/powerpoint/2010/main" val="13632603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So first of all w</a:t>
            </a:r>
            <a:r>
              <a:rPr lang="en-US" baseline="0" dirty="0" smtClean="0"/>
              <a:t>e should be ready for failure and design your application with expectation that if something can fail in this place, it will fail.</a:t>
            </a:r>
          </a:p>
          <a:p>
            <a:r>
              <a:rPr lang="en-US" baseline="0" dirty="0" smtClean="0"/>
              <a:t>After it failed, you should be ready to recover. Recover data or system state. For example, if in previous example </a:t>
            </a:r>
            <a:r>
              <a:rPr lang="en-US" baseline="0" dirty="0" err="1" smtClean="0"/>
              <a:t>async</a:t>
            </a:r>
            <a:r>
              <a:rPr lang="en-US" baseline="0" dirty="0" smtClean="0"/>
              <a:t> processing failed, we need to prescribe support what it needs to do.</a:t>
            </a:r>
            <a:endParaRPr lang="ru-RU" baseline="0" dirty="0" smtClean="0"/>
          </a:p>
          <a:p>
            <a:r>
              <a:rPr lang="en-US" baseline="0" dirty="0" smtClean="0"/>
              <a:t>Also you need to find failure points</a:t>
            </a:r>
            <a:r>
              <a:rPr lang="ru-RU" baseline="0" dirty="0" smtClean="0"/>
              <a:t>. </a:t>
            </a:r>
            <a:r>
              <a:rPr lang="en-US" baseline="0" dirty="0" smtClean="0"/>
              <a:t>In previous example there are more than enough:</a:t>
            </a:r>
            <a:endParaRPr lang="ru-RU" baseline="0" dirty="0" smtClean="0"/>
          </a:p>
          <a:p>
            <a:pPr marL="171450" indent="-171450">
              <a:buFontTx/>
              <a:buChar char="-"/>
            </a:pPr>
            <a:r>
              <a:rPr lang="en-US" baseline="0" dirty="0" err="1" smtClean="0"/>
              <a:t>Microservice</a:t>
            </a:r>
            <a:r>
              <a:rPr lang="en-US" baseline="0" dirty="0" smtClean="0"/>
              <a:t> DB can be unavailable</a:t>
            </a:r>
            <a:endParaRPr lang="ru-RU" baseline="0" dirty="0" smtClean="0"/>
          </a:p>
          <a:p>
            <a:pPr marL="171450" indent="-171450">
              <a:buFontTx/>
              <a:buChar char="-"/>
            </a:pPr>
            <a:r>
              <a:rPr lang="en-US" baseline="0" dirty="0" smtClean="0"/>
              <a:t>Client DB can be unavailable</a:t>
            </a:r>
            <a:endParaRPr lang="ru-RU" baseline="0" dirty="0" smtClean="0"/>
          </a:p>
          <a:p>
            <a:pPr marL="171450" indent="-171450">
              <a:buFontTx/>
              <a:buChar char="-"/>
            </a:pPr>
            <a:r>
              <a:rPr lang="en-US" baseline="0" dirty="0" err="1" smtClean="0"/>
              <a:t>Async</a:t>
            </a:r>
            <a:r>
              <a:rPr lang="en-US" baseline="0" dirty="0" smtClean="0"/>
              <a:t> processing failed</a:t>
            </a:r>
            <a:endParaRPr lang="ru-RU" baseline="0" dirty="0" smtClean="0"/>
          </a:p>
          <a:p>
            <a:pPr marL="171450" indent="-171450">
              <a:buFontTx/>
              <a:buChar char="-"/>
            </a:pPr>
            <a:r>
              <a:rPr lang="en-US" baseline="0" dirty="0" err="1" smtClean="0"/>
              <a:t>Async</a:t>
            </a:r>
            <a:r>
              <a:rPr lang="en-US" baseline="0" dirty="0" smtClean="0"/>
              <a:t> message sending failed</a:t>
            </a:r>
            <a:endParaRPr lang="ru-RU" baseline="0" dirty="0" smtClean="0"/>
          </a:p>
          <a:p>
            <a:pPr marL="0" indent="0">
              <a:buFontTx/>
              <a:buNone/>
            </a:pPr>
            <a:r>
              <a:rPr lang="en-US" baseline="0" dirty="0" smtClean="0"/>
              <a:t>We need to define how to recover:</a:t>
            </a:r>
            <a:endParaRPr lang="ru-RU" baseline="0" dirty="0" smtClean="0"/>
          </a:p>
          <a:p>
            <a:pPr marL="0" indent="0">
              <a:buFontTx/>
              <a:buNone/>
            </a:pPr>
            <a:r>
              <a:rPr lang="en-US" baseline="0" dirty="0" smtClean="0"/>
              <a:t>Sync interaction </a:t>
            </a:r>
            <a:r>
              <a:rPr lang="ru-RU" baseline="0" dirty="0" smtClean="0"/>
              <a:t>– </a:t>
            </a:r>
            <a:r>
              <a:rPr lang="en-US" baseline="0" dirty="0" smtClean="0"/>
              <a:t>on the client side</a:t>
            </a:r>
            <a:r>
              <a:rPr lang="ru-RU" baseline="0" dirty="0" smtClean="0"/>
              <a:t>, </a:t>
            </a:r>
            <a:r>
              <a:rPr lang="en-US" baseline="0" dirty="0" smtClean="0"/>
              <a:t>show user error and ask to retry action once again</a:t>
            </a:r>
            <a:endParaRPr lang="ru-RU" baseline="0" dirty="0" smtClean="0"/>
          </a:p>
          <a:p>
            <a:pPr marL="0" indent="0">
              <a:buFontTx/>
              <a:buNone/>
            </a:pPr>
            <a:r>
              <a:rPr lang="en-US" baseline="0" dirty="0" err="1" smtClean="0"/>
              <a:t>Async</a:t>
            </a:r>
            <a:r>
              <a:rPr lang="en-US" baseline="0" dirty="0" smtClean="0"/>
              <a:t> </a:t>
            </a:r>
            <a:r>
              <a:rPr lang="ru-RU" baseline="0" dirty="0" smtClean="0"/>
              <a:t>– </a:t>
            </a:r>
            <a:r>
              <a:rPr lang="en-US" baseline="0" dirty="0" smtClean="0"/>
              <a:t>on the service side processing failed</a:t>
            </a:r>
            <a:r>
              <a:rPr lang="ru-RU" baseline="0" dirty="0" smtClean="0"/>
              <a:t>, </a:t>
            </a:r>
            <a:r>
              <a:rPr lang="en-US" baseline="0" dirty="0" smtClean="0"/>
              <a:t>automatically try to execute it again</a:t>
            </a:r>
            <a:endParaRPr lang="ru-RU" baseline="0" dirty="0" smtClean="0"/>
          </a:p>
          <a:p>
            <a:pPr marL="0" indent="0">
              <a:buFontTx/>
              <a:buNone/>
            </a:pPr>
            <a:r>
              <a:rPr lang="en-US" baseline="0" dirty="0" smtClean="0"/>
              <a:t>Responsible in this case is developer, who need to predict and have ways to mitigate the issue</a:t>
            </a:r>
            <a:endParaRPr lang="en-US"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21</a:t>
            </a:fld>
            <a:endParaRPr lang="en-US"/>
          </a:p>
        </p:txBody>
      </p:sp>
    </p:spTree>
    <p:extLst>
      <p:ext uri="{BB962C8B-B14F-4D97-AF65-F5344CB8AC3E}">
        <p14:creationId xmlns:p14="http://schemas.microsoft.com/office/powerpoint/2010/main" val="42489544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When designing for failure, first we need to find failure. To check if all parts of application works correctly, we use exhaustive</a:t>
            </a:r>
            <a:r>
              <a:rPr lang="en-US" baseline="0" dirty="0" smtClean="0"/>
              <a:t> logging with help of </a:t>
            </a:r>
            <a:r>
              <a:rPr lang="en-US" baseline="0" dirty="0" err="1" smtClean="0"/>
              <a:t>logback</a:t>
            </a:r>
            <a:r>
              <a:rPr lang="en-US" baseline="0" dirty="0" smtClean="0"/>
              <a:t> and logs with warn and error level are tracked by centralized logging collector (</a:t>
            </a:r>
            <a:r>
              <a:rPr lang="en-US" baseline="0" dirty="0" err="1" smtClean="0"/>
              <a:t>splunk</a:t>
            </a:r>
            <a:r>
              <a:rPr lang="en-US" baseline="0" dirty="0" smtClean="0"/>
              <a:t>). Who sends emails to </a:t>
            </a:r>
            <a:r>
              <a:rPr lang="en-US" baseline="0" dirty="0" err="1" smtClean="0"/>
              <a:t>dev</a:t>
            </a:r>
            <a:r>
              <a:rPr lang="en-US" baseline="0" dirty="0" smtClean="0"/>
              <a:t> and support team with </a:t>
            </a:r>
            <a:r>
              <a:rPr lang="en-US" baseline="0" dirty="0" err="1" smtClean="0"/>
              <a:t>stacktrace</a:t>
            </a:r>
            <a:r>
              <a:rPr lang="en-US" baseline="0" dirty="0" smtClean="0"/>
              <a:t> included</a:t>
            </a:r>
          </a:p>
          <a:p>
            <a:r>
              <a:rPr lang="en-US" baseline="0" dirty="0" smtClean="0"/>
              <a:t>After issue uncovered, it needs to be fixed and as fast as possible. Here we have 2 ways:</a:t>
            </a:r>
          </a:p>
          <a:p>
            <a:pPr marL="171450" indent="-171450">
              <a:buFontTx/>
              <a:buChar char="-"/>
            </a:pPr>
            <a:r>
              <a:rPr lang="en-US" baseline="0" dirty="0" smtClean="0"/>
              <a:t>Automatic fix</a:t>
            </a:r>
          </a:p>
          <a:p>
            <a:pPr marL="171450" indent="-171450">
              <a:buFontTx/>
              <a:buChar char="-"/>
            </a:pPr>
            <a:r>
              <a:rPr lang="en-US" baseline="0" dirty="0" smtClean="0"/>
              <a:t>Manual fix</a:t>
            </a:r>
            <a:endParaRPr lang="en-US" dirty="0" smtClean="0"/>
          </a:p>
          <a:p>
            <a:r>
              <a:rPr lang="en-US" baseline="0" dirty="0" smtClean="0"/>
              <a:t>Automatic fix helps to mitigate most of the failures</a:t>
            </a:r>
            <a:r>
              <a:rPr lang="ru-RU" baseline="0" dirty="0" smtClean="0"/>
              <a:t>.</a:t>
            </a:r>
          </a:p>
          <a:p>
            <a:r>
              <a:rPr lang="en-US" baseline="0" dirty="0" smtClean="0"/>
              <a:t>So, automatic redelivery (when we just try once again to execute the same action) helps to fix errors related to temporary network lags or DB unavailability.</a:t>
            </a:r>
          </a:p>
          <a:p>
            <a:r>
              <a:rPr lang="en-US" baseline="0" dirty="0" smtClean="0"/>
              <a:t>Also High Availability helps to hide server failure</a:t>
            </a:r>
            <a:r>
              <a:rPr lang="ru-RU" baseline="0" dirty="0" smtClean="0"/>
              <a:t>, </a:t>
            </a:r>
            <a:r>
              <a:rPr lang="en-US" baseline="0" dirty="0" smtClean="0"/>
              <a:t>assigning the request handling to another (alive) server</a:t>
            </a:r>
            <a:r>
              <a:rPr lang="ru-RU" baseline="0" dirty="0" smtClean="0"/>
              <a:t>.</a:t>
            </a:r>
          </a:p>
          <a:p>
            <a:r>
              <a:rPr lang="en-US" baseline="0" dirty="0" smtClean="0"/>
              <a:t>Manual fix on the other side, requires human work and special attention to each found error, when automatic redelivery can’t help.</a:t>
            </a:r>
          </a:p>
        </p:txBody>
      </p:sp>
      <p:sp>
        <p:nvSpPr>
          <p:cNvPr id="4" name="Номер слайда 3"/>
          <p:cNvSpPr>
            <a:spLocks noGrp="1"/>
          </p:cNvSpPr>
          <p:nvPr>
            <p:ph type="sldNum" sz="quarter" idx="10"/>
          </p:nvPr>
        </p:nvSpPr>
        <p:spPr/>
        <p:txBody>
          <a:bodyPr/>
          <a:lstStyle/>
          <a:p>
            <a:fld id="{7AE90029-A909-AD4E-9775-A0D64990AD22}" type="slidenum">
              <a:rPr lang="en-US" smtClean="0"/>
              <a:pPr/>
              <a:t>22</a:t>
            </a:fld>
            <a:endParaRPr lang="en-US"/>
          </a:p>
        </p:txBody>
      </p:sp>
    </p:spTree>
    <p:extLst>
      <p:ext uri="{BB962C8B-B14F-4D97-AF65-F5344CB8AC3E}">
        <p14:creationId xmlns:p14="http://schemas.microsoft.com/office/powerpoint/2010/main" val="41307211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Automatic redelivery</a:t>
            </a:r>
            <a:r>
              <a:rPr lang="en-US" baseline="0" dirty="0" smtClean="0"/>
              <a:t> is indeed very powerful tool.</a:t>
            </a:r>
            <a:endParaRPr lang="en-US" dirty="0" smtClean="0"/>
          </a:p>
          <a:p>
            <a:r>
              <a:rPr lang="en-US" dirty="0" smtClean="0"/>
              <a:t>It is best suited for </a:t>
            </a:r>
            <a:r>
              <a:rPr lang="en-US" dirty="0" err="1" smtClean="0"/>
              <a:t>async</a:t>
            </a:r>
            <a:r>
              <a:rPr lang="en-US" dirty="0" smtClean="0"/>
              <a:t> messages.</a:t>
            </a:r>
            <a:r>
              <a:rPr lang="en-US" baseline="0" dirty="0" smtClean="0"/>
              <a:t> In this case on middleware storage called broker comes request from client that is placed into Queue1</a:t>
            </a:r>
            <a:endParaRPr lang="en-US"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23</a:t>
            </a:fld>
            <a:endParaRPr lang="en-US"/>
          </a:p>
        </p:txBody>
      </p:sp>
    </p:spTree>
    <p:extLst>
      <p:ext uri="{BB962C8B-B14F-4D97-AF65-F5344CB8AC3E}">
        <p14:creationId xmlns:p14="http://schemas.microsoft.com/office/powerpoint/2010/main" val="11352264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Consumer read the message and tries to process it</a:t>
            </a:r>
            <a:endParaRPr lang="en-US"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24</a:t>
            </a:fld>
            <a:endParaRPr lang="en-US"/>
          </a:p>
        </p:txBody>
      </p:sp>
    </p:spTree>
    <p:extLst>
      <p:ext uri="{BB962C8B-B14F-4D97-AF65-F5344CB8AC3E}">
        <p14:creationId xmlns:p14="http://schemas.microsoft.com/office/powerpoint/2010/main" val="36948291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If the processing was unsuccessful, action is executed again and again, up to X attempts</a:t>
            </a:r>
            <a:endParaRPr lang="en-US"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25</a:t>
            </a:fld>
            <a:endParaRPr lang="en-US"/>
          </a:p>
        </p:txBody>
      </p:sp>
    </p:spTree>
    <p:extLst>
      <p:ext uri="{BB962C8B-B14F-4D97-AF65-F5344CB8AC3E}">
        <p14:creationId xmlns:p14="http://schemas.microsoft.com/office/powerpoint/2010/main" val="11144817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If all the attempts to redeliver failed, then message goes to special queue called DLQ</a:t>
            </a:r>
            <a:endParaRPr lang="en-US"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26</a:t>
            </a:fld>
            <a:endParaRPr lang="en-US"/>
          </a:p>
        </p:txBody>
      </p:sp>
    </p:spTree>
    <p:extLst>
      <p:ext uri="{BB962C8B-B14F-4D97-AF65-F5344CB8AC3E}">
        <p14:creationId xmlns:p14="http://schemas.microsoft.com/office/powerpoint/2010/main" val="12093654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This queue</a:t>
            </a:r>
            <a:r>
              <a:rPr lang="en-US" baseline="0" dirty="0" smtClean="0"/>
              <a:t> is monitored by support team and who see the issue and tries to fix it</a:t>
            </a:r>
            <a:endParaRPr lang="en-US"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27</a:t>
            </a:fld>
            <a:endParaRPr lang="en-US"/>
          </a:p>
        </p:txBody>
      </p:sp>
    </p:spTree>
    <p:extLst>
      <p:ext uri="{BB962C8B-B14F-4D97-AF65-F5344CB8AC3E}">
        <p14:creationId xmlns:p14="http://schemas.microsoft.com/office/powerpoint/2010/main" val="2327791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Support team changes</a:t>
            </a:r>
            <a:r>
              <a:rPr lang="en-US" baseline="0" dirty="0" smtClean="0"/>
              <a:t> the message or the state of system. And then sends the message back to Queue1 and the whole cycle starts once again</a:t>
            </a:r>
            <a:endParaRPr lang="en-US"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28</a:t>
            </a:fld>
            <a:endParaRPr lang="en-US"/>
          </a:p>
        </p:txBody>
      </p:sp>
    </p:spTree>
    <p:extLst>
      <p:ext uri="{BB962C8B-B14F-4D97-AF65-F5344CB8AC3E}">
        <p14:creationId xmlns:p14="http://schemas.microsoft.com/office/powerpoint/2010/main" val="3596040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baseline="0" dirty="0" smtClean="0"/>
              <a:t>One more good point in ensuring reliability of a system is failover.</a:t>
            </a:r>
          </a:p>
          <a:p>
            <a:r>
              <a:rPr lang="en-US" baseline="0" dirty="0" smtClean="0"/>
              <a:t>For failover we use number 2. Each application or storage exists on production in </a:t>
            </a:r>
            <a:r>
              <a:rPr lang="en-US" b="1" baseline="0" dirty="0" smtClean="0"/>
              <a:t>two</a:t>
            </a:r>
            <a:r>
              <a:rPr lang="en-US" baseline="0" dirty="0" smtClean="0"/>
              <a:t> instances. And this relates to everything!</a:t>
            </a:r>
          </a:p>
          <a:p>
            <a:r>
              <a:rPr lang="en-US" baseline="0" dirty="0" smtClean="0"/>
              <a:t>In front of tomcat we have amazon balancer to distribute the load and exclude one tomcat instance if it fails, redirecting all user requests to second instance</a:t>
            </a:r>
          </a:p>
          <a:p>
            <a:r>
              <a:rPr lang="en-US" baseline="0" dirty="0" smtClean="0"/>
              <a:t>Scheduled activities that we run at fixed time should happen only once at a given time and we can’t explicitly turn it off on one instance of application, because if the instance with enabled jobs fails, we loose the scheduled activities. But quartz clustering feature allows to do failover – if application instance crashes, second instance will start running those scheduled activities</a:t>
            </a:r>
          </a:p>
          <a:p>
            <a:r>
              <a:rPr lang="en-US" baseline="0" dirty="0" smtClean="0"/>
              <a:t>Also there are cases when for example, we need to read file from ftp, process it and delete, but do this only once. And if we implement this consumer, it will run inside two application instances and start consuming the same file in parallel, what is not what we want. But if we implement consumer using Camel, it has a nice feature that allows an application to register in centralized service like zookeeper and enable routes that become active and consuming on one host only</a:t>
            </a:r>
            <a:endParaRPr lang="ru-RU" baseline="0"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29</a:t>
            </a:fld>
            <a:endParaRPr lang="en-US"/>
          </a:p>
        </p:txBody>
      </p:sp>
    </p:spTree>
    <p:extLst>
      <p:ext uri="{BB962C8B-B14F-4D97-AF65-F5344CB8AC3E}">
        <p14:creationId xmlns:p14="http://schemas.microsoft.com/office/powerpoint/2010/main" val="1782101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FontTx/>
              <a:buNone/>
            </a:pPr>
            <a:r>
              <a:rPr lang="en-US" dirty="0" smtClean="0"/>
              <a:t>On</a:t>
            </a:r>
            <a:r>
              <a:rPr lang="en-US" baseline="0" dirty="0" smtClean="0"/>
              <a:t> this slide you can see the tech stack we are using on a project.</a:t>
            </a:r>
          </a:p>
          <a:p>
            <a:pPr marL="0" indent="0">
              <a:buFontTx/>
              <a:buNone/>
            </a:pPr>
            <a:r>
              <a:rPr lang="en-US" baseline="0" dirty="0" smtClean="0"/>
              <a:t>Key note here is that though </a:t>
            </a:r>
            <a:r>
              <a:rPr lang="en-US" baseline="0" dirty="0" err="1" smtClean="0"/>
              <a:t>microservices</a:t>
            </a:r>
            <a:r>
              <a:rPr lang="en-US" baseline="0" dirty="0" smtClean="0"/>
              <a:t> support and encourage polyglot persistence, polyglot platform (use other </a:t>
            </a:r>
            <a:r>
              <a:rPr lang="en-US" baseline="0" dirty="0" err="1" smtClean="0"/>
              <a:t>langs</a:t>
            </a:r>
            <a:r>
              <a:rPr lang="en-US" baseline="0" dirty="0" smtClean="0"/>
              <a:t> that suit better), polyglot pretty everything, we strive to have core technologies unified. So we do not use anything except java, we have only one build tool – </a:t>
            </a:r>
            <a:r>
              <a:rPr lang="en-US" baseline="0" dirty="0" err="1" smtClean="0"/>
              <a:t>gradle</a:t>
            </a:r>
            <a:r>
              <a:rPr lang="en-US" baseline="0" dirty="0" smtClean="0"/>
              <a:t>, deploy on tomcat only etc. We use one deploy tool, one monitoring tool, one log collecting tool. This helps to ensure we do not have duplication of tools that would require doubled IT support. This helps to ensure we have expertise – maybe not wide covering several similar tools, but narrow – specializing in one tool.</a:t>
            </a:r>
          </a:p>
          <a:p>
            <a:pPr marL="0" indent="0">
              <a:buFontTx/>
              <a:buNone/>
            </a:pPr>
            <a:r>
              <a:rPr lang="en-US" baseline="0" dirty="0" smtClean="0"/>
              <a:t>Event for persistence and integration (in the middle column of slide), project feels free to choose type of storage that suits better (be it document storage, file storage or search engine), but within the type of storage, there is only one approved option.</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30</a:t>
            </a:fld>
            <a:endParaRPr lang="en-US"/>
          </a:p>
        </p:txBody>
      </p:sp>
    </p:spTree>
    <p:extLst>
      <p:ext uri="{BB962C8B-B14F-4D97-AF65-F5344CB8AC3E}">
        <p14:creationId xmlns:p14="http://schemas.microsoft.com/office/powerpoint/2010/main" val="4113613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baseline="0" dirty="0" smtClean="0"/>
              <a:t>First thing that is different – it is oriented</a:t>
            </a:r>
          </a:p>
          <a:p>
            <a:pPr marL="0" marR="0" indent="0" algn="l" defTabSz="342900" rtl="0" eaLnBrk="1" fontAlgn="auto" latinLnBrk="0" hangingPunct="1">
              <a:lnSpc>
                <a:spcPct val="100000"/>
              </a:lnSpc>
              <a:spcBef>
                <a:spcPts val="0"/>
              </a:spcBef>
              <a:spcAft>
                <a:spcPts val="0"/>
              </a:spcAft>
              <a:buClrTx/>
              <a:buSzTx/>
              <a:buFontTx/>
              <a:buNone/>
              <a:tabLst/>
              <a:defRPr/>
            </a:pPr>
            <a:r>
              <a:rPr lang="en-US" baseline="0" dirty="0" smtClean="0"/>
              <a:t>Separate services are created for different customer needs. They are created by separate teams, and each team is responsible for its own one. Including production support.</a:t>
            </a:r>
          </a:p>
          <a:p>
            <a:r>
              <a:rPr lang="en-US" baseline="0" dirty="0" smtClean="0"/>
              <a:t>With traditional approach team split into those who works with database,  business logic level, frontend level and so on.</a:t>
            </a:r>
          </a:p>
          <a:p>
            <a:r>
              <a:rPr lang="en-US" baseline="0" dirty="0" smtClean="0"/>
              <a:t>With </a:t>
            </a:r>
            <a:r>
              <a:rPr lang="en-US" baseline="0" dirty="0" err="1" smtClean="0"/>
              <a:t>microservices</a:t>
            </a:r>
            <a:r>
              <a:rPr lang="en-US" baseline="0" dirty="0" smtClean="0"/>
              <a:t> approach, because service most often is pretty simple itself, developer has to work on all layers and understand the business of customer and this particular service.</a:t>
            </a:r>
          </a:p>
          <a:p>
            <a:r>
              <a:rPr lang="en-US" baseline="0" dirty="0" smtClean="0"/>
              <a:t>Different issues raised on production, force team to create additional tools and applications to help to diagnose and maintain product. In our case, we created completely new additional application that was not even planned but helped us with support</a:t>
            </a:r>
            <a:endParaRPr lang="ru-RU" baseline="0"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4</a:t>
            </a:fld>
            <a:endParaRPr lang="en-US"/>
          </a:p>
        </p:txBody>
      </p:sp>
    </p:spTree>
    <p:extLst>
      <p:ext uri="{BB962C8B-B14F-4D97-AF65-F5344CB8AC3E}">
        <p14:creationId xmlns:p14="http://schemas.microsoft.com/office/powerpoint/2010/main" val="35329277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16 applications / services</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31</a:t>
            </a:fld>
            <a:endParaRPr lang="en-US"/>
          </a:p>
        </p:txBody>
      </p:sp>
    </p:spTree>
    <p:extLst>
      <p:ext uri="{BB962C8B-B14F-4D97-AF65-F5344CB8AC3E}">
        <p14:creationId xmlns:p14="http://schemas.microsoft.com/office/powerpoint/2010/main" val="2249732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Tx/>
              <a:buChar char="-"/>
            </a:pPr>
            <a:r>
              <a:rPr lang="en-US" dirty="0" smtClean="0"/>
              <a:t>System is too big</a:t>
            </a:r>
          </a:p>
          <a:p>
            <a:pPr marL="514350" lvl="1" indent="-171450">
              <a:buFontTx/>
              <a:buChar char="-"/>
            </a:pPr>
            <a:r>
              <a:rPr lang="en-US" dirty="0" smtClean="0"/>
              <a:t>and it just does not fit on one</a:t>
            </a:r>
            <a:r>
              <a:rPr lang="en-US" baseline="0" dirty="0" smtClean="0"/>
              <a:t> server</a:t>
            </a:r>
            <a:endParaRPr lang="ru-RU" dirty="0" smtClean="0"/>
          </a:p>
          <a:p>
            <a:pPr marL="171450" lvl="0" indent="-171450">
              <a:buFontTx/>
              <a:buChar char="-"/>
            </a:pPr>
            <a:r>
              <a:rPr lang="en-US" dirty="0" smtClean="0"/>
              <a:t>Team is too big</a:t>
            </a:r>
            <a:endParaRPr lang="ru-RU" baseline="0" dirty="0" smtClean="0"/>
          </a:p>
          <a:p>
            <a:pPr marL="628650" lvl="1" indent="-171450">
              <a:buFontTx/>
              <a:buChar char="-"/>
            </a:pPr>
            <a:r>
              <a:rPr lang="en-US" baseline="0" dirty="0" smtClean="0"/>
              <a:t>And distributed</a:t>
            </a:r>
            <a:endParaRPr lang="ru-RU" dirty="0" smtClean="0"/>
          </a:p>
          <a:p>
            <a:pPr marL="171450" indent="-171450">
              <a:buFontTx/>
              <a:buChar char="-"/>
            </a:pPr>
            <a:r>
              <a:rPr lang="en-US" dirty="0" smtClean="0"/>
              <a:t>System is</a:t>
            </a:r>
            <a:r>
              <a:rPr lang="en-US" baseline="0" dirty="0" smtClean="0"/>
              <a:t> too complicated</a:t>
            </a:r>
            <a:endParaRPr lang="ru-RU" dirty="0" smtClean="0"/>
          </a:p>
          <a:p>
            <a:pPr marL="628650" lvl="1" indent="-171450">
              <a:buFontTx/>
              <a:buChar char="-"/>
            </a:pPr>
            <a:r>
              <a:rPr lang="en-US" dirty="0" smtClean="0"/>
              <a:t>Complicated to understand</a:t>
            </a:r>
            <a:endParaRPr lang="ru-RU" dirty="0" smtClean="0"/>
          </a:p>
          <a:p>
            <a:pPr marL="628650" lvl="1" indent="-171450">
              <a:buFontTx/>
              <a:buChar char="-"/>
            </a:pPr>
            <a:r>
              <a:rPr lang="en-US" dirty="0" smtClean="0"/>
              <a:t>Complicated to develop</a:t>
            </a:r>
            <a:endParaRPr lang="ru-RU" dirty="0" smtClean="0"/>
          </a:p>
          <a:p>
            <a:pPr marL="628650" lvl="1" indent="-171450">
              <a:buFontTx/>
              <a:buChar char="-"/>
            </a:pPr>
            <a:r>
              <a:rPr lang="en-US" dirty="0" smtClean="0"/>
              <a:t>Complicated to deploy</a:t>
            </a:r>
            <a:endParaRPr lang="ru-RU" dirty="0" smtClean="0"/>
          </a:p>
          <a:p>
            <a:pPr marL="628650" lvl="1" indent="-171450">
              <a:buFontTx/>
              <a:buChar char="-"/>
            </a:pPr>
            <a:endParaRPr lang="ru-RU" dirty="0" smtClean="0"/>
          </a:p>
          <a:p>
            <a:pPr marL="457200" lvl="1" indent="0">
              <a:buFontTx/>
              <a:buNone/>
            </a:pPr>
            <a:r>
              <a:rPr lang="en-US" dirty="0" smtClean="0"/>
              <a:t>In this case splitting</a:t>
            </a:r>
            <a:r>
              <a:rPr lang="en-US" baseline="0" dirty="0" smtClean="0"/>
              <a:t> it into services won’t solve the complexity problem but allows to abstract away</a:t>
            </a:r>
            <a:endParaRPr lang="ru-RU" dirty="0" smtClean="0"/>
          </a:p>
          <a:p>
            <a:pPr marL="171450" lvl="0" indent="-171450">
              <a:buFontTx/>
              <a:buChar char="-"/>
            </a:pPr>
            <a:r>
              <a:rPr lang="en-US" dirty="0" smtClean="0"/>
              <a:t>System is too new</a:t>
            </a:r>
            <a:endParaRPr lang="ru-RU" baseline="0" dirty="0" smtClean="0"/>
          </a:p>
          <a:p>
            <a:pPr marL="628650" lvl="1" indent="-171450">
              <a:buFontTx/>
              <a:buChar char="-"/>
            </a:pPr>
            <a:r>
              <a:rPr lang="en-US" baseline="0" dirty="0" smtClean="0"/>
              <a:t>Allows to isolate legacy applications as more </a:t>
            </a:r>
            <a:r>
              <a:rPr lang="en-US" baseline="0" dirty="0" err="1" smtClean="0"/>
              <a:t>microservices</a:t>
            </a:r>
            <a:endParaRPr lang="ru-RU" baseline="0" dirty="0" smtClean="0"/>
          </a:p>
          <a:p>
            <a:pPr marL="1085850" lvl="2" indent="-171450">
              <a:buFontTx/>
              <a:buChar char="-"/>
            </a:pPr>
            <a:r>
              <a:rPr lang="en-US" baseline="0" dirty="0" smtClean="0"/>
              <a:t>That’s how our product </a:t>
            </a:r>
            <a:r>
              <a:rPr lang="en-US" baseline="0" smtClean="0"/>
              <a:t>was born</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32</a:t>
            </a:fld>
            <a:endParaRPr lang="en-US"/>
          </a:p>
        </p:txBody>
      </p:sp>
    </p:spTree>
    <p:extLst>
      <p:ext uri="{BB962C8B-B14F-4D97-AF65-F5344CB8AC3E}">
        <p14:creationId xmlns:p14="http://schemas.microsoft.com/office/powerpoint/2010/main" val="15782995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pPr/>
              <a:t>33</a:t>
            </a:fld>
            <a:endParaRPr lang="en-US"/>
          </a:p>
        </p:txBody>
      </p:sp>
    </p:spTree>
    <p:extLst>
      <p:ext uri="{BB962C8B-B14F-4D97-AF65-F5344CB8AC3E}">
        <p14:creationId xmlns:p14="http://schemas.microsoft.com/office/powerpoint/2010/main" val="13477119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7AE90029-A909-AD4E-9775-A0D64990AD22}" type="slidenum">
              <a:rPr lang="en-US" smtClean="0"/>
              <a:pPr/>
              <a:t>34</a:t>
            </a:fld>
            <a:endParaRPr lang="en-US"/>
          </a:p>
        </p:txBody>
      </p:sp>
    </p:spTree>
    <p:extLst>
      <p:ext uri="{BB962C8B-B14F-4D97-AF65-F5344CB8AC3E}">
        <p14:creationId xmlns:p14="http://schemas.microsoft.com/office/powerpoint/2010/main" val="374075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Infrastructure for </a:t>
            </a:r>
            <a:r>
              <a:rPr lang="en-US" dirty="0" err="1" smtClean="0"/>
              <a:t>microservices</a:t>
            </a:r>
            <a:r>
              <a:rPr lang="en-US" dirty="0" smtClean="0"/>
              <a:t>, due to its distributed nature, plays important role.</a:t>
            </a:r>
          </a:p>
          <a:p>
            <a:r>
              <a:rPr lang="en-US" baseline="0" dirty="0" smtClean="0"/>
              <a:t>It’s practical to have several separate environments – for development, testing, production. At the same time, infrastructure of those </a:t>
            </a:r>
            <a:r>
              <a:rPr lang="en-US" baseline="0" dirty="0" err="1" smtClean="0"/>
              <a:t>envs</a:t>
            </a:r>
            <a:r>
              <a:rPr lang="en-US" baseline="0" dirty="0" smtClean="0"/>
              <a:t> should be aligned and be similar if not the same. This means the same OS, java version, application server. This will help to avoid many different strange and hard to diagnose issues because of environment differences.</a:t>
            </a:r>
          </a:p>
          <a:p>
            <a:r>
              <a:rPr lang="en-US" baseline="0" dirty="0" smtClean="0"/>
              <a:t>As there are many rather small services, chance one of them goes down is bigger than for one huge application. And when it happens, we’d like to know it so the monitoring is must have.</a:t>
            </a:r>
          </a:p>
          <a:p>
            <a:r>
              <a:rPr lang="en-US" baseline="0" dirty="0" smtClean="0"/>
              <a:t>And environment set up and deploy should be automated as much as possible</a:t>
            </a:r>
          </a:p>
        </p:txBody>
      </p:sp>
      <p:sp>
        <p:nvSpPr>
          <p:cNvPr id="4" name="Номер слайда 3"/>
          <p:cNvSpPr>
            <a:spLocks noGrp="1"/>
          </p:cNvSpPr>
          <p:nvPr>
            <p:ph type="sldNum" sz="quarter" idx="10"/>
          </p:nvPr>
        </p:nvSpPr>
        <p:spPr/>
        <p:txBody>
          <a:bodyPr/>
          <a:lstStyle/>
          <a:p>
            <a:fld id="{7AE90029-A909-AD4E-9775-A0D64990AD22}" type="slidenum">
              <a:rPr lang="en-US" smtClean="0"/>
              <a:pPr/>
              <a:t>5</a:t>
            </a:fld>
            <a:endParaRPr lang="en-US"/>
          </a:p>
        </p:txBody>
      </p:sp>
    </p:spTree>
    <p:extLst>
      <p:ext uri="{BB962C8B-B14F-4D97-AF65-F5344CB8AC3E}">
        <p14:creationId xmlns:p14="http://schemas.microsoft.com/office/powerpoint/2010/main" val="41234195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Automation is so important for </a:t>
            </a:r>
            <a:r>
              <a:rPr lang="en-US" dirty="0" err="1" smtClean="0"/>
              <a:t>microservices</a:t>
            </a:r>
            <a:r>
              <a:rPr lang="en-US" baseline="0" dirty="0" smtClean="0"/>
              <a:t> because of amount of services and their deployment complexity</a:t>
            </a:r>
            <a:r>
              <a:rPr lang="ru-RU" baseline="0" dirty="0" smtClean="0"/>
              <a:t>.</a:t>
            </a:r>
          </a:p>
          <a:p>
            <a:r>
              <a:rPr lang="en-US" baseline="0" dirty="0" smtClean="0"/>
              <a:t>Our team uses following practices</a:t>
            </a:r>
            <a:r>
              <a:rPr lang="ru-RU" baseline="0" dirty="0" smtClean="0"/>
              <a:t>:</a:t>
            </a:r>
            <a:endParaRPr lang="en-US" baseline="0" dirty="0" smtClean="0"/>
          </a:p>
          <a:p>
            <a:pPr marL="171450" marR="0" indent="-171450" algn="l" defTabSz="342900" rtl="0" eaLnBrk="1" fontAlgn="auto" latinLnBrk="0" hangingPunct="1">
              <a:lnSpc>
                <a:spcPct val="100000"/>
              </a:lnSpc>
              <a:spcBef>
                <a:spcPts val="0"/>
              </a:spcBef>
              <a:spcAft>
                <a:spcPts val="0"/>
              </a:spcAft>
              <a:buClrTx/>
              <a:buSzTx/>
              <a:buFontTx/>
              <a:buChar char="-"/>
              <a:tabLst/>
              <a:defRPr/>
            </a:pPr>
            <a:r>
              <a:rPr lang="en-US" baseline="0" dirty="0" smtClean="0"/>
              <a:t>Database structures are created and changed evolutionary, according to demands of currently deployed application</a:t>
            </a:r>
            <a:r>
              <a:rPr lang="ru-RU" baseline="0" dirty="0" smtClean="0"/>
              <a:t>. </a:t>
            </a:r>
            <a:r>
              <a:rPr lang="en-US" baseline="0" dirty="0" smtClean="0"/>
              <a:t>Each time, during deploy, new portion of scripts (we are using such tool as </a:t>
            </a:r>
            <a:r>
              <a:rPr lang="en-US" baseline="0" dirty="0" err="1" smtClean="0"/>
              <a:t>liquibase</a:t>
            </a:r>
            <a:r>
              <a:rPr lang="en-US" baseline="0" dirty="0" smtClean="0"/>
              <a:t>) runs over database</a:t>
            </a:r>
            <a:r>
              <a:rPr lang="ru-RU" baseline="0" dirty="0" smtClean="0"/>
              <a:t>.</a:t>
            </a:r>
            <a:endParaRPr lang="en-US" baseline="0" dirty="0" smtClean="0"/>
          </a:p>
          <a:p>
            <a:pPr marL="171450" marR="0" indent="-171450" algn="l" defTabSz="342900" rtl="0" eaLnBrk="1" fontAlgn="auto" latinLnBrk="0" hangingPunct="1">
              <a:lnSpc>
                <a:spcPct val="100000"/>
              </a:lnSpc>
              <a:spcBef>
                <a:spcPts val="0"/>
              </a:spcBef>
              <a:spcAft>
                <a:spcPts val="0"/>
              </a:spcAft>
              <a:buClrTx/>
              <a:buSzTx/>
              <a:buFontTx/>
              <a:buChar char="-"/>
              <a:tabLst/>
              <a:defRPr/>
            </a:pPr>
            <a:r>
              <a:rPr lang="en-US" baseline="0" dirty="0" smtClean="0"/>
              <a:t>But already existing data in database should be migrated too. We need to transform them according to changed database tables – and we write either </a:t>
            </a:r>
            <a:r>
              <a:rPr lang="en-US" baseline="0" dirty="0" err="1" smtClean="0"/>
              <a:t>liquibase</a:t>
            </a:r>
            <a:r>
              <a:rPr lang="en-US" baseline="0" dirty="0" smtClean="0"/>
              <a:t> scripts to do data migration or separate run-and-throw-away java tool</a:t>
            </a:r>
            <a:endParaRPr lang="ru-RU" baseline="0" dirty="0" smtClean="0"/>
          </a:p>
          <a:p>
            <a:pPr marL="171450" indent="-171450">
              <a:buFontTx/>
              <a:buChar char="-"/>
            </a:pPr>
            <a:r>
              <a:rPr lang="en-US" baseline="0" dirty="0" smtClean="0"/>
              <a:t>The whole lifecycle is automated using CI server (Jenkins in our case).</a:t>
            </a:r>
          </a:p>
          <a:p>
            <a:pPr marL="514350" lvl="1" indent="-171450">
              <a:buFontTx/>
              <a:buChar char="-"/>
            </a:pPr>
            <a:r>
              <a:rPr lang="en-US" baseline="0" dirty="0" smtClean="0"/>
              <a:t>Jenkins always checks application can compile and pass tests. </a:t>
            </a:r>
          </a:p>
          <a:p>
            <a:pPr marL="514350" lvl="1" indent="-171450">
              <a:buFontTx/>
              <a:buChar char="-"/>
            </a:pPr>
            <a:r>
              <a:rPr lang="en-US" baseline="0" dirty="0" smtClean="0"/>
              <a:t>Helps to release application and place it in </a:t>
            </a:r>
            <a:r>
              <a:rPr lang="en-US" baseline="0" dirty="0" err="1" smtClean="0"/>
              <a:t>artifactory</a:t>
            </a:r>
            <a:endParaRPr lang="en-US" baseline="0" dirty="0" smtClean="0"/>
          </a:p>
          <a:p>
            <a:pPr marL="514350" lvl="1" indent="-171450">
              <a:buFontTx/>
              <a:buChar char="-"/>
            </a:pPr>
            <a:r>
              <a:rPr lang="en-US" baseline="0" dirty="0" smtClean="0"/>
              <a:t>Then, using chef scripts, deploy final application version on integration environment to check integration</a:t>
            </a:r>
            <a:r>
              <a:rPr lang="ru-RU" baseline="0" dirty="0" smtClean="0"/>
              <a:t>.</a:t>
            </a:r>
            <a:endParaRPr lang="en-US" baseline="0" dirty="0" smtClean="0"/>
          </a:p>
          <a:p>
            <a:pPr marL="514350" lvl="1" indent="-171450">
              <a:buFontTx/>
              <a:buChar char="-"/>
            </a:pPr>
            <a:r>
              <a:rPr lang="en-US" baseline="0" dirty="0" smtClean="0"/>
              <a:t>Last part installed application is verified using automated user acceptance testing</a:t>
            </a:r>
          </a:p>
          <a:p>
            <a:pPr marL="171450" lvl="0" indent="-171450">
              <a:buFontTx/>
              <a:buChar char="-"/>
            </a:pPr>
            <a:r>
              <a:rPr lang="en-US" baseline="0" dirty="0" smtClean="0"/>
              <a:t>Each this step is triggered by hitting one button only</a:t>
            </a:r>
          </a:p>
        </p:txBody>
      </p:sp>
      <p:sp>
        <p:nvSpPr>
          <p:cNvPr id="4" name="Номер слайда 3"/>
          <p:cNvSpPr>
            <a:spLocks noGrp="1"/>
          </p:cNvSpPr>
          <p:nvPr>
            <p:ph type="sldNum" sz="quarter" idx="10"/>
          </p:nvPr>
        </p:nvSpPr>
        <p:spPr/>
        <p:txBody>
          <a:bodyPr/>
          <a:lstStyle/>
          <a:p>
            <a:fld id="{7AE90029-A909-AD4E-9775-A0D64990AD22}" type="slidenum">
              <a:rPr lang="en-US" smtClean="0"/>
              <a:pPr/>
              <a:t>6</a:t>
            </a:fld>
            <a:endParaRPr lang="en-US"/>
          </a:p>
        </p:txBody>
      </p:sp>
    </p:spTree>
    <p:extLst>
      <p:ext uri="{BB962C8B-B14F-4D97-AF65-F5344CB8AC3E}">
        <p14:creationId xmlns:p14="http://schemas.microsoft.com/office/powerpoint/2010/main" val="42862430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We took a look at how to organize teams and infrastructure.</a:t>
            </a:r>
          </a:p>
          <a:p>
            <a:r>
              <a:rPr lang="en-US" baseline="0" dirty="0" smtClean="0"/>
              <a:t>Let’s take a look at something called decentralization of data</a:t>
            </a:r>
            <a:endParaRPr lang="en-US"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7</a:t>
            </a:fld>
            <a:endParaRPr lang="en-US"/>
          </a:p>
        </p:txBody>
      </p:sp>
    </p:spTree>
    <p:extLst>
      <p:ext uri="{BB962C8B-B14F-4D97-AF65-F5344CB8AC3E}">
        <p14:creationId xmlns:p14="http://schemas.microsoft.com/office/powerpoint/2010/main" val="2010933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Each </a:t>
            </a:r>
            <a:r>
              <a:rPr lang="en-US" dirty="0" err="1" smtClean="0"/>
              <a:t>microservice</a:t>
            </a:r>
            <a:r>
              <a:rPr lang="en-US" dirty="0" smtClean="0"/>
              <a:t> can use its own storage</a:t>
            </a:r>
            <a:r>
              <a:rPr lang="en-US" baseline="0" dirty="0" smtClean="0"/>
              <a:t> and own kind of storage, the one that fits </a:t>
            </a:r>
            <a:r>
              <a:rPr lang="en-US" baseline="0" dirty="0" err="1" smtClean="0"/>
              <a:t>microservice</a:t>
            </a:r>
            <a:r>
              <a:rPr lang="en-US" baseline="0" dirty="0" smtClean="0"/>
              <a:t> needs better.</a:t>
            </a:r>
          </a:p>
          <a:p>
            <a:r>
              <a:rPr lang="en-US" baseline="0" dirty="0" smtClean="0"/>
              <a:t>Also the thing called as Polyglot Persistence is welcomed. With polyglot persistence different parts of information is distributed between separate databases. </a:t>
            </a:r>
          </a:p>
          <a:p>
            <a:r>
              <a:rPr lang="en-US" baseline="0" dirty="0" smtClean="0"/>
              <a:t>In our case, author articles (which are complex documents) are stored in object storage (</a:t>
            </a:r>
            <a:r>
              <a:rPr lang="en-US" baseline="0" dirty="0" err="1" smtClean="0"/>
              <a:t>MongoDB</a:t>
            </a:r>
            <a:r>
              <a:rPr lang="en-US" baseline="0" dirty="0" smtClean="0"/>
              <a:t>) and orders we store in transactional relational storage (</a:t>
            </a:r>
            <a:r>
              <a:rPr lang="en-US" baseline="0" dirty="0" err="1" smtClean="0"/>
              <a:t>PostgreSQL</a:t>
            </a:r>
            <a:r>
              <a:rPr lang="en-US" baseline="0" dirty="0" smtClean="0"/>
              <a:t>) which is better suited for transactions and reporting</a:t>
            </a:r>
            <a:r>
              <a:rPr lang="ru-RU" baseline="0" dirty="0" smtClean="0"/>
              <a:t>.</a:t>
            </a:r>
            <a:endParaRPr lang="en-US" baseline="0" dirty="0" smtClean="0"/>
          </a:p>
          <a:p>
            <a:r>
              <a:rPr lang="en-US" baseline="0" dirty="0" smtClean="0"/>
              <a:t>The most important concept, shown on this slide – client of </a:t>
            </a:r>
            <a:r>
              <a:rPr lang="en-US" baseline="0" dirty="0" err="1" smtClean="0"/>
              <a:t>microservice</a:t>
            </a:r>
            <a:r>
              <a:rPr lang="en-US" baseline="0" dirty="0" smtClean="0"/>
              <a:t> never gets access to database directly. Instead it uses API exposed by </a:t>
            </a:r>
            <a:r>
              <a:rPr lang="en-US" baseline="0" dirty="0" err="1" smtClean="0"/>
              <a:t>microservice</a:t>
            </a:r>
            <a:r>
              <a:rPr lang="en-US" baseline="0" dirty="0" smtClean="0"/>
              <a:t> (most often it is REST).</a:t>
            </a:r>
            <a:endParaRPr lang="ru-RU" baseline="0"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8</a:t>
            </a:fld>
            <a:endParaRPr lang="en-US"/>
          </a:p>
        </p:txBody>
      </p:sp>
    </p:spTree>
    <p:extLst>
      <p:ext uri="{BB962C8B-B14F-4D97-AF65-F5344CB8AC3E}">
        <p14:creationId xmlns:p14="http://schemas.microsoft.com/office/powerpoint/2010/main" val="3901286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We briefly touched this on </a:t>
            </a:r>
            <a:r>
              <a:rPr lang="en-US" dirty="0" err="1" smtClean="0"/>
              <a:t>prev</a:t>
            </a:r>
            <a:r>
              <a:rPr lang="en-US" dirty="0" smtClean="0"/>
              <a:t> slide, but let’s take a close look at how </a:t>
            </a:r>
            <a:r>
              <a:rPr lang="en-US" dirty="0" err="1" smtClean="0"/>
              <a:t>microservices</a:t>
            </a:r>
            <a:r>
              <a:rPr lang="en-US" dirty="0" smtClean="0"/>
              <a:t> interact with each other</a:t>
            </a:r>
          </a:p>
        </p:txBody>
      </p:sp>
      <p:sp>
        <p:nvSpPr>
          <p:cNvPr id="4" name="Номер слайда 3"/>
          <p:cNvSpPr>
            <a:spLocks noGrp="1"/>
          </p:cNvSpPr>
          <p:nvPr>
            <p:ph type="sldNum" sz="quarter" idx="10"/>
          </p:nvPr>
        </p:nvSpPr>
        <p:spPr/>
        <p:txBody>
          <a:bodyPr/>
          <a:lstStyle/>
          <a:p>
            <a:fld id="{7AE90029-A909-AD4E-9775-A0D64990AD22}" type="slidenum">
              <a:rPr lang="en-US" smtClean="0"/>
              <a:pPr/>
              <a:t>9</a:t>
            </a:fld>
            <a:endParaRPr lang="en-US"/>
          </a:p>
        </p:txBody>
      </p:sp>
    </p:spTree>
    <p:extLst>
      <p:ext uri="{BB962C8B-B14F-4D97-AF65-F5344CB8AC3E}">
        <p14:creationId xmlns:p14="http://schemas.microsoft.com/office/powerpoint/2010/main" val="23865424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Most popular protocols</a:t>
            </a:r>
            <a:r>
              <a:rPr lang="en-US" baseline="0" dirty="0" smtClean="0"/>
              <a:t> of interaction are:</a:t>
            </a:r>
          </a:p>
          <a:p>
            <a:pPr marL="171450" indent="-171450">
              <a:buFontTx/>
              <a:buChar char="-"/>
            </a:pPr>
            <a:r>
              <a:rPr lang="en-US" baseline="0" dirty="0" smtClean="0"/>
              <a:t>Exposing REST API</a:t>
            </a:r>
          </a:p>
          <a:p>
            <a:pPr marL="171450" indent="-171450">
              <a:buFontTx/>
              <a:buChar char="-"/>
            </a:pPr>
            <a:r>
              <a:rPr lang="en-US" baseline="0" dirty="0" smtClean="0"/>
              <a:t>Exchanging asynchronous messages (in case of java it will be </a:t>
            </a:r>
            <a:r>
              <a:rPr lang="en-US" baseline="0" dirty="0" err="1" smtClean="0"/>
              <a:t>jms</a:t>
            </a:r>
            <a:r>
              <a:rPr lang="en-US" baseline="0" dirty="0" smtClean="0"/>
              <a:t>)</a:t>
            </a:r>
          </a:p>
          <a:p>
            <a:pPr marL="0" indent="0">
              <a:buFontTx/>
              <a:buNone/>
            </a:pPr>
            <a:r>
              <a:rPr lang="en-US" baseline="0" dirty="0" smtClean="0"/>
              <a:t>The most important point is that interaction protocol should be well documented.</a:t>
            </a:r>
          </a:p>
          <a:p>
            <a:pPr marL="0" indent="0">
              <a:buFontTx/>
              <a:buNone/>
            </a:pPr>
            <a:r>
              <a:rPr lang="en-US" baseline="0" dirty="0" smtClean="0"/>
              <a:t>Also its better to agree among all services what protocols and formats to use.</a:t>
            </a:r>
          </a:p>
          <a:p>
            <a:pPr marL="0" indent="0">
              <a:buFontTx/>
              <a:buNone/>
            </a:pPr>
            <a:r>
              <a:rPr lang="en-US" baseline="0" dirty="0" err="1" smtClean="0"/>
              <a:t>Microservice</a:t>
            </a:r>
            <a:r>
              <a:rPr lang="en-US" baseline="0" dirty="0" smtClean="0"/>
              <a:t> can also provide client library to ease the access to it. Such library not only can ease the access, but it also server the documentation purpose and so on</a:t>
            </a:r>
          </a:p>
          <a:p>
            <a:pPr marL="0" indent="0">
              <a:buFontTx/>
              <a:buNone/>
            </a:pPr>
            <a:r>
              <a:rPr lang="en-US" baseline="0" dirty="0" smtClean="0"/>
              <a:t>Type of interactions (sync / </a:t>
            </a:r>
            <a:r>
              <a:rPr lang="en-US" baseline="0" dirty="0" err="1" smtClean="0"/>
              <a:t>async</a:t>
            </a:r>
            <a:r>
              <a:rPr lang="en-US" baseline="0" dirty="0" smtClean="0"/>
              <a:t>) should be chosen wisely depending on scenario</a:t>
            </a:r>
          </a:p>
          <a:p>
            <a:pPr marL="0" indent="0">
              <a:buFontTx/>
              <a:buNone/>
            </a:pPr>
            <a:r>
              <a:rPr lang="en-US" baseline="0" dirty="0" smtClean="0"/>
              <a:t>Be ready for failures – it’s such a huge topic that we will return to it.</a:t>
            </a:r>
            <a:endParaRPr lang="en-US"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10</a:t>
            </a:fld>
            <a:endParaRPr lang="en-US"/>
          </a:p>
        </p:txBody>
      </p:sp>
    </p:spTree>
    <p:extLst>
      <p:ext uri="{BB962C8B-B14F-4D97-AF65-F5344CB8AC3E}">
        <p14:creationId xmlns:p14="http://schemas.microsoft.com/office/powerpoint/2010/main" val="1785047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Title">
    <p:spTree>
      <p:nvGrpSpPr>
        <p:cNvPr id="1" name=""/>
        <p:cNvGrpSpPr/>
        <p:nvPr/>
      </p:nvGrpSpPr>
      <p:grpSpPr>
        <a:xfrm>
          <a:off x="0" y="0"/>
          <a:ext cx="0" cy="0"/>
          <a:chOff x="0" y="0"/>
          <a:chExt cx="0" cy="0"/>
        </a:xfrm>
      </p:grpSpPr>
      <p:sp>
        <p:nvSpPr>
          <p:cNvPr id="8" name="Text Placeholder 4"/>
          <p:cNvSpPr>
            <a:spLocks noGrp="1"/>
          </p:cNvSpPr>
          <p:nvPr>
            <p:ph type="body" sz="quarter" idx="10" hasCustomPrompt="1"/>
          </p:nvPr>
        </p:nvSpPr>
        <p:spPr>
          <a:xfrm>
            <a:off x="474662" y="1417374"/>
            <a:ext cx="5588002" cy="744805"/>
          </a:xfrm>
          <a:prstGeom prst="rect">
            <a:avLst/>
          </a:prstGeom>
        </p:spPr>
        <p:txBody>
          <a:bodyPr lIns="68580" tIns="0" rIns="68580" bIns="34290">
            <a:noAutofit/>
          </a:bodyPr>
          <a:lstStyle>
            <a:lvl1pPr marL="0" indent="0">
              <a:lnSpc>
                <a:spcPct val="85000"/>
              </a:lnSpc>
              <a:spcBef>
                <a:spcPts val="0"/>
              </a:spcBef>
              <a:buNone/>
              <a:defRPr sz="4100" kern="0" cap="all" spc="-75" baseline="0">
                <a:latin typeface="Arial Black"/>
                <a:cs typeface="Arial Black"/>
              </a:defRPr>
            </a:lvl1pPr>
          </a:lstStyle>
          <a:p>
            <a:pPr lvl="0"/>
            <a:r>
              <a:rPr lang="en-US" dirty="0" smtClean="0"/>
              <a:t>Click to add title</a:t>
            </a:r>
            <a:endParaRPr lang="en-US" dirty="0"/>
          </a:p>
        </p:txBody>
      </p:sp>
      <p:sp>
        <p:nvSpPr>
          <p:cNvPr id="9" name="Text Placeholder 5"/>
          <p:cNvSpPr>
            <a:spLocks noGrp="1"/>
          </p:cNvSpPr>
          <p:nvPr>
            <p:ph type="body" sz="quarter" idx="11" hasCustomPrompt="1"/>
          </p:nvPr>
        </p:nvSpPr>
        <p:spPr>
          <a:xfrm>
            <a:off x="493551" y="2879525"/>
            <a:ext cx="2625014" cy="277768"/>
          </a:xfrm>
          <a:prstGeom prst="rect">
            <a:avLst/>
          </a:prstGeom>
          <a:solidFill>
            <a:srgbClr val="88C341"/>
          </a:solidFill>
        </p:spPr>
        <p:txBody>
          <a:bodyPr wrap="none" lIns="68580" tIns="27432" rIns="68580" bIns="34290">
            <a:spAutoFit/>
          </a:bodyPr>
          <a:lstStyle>
            <a:lvl1pPr marL="0" indent="0">
              <a:spcBef>
                <a:spcPts val="0"/>
              </a:spcBef>
              <a:buFontTx/>
              <a:buNone/>
              <a:defRPr sz="1400" cap="all" baseline="0">
                <a:solidFill>
                  <a:srgbClr val="FFFFFF"/>
                </a:solidFill>
                <a:latin typeface="Arial Black"/>
                <a:cs typeface="Arial Black"/>
              </a:defRPr>
            </a:lvl1pPr>
            <a:lvl2pPr marL="342891" indent="0">
              <a:buFontTx/>
              <a:buNone/>
              <a:defRPr/>
            </a:lvl2pPr>
            <a:lvl3pPr marL="685783" indent="0">
              <a:buFontTx/>
              <a:buNone/>
              <a:defRPr/>
            </a:lvl3pPr>
            <a:lvl4pPr marL="1028674" indent="0">
              <a:buFontTx/>
              <a:buNone/>
              <a:defRPr/>
            </a:lvl4pPr>
            <a:lvl5pPr marL="1371566" indent="0">
              <a:buFontTx/>
              <a:buNone/>
              <a:defRPr/>
            </a:lvl5pPr>
          </a:lstStyle>
          <a:p>
            <a:pPr lvl="0"/>
            <a:r>
              <a:rPr lang="en-US" dirty="0" smtClean="0"/>
              <a:t>CLICK TO ADD SUBTITLE</a:t>
            </a:r>
            <a:endParaRPr lang="en-US" dirty="0"/>
          </a:p>
        </p:txBody>
      </p:sp>
      <p:sp>
        <p:nvSpPr>
          <p:cNvPr id="11" name="Text Placeholder 11"/>
          <p:cNvSpPr>
            <a:spLocks noGrp="1"/>
          </p:cNvSpPr>
          <p:nvPr>
            <p:ph type="body" sz="quarter" idx="17" hasCustomPrompt="1"/>
          </p:nvPr>
        </p:nvSpPr>
        <p:spPr>
          <a:xfrm>
            <a:off x="495300" y="4094617"/>
            <a:ext cx="2737247" cy="279797"/>
          </a:xfrm>
          <a:prstGeom prst="rect">
            <a:avLst/>
          </a:prstGeom>
        </p:spPr>
        <p:txBody>
          <a:bodyPr lIns="68580" tIns="34290" rIns="68580" bIns="34290">
            <a:normAutofit/>
          </a:bodyPr>
          <a:lstStyle>
            <a:lvl1pPr marL="0" indent="0">
              <a:buNone/>
              <a:defRPr sz="1400" baseline="0">
                <a:solidFill>
                  <a:schemeClr val="tx1"/>
                </a:solidFill>
              </a:defRPr>
            </a:lvl1pPr>
          </a:lstStyle>
          <a:p>
            <a:pPr lvl="0"/>
            <a:r>
              <a:rPr lang="en-US" dirty="0" smtClean="0"/>
              <a:t>MONTH DATE, YEAR</a:t>
            </a:r>
            <a:endParaRPr lang="en-US" dirty="0"/>
          </a:p>
        </p:txBody>
      </p:sp>
      <p:sp>
        <p:nvSpPr>
          <p:cNvPr id="3" name="Picture Placeholder 2"/>
          <p:cNvSpPr>
            <a:spLocks noGrp="1"/>
          </p:cNvSpPr>
          <p:nvPr>
            <p:ph type="pic" sz="quarter" idx="18" hasCustomPrompt="1"/>
          </p:nvPr>
        </p:nvSpPr>
        <p:spPr>
          <a:xfrm>
            <a:off x="470911" y="504829"/>
            <a:ext cx="932627" cy="458237"/>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sp>
        <p:nvSpPr>
          <p:cNvPr id="17" name="Picture Placeholder 2"/>
          <p:cNvSpPr>
            <a:spLocks noGrp="1"/>
          </p:cNvSpPr>
          <p:nvPr>
            <p:ph type="pic" sz="quarter" idx="19" hasCustomPrompt="1"/>
          </p:nvPr>
        </p:nvSpPr>
        <p:spPr>
          <a:xfrm>
            <a:off x="1714765" y="504828"/>
            <a:ext cx="1058693" cy="458881"/>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cxnSp>
        <p:nvCxnSpPr>
          <p:cNvPr id="5" name="Straight Connector 4"/>
          <p:cNvCxnSpPr/>
          <p:nvPr userDrawn="1"/>
        </p:nvCxnSpPr>
        <p:spPr>
          <a:xfrm>
            <a:off x="1554816" y="571499"/>
            <a:ext cx="0" cy="347382"/>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548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270272" y="1079898"/>
            <a:ext cx="6247209" cy="3394472"/>
          </a:xfrm>
          <a:prstGeom prst="rect">
            <a:avLst/>
          </a:prstGeom>
        </p:spPr>
        <p:txBody>
          <a:bodyPr vert="horz" lIns="68580" tIns="34290" rIns="68580" bIns="34290" rtlCol="0">
            <a:normAutofit/>
          </a:bodyPr>
          <a:lstStyle>
            <a:lvl1pPr marL="130299" marR="0" indent="-130299" algn="l" defTabSz="342891" rtl="0" eaLnBrk="1" fontAlgn="auto" latinLnBrk="0" hangingPunct="1">
              <a:lnSpc>
                <a:spcPct val="120000"/>
              </a:lnSpc>
              <a:spcBef>
                <a:spcPts val="0"/>
              </a:spcBef>
              <a:spcAft>
                <a:spcPts val="751"/>
              </a:spcAft>
              <a:buClr>
                <a:schemeClr val="accent4"/>
              </a:buClr>
              <a:buSzTx/>
              <a:buFont typeface="Arial"/>
              <a:buChar char="•"/>
              <a:tabLst/>
              <a:defRPr sz="1400" baseline="0"/>
            </a:lvl1pPr>
            <a:lvl2pPr marL="557199" indent="-214308">
              <a:lnSpc>
                <a:spcPct val="120000"/>
              </a:lnSpc>
              <a:buSzPct val="100000"/>
              <a:buFont typeface="Arial"/>
              <a:buChar char="•"/>
              <a:defRPr sz="1200" baseline="0"/>
            </a:lvl2pPr>
            <a:lvl3pPr>
              <a:lnSpc>
                <a:spcPct val="120000"/>
              </a:lnSpc>
              <a:defRPr sz="1100" baseline="0"/>
            </a:lvl3pPr>
            <a:lvl4pPr>
              <a:defRPr sz="1200"/>
            </a:lvl4pPr>
            <a:lvl5pPr>
              <a:defRPr sz="1200"/>
            </a:lvl5pPr>
          </a:lstStyle>
          <a:p>
            <a:pPr lvl="0"/>
            <a:r>
              <a:rPr lang="en-US" dirty="0" smtClean="0"/>
              <a:t>Click to add bulleted list</a:t>
            </a:r>
          </a:p>
          <a:p>
            <a:pPr lvl="1"/>
            <a:r>
              <a:rPr lang="en-US" dirty="0" smtClean="0"/>
              <a:t>Second Level Bullet</a:t>
            </a:r>
          </a:p>
          <a:p>
            <a:pPr lvl="2"/>
            <a:r>
              <a:rPr lang="en-US" dirty="0" smtClean="0"/>
              <a:t>Third Level Bullet</a:t>
            </a:r>
            <a:br>
              <a:rPr lang="en-US" dirty="0" smtClean="0"/>
            </a:br>
            <a:endParaRPr lang="en-US" dirty="0" smtClean="0"/>
          </a:p>
          <a:p>
            <a:pPr lvl="0"/>
            <a:r>
              <a:rPr lang="en-US" dirty="0" smtClean="0"/>
              <a:t>Click to add bulleted list</a:t>
            </a:r>
          </a:p>
          <a:p>
            <a:pPr lvl="0"/>
            <a:r>
              <a:rPr lang="en-US" dirty="0" smtClean="0"/>
              <a:t>Click to add bulleted list</a:t>
            </a:r>
          </a:p>
          <a:p>
            <a:pPr lvl="0"/>
            <a:r>
              <a:rPr lang="en-US" dirty="0" smtClean="0"/>
              <a:t>Click to add bulleted list</a:t>
            </a:r>
          </a:p>
          <a:p>
            <a:pPr lvl="0"/>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p:txBody>
      </p:sp>
      <p:sp>
        <p:nvSpPr>
          <p:cNvPr id="7"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754562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 List with Graphic">
    <p:spTree>
      <p:nvGrpSpPr>
        <p:cNvPr id="1" name=""/>
        <p:cNvGrpSpPr/>
        <p:nvPr/>
      </p:nvGrpSpPr>
      <p:grpSpPr>
        <a:xfrm>
          <a:off x="0" y="0"/>
          <a:ext cx="0" cy="0"/>
          <a:chOff x="0" y="0"/>
          <a:chExt cx="0" cy="0"/>
        </a:xfrm>
      </p:grpSpPr>
      <p:sp>
        <p:nvSpPr>
          <p:cNvPr id="3" name="Text Placeholder 2"/>
          <p:cNvSpPr>
            <a:spLocks noGrp="1"/>
          </p:cNvSpPr>
          <p:nvPr>
            <p:ph idx="1" hasCustomPrompt="1"/>
          </p:nvPr>
        </p:nvSpPr>
        <p:spPr>
          <a:xfrm>
            <a:off x="270273" y="1079898"/>
            <a:ext cx="2857938" cy="3394472"/>
          </a:xfrm>
          <a:prstGeom prst="rect">
            <a:avLst/>
          </a:prstGeom>
        </p:spPr>
        <p:txBody>
          <a:bodyPr vert="horz" lIns="68580" tIns="34290" rIns="68580" bIns="34290" rtlCol="0">
            <a:normAutofit/>
          </a:bodyPr>
          <a:lstStyle>
            <a:lvl1pPr marL="130299" marR="0" indent="-130299" algn="l" defTabSz="342891" rtl="0" eaLnBrk="1" fontAlgn="auto" latinLnBrk="0" hangingPunct="1">
              <a:lnSpc>
                <a:spcPts val="1651"/>
              </a:lnSpc>
              <a:spcBef>
                <a:spcPts val="0"/>
              </a:spcBef>
              <a:spcAft>
                <a:spcPts val="751"/>
              </a:spcAft>
              <a:buClr>
                <a:schemeClr val="accent4"/>
              </a:buClr>
              <a:buSzTx/>
              <a:buFont typeface="Arial"/>
              <a:buChar char="•"/>
              <a:tabLst/>
              <a:defRPr sz="1200" baseline="0"/>
            </a:lvl1pPr>
            <a:lvl2pPr>
              <a:defRPr sz="1200"/>
            </a:lvl2pPr>
            <a:lvl3pPr>
              <a:defRPr sz="1200"/>
            </a:lvl3pPr>
            <a:lvl4pPr>
              <a:defRPr sz="1200"/>
            </a:lvl4pPr>
            <a:lvl5pPr>
              <a:defRPr sz="1200"/>
            </a:lvl5pPr>
          </a:lstStyle>
          <a:p>
            <a:pPr lvl="0"/>
            <a:r>
              <a:rPr lang="en-US" dirty="0" smtClean="0"/>
              <a:t>Click to add bulleted list</a:t>
            </a:r>
          </a:p>
          <a:p>
            <a:pPr lvl="0"/>
            <a:r>
              <a:rPr lang="en-US" dirty="0" smtClean="0"/>
              <a:t>Click to add bulleted list</a:t>
            </a:r>
          </a:p>
          <a:p>
            <a:pPr lvl="0"/>
            <a:r>
              <a:rPr lang="en-US" dirty="0" smtClean="0"/>
              <a:t>Click to add bulleted list</a:t>
            </a:r>
          </a:p>
          <a:p>
            <a:pPr lvl="0"/>
            <a:r>
              <a:rPr lang="en-US" dirty="0" smtClean="0"/>
              <a:t>Click to add bulleted list</a:t>
            </a:r>
          </a:p>
          <a:p>
            <a:pPr lvl="0"/>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p:txBody>
      </p:sp>
      <p:sp>
        <p:nvSpPr>
          <p:cNvPr id="4"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40613150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with Bulleted list">
    <p:spTree>
      <p:nvGrpSpPr>
        <p:cNvPr id="1" name=""/>
        <p:cNvGrpSpPr/>
        <p:nvPr/>
      </p:nvGrpSpPr>
      <p:grpSpPr>
        <a:xfrm>
          <a:off x="0" y="0"/>
          <a:ext cx="0" cy="0"/>
          <a:chOff x="0" y="0"/>
          <a:chExt cx="0" cy="0"/>
        </a:xfrm>
      </p:grpSpPr>
      <p:sp>
        <p:nvSpPr>
          <p:cNvPr id="5" name="Text Placeholder 2"/>
          <p:cNvSpPr>
            <a:spLocks noGrp="1"/>
          </p:cNvSpPr>
          <p:nvPr>
            <p:ph idx="1" hasCustomPrompt="1"/>
          </p:nvPr>
        </p:nvSpPr>
        <p:spPr>
          <a:xfrm>
            <a:off x="270272" y="1332311"/>
            <a:ext cx="6247209" cy="3394472"/>
          </a:xfrm>
          <a:prstGeom prst="rect">
            <a:avLst/>
          </a:prstGeom>
        </p:spPr>
        <p:txBody>
          <a:bodyPr vert="horz" lIns="68580" tIns="34290" rIns="68580" bIns="34290" rtlCol="0">
            <a:normAutofit/>
          </a:bodyPr>
          <a:lstStyle>
            <a:lvl1pPr marL="130299" marR="0" indent="-130299" algn="l" defTabSz="342891" rtl="0" eaLnBrk="1" fontAlgn="auto" latinLnBrk="0" hangingPunct="1">
              <a:lnSpc>
                <a:spcPts val="1651"/>
              </a:lnSpc>
              <a:spcBef>
                <a:spcPts val="0"/>
              </a:spcBef>
              <a:spcAft>
                <a:spcPts val="751"/>
              </a:spcAft>
              <a:buClr>
                <a:schemeClr val="accent4"/>
              </a:buClr>
              <a:buSzTx/>
              <a:buFont typeface="Arial"/>
              <a:buChar char="•"/>
              <a:tabLst/>
              <a:defRPr sz="1200" baseline="0"/>
            </a:lvl1pPr>
            <a:lvl2pPr>
              <a:defRPr sz="1200"/>
            </a:lvl2pPr>
            <a:lvl3pPr>
              <a:defRPr sz="1200"/>
            </a:lvl3pPr>
            <a:lvl4pPr>
              <a:defRPr sz="1200"/>
            </a:lvl4pPr>
            <a:lvl5pPr>
              <a:defRPr sz="1200"/>
            </a:lvl5pPr>
          </a:lstStyle>
          <a:p>
            <a:pPr lvl="0"/>
            <a:r>
              <a:rPr lang="en-US" dirty="0" smtClean="0"/>
              <a:t>Click to add bulleted list</a:t>
            </a:r>
          </a:p>
          <a:p>
            <a:pPr lvl="0"/>
            <a:r>
              <a:rPr lang="en-US" dirty="0" smtClean="0"/>
              <a:t>Click to add bulleted list</a:t>
            </a:r>
          </a:p>
          <a:p>
            <a:pPr lvl="0"/>
            <a:r>
              <a:rPr lang="en-US" dirty="0" smtClean="0"/>
              <a:t>Click to add bulleted list</a:t>
            </a:r>
          </a:p>
          <a:p>
            <a:pPr marL="130299" marR="0" lvl="0" indent="-130299" algn="l" defTabSz="342891" rtl="0" eaLnBrk="1" fontAlgn="auto" latinLnBrk="0" hangingPunct="1">
              <a:lnSpc>
                <a:spcPts val="1800"/>
              </a:lnSpc>
              <a:spcBef>
                <a:spcPts val="0"/>
              </a:spcBef>
              <a:spcAft>
                <a:spcPts val="1051"/>
              </a:spcAft>
              <a:buClr>
                <a:schemeClr val="accent2"/>
              </a:buClr>
              <a:buSzTx/>
              <a:buFont typeface="Arial"/>
              <a:buChar char="•"/>
              <a:tabLst/>
              <a:defRPr/>
            </a:pPr>
            <a:r>
              <a:rPr lang="en-US" dirty="0" smtClean="0"/>
              <a:t>Click to add bulleted list</a:t>
            </a:r>
          </a:p>
          <a:p>
            <a:pPr lvl="0"/>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p:txBody>
      </p:sp>
      <p:sp>
        <p:nvSpPr>
          <p:cNvPr id="3" name="Text Placeholder 2"/>
          <p:cNvSpPr>
            <a:spLocks noGrp="1"/>
          </p:cNvSpPr>
          <p:nvPr>
            <p:ph type="body" sz="quarter" idx="10" hasCustomPrompt="1"/>
          </p:nvPr>
        </p:nvSpPr>
        <p:spPr>
          <a:xfrm>
            <a:off x="347664" y="1073150"/>
            <a:ext cx="2070497" cy="377026"/>
          </a:xfrm>
          <a:prstGeom prst="rect">
            <a:avLst/>
          </a:prstGeom>
          <a:solidFill>
            <a:srgbClr val="88C341"/>
          </a:solidFill>
        </p:spPr>
        <p:txBody>
          <a:bodyPr wrap="square" lIns="68580" tIns="34290" rIns="68580" bIns="34290">
            <a:spAutoFit/>
          </a:bodyPr>
          <a:lstStyle>
            <a:lvl1pPr marL="0" indent="0" algn="l">
              <a:buNone/>
              <a:defRPr sz="1000" baseline="0">
                <a:solidFill>
                  <a:srgbClr val="FFFFFF"/>
                </a:solidFill>
                <a:latin typeface="Arial Black"/>
                <a:cs typeface="Arial Black"/>
              </a:defRPr>
            </a:lvl1pPr>
          </a:lstStyle>
          <a:p>
            <a:pPr lvl="0"/>
            <a:r>
              <a:rPr lang="en-US" dirty="0" smtClean="0"/>
              <a:t>LOREM IPSUM DOLOR AMET</a:t>
            </a:r>
            <a:endParaRPr lang="en-US" dirty="0"/>
          </a:p>
        </p:txBody>
      </p:sp>
      <p:sp>
        <p:nvSpPr>
          <p:cNvPr id="6" name="Text Placeholder 6"/>
          <p:cNvSpPr>
            <a:spLocks noGrp="1"/>
          </p:cNvSpPr>
          <p:nvPr>
            <p:ph type="body" sz="quarter" idx="11"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22380607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41177098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067430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ase Study - without image">
    <p:spTree>
      <p:nvGrpSpPr>
        <p:cNvPr id="1" name=""/>
        <p:cNvGrpSpPr/>
        <p:nvPr/>
      </p:nvGrpSpPr>
      <p:grpSpPr>
        <a:xfrm>
          <a:off x="0" y="0"/>
          <a:ext cx="0" cy="0"/>
          <a:chOff x="0" y="0"/>
          <a:chExt cx="0" cy="0"/>
        </a:xfrm>
      </p:grpSpPr>
      <p:sp>
        <p:nvSpPr>
          <p:cNvPr id="12" name="Rectangle 11"/>
          <p:cNvSpPr/>
          <p:nvPr userDrawn="1"/>
        </p:nvSpPr>
        <p:spPr>
          <a:xfrm>
            <a:off x="0" y="-3"/>
            <a:ext cx="6858000" cy="697493"/>
          </a:xfrm>
          <a:prstGeom prst="rect">
            <a:avLst/>
          </a:prstGeom>
          <a:solidFill>
            <a:schemeClr val="bg1"/>
          </a:solidFill>
          <a:ln>
            <a:noFill/>
          </a:ln>
          <a:effectLst>
            <a:outerShdw blurRad="40000" dist="25400" dir="5400000" rotWithShape="0">
              <a:srgbClr val="000000">
                <a:alpha val="30000"/>
              </a:srgbClr>
            </a:outerShdw>
          </a:effectLst>
        </p:spPr>
        <p:style>
          <a:lnRef idx="1">
            <a:schemeClr val="accent1"/>
          </a:lnRef>
          <a:fillRef idx="3">
            <a:schemeClr val="accent1"/>
          </a:fillRef>
          <a:effectRef idx="2">
            <a:schemeClr val="accent1"/>
          </a:effectRef>
          <a:fontRef idx="minor">
            <a:schemeClr val="lt1"/>
          </a:fontRef>
        </p:style>
        <p:txBody>
          <a:bodyPr lIns="68580" tIns="34291" rIns="68580" bIns="34291" rtlCol="0" anchor="ctr"/>
          <a:lstStyle/>
          <a:p>
            <a:pPr algn="ctr"/>
            <a:endParaRPr lang="en-US" sz="1400" dirty="0">
              <a:solidFill>
                <a:prstClr val="white"/>
              </a:solidFill>
            </a:endParaRPr>
          </a:p>
        </p:txBody>
      </p:sp>
      <p:sp>
        <p:nvSpPr>
          <p:cNvPr id="13" name="Title Placeholder 1"/>
          <p:cNvSpPr>
            <a:spLocks noGrp="1"/>
          </p:cNvSpPr>
          <p:nvPr>
            <p:ph type="title" hasCustomPrompt="1"/>
          </p:nvPr>
        </p:nvSpPr>
        <p:spPr>
          <a:xfrm>
            <a:off x="1356554" y="89634"/>
            <a:ext cx="4843467" cy="543650"/>
          </a:xfrm>
          <a:prstGeom prst="rect">
            <a:avLst/>
          </a:prstGeom>
        </p:spPr>
        <p:txBody>
          <a:bodyPr vert="horz" lIns="68580" tIns="0" rIns="68580" bIns="34290" rtlCol="0" anchor="ctr">
            <a:normAutofit/>
          </a:bodyPr>
          <a:lstStyle>
            <a:lvl1pPr>
              <a:defRPr baseline="0"/>
            </a:lvl1pPr>
          </a:lstStyle>
          <a:p>
            <a:r>
              <a:rPr lang="en-US" dirty="0" smtClean="0"/>
              <a:t>client name</a:t>
            </a:r>
            <a:endParaRPr lang="en-US" dirty="0"/>
          </a:p>
        </p:txBody>
      </p:sp>
      <p:cxnSp>
        <p:nvCxnSpPr>
          <p:cNvPr id="11" name="Straight Connector 10"/>
          <p:cNvCxnSpPr/>
          <p:nvPr userDrawn="1"/>
        </p:nvCxnSpPr>
        <p:spPr>
          <a:xfrm>
            <a:off x="1250951" y="246350"/>
            <a:ext cx="0" cy="20574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flipV="1">
            <a:off x="6858000" y="707789"/>
            <a:ext cx="0" cy="4198874"/>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14" name="Text Placeholder 2"/>
          <p:cNvSpPr>
            <a:spLocks noGrp="1"/>
          </p:cNvSpPr>
          <p:nvPr>
            <p:ph idx="1" hasCustomPrompt="1"/>
          </p:nvPr>
        </p:nvSpPr>
        <p:spPr>
          <a:xfrm>
            <a:off x="3697703" y="1321138"/>
            <a:ext cx="2880359" cy="2425365"/>
          </a:xfrm>
          <a:prstGeom prst="rect">
            <a:avLst/>
          </a:prstGeom>
        </p:spPr>
        <p:txBody>
          <a:bodyPr vert="horz" lIns="68580" tIns="34290" rIns="68580" bIns="34290" rtlCol="0">
            <a:noAutofit/>
          </a:bodyPr>
          <a:lstStyle>
            <a:lvl1pPr marL="173038" indent="-173038">
              <a:lnSpc>
                <a:spcPct val="130000"/>
              </a:lnSpc>
              <a:spcBef>
                <a:spcPts val="0"/>
              </a:spcBef>
              <a:spcAft>
                <a:spcPts val="975"/>
              </a:spcAft>
              <a:buClr>
                <a:srgbClr val="2FC2D9"/>
              </a:buClr>
              <a:buFont typeface="Arial"/>
              <a:buChar char="•"/>
              <a:defRPr sz="1400" baseline="0">
                <a:solidFill>
                  <a:schemeClr val="tx1"/>
                </a:solidFill>
              </a:defRPr>
            </a:lvl1pPr>
            <a:lvl2pPr>
              <a:defRPr sz="1200"/>
            </a:lvl2pPr>
            <a:lvl3pPr>
              <a:defRPr sz="1100"/>
            </a:lvl3pPr>
          </a:lstStyle>
          <a:p>
            <a:pPr marL="173038" indent="-173038">
              <a:buClr>
                <a:srgbClr val="2FC2D9"/>
              </a:buClr>
            </a:pPr>
            <a:r>
              <a:rPr lang="en-US" dirty="0" smtClean="0">
                <a:solidFill>
                  <a:srgbClr val="444444"/>
                </a:solidFill>
              </a:rPr>
              <a:t>Click to add bulleted list</a:t>
            </a:r>
          </a:p>
          <a:p>
            <a:pPr marL="173038" indent="-173038">
              <a:buClr>
                <a:srgbClr val="2FC2D9"/>
              </a:buClr>
            </a:pPr>
            <a:r>
              <a:rPr lang="en-US" dirty="0" smtClean="0">
                <a:solidFill>
                  <a:srgbClr val="444444"/>
                </a:solidFill>
              </a:rPr>
              <a:t>Click to add bulleted list</a:t>
            </a:r>
          </a:p>
          <a:p>
            <a:pPr marL="173038" indent="-173038">
              <a:buClr>
                <a:srgbClr val="2FC2D9"/>
              </a:buClr>
            </a:pPr>
            <a:r>
              <a:rPr lang="en-US" dirty="0" smtClean="0">
                <a:solidFill>
                  <a:srgbClr val="444444"/>
                </a:solidFill>
              </a:rPr>
              <a:t>Click to add bulleted list</a:t>
            </a:r>
          </a:p>
          <a:p>
            <a:pPr marL="173038" indent="-173038">
              <a:buClr>
                <a:srgbClr val="2FC2D9"/>
              </a:buClr>
            </a:pPr>
            <a:r>
              <a:rPr lang="en-US" dirty="0" smtClean="0">
                <a:solidFill>
                  <a:srgbClr val="444444"/>
                </a:solidFill>
              </a:rPr>
              <a:t>Click to add bulleted list</a:t>
            </a:r>
          </a:p>
        </p:txBody>
      </p:sp>
      <p:sp>
        <p:nvSpPr>
          <p:cNvPr id="23" name="Content Placeholder 22"/>
          <p:cNvSpPr>
            <a:spLocks noGrp="1"/>
          </p:cNvSpPr>
          <p:nvPr>
            <p:ph sz="quarter" idx="10" hasCustomPrompt="1"/>
          </p:nvPr>
        </p:nvSpPr>
        <p:spPr>
          <a:xfrm>
            <a:off x="272655" y="1321135"/>
            <a:ext cx="2940844" cy="2730165"/>
          </a:xfrm>
          <a:prstGeom prst="rect">
            <a:avLst/>
          </a:prstGeom>
        </p:spPr>
        <p:txBody>
          <a:bodyPr lIns="68580" tIns="34290" rIns="68580" bIns="34290">
            <a:noAutofit/>
          </a:bodyPr>
          <a:lstStyle>
            <a:lvl1pPr marL="0" indent="0">
              <a:lnSpc>
                <a:spcPct val="130000"/>
              </a:lnSpc>
              <a:spcBef>
                <a:spcPts val="0"/>
              </a:spcBef>
              <a:spcAft>
                <a:spcPts val="975"/>
              </a:spcAft>
              <a:buNone/>
              <a:defRPr sz="1400"/>
            </a:lvl1pPr>
            <a:lvl2pPr>
              <a:defRPr sz="1000"/>
            </a:lvl2pPr>
            <a:lvl3pPr>
              <a:defRPr sz="1000"/>
            </a:lvl3pPr>
            <a:lvl4pPr>
              <a:defRPr sz="1000"/>
            </a:lvl4pPr>
            <a:lvl5pPr>
              <a:defRPr sz="1000"/>
            </a:lvl5pPr>
          </a:lstStyle>
          <a:p>
            <a:pPr lvl="0"/>
            <a:r>
              <a:rPr lang="en-US" dirty="0" smtClean="0">
                <a:solidFill>
                  <a:srgbClr val="444444"/>
                </a:solidFill>
              </a:rPr>
              <a:t>Click to add text - Lorem </a:t>
            </a:r>
            <a:r>
              <a:rPr lang="en-US" dirty="0" err="1" smtClean="0">
                <a:solidFill>
                  <a:srgbClr val="444444"/>
                </a:solidFill>
              </a:rPr>
              <a:t>ipsum</a:t>
            </a:r>
            <a:r>
              <a:rPr lang="en-US" dirty="0" smtClean="0">
                <a:solidFill>
                  <a:srgbClr val="444444"/>
                </a:solidFill>
              </a:rPr>
              <a:t> dolor sit </a:t>
            </a:r>
            <a:r>
              <a:rPr lang="en-US" dirty="0" err="1" smtClean="0">
                <a:solidFill>
                  <a:srgbClr val="444444"/>
                </a:solidFill>
              </a:rPr>
              <a:t>amet</a:t>
            </a:r>
            <a:r>
              <a:rPr lang="en-US" dirty="0" smtClean="0">
                <a:solidFill>
                  <a:srgbClr val="444444"/>
                </a:solidFill>
              </a:rPr>
              <a:t>, </a:t>
            </a:r>
            <a:r>
              <a:rPr lang="en-US" dirty="0" err="1" smtClean="0">
                <a:solidFill>
                  <a:srgbClr val="444444"/>
                </a:solidFill>
              </a:rPr>
              <a:t>consectetur</a:t>
            </a:r>
            <a:r>
              <a:rPr lang="en-US" dirty="0" smtClean="0">
                <a:solidFill>
                  <a:srgbClr val="444444"/>
                </a:solidFill>
              </a:rPr>
              <a:t> adipiscing </a:t>
            </a:r>
            <a:r>
              <a:rPr lang="en-US" dirty="0" err="1" smtClean="0">
                <a:solidFill>
                  <a:srgbClr val="444444"/>
                </a:solidFill>
              </a:rPr>
              <a:t>elit</a:t>
            </a:r>
            <a:r>
              <a:rPr lang="en-US" dirty="0" smtClean="0">
                <a:solidFill>
                  <a:srgbClr val="444444"/>
                </a:solidFill>
              </a:rPr>
              <a:t>. </a:t>
            </a:r>
            <a:r>
              <a:rPr lang="en-US" dirty="0" err="1" smtClean="0">
                <a:solidFill>
                  <a:srgbClr val="444444"/>
                </a:solidFill>
              </a:rPr>
              <a:t>Ut</a:t>
            </a:r>
            <a:r>
              <a:rPr lang="en-US" dirty="0" smtClean="0">
                <a:solidFill>
                  <a:srgbClr val="444444"/>
                </a:solidFill>
              </a:rPr>
              <a:t> vitae </a:t>
            </a:r>
            <a:r>
              <a:rPr lang="en-US" dirty="0" err="1" smtClean="0">
                <a:solidFill>
                  <a:srgbClr val="444444"/>
                </a:solidFill>
              </a:rPr>
              <a:t>laoreet</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Sed</a:t>
            </a:r>
            <a:r>
              <a:rPr lang="en-US" dirty="0" smtClean="0">
                <a:solidFill>
                  <a:srgbClr val="444444"/>
                </a:solidFill>
              </a:rPr>
              <a:t> </a:t>
            </a:r>
            <a:r>
              <a:rPr lang="en-US" dirty="0" err="1" smtClean="0">
                <a:solidFill>
                  <a:srgbClr val="444444"/>
                </a:solidFill>
              </a:rPr>
              <a:t>eleifend</a:t>
            </a:r>
            <a:r>
              <a:rPr lang="en-US" dirty="0" smtClean="0">
                <a:solidFill>
                  <a:srgbClr val="444444"/>
                </a:solidFill>
              </a:rPr>
              <a:t> </a:t>
            </a:r>
            <a:r>
              <a:rPr lang="en-US" dirty="0" err="1" smtClean="0">
                <a:solidFill>
                  <a:srgbClr val="444444"/>
                </a:solidFill>
              </a:rPr>
              <a:t>lorem</a:t>
            </a:r>
            <a:r>
              <a:rPr lang="en-US" dirty="0" smtClean="0">
                <a:solidFill>
                  <a:srgbClr val="444444"/>
                </a:solidFill>
              </a:rPr>
              <a:t> a </a:t>
            </a:r>
            <a:r>
              <a:rPr lang="en-US" dirty="0" err="1" smtClean="0">
                <a:solidFill>
                  <a:srgbClr val="444444"/>
                </a:solidFill>
              </a:rPr>
              <a:t>purus</a:t>
            </a:r>
            <a:r>
              <a:rPr lang="en-US" dirty="0" smtClean="0">
                <a:solidFill>
                  <a:srgbClr val="444444"/>
                </a:solidFill>
              </a:rPr>
              <a:t> </a:t>
            </a:r>
            <a:r>
              <a:rPr lang="en-US" dirty="0" err="1" smtClean="0">
                <a:solidFill>
                  <a:srgbClr val="444444"/>
                </a:solidFill>
              </a:rPr>
              <a:t>tincidunt</a:t>
            </a:r>
            <a:r>
              <a:rPr lang="en-US" dirty="0" smtClean="0">
                <a:solidFill>
                  <a:srgbClr val="444444"/>
                </a:solidFill>
              </a:rPr>
              <a:t>, a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Praesent</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justo</a:t>
            </a:r>
            <a:r>
              <a:rPr lang="en-US" dirty="0" smtClean="0">
                <a:solidFill>
                  <a:srgbClr val="444444"/>
                </a:solidFill>
              </a:rPr>
              <a:t> </a:t>
            </a:r>
            <a:r>
              <a:rPr lang="en-US" dirty="0" err="1" smtClean="0">
                <a:solidFill>
                  <a:srgbClr val="444444"/>
                </a:solidFill>
              </a:rPr>
              <a:t>nec</a:t>
            </a:r>
            <a:r>
              <a:rPr lang="en-US" dirty="0" smtClean="0">
                <a:solidFill>
                  <a:srgbClr val="444444"/>
                </a:solidFill>
              </a:rPr>
              <a:t> </a:t>
            </a:r>
            <a:r>
              <a:rPr lang="en-US" dirty="0" err="1" smtClean="0">
                <a:solidFill>
                  <a:srgbClr val="444444"/>
                </a:solidFill>
              </a:rPr>
              <a:t>metus</a:t>
            </a:r>
            <a:r>
              <a:rPr lang="en-US" dirty="0" smtClean="0">
                <a:solidFill>
                  <a:srgbClr val="444444"/>
                </a:solidFill>
              </a:rPr>
              <a:t> </a:t>
            </a:r>
            <a:r>
              <a:rPr lang="en-US" dirty="0" err="1" smtClean="0">
                <a:solidFill>
                  <a:srgbClr val="444444"/>
                </a:solidFill>
              </a:rPr>
              <a:t>auctor</a:t>
            </a:r>
            <a:r>
              <a:rPr lang="en-US" dirty="0" smtClean="0">
                <a:solidFill>
                  <a:srgbClr val="444444"/>
                </a:solidFill>
              </a:rPr>
              <a:t> </a:t>
            </a:r>
            <a:r>
              <a:rPr lang="en-US" dirty="0" err="1" smtClean="0">
                <a:solidFill>
                  <a:srgbClr val="444444"/>
                </a:solidFill>
              </a:rPr>
              <a:t>volutpat</a:t>
            </a:r>
            <a:r>
              <a:rPr lang="en-US" dirty="0" smtClean="0">
                <a:solidFill>
                  <a:srgbClr val="444444"/>
                </a:solidFill>
              </a:rPr>
              <a:t>. </a:t>
            </a:r>
            <a:r>
              <a:rPr lang="en-US" dirty="0" err="1" smtClean="0">
                <a:solidFill>
                  <a:srgbClr val="444444"/>
                </a:solidFill>
              </a:rPr>
              <a:t>Morbi</a:t>
            </a:r>
            <a:r>
              <a:rPr lang="en-US" dirty="0" smtClean="0">
                <a:solidFill>
                  <a:srgbClr val="444444"/>
                </a:solidFill>
              </a:rPr>
              <a:t>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mattis</a:t>
            </a:r>
            <a:r>
              <a:rPr lang="en-US" dirty="0" smtClean="0">
                <a:solidFill>
                  <a:srgbClr val="444444"/>
                </a:solidFill>
              </a:rPr>
              <a:t> </a:t>
            </a:r>
            <a:r>
              <a:rPr lang="en-US" dirty="0" err="1" smtClean="0">
                <a:solidFill>
                  <a:srgbClr val="444444"/>
                </a:solidFill>
              </a:rPr>
              <a:t>eros</a:t>
            </a:r>
            <a:r>
              <a:rPr lang="en-US" dirty="0" smtClean="0">
                <a:solidFill>
                  <a:srgbClr val="444444"/>
                </a:solidFill>
              </a:rPr>
              <a:t>, adipiscing </a:t>
            </a:r>
            <a:r>
              <a:rPr lang="en-US" dirty="0" err="1" smtClean="0">
                <a:solidFill>
                  <a:srgbClr val="444444"/>
                </a:solidFill>
              </a:rPr>
              <a:t>tempor</a:t>
            </a:r>
            <a:r>
              <a:rPr lang="en-US" dirty="0" smtClean="0">
                <a:solidFill>
                  <a:srgbClr val="444444"/>
                </a:solidFill>
              </a:rPr>
              <a:t> </a:t>
            </a:r>
            <a:r>
              <a:rPr lang="en-US" dirty="0" err="1" smtClean="0">
                <a:solidFill>
                  <a:srgbClr val="444444"/>
                </a:solidFill>
              </a:rPr>
              <a:t>lorem</a:t>
            </a:r>
            <a:r>
              <a:rPr lang="en-US" dirty="0" smtClean="0">
                <a:solidFill>
                  <a:srgbClr val="444444"/>
                </a:solidFill>
              </a:rPr>
              <a:t>.</a:t>
            </a:r>
            <a:endParaRPr lang="en-US" dirty="0"/>
          </a:p>
        </p:txBody>
      </p:sp>
      <p:sp>
        <p:nvSpPr>
          <p:cNvPr id="3" name="Text Placeholder 2"/>
          <p:cNvSpPr>
            <a:spLocks noGrp="1"/>
          </p:cNvSpPr>
          <p:nvPr>
            <p:ph type="body" sz="quarter" idx="11" hasCustomPrompt="1"/>
          </p:nvPr>
        </p:nvSpPr>
        <p:spPr>
          <a:xfrm>
            <a:off x="313612" y="990997"/>
            <a:ext cx="1489831" cy="223138"/>
          </a:xfrm>
          <a:prstGeom prst="rect">
            <a:avLst/>
          </a:prstGeom>
          <a:solidFill>
            <a:srgbClr val="88C341"/>
          </a:solidFill>
          <a:ln>
            <a:noFill/>
          </a:ln>
        </p:spPr>
        <p:txBody>
          <a:bodyPr wrap="none" lIns="68580" tIns="34290" rIns="68580" bIns="34290">
            <a:spAutoFit/>
          </a:bodyPr>
          <a:lstStyle>
            <a:lvl1pPr marL="0" indent="0" algn="l">
              <a:buNone/>
              <a:defRPr sz="1000">
                <a:solidFill>
                  <a:schemeClr val="bg1"/>
                </a:solidFill>
                <a:latin typeface="Arial Black"/>
                <a:cs typeface="Arial Black"/>
              </a:defRPr>
            </a:lvl1pPr>
          </a:lstStyle>
          <a:p>
            <a:pPr lvl="0"/>
            <a:r>
              <a:rPr lang="en-US" dirty="0" smtClean="0"/>
              <a:t>TITLE TO GO HERE</a:t>
            </a:r>
            <a:endParaRPr lang="en-US" dirty="0"/>
          </a:p>
        </p:txBody>
      </p:sp>
      <p:sp>
        <p:nvSpPr>
          <p:cNvPr id="4" name="Picture Placeholder 3"/>
          <p:cNvSpPr>
            <a:spLocks noGrp="1"/>
          </p:cNvSpPr>
          <p:nvPr>
            <p:ph type="pic" sz="quarter" idx="13" hasCustomPrompt="1"/>
          </p:nvPr>
        </p:nvSpPr>
        <p:spPr>
          <a:xfrm>
            <a:off x="192975" y="152004"/>
            <a:ext cx="927166" cy="406796"/>
          </a:xfrm>
          <a:prstGeom prst="rect">
            <a:avLst/>
          </a:prstGeom>
        </p:spPr>
        <p:txBody>
          <a:bodyPr lIns="68580" tIns="34290" rIns="68580" bIns="34290">
            <a:normAutofit/>
          </a:bodyPr>
          <a:lstStyle>
            <a:lvl1pPr marL="0" indent="0">
              <a:buNone/>
              <a:defRPr sz="900" baseline="0"/>
            </a:lvl1pPr>
          </a:lstStyle>
          <a:p>
            <a:r>
              <a:rPr lang="en-US" dirty="0" smtClean="0"/>
              <a:t>Insert logo</a:t>
            </a:r>
            <a:endParaRPr lang="en-US" dirty="0"/>
          </a:p>
        </p:txBody>
      </p:sp>
      <p:sp>
        <p:nvSpPr>
          <p:cNvPr id="16" name="Text Placeholder 2"/>
          <p:cNvSpPr>
            <a:spLocks noGrp="1"/>
          </p:cNvSpPr>
          <p:nvPr>
            <p:ph type="body" sz="quarter" idx="14" hasCustomPrompt="1"/>
          </p:nvPr>
        </p:nvSpPr>
        <p:spPr>
          <a:xfrm>
            <a:off x="3742612" y="990997"/>
            <a:ext cx="1489831" cy="223138"/>
          </a:xfrm>
          <a:prstGeom prst="rect">
            <a:avLst/>
          </a:prstGeom>
          <a:solidFill>
            <a:srgbClr val="88C341"/>
          </a:solidFill>
          <a:ln>
            <a:noFill/>
          </a:ln>
        </p:spPr>
        <p:txBody>
          <a:bodyPr wrap="none" lIns="68580" tIns="34290" rIns="68580" bIns="34290">
            <a:spAutoFit/>
          </a:bodyPr>
          <a:lstStyle>
            <a:lvl1pPr marL="0" indent="0" algn="l">
              <a:buNone/>
              <a:defRPr sz="1000">
                <a:solidFill>
                  <a:schemeClr val="bg1"/>
                </a:solidFill>
                <a:latin typeface="Arial Black"/>
                <a:cs typeface="Arial Black"/>
              </a:defRPr>
            </a:lvl1pPr>
          </a:lstStyle>
          <a:p>
            <a:pPr lvl="0"/>
            <a:r>
              <a:rPr lang="en-US" dirty="0" smtClean="0"/>
              <a:t>TITLE TO GO HERE</a:t>
            </a:r>
            <a:endParaRPr lang="en-US" dirty="0"/>
          </a:p>
        </p:txBody>
      </p:sp>
    </p:spTree>
    <p:extLst>
      <p:ext uri="{BB962C8B-B14F-4D97-AF65-F5344CB8AC3E}">
        <p14:creationId xmlns:p14="http://schemas.microsoft.com/office/powerpoint/2010/main" val="38995846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ase Study with image">
    <p:spTree>
      <p:nvGrpSpPr>
        <p:cNvPr id="1" name=""/>
        <p:cNvGrpSpPr/>
        <p:nvPr/>
      </p:nvGrpSpPr>
      <p:grpSpPr>
        <a:xfrm>
          <a:off x="0" y="0"/>
          <a:ext cx="0" cy="0"/>
          <a:chOff x="0" y="0"/>
          <a:chExt cx="0" cy="0"/>
        </a:xfrm>
      </p:grpSpPr>
      <p:sp>
        <p:nvSpPr>
          <p:cNvPr id="6" name="Picture Placeholder 5"/>
          <p:cNvSpPr>
            <a:spLocks noGrp="1"/>
          </p:cNvSpPr>
          <p:nvPr>
            <p:ph type="pic" sz="quarter" idx="10" hasCustomPrompt="1"/>
          </p:nvPr>
        </p:nvSpPr>
        <p:spPr>
          <a:xfrm>
            <a:off x="0" y="0"/>
            <a:ext cx="6858000" cy="5143500"/>
          </a:xfrm>
          <a:prstGeom prst="rect">
            <a:avLst/>
          </a:prstGeom>
        </p:spPr>
        <p:txBody>
          <a:bodyPr lIns="68580" tIns="34290" rIns="68580" bIns="34290" anchor="ctr"/>
          <a:lstStyle>
            <a:lvl1pPr marL="0" indent="0" algn="ctr">
              <a:buNone/>
              <a:defRPr/>
            </a:lvl1pPr>
          </a:lstStyle>
          <a:p>
            <a:pPr lvl="0"/>
            <a:r>
              <a:rPr lang="en-US" dirty="0" smtClean="0"/>
              <a:t>Insert Case Study Image</a:t>
            </a:r>
          </a:p>
        </p:txBody>
      </p:sp>
      <p:sp>
        <p:nvSpPr>
          <p:cNvPr id="2" name="Title 1"/>
          <p:cNvSpPr>
            <a:spLocks noGrp="1"/>
          </p:cNvSpPr>
          <p:nvPr>
            <p:ph type="title" hasCustomPrompt="1"/>
          </p:nvPr>
        </p:nvSpPr>
        <p:spPr>
          <a:xfrm>
            <a:off x="143246" y="170914"/>
            <a:ext cx="6253127" cy="543650"/>
          </a:xfrm>
          <a:prstGeom prst="rect">
            <a:avLst/>
          </a:prstGeom>
        </p:spPr>
        <p:txBody>
          <a:bodyPr lIns="68580" tIns="34290" rIns="68580" bIns="34290"/>
          <a:lstStyle>
            <a:lvl1pPr>
              <a:defRPr sz="1600" baseline="0"/>
            </a:lvl1pPr>
          </a:lstStyle>
          <a:p>
            <a:r>
              <a:rPr lang="en-US" dirty="0" smtClean="0"/>
              <a:t>Client name</a:t>
            </a:r>
            <a:endParaRPr lang="en-US" dirty="0"/>
          </a:p>
        </p:txBody>
      </p:sp>
      <p:sp>
        <p:nvSpPr>
          <p:cNvPr id="9" name="Rectangle 8"/>
          <p:cNvSpPr/>
          <p:nvPr userDrawn="1"/>
        </p:nvSpPr>
        <p:spPr>
          <a:xfrm>
            <a:off x="0" y="4762306"/>
            <a:ext cx="6858000" cy="3811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68580" tIns="34291" rIns="68580" bIns="34291" rtlCol="0" anchor="ctr"/>
          <a:lstStyle/>
          <a:p>
            <a:pPr algn="ctr"/>
            <a:endParaRPr lang="en-US" sz="1400">
              <a:solidFill>
                <a:prstClr val="white"/>
              </a:solidFill>
            </a:endParaRPr>
          </a:p>
        </p:txBody>
      </p:sp>
    </p:spTree>
    <p:extLst>
      <p:ext uri="{BB962C8B-B14F-4D97-AF65-F5344CB8AC3E}">
        <p14:creationId xmlns:p14="http://schemas.microsoft.com/office/powerpoint/2010/main" val="25285892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Section Title">
    <p:spTree>
      <p:nvGrpSpPr>
        <p:cNvPr id="1" name=""/>
        <p:cNvGrpSpPr/>
        <p:nvPr/>
      </p:nvGrpSpPr>
      <p:grpSpPr>
        <a:xfrm>
          <a:off x="0" y="0"/>
          <a:ext cx="0" cy="0"/>
          <a:chOff x="0" y="0"/>
          <a:chExt cx="0" cy="0"/>
        </a:xfrm>
      </p:grpSpPr>
      <p:sp>
        <p:nvSpPr>
          <p:cNvPr id="14" name="Rectangle 13"/>
          <p:cNvSpPr/>
          <p:nvPr userDrawn="1"/>
        </p:nvSpPr>
        <p:spPr>
          <a:xfrm>
            <a:off x="0" y="4762306"/>
            <a:ext cx="6858000" cy="3811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68580" tIns="34291" rIns="68580" bIns="34291" rtlCol="0" anchor="ctr"/>
          <a:lstStyle/>
          <a:p>
            <a:pPr algn="ctr"/>
            <a:endParaRPr lang="en-US" sz="1400">
              <a:solidFill>
                <a:prstClr val="white"/>
              </a:solidFill>
            </a:endParaRPr>
          </a:p>
        </p:txBody>
      </p:sp>
      <p:sp>
        <p:nvSpPr>
          <p:cNvPr id="12" name="Picture Placeholder 5"/>
          <p:cNvSpPr>
            <a:spLocks noGrp="1"/>
          </p:cNvSpPr>
          <p:nvPr>
            <p:ph type="pic" sz="quarter" idx="10" hasCustomPrompt="1"/>
          </p:nvPr>
        </p:nvSpPr>
        <p:spPr>
          <a:xfrm>
            <a:off x="0" y="0"/>
            <a:ext cx="6858000" cy="5143500"/>
          </a:xfrm>
          <a:prstGeom prst="rect">
            <a:avLst/>
          </a:prstGeom>
        </p:spPr>
        <p:txBody>
          <a:bodyPr lIns="68580" tIns="34290" rIns="68580" bIns="34290" anchor="t"/>
          <a:lstStyle>
            <a:lvl1pPr marL="0" indent="0" algn="ctr">
              <a:buNone/>
              <a:defRPr/>
            </a:lvl1pPr>
          </a:lstStyle>
          <a:p>
            <a:pPr lvl="0"/>
            <a:r>
              <a:rPr lang="en-US" dirty="0" smtClean="0"/>
              <a:t>Insert Image</a:t>
            </a:r>
          </a:p>
        </p:txBody>
      </p:sp>
      <p:sp>
        <p:nvSpPr>
          <p:cNvPr id="7" name="Text Placeholder 12"/>
          <p:cNvSpPr>
            <a:spLocks noGrp="1"/>
          </p:cNvSpPr>
          <p:nvPr>
            <p:ph type="body" sz="quarter" idx="13" hasCustomPrompt="1"/>
          </p:nvPr>
        </p:nvSpPr>
        <p:spPr>
          <a:xfrm>
            <a:off x="654304" y="3947727"/>
            <a:ext cx="5012270" cy="647100"/>
          </a:xfrm>
          <a:prstGeom prst="rect">
            <a:avLst/>
          </a:prstGeom>
          <a:solidFill>
            <a:srgbClr val="88C341"/>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891" indent="0">
              <a:buNone/>
              <a:defRPr sz="3800" b="0" i="0" cap="all">
                <a:latin typeface="Arial Black"/>
                <a:cs typeface="Arial Black"/>
              </a:defRPr>
            </a:lvl2pPr>
            <a:lvl3pPr marL="685783" indent="0">
              <a:buNone/>
              <a:defRPr sz="3800" b="0" i="0" cap="all">
                <a:latin typeface="Arial Black"/>
                <a:cs typeface="Arial Black"/>
              </a:defRPr>
            </a:lvl3pPr>
            <a:lvl4pPr marL="1028674" indent="0">
              <a:buNone/>
              <a:defRPr sz="3800" b="0" i="0" cap="all">
                <a:latin typeface="Arial Black"/>
                <a:cs typeface="Arial Black"/>
              </a:defRPr>
            </a:lvl4pPr>
            <a:lvl5pPr marL="1371566" indent="0">
              <a:buNone/>
              <a:defRPr sz="3800" b="0" i="0" cap="all">
                <a:latin typeface="Arial Black"/>
                <a:cs typeface="Arial Black"/>
              </a:defRPr>
            </a:lvl5pPr>
          </a:lstStyle>
          <a:p>
            <a:pPr lvl="0"/>
            <a:r>
              <a:rPr lang="en-US" dirty="0" smtClean="0"/>
              <a:t>And Line 3 Here</a:t>
            </a:r>
            <a:endParaRPr lang="en-US" dirty="0"/>
          </a:p>
        </p:txBody>
      </p:sp>
      <p:sp>
        <p:nvSpPr>
          <p:cNvPr id="13" name="Text Placeholder 12"/>
          <p:cNvSpPr>
            <a:spLocks noGrp="1"/>
          </p:cNvSpPr>
          <p:nvPr>
            <p:ph type="body" sz="quarter" idx="11" hasCustomPrompt="1"/>
          </p:nvPr>
        </p:nvSpPr>
        <p:spPr>
          <a:xfrm>
            <a:off x="654305" y="3394370"/>
            <a:ext cx="3688189" cy="647100"/>
          </a:xfrm>
          <a:prstGeom prst="rect">
            <a:avLst/>
          </a:prstGeom>
          <a:solidFill>
            <a:srgbClr val="88C341"/>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891" indent="0">
              <a:buNone/>
              <a:defRPr sz="3800" b="0" i="0" cap="all">
                <a:latin typeface="Arial Black"/>
                <a:cs typeface="Arial Black"/>
              </a:defRPr>
            </a:lvl2pPr>
            <a:lvl3pPr marL="685783" indent="0">
              <a:buNone/>
              <a:defRPr sz="3800" b="0" i="0" cap="all">
                <a:latin typeface="Arial Black"/>
                <a:cs typeface="Arial Black"/>
              </a:defRPr>
            </a:lvl3pPr>
            <a:lvl4pPr marL="1028674" indent="0">
              <a:buNone/>
              <a:defRPr sz="3800" b="0" i="0" cap="all">
                <a:latin typeface="Arial Black"/>
                <a:cs typeface="Arial Black"/>
              </a:defRPr>
            </a:lvl4pPr>
            <a:lvl5pPr marL="1371566" indent="0">
              <a:buNone/>
              <a:defRPr sz="3800" b="0" i="0" cap="all">
                <a:latin typeface="Arial Black"/>
                <a:cs typeface="Arial Black"/>
              </a:defRPr>
            </a:lvl5pPr>
          </a:lstStyle>
          <a:p>
            <a:pPr lvl="0"/>
            <a:r>
              <a:rPr lang="en-US" dirty="0" smtClean="0"/>
              <a:t>Line 2 Here</a:t>
            </a:r>
            <a:endParaRPr lang="en-US" dirty="0"/>
          </a:p>
        </p:txBody>
      </p:sp>
      <p:sp>
        <p:nvSpPr>
          <p:cNvPr id="2" name="Title 1"/>
          <p:cNvSpPr>
            <a:spLocks noGrp="1"/>
          </p:cNvSpPr>
          <p:nvPr>
            <p:ph type="title" hasCustomPrompt="1"/>
          </p:nvPr>
        </p:nvSpPr>
        <p:spPr>
          <a:xfrm>
            <a:off x="654304" y="2869953"/>
            <a:ext cx="4148251" cy="647100"/>
          </a:xfrm>
          <a:prstGeom prst="rect">
            <a:avLst/>
          </a:prstGeom>
          <a:solidFill>
            <a:srgbClr val="88C341"/>
          </a:solidFill>
          <a:ln>
            <a:noFill/>
          </a:ln>
        </p:spPr>
        <p:txBody>
          <a:bodyPr wrap="none" lIns="137160" tIns="27432" rIns="137160" bIns="34290" anchor="t">
            <a:spAutoFit/>
          </a:bodyPr>
          <a:lstStyle>
            <a:lvl1pPr algn="l">
              <a:defRPr sz="3800" b="0" cap="all" baseline="0">
                <a:solidFill>
                  <a:srgbClr val="FFFFFF"/>
                </a:solidFill>
              </a:defRPr>
            </a:lvl1pPr>
          </a:lstStyle>
          <a:p>
            <a:r>
              <a:rPr lang="en-US" dirty="0" smtClean="0"/>
              <a:t>Type line 1 here</a:t>
            </a:r>
            <a:endParaRPr lang="en-US" dirty="0"/>
          </a:p>
        </p:txBody>
      </p:sp>
      <p:sp>
        <p:nvSpPr>
          <p:cNvPr id="8" name="Text Placeholder 13"/>
          <p:cNvSpPr txBox="1">
            <a:spLocks/>
          </p:cNvSpPr>
          <p:nvPr userDrawn="1"/>
        </p:nvSpPr>
        <p:spPr>
          <a:xfrm>
            <a:off x="586017" y="2496458"/>
            <a:ext cx="4866085" cy="692498"/>
          </a:xfrm>
          <a:prstGeom prst="rect">
            <a:avLst/>
          </a:prstGeom>
        </p:spPr>
        <p:txBody>
          <a:bodyPr lIns="68580" tIns="34291" rIns="68580" bIns="34291"/>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rgbClr val="39C2D7"/>
              </a:buClr>
              <a:buFont typeface="Arial"/>
              <a:buNone/>
            </a:pPr>
            <a:endParaRPr lang="en-US" sz="1500" dirty="0">
              <a:solidFill>
                <a:srgbClr val="464547"/>
              </a:solidFill>
            </a:endParaRPr>
          </a:p>
        </p:txBody>
      </p:sp>
      <p:sp>
        <p:nvSpPr>
          <p:cNvPr id="15" name="Text Placeholder 14"/>
          <p:cNvSpPr>
            <a:spLocks noGrp="1"/>
          </p:cNvSpPr>
          <p:nvPr>
            <p:ph type="body" sz="quarter" idx="14" hasCustomPrompt="1"/>
          </p:nvPr>
        </p:nvSpPr>
        <p:spPr>
          <a:xfrm>
            <a:off x="649972" y="2457129"/>
            <a:ext cx="3727752" cy="284693"/>
          </a:xfrm>
          <a:prstGeom prst="rect">
            <a:avLst/>
          </a:prstGeom>
          <a:solidFill>
            <a:srgbClr val="88C341"/>
          </a:solidFill>
        </p:spPr>
        <p:txBody>
          <a:bodyPr vert="horz" wrap="none" lIns="68580" tIns="34290" rIns="68580" bIns="34290">
            <a:spAutoFit/>
          </a:bodyPr>
          <a:lstStyle>
            <a:lvl1pPr marL="0" indent="0">
              <a:buNone/>
              <a:defRPr sz="1400">
                <a:solidFill>
                  <a:srgbClr val="FFFFFF"/>
                </a:solidFill>
                <a:latin typeface="Arial Black"/>
                <a:cs typeface="Arial Black"/>
              </a:defRPr>
            </a:lvl1pPr>
          </a:lstStyle>
          <a:p>
            <a:pPr lvl="0"/>
            <a:r>
              <a:rPr lang="en-US" dirty="0" smtClean="0"/>
              <a:t>OPTIONAL EYEBROW HEADER HERE</a:t>
            </a:r>
            <a:endParaRPr lang="en-US" dirty="0"/>
          </a:p>
        </p:txBody>
      </p:sp>
    </p:spTree>
    <p:extLst>
      <p:ext uri="{BB962C8B-B14F-4D97-AF65-F5344CB8AC3E}">
        <p14:creationId xmlns:p14="http://schemas.microsoft.com/office/powerpoint/2010/main" val="29536862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Section Title">
    <p:spTree>
      <p:nvGrpSpPr>
        <p:cNvPr id="1" name=""/>
        <p:cNvGrpSpPr/>
        <p:nvPr/>
      </p:nvGrpSpPr>
      <p:grpSpPr>
        <a:xfrm>
          <a:off x="0" y="0"/>
          <a:ext cx="0" cy="0"/>
          <a:chOff x="0" y="0"/>
          <a:chExt cx="0" cy="0"/>
        </a:xfrm>
      </p:grpSpPr>
      <p:pic>
        <p:nvPicPr>
          <p:cNvPr id="10" name="Picture Placeholder 6" descr="Pattern_pp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0025" y="-11545"/>
            <a:ext cx="5173579" cy="5173578"/>
          </a:xfrm>
          <a:prstGeom prst="rect">
            <a:avLst/>
          </a:prstGeom>
        </p:spPr>
      </p:pic>
      <p:pic>
        <p:nvPicPr>
          <p:cNvPr id="16" name="Picture Placeholder 6" descr="Pattern_ppt.jpg"/>
          <p:cNvPicPr>
            <a:picLocks noChangeAspect="1"/>
          </p:cNvPicPr>
          <p:nvPr userDrawn="1"/>
        </p:nvPicPr>
        <p:blipFill rotWithShape="1">
          <a:blip r:embed="rId2">
            <a:extLst>
              <a:ext uri="{28A0092B-C50C-407E-A947-70E740481C1C}">
                <a14:useLocalDpi xmlns:a14="http://schemas.microsoft.com/office/drawing/2010/main" val="0"/>
              </a:ext>
            </a:extLst>
          </a:blip>
          <a:srcRect r="66102"/>
          <a:stretch/>
        </p:blipFill>
        <p:spPr>
          <a:xfrm>
            <a:off x="5143502" y="-11545"/>
            <a:ext cx="1753720" cy="5173578"/>
          </a:xfrm>
          <a:prstGeom prst="rect">
            <a:avLst/>
          </a:prstGeom>
        </p:spPr>
      </p:pic>
      <p:sp>
        <p:nvSpPr>
          <p:cNvPr id="7" name="Text Placeholder 12"/>
          <p:cNvSpPr>
            <a:spLocks noGrp="1"/>
          </p:cNvSpPr>
          <p:nvPr>
            <p:ph type="body" sz="quarter" idx="13" hasCustomPrompt="1"/>
          </p:nvPr>
        </p:nvSpPr>
        <p:spPr>
          <a:xfrm>
            <a:off x="654304" y="3947727"/>
            <a:ext cx="5012270" cy="647100"/>
          </a:xfrm>
          <a:prstGeom prst="rect">
            <a:avLst/>
          </a:prstGeom>
          <a:solidFill>
            <a:srgbClr val="88C341"/>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891" indent="0">
              <a:buNone/>
              <a:defRPr sz="3800" b="0" i="0" cap="all">
                <a:latin typeface="Arial Black"/>
                <a:cs typeface="Arial Black"/>
              </a:defRPr>
            </a:lvl2pPr>
            <a:lvl3pPr marL="685783" indent="0">
              <a:buNone/>
              <a:defRPr sz="3800" b="0" i="0" cap="all">
                <a:latin typeface="Arial Black"/>
                <a:cs typeface="Arial Black"/>
              </a:defRPr>
            </a:lvl3pPr>
            <a:lvl4pPr marL="1028674" indent="0">
              <a:buNone/>
              <a:defRPr sz="3800" b="0" i="0" cap="all">
                <a:latin typeface="Arial Black"/>
                <a:cs typeface="Arial Black"/>
              </a:defRPr>
            </a:lvl4pPr>
            <a:lvl5pPr marL="1371566" indent="0">
              <a:buNone/>
              <a:defRPr sz="3800" b="0" i="0" cap="all">
                <a:latin typeface="Arial Black"/>
                <a:cs typeface="Arial Black"/>
              </a:defRPr>
            </a:lvl5pPr>
          </a:lstStyle>
          <a:p>
            <a:pPr lvl="0"/>
            <a:r>
              <a:rPr lang="en-US" dirty="0" smtClean="0"/>
              <a:t>And Line 3 Here</a:t>
            </a:r>
            <a:endParaRPr lang="en-US" dirty="0"/>
          </a:p>
        </p:txBody>
      </p:sp>
      <p:sp>
        <p:nvSpPr>
          <p:cNvPr id="13" name="Text Placeholder 12"/>
          <p:cNvSpPr>
            <a:spLocks noGrp="1"/>
          </p:cNvSpPr>
          <p:nvPr>
            <p:ph type="body" sz="quarter" idx="11" hasCustomPrompt="1"/>
          </p:nvPr>
        </p:nvSpPr>
        <p:spPr>
          <a:xfrm>
            <a:off x="654305" y="3394370"/>
            <a:ext cx="3688189" cy="647100"/>
          </a:xfrm>
          <a:prstGeom prst="rect">
            <a:avLst/>
          </a:prstGeom>
          <a:solidFill>
            <a:srgbClr val="88C341"/>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891" indent="0">
              <a:buNone/>
              <a:defRPr sz="3800" b="0" i="0" cap="all">
                <a:latin typeface="Arial Black"/>
                <a:cs typeface="Arial Black"/>
              </a:defRPr>
            </a:lvl2pPr>
            <a:lvl3pPr marL="685783" indent="0">
              <a:buNone/>
              <a:defRPr sz="3800" b="0" i="0" cap="all">
                <a:latin typeface="Arial Black"/>
                <a:cs typeface="Arial Black"/>
              </a:defRPr>
            </a:lvl3pPr>
            <a:lvl4pPr marL="1028674" indent="0">
              <a:buNone/>
              <a:defRPr sz="3800" b="0" i="0" cap="all">
                <a:latin typeface="Arial Black"/>
                <a:cs typeface="Arial Black"/>
              </a:defRPr>
            </a:lvl4pPr>
            <a:lvl5pPr marL="1371566" indent="0">
              <a:buNone/>
              <a:defRPr sz="3800" b="0" i="0" cap="all">
                <a:latin typeface="Arial Black"/>
                <a:cs typeface="Arial Black"/>
              </a:defRPr>
            </a:lvl5pPr>
          </a:lstStyle>
          <a:p>
            <a:pPr lvl="0"/>
            <a:r>
              <a:rPr lang="en-US" dirty="0" smtClean="0"/>
              <a:t>Line 2 Here</a:t>
            </a:r>
            <a:endParaRPr lang="en-US" dirty="0"/>
          </a:p>
        </p:txBody>
      </p:sp>
      <p:sp>
        <p:nvSpPr>
          <p:cNvPr id="2" name="Title 1"/>
          <p:cNvSpPr>
            <a:spLocks noGrp="1"/>
          </p:cNvSpPr>
          <p:nvPr>
            <p:ph type="title" hasCustomPrompt="1"/>
          </p:nvPr>
        </p:nvSpPr>
        <p:spPr>
          <a:xfrm>
            <a:off x="654304" y="2869953"/>
            <a:ext cx="4148251" cy="647100"/>
          </a:xfrm>
          <a:prstGeom prst="rect">
            <a:avLst/>
          </a:prstGeom>
          <a:solidFill>
            <a:srgbClr val="88C341"/>
          </a:solidFill>
          <a:ln>
            <a:noFill/>
          </a:ln>
        </p:spPr>
        <p:txBody>
          <a:bodyPr wrap="none" lIns="137160" tIns="27432" rIns="137160" bIns="34290" anchor="t">
            <a:spAutoFit/>
          </a:bodyPr>
          <a:lstStyle>
            <a:lvl1pPr algn="l">
              <a:defRPr sz="3800" b="0" cap="all" baseline="0">
                <a:solidFill>
                  <a:srgbClr val="FFFFFF"/>
                </a:solidFill>
              </a:defRPr>
            </a:lvl1pPr>
          </a:lstStyle>
          <a:p>
            <a:r>
              <a:rPr lang="en-US" dirty="0" smtClean="0"/>
              <a:t>Type line 1 here</a:t>
            </a:r>
            <a:endParaRPr lang="en-US" dirty="0"/>
          </a:p>
        </p:txBody>
      </p:sp>
      <p:sp>
        <p:nvSpPr>
          <p:cNvPr id="8" name="Text Placeholder 13"/>
          <p:cNvSpPr txBox="1">
            <a:spLocks/>
          </p:cNvSpPr>
          <p:nvPr userDrawn="1"/>
        </p:nvSpPr>
        <p:spPr>
          <a:xfrm>
            <a:off x="586017" y="2496458"/>
            <a:ext cx="4866085" cy="692498"/>
          </a:xfrm>
          <a:prstGeom prst="rect">
            <a:avLst/>
          </a:prstGeom>
        </p:spPr>
        <p:txBody>
          <a:bodyPr lIns="68580" tIns="34291" rIns="68580" bIns="34291"/>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rgbClr val="39C2D7"/>
              </a:buClr>
              <a:buFont typeface="Arial"/>
              <a:buNone/>
            </a:pPr>
            <a:endParaRPr lang="en-US" sz="1500" dirty="0">
              <a:solidFill>
                <a:srgbClr val="464547"/>
              </a:solidFill>
            </a:endParaRPr>
          </a:p>
        </p:txBody>
      </p:sp>
      <p:sp>
        <p:nvSpPr>
          <p:cNvPr id="15" name="Text Placeholder 14"/>
          <p:cNvSpPr>
            <a:spLocks noGrp="1"/>
          </p:cNvSpPr>
          <p:nvPr>
            <p:ph type="body" sz="quarter" idx="14" hasCustomPrompt="1"/>
          </p:nvPr>
        </p:nvSpPr>
        <p:spPr>
          <a:xfrm>
            <a:off x="649972" y="2457129"/>
            <a:ext cx="3727752" cy="284693"/>
          </a:xfrm>
          <a:prstGeom prst="rect">
            <a:avLst/>
          </a:prstGeom>
          <a:solidFill>
            <a:srgbClr val="88C341"/>
          </a:solidFill>
        </p:spPr>
        <p:txBody>
          <a:bodyPr vert="horz" wrap="none" lIns="68580" tIns="34290" rIns="68580" bIns="34290">
            <a:spAutoFit/>
          </a:bodyPr>
          <a:lstStyle>
            <a:lvl1pPr marL="0" indent="0">
              <a:buNone/>
              <a:defRPr sz="1400">
                <a:solidFill>
                  <a:srgbClr val="FFFFFF"/>
                </a:solidFill>
                <a:latin typeface="Arial Black"/>
                <a:cs typeface="Arial Black"/>
              </a:defRPr>
            </a:lvl1pPr>
          </a:lstStyle>
          <a:p>
            <a:pPr lvl="0"/>
            <a:r>
              <a:rPr lang="en-US" dirty="0" smtClean="0"/>
              <a:t>OPTIONAL EYEBROW HEADER HERE</a:t>
            </a:r>
            <a:endParaRPr lang="en-US" dirty="0"/>
          </a:p>
        </p:txBody>
      </p:sp>
    </p:spTree>
    <p:extLst>
      <p:ext uri="{BB962C8B-B14F-4D97-AF65-F5344CB8AC3E}">
        <p14:creationId xmlns:p14="http://schemas.microsoft.com/office/powerpoint/2010/main" val="36669934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lor Background Slide">
    <p:spTree>
      <p:nvGrpSpPr>
        <p:cNvPr id="1" name=""/>
        <p:cNvGrpSpPr/>
        <p:nvPr/>
      </p:nvGrpSpPr>
      <p:grpSpPr>
        <a:xfrm>
          <a:off x="0" y="0"/>
          <a:ext cx="0" cy="0"/>
          <a:chOff x="0" y="0"/>
          <a:chExt cx="0" cy="0"/>
        </a:xfrm>
      </p:grpSpPr>
      <p:sp>
        <p:nvSpPr>
          <p:cNvPr id="5" name="Rectangle 4"/>
          <p:cNvSpPr/>
          <p:nvPr userDrawn="1"/>
        </p:nvSpPr>
        <p:spPr>
          <a:xfrm>
            <a:off x="0" y="0"/>
            <a:ext cx="6858000" cy="5143500"/>
          </a:xfrm>
          <a:prstGeom prst="rect">
            <a:avLst/>
          </a:prstGeom>
          <a:solidFill>
            <a:srgbClr val="88C341"/>
          </a:solidFill>
          <a:ln>
            <a:noFill/>
          </a:ln>
          <a:effectLst/>
        </p:spPr>
        <p:style>
          <a:lnRef idx="1">
            <a:schemeClr val="accent1"/>
          </a:lnRef>
          <a:fillRef idx="3">
            <a:schemeClr val="accent1"/>
          </a:fillRef>
          <a:effectRef idx="2">
            <a:schemeClr val="accent1"/>
          </a:effectRef>
          <a:fontRef idx="minor">
            <a:schemeClr val="lt1"/>
          </a:fontRef>
        </p:style>
        <p:txBody>
          <a:bodyPr lIns="68580" tIns="34291" rIns="68580" bIns="34291" rtlCol="0" anchor="ctr"/>
          <a:lstStyle/>
          <a:p>
            <a:pPr algn="ctr">
              <a:lnSpc>
                <a:spcPct val="85000"/>
              </a:lnSpc>
            </a:pPr>
            <a:endParaRPr lang="en-US" sz="1400" dirty="0">
              <a:solidFill>
                <a:prstClr val="white"/>
              </a:solidFill>
            </a:endParaRPr>
          </a:p>
        </p:txBody>
      </p:sp>
      <p:sp>
        <p:nvSpPr>
          <p:cNvPr id="6" name="Text Placeholder 2"/>
          <p:cNvSpPr>
            <a:spLocks noGrp="1"/>
          </p:cNvSpPr>
          <p:nvPr>
            <p:ph idx="1" hasCustomPrompt="1"/>
          </p:nvPr>
        </p:nvSpPr>
        <p:spPr>
          <a:xfrm>
            <a:off x="469900" y="2398060"/>
            <a:ext cx="5680871" cy="2191404"/>
          </a:xfrm>
          <a:prstGeom prst="rect">
            <a:avLst/>
          </a:prstGeom>
        </p:spPr>
        <p:txBody>
          <a:bodyPr vert="horz" lIns="68580" tIns="34290" rIns="68580" bIns="34290" rtlCol="0">
            <a:noAutofit/>
          </a:bodyPr>
          <a:lstStyle>
            <a:lvl1pPr marL="0" indent="0">
              <a:lnSpc>
                <a:spcPct val="85000"/>
              </a:lnSpc>
              <a:spcBef>
                <a:spcPts val="0"/>
              </a:spcBef>
              <a:buFontTx/>
              <a:buNone/>
              <a:defRPr sz="3400">
                <a:solidFill>
                  <a:schemeClr val="bg1"/>
                </a:solidFill>
                <a:latin typeface="Arial Black"/>
                <a:cs typeface="Arial Black"/>
              </a:defRPr>
            </a:lvl1pPr>
            <a:lvl2pPr>
              <a:defRPr sz="1200"/>
            </a:lvl2pPr>
            <a:lvl3pPr>
              <a:defRPr sz="1200"/>
            </a:lvl3pPr>
            <a:lvl4pPr>
              <a:defRPr sz="1200"/>
            </a:lvl4pPr>
            <a:lvl5pPr>
              <a:defRPr sz="1200"/>
            </a:lvl5pPr>
          </a:lstStyle>
          <a:p>
            <a:pPr lvl="0"/>
            <a:r>
              <a:rPr lang="en-US" dirty="0" smtClean="0"/>
              <a:t>CLICK TO ADD HEADLINE</a:t>
            </a:r>
          </a:p>
        </p:txBody>
      </p:sp>
    </p:spTree>
    <p:extLst>
      <p:ext uri="{BB962C8B-B14F-4D97-AF65-F5344CB8AC3E}">
        <p14:creationId xmlns:p14="http://schemas.microsoft.com/office/powerpoint/2010/main" val="2050748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mage Title">
    <p:spTree>
      <p:nvGrpSpPr>
        <p:cNvPr id="1" name=""/>
        <p:cNvGrpSpPr/>
        <p:nvPr/>
      </p:nvGrpSpPr>
      <p:grpSpPr>
        <a:xfrm>
          <a:off x="0" y="0"/>
          <a:ext cx="0" cy="0"/>
          <a:chOff x="0" y="0"/>
          <a:chExt cx="0" cy="0"/>
        </a:xfrm>
      </p:grpSpPr>
      <p:sp>
        <p:nvSpPr>
          <p:cNvPr id="11" name="Picture Placeholder 10"/>
          <p:cNvSpPr>
            <a:spLocks noGrp="1"/>
          </p:cNvSpPr>
          <p:nvPr>
            <p:ph type="pic" sz="quarter" idx="18" hasCustomPrompt="1"/>
          </p:nvPr>
        </p:nvSpPr>
        <p:spPr>
          <a:xfrm>
            <a:off x="0" y="0"/>
            <a:ext cx="6858000" cy="5143500"/>
          </a:xfrm>
          <a:prstGeom prst="rect">
            <a:avLst/>
          </a:prstGeom>
        </p:spPr>
        <p:txBody>
          <a:bodyPr vert="horz" lIns="68580" tIns="34290" rIns="68580" bIns="34290" anchor="ctr"/>
          <a:lstStyle>
            <a:lvl1pPr marL="0" indent="0" algn="ctr">
              <a:buNone/>
              <a:defRPr/>
            </a:lvl1pPr>
          </a:lstStyle>
          <a:p>
            <a:r>
              <a:rPr lang="en-US" dirty="0" smtClean="0"/>
              <a:t>Background Image</a:t>
            </a:r>
            <a:endParaRPr lang="en-US" dirty="0"/>
          </a:p>
        </p:txBody>
      </p:sp>
      <p:sp>
        <p:nvSpPr>
          <p:cNvPr id="3" name="Text Placeholder 4"/>
          <p:cNvSpPr>
            <a:spLocks noGrp="1"/>
          </p:cNvSpPr>
          <p:nvPr>
            <p:ph type="body" sz="quarter" idx="15" hasCustomPrompt="1"/>
          </p:nvPr>
        </p:nvSpPr>
        <p:spPr>
          <a:xfrm>
            <a:off x="473870" y="1556686"/>
            <a:ext cx="5182791" cy="1078757"/>
          </a:xfrm>
          <a:prstGeom prst="rect">
            <a:avLst/>
          </a:prstGeom>
        </p:spPr>
        <p:txBody>
          <a:bodyPr lIns="68580" tIns="34290" rIns="68580" bIns="34290">
            <a:spAutoFit/>
          </a:bodyPr>
          <a:lstStyle>
            <a:lvl1pPr marL="0" indent="0">
              <a:lnSpc>
                <a:spcPct val="80000"/>
              </a:lnSpc>
              <a:spcBef>
                <a:spcPts val="0"/>
              </a:spcBef>
              <a:buNone/>
              <a:defRPr sz="4100" spc="-151">
                <a:solidFill>
                  <a:schemeClr val="bg1"/>
                </a:solidFill>
                <a:latin typeface="Arial Black"/>
                <a:cs typeface="Arial Black"/>
              </a:defRPr>
            </a:lvl1pPr>
            <a:lvl2pPr>
              <a:defRPr sz="4500">
                <a:latin typeface="Arial Black"/>
                <a:cs typeface="Arial Black"/>
              </a:defRPr>
            </a:lvl2pPr>
            <a:lvl3pPr>
              <a:defRPr sz="4500">
                <a:latin typeface="Arial Black"/>
                <a:cs typeface="Arial Black"/>
              </a:defRPr>
            </a:lvl3pPr>
            <a:lvl4pPr>
              <a:defRPr sz="4500">
                <a:latin typeface="Arial Black"/>
                <a:cs typeface="Arial Black"/>
              </a:defRPr>
            </a:lvl4pPr>
            <a:lvl5pPr>
              <a:defRPr sz="4500">
                <a:latin typeface="Arial Black"/>
                <a:cs typeface="Arial Black"/>
              </a:defRPr>
            </a:lvl5pPr>
          </a:lstStyle>
          <a:p>
            <a:pPr lvl="0"/>
            <a:r>
              <a:rPr lang="en-US" dirty="0" smtClean="0"/>
              <a:t>CLICK TO ADD TITLE</a:t>
            </a:r>
          </a:p>
        </p:txBody>
      </p:sp>
      <p:sp>
        <p:nvSpPr>
          <p:cNvPr id="4" name="Text Placeholder 7"/>
          <p:cNvSpPr>
            <a:spLocks noGrp="1"/>
          </p:cNvSpPr>
          <p:nvPr>
            <p:ph type="body" sz="quarter" idx="16" hasCustomPrompt="1"/>
          </p:nvPr>
        </p:nvSpPr>
        <p:spPr>
          <a:xfrm>
            <a:off x="495301" y="3340103"/>
            <a:ext cx="4866085" cy="284693"/>
          </a:xfrm>
          <a:prstGeom prst="rect">
            <a:avLst/>
          </a:prstGeom>
        </p:spPr>
        <p:txBody>
          <a:bodyPr lIns="68580" tIns="34290" rIns="68580" bIns="34290">
            <a:spAutoFit/>
          </a:bodyPr>
          <a:lstStyle>
            <a:lvl1pPr marL="0" indent="0">
              <a:lnSpc>
                <a:spcPct val="100000"/>
              </a:lnSpc>
              <a:spcBef>
                <a:spcPts val="0"/>
              </a:spcBef>
              <a:buFontTx/>
              <a:buNone/>
              <a:defRPr sz="1400">
                <a:solidFill>
                  <a:schemeClr val="bg1"/>
                </a:solidFill>
                <a:latin typeface="Arial Black"/>
                <a:cs typeface="Arial Black"/>
              </a:defRPr>
            </a:lvl1pPr>
          </a:lstStyle>
          <a:p>
            <a:pPr lvl="0"/>
            <a:r>
              <a:rPr lang="en-US" dirty="0" smtClean="0"/>
              <a:t>CLICK TO ADD SUBTITLE</a:t>
            </a:r>
            <a:endParaRPr lang="en-US" dirty="0"/>
          </a:p>
        </p:txBody>
      </p:sp>
      <p:sp>
        <p:nvSpPr>
          <p:cNvPr id="5" name="Text Placeholder 11"/>
          <p:cNvSpPr>
            <a:spLocks noGrp="1"/>
          </p:cNvSpPr>
          <p:nvPr>
            <p:ph type="body" sz="quarter" idx="17" hasCustomPrompt="1"/>
          </p:nvPr>
        </p:nvSpPr>
        <p:spPr>
          <a:xfrm>
            <a:off x="495300" y="4094617"/>
            <a:ext cx="2737247" cy="279797"/>
          </a:xfrm>
          <a:prstGeom prst="rect">
            <a:avLst/>
          </a:prstGeom>
        </p:spPr>
        <p:txBody>
          <a:bodyPr lIns="68580" tIns="34290" rIns="68580" bIns="34290">
            <a:normAutofit/>
          </a:bodyPr>
          <a:lstStyle>
            <a:lvl1pPr marL="0" indent="0">
              <a:buNone/>
              <a:defRPr sz="1400" baseline="0">
                <a:solidFill>
                  <a:schemeClr val="accent4"/>
                </a:solidFill>
              </a:defRPr>
            </a:lvl1pPr>
          </a:lstStyle>
          <a:p>
            <a:pPr lvl="0"/>
            <a:r>
              <a:rPr lang="en-US" dirty="0" smtClean="0"/>
              <a:t>MONTH DATE, YEAR</a:t>
            </a:r>
            <a:endParaRPr lang="en-US" dirty="0"/>
          </a:p>
        </p:txBody>
      </p:sp>
      <p:sp>
        <p:nvSpPr>
          <p:cNvPr id="7" name="Picture Placeholder 2"/>
          <p:cNvSpPr>
            <a:spLocks noGrp="1"/>
          </p:cNvSpPr>
          <p:nvPr>
            <p:ph type="pic" sz="quarter" idx="19" hasCustomPrompt="1"/>
          </p:nvPr>
        </p:nvSpPr>
        <p:spPr>
          <a:xfrm>
            <a:off x="470911" y="504829"/>
            <a:ext cx="932627" cy="458237"/>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spTree>
    <p:extLst>
      <p:ext uri="{BB962C8B-B14F-4D97-AF65-F5344CB8AC3E}">
        <p14:creationId xmlns:p14="http://schemas.microsoft.com/office/powerpoint/2010/main" val="3425474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Title Only">
    <p:spTree>
      <p:nvGrpSpPr>
        <p:cNvPr id="1" name=""/>
        <p:cNvGrpSpPr/>
        <p:nvPr/>
      </p:nvGrpSpPr>
      <p:grpSpPr>
        <a:xfrm>
          <a:off x="0" y="0"/>
          <a:ext cx="0" cy="0"/>
          <a:chOff x="0" y="0"/>
          <a:chExt cx="0" cy="0"/>
        </a:xfrm>
      </p:grpSpPr>
      <p:sp>
        <p:nvSpPr>
          <p:cNvPr id="3"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14980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4117709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ontent with Subhead">
    <p:spTree>
      <p:nvGrpSpPr>
        <p:cNvPr id="1" name=""/>
        <p:cNvGrpSpPr/>
        <p:nvPr/>
      </p:nvGrpSpPr>
      <p:grpSpPr>
        <a:xfrm>
          <a:off x="0" y="0"/>
          <a:ext cx="0" cy="0"/>
          <a:chOff x="0" y="0"/>
          <a:chExt cx="0" cy="0"/>
        </a:xfrm>
      </p:grpSpPr>
      <p:sp>
        <p:nvSpPr>
          <p:cNvPr id="5" name="Text Placeholder 2"/>
          <p:cNvSpPr>
            <a:spLocks noGrp="1"/>
          </p:cNvSpPr>
          <p:nvPr>
            <p:ph idx="1" hasCustomPrompt="1"/>
          </p:nvPr>
        </p:nvSpPr>
        <p:spPr>
          <a:xfrm>
            <a:off x="270272" y="1332311"/>
            <a:ext cx="6247209" cy="3147325"/>
          </a:xfrm>
          <a:prstGeom prst="rect">
            <a:avLst/>
          </a:prstGeom>
        </p:spPr>
        <p:txBody>
          <a:bodyPr vert="horz" lIns="68580" tIns="34290" rIns="68580" bIns="34290" rtlCol="0">
            <a:normAutofit/>
          </a:bodyPr>
          <a:lstStyle>
            <a:lvl1pPr marL="130299" marR="0" indent="-130299" algn="l" defTabSz="342891" rtl="0" eaLnBrk="1" fontAlgn="auto" latinLnBrk="0" hangingPunct="1">
              <a:lnSpc>
                <a:spcPct val="120000"/>
              </a:lnSpc>
              <a:spcBef>
                <a:spcPts val="0"/>
              </a:spcBef>
              <a:spcAft>
                <a:spcPts val="751"/>
              </a:spcAft>
              <a:buClr>
                <a:schemeClr val="accent4"/>
              </a:buClr>
              <a:buSzTx/>
              <a:buFont typeface="Arial"/>
              <a:buChar char="•"/>
              <a:tabLst/>
              <a:defRPr sz="1400" baseline="0"/>
            </a:lvl1pPr>
            <a:lvl2pPr>
              <a:defRPr sz="1200"/>
            </a:lvl2pPr>
            <a:lvl3pPr>
              <a:defRPr sz="1200"/>
            </a:lvl3pPr>
            <a:lvl4pPr>
              <a:defRPr sz="1200"/>
            </a:lvl4pPr>
            <a:lvl5pPr>
              <a:defRPr sz="1200"/>
            </a:lvl5pPr>
          </a:lstStyle>
          <a:p>
            <a:pPr lvl="0"/>
            <a:r>
              <a:rPr lang="en-US" dirty="0" smtClean="0"/>
              <a:t>Click to add bulleted list</a:t>
            </a:r>
          </a:p>
          <a:p>
            <a:pPr lvl="0"/>
            <a:r>
              <a:rPr lang="en-US" dirty="0" smtClean="0"/>
              <a:t>Click to add bulleted list</a:t>
            </a:r>
          </a:p>
          <a:p>
            <a:pPr lvl="0"/>
            <a:r>
              <a:rPr lang="en-US" dirty="0" smtClean="0"/>
              <a:t>Click to add bulleted list</a:t>
            </a:r>
          </a:p>
        </p:txBody>
      </p:sp>
      <p:sp>
        <p:nvSpPr>
          <p:cNvPr id="6" name="Text Placeholder 6"/>
          <p:cNvSpPr>
            <a:spLocks noGrp="1"/>
          </p:cNvSpPr>
          <p:nvPr>
            <p:ph type="body" sz="quarter" idx="11"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
        <p:nvSpPr>
          <p:cNvPr id="9" name="Text Placeholder 2"/>
          <p:cNvSpPr>
            <a:spLocks noGrp="1"/>
          </p:cNvSpPr>
          <p:nvPr>
            <p:ph type="body" sz="quarter" idx="12" hasCustomPrompt="1"/>
          </p:nvPr>
        </p:nvSpPr>
        <p:spPr>
          <a:xfrm>
            <a:off x="313612" y="987552"/>
            <a:ext cx="1489831" cy="264688"/>
          </a:xfrm>
          <a:prstGeom prst="rect">
            <a:avLst/>
          </a:prstGeom>
          <a:solidFill>
            <a:srgbClr val="88C341"/>
          </a:solidFill>
          <a:ln>
            <a:noFill/>
          </a:ln>
        </p:spPr>
        <p:txBody>
          <a:bodyPr wrap="none" lIns="68580" tIns="54864" rIns="68580" bIns="54864" anchor="ctr" anchorCtr="0">
            <a:spAutoFit/>
          </a:bodyPr>
          <a:lstStyle>
            <a:lvl1pPr marL="0" indent="0" algn="l">
              <a:spcBef>
                <a:spcPts val="0"/>
              </a:spcBef>
              <a:buNone/>
              <a:defRPr sz="1000">
                <a:solidFill>
                  <a:schemeClr val="bg1"/>
                </a:solidFill>
                <a:latin typeface="Arial Black"/>
                <a:cs typeface="Arial Black"/>
              </a:defRPr>
            </a:lvl1pPr>
          </a:lstStyle>
          <a:p>
            <a:pPr lvl="0"/>
            <a:r>
              <a:rPr lang="en-US" dirty="0" smtClean="0"/>
              <a:t>TITLE TO GO HERE</a:t>
            </a:r>
            <a:endParaRPr lang="en-US" dirty="0"/>
          </a:p>
        </p:txBody>
      </p:sp>
    </p:spTree>
    <p:extLst>
      <p:ext uri="{BB962C8B-B14F-4D97-AF65-F5344CB8AC3E}">
        <p14:creationId xmlns:p14="http://schemas.microsoft.com/office/powerpoint/2010/main" val="2238060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Grid">
    <p:spTree>
      <p:nvGrpSpPr>
        <p:cNvPr id="1" name=""/>
        <p:cNvGrpSpPr/>
        <p:nvPr/>
      </p:nvGrpSpPr>
      <p:grpSpPr>
        <a:xfrm>
          <a:off x="0" y="0"/>
          <a:ext cx="0" cy="0"/>
          <a:chOff x="0" y="0"/>
          <a:chExt cx="0" cy="0"/>
        </a:xfrm>
      </p:grpSpPr>
      <p:cxnSp>
        <p:nvCxnSpPr>
          <p:cNvPr id="3" name="Straight Connector 2"/>
          <p:cNvCxnSpPr/>
          <p:nvPr userDrawn="1"/>
        </p:nvCxnSpPr>
        <p:spPr>
          <a:xfrm flipV="1">
            <a:off x="2286000" y="696243"/>
            <a:ext cx="0" cy="4152848"/>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userDrawn="1"/>
        </p:nvCxnSpPr>
        <p:spPr>
          <a:xfrm flipV="1">
            <a:off x="4572000" y="696243"/>
            <a:ext cx="0" cy="4152848"/>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5" name="Text Placeholder 6"/>
          <p:cNvSpPr>
            <a:spLocks noGrp="1"/>
          </p:cNvSpPr>
          <p:nvPr userDrawn="1">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cxnSp>
        <p:nvCxnSpPr>
          <p:cNvPr id="4" name="Straight Connector 3"/>
          <p:cNvCxnSpPr/>
          <p:nvPr userDrawn="1"/>
        </p:nvCxnSpPr>
        <p:spPr>
          <a:xfrm flipH="1">
            <a:off x="0" y="2800350"/>
            <a:ext cx="6858000"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5731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ulleted Conten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270272" y="1079898"/>
            <a:ext cx="6254496" cy="3383280"/>
          </a:xfrm>
          <a:prstGeom prst="rect">
            <a:avLst/>
          </a:prstGeom>
        </p:spPr>
        <p:txBody>
          <a:bodyPr vert="horz" lIns="68580" tIns="34290" rIns="68580" bIns="34290" rtlCol="0">
            <a:normAutofit/>
          </a:bodyPr>
          <a:lstStyle>
            <a:lvl1pPr marL="130299" marR="0" indent="-130299" algn="l" defTabSz="342891" rtl="0" eaLnBrk="1" fontAlgn="auto" latinLnBrk="0" hangingPunct="1">
              <a:lnSpc>
                <a:spcPct val="120000"/>
              </a:lnSpc>
              <a:spcBef>
                <a:spcPts val="0"/>
              </a:spcBef>
              <a:spcAft>
                <a:spcPts val="751"/>
              </a:spcAft>
              <a:buClr>
                <a:schemeClr val="accent4"/>
              </a:buClr>
              <a:buSzTx/>
              <a:buFont typeface="Arial"/>
              <a:buChar char="•"/>
              <a:tabLst/>
              <a:defRPr sz="1400" baseline="0">
                <a:solidFill>
                  <a:schemeClr val="tx1"/>
                </a:solidFill>
              </a:defRPr>
            </a:lvl1pPr>
            <a:lvl2pPr marL="557199" indent="-214308">
              <a:lnSpc>
                <a:spcPct val="120000"/>
              </a:lnSpc>
              <a:buClr>
                <a:schemeClr val="tx1"/>
              </a:buClr>
              <a:buSzPct val="100000"/>
              <a:buFont typeface="Lucida Grande"/>
              <a:buChar char="–"/>
              <a:defRPr sz="1200" baseline="0">
                <a:solidFill>
                  <a:schemeClr val="tx1"/>
                </a:solidFill>
              </a:defRPr>
            </a:lvl2pPr>
            <a:lvl3pPr>
              <a:lnSpc>
                <a:spcPct val="120000"/>
              </a:lnSpc>
              <a:defRPr sz="1100" baseline="0">
                <a:solidFill>
                  <a:schemeClr val="tx1"/>
                </a:solidFill>
              </a:defRPr>
            </a:lvl3pPr>
            <a:lvl4pPr>
              <a:defRPr sz="1200"/>
            </a:lvl4pPr>
            <a:lvl5pPr>
              <a:defRPr sz="1200"/>
            </a:lvl5pPr>
          </a:lstStyle>
          <a:p>
            <a:pPr lvl="0"/>
            <a:r>
              <a:rPr lang="en-US" dirty="0" smtClean="0"/>
              <a:t>Click to add bulleted list</a:t>
            </a:r>
          </a:p>
          <a:p>
            <a:pPr lvl="1"/>
            <a:r>
              <a:rPr lang="en-US" dirty="0" smtClean="0"/>
              <a:t>Second Level Bullet</a:t>
            </a:r>
          </a:p>
          <a:p>
            <a:pPr lvl="2"/>
            <a:r>
              <a:rPr lang="en-US" dirty="0" smtClean="0"/>
              <a:t>Third Level Bullet</a:t>
            </a:r>
            <a:br>
              <a:rPr lang="en-US" dirty="0" smtClean="0"/>
            </a:br>
            <a:endParaRPr lang="en-US" dirty="0" smtClean="0"/>
          </a:p>
          <a:p>
            <a:pPr lvl="0"/>
            <a:r>
              <a:rPr lang="en-US" dirty="0" smtClean="0"/>
              <a:t>Click to add bulleted list</a:t>
            </a:r>
          </a:p>
          <a:p>
            <a:pPr lvl="0"/>
            <a:r>
              <a:rPr lang="en-US" dirty="0" smtClean="0"/>
              <a:t>Click to add bulleted list</a:t>
            </a:r>
          </a:p>
          <a:p>
            <a:pPr lvl="0"/>
            <a:r>
              <a:rPr lang="en-US" dirty="0" smtClean="0"/>
              <a:t>Click to add bulleted list</a:t>
            </a:r>
          </a:p>
        </p:txBody>
      </p:sp>
      <p:sp>
        <p:nvSpPr>
          <p:cNvPr id="7"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754562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4633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64356" y="1079898"/>
            <a:ext cx="6249555" cy="3167063"/>
          </a:xfrm>
          <a:prstGeom prst="rect">
            <a:avLst/>
          </a:prstGeom>
        </p:spPr>
        <p:txBody>
          <a:bodyPr lIns="68580" tIns="34290" rIns="68580" bIns="34290">
            <a:noAutofit/>
          </a:bodyPr>
          <a:lstStyle>
            <a:lvl1pPr marL="342891" indent="-342891">
              <a:lnSpc>
                <a:spcPts val="1800"/>
              </a:lnSpc>
              <a:spcBef>
                <a:spcPts val="0"/>
              </a:spcBef>
              <a:spcAft>
                <a:spcPts val="1800"/>
              </a:spcAft>
              <a:buSzPct val="140000"/>
              <a:buFont typeface="+mj-lt"/>
              <a:buAutoNum type="arabicPeriod"/>
              <a:defRPr sz="1500" baseline="0"/>
            </a:lvl1pPr>
            <a:lvl2pPr>
              <a:defRPr sz="1400"/>
            </a:lvl2pPr>
            <a:lvl3pPr>
              <a:defRPr sz="1200"/>
            </a:lvl3pPr>
            <a:lvl4pPr>
              <a:defRPr sz="1000"/>
            </a:lvl4pPr>
            <a:lvl5pPr>
              <a:defRPr sz="800"/>
            </a:lvl5pPr>
            <a:lvl6pPr>
              <a:defRPr sz="1500"/>
            </a:lvl6pPr>
            <a:lvl7pPr>
              <a:defRPr sz="1500"/>
            </a:lvl7pPr>
            <a:lvl8pPr>
              <a:defRPr sz="1500"/>
            </a:lvl8pPr>
            <a:lvl9pPr>
              <a:defRPr sz="1500"/>
            </a:lvl9pPr>
          </a:lstStyle>
          <a:p>
            <a:pPr lvl="0"/>
            <a:r>
              <a:rPr lang="en-US" dirty="0" smtClean="0"/>
              <a:t>Click to add numbered list</a:t>
            </a:r>
          </a:p>
          <a:p>
            <a:pPr lvl="0"/>
            <a:r>
              <a:rPr lang="en-US" dirty="0" smtClean="0"/>
              <a:t>Click to add numbered list</a:t>
            </a:r>
          </a:p>
          <a:p>
            <a:pPr lvl="0"/>
            <a:r>
              <a:rPr lang="en-US" dirty="0" smtClean="0"/>
              <a:t>Click to add numbered list</a:t>
            </a:r>
          </a:p>
          <a:p>
            <a:pPr lvl="0"/>
            <a:r>
              <a:rPr lang="en-US" dirty="0" smtClean="0"/>
              <a:t>Click to add numbered list</a:t>
            </a:r>
          </a:p>
        </p:txBody>
      </p:sp>
      <p:sp>
        <p:nvSpPr>
          <p:cNvPr id="5"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357373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1" y="4856480"/>
            <a:ext cx="6866405" cy="29822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68580" tIns="34291" rIns="68580" bIns="34291" rtlCol="0" anchor="ctr"/>
          <a:lstStyle/>
          <a:p>
            <a:pPr algn="ctr"/>
            <a:endParaRPr lang="en-US" sz="1400" dirty="0"/>
          </a:p>
        </p:txBody>
      </p:sp>
      <p:sp>
        <p:nvSpPr>
          <p:cNvPr id="3" name="TextBox 2"/>
          <p:cNvSpPr txBox="1"/>
          <p:nvPr userDrawn="1"/>
        </p:nvSpPr>
        <p:spPr>
          <a:xfrm>
            <a:off x="5565835" y="4900041"/>
            <a:ext cx="1120140" cy="192362"/>
          </a:xfrm>
          <a:prstGeom prst="rect">
            <a:avLst/>
          </a:prstGeom>
          <a:noFill/>
        </p:spPr>
        <p:txBody>
          <a:bodyPr wrap="square" lIns="68580" tIns="34291" rIns="68580" bIns="34291" rtlCol="0">
            <a:spAutoFit/>
          </a:bodyPr>
          <a:lstStyle/>
          <a:p>
            <a:pPr algn="r"/>
            <a:fld id="{C2C0EDAD-27A0-9447-9004-E733B36B95C3}" type="slidenum">
              <a:rPr lang="en-US" sz="800" b="0" i="0" smtClean="0">
                <a:solidFill>
                  <a:srgbClr val="CCCCCC"/>
                </a:solidFill>
                <a:latin typeface="Trebuchet MS"/>
                <a:cs typeface="Trebuchet MS"/>
              </a:rPr>
              <a:pPr algn="r"/>
              <a:t>‹#›</a:t>
            </a:fld>
            <a:endParaRPr lang="en-US" sz="800" b="0" i="0" dirty="0">
              <a:solidFill>
                <a:srgbClr val="CCCCCC"/>
              </a:solidFill>
              <a:latin typeface="Trebuchet MS"/>
              <a:cs typeface="Trebuchet MS"/>
            </a:endParaRPr>
          </a:p>
        </p:txBody>
      </p:sp>
      <p:sp>
        <p:nvSpPr>
          <p:cNvPr id="4" name="TextBox 3"/>
          <p:cNvSpPr txBox="1"/>
          <p:nvPr userDrawn="1"/>
        </p:nvSpPr>
        <p:spPr>
          <a:xfrm>
            <a:off x="1195639" y="4926579"/>
            <a:ext cx="1737360" cy="161585"/>
          </a:xfrm>
          <a:prstGeom prst="rect">
            <a:avLst/>
          </a:prstGeom>
          <a:noFill/>
        </p:spPr>
        <p:txBody>
          <a:bodyPr wrap="square" lIns="68580" tIns="34291" rIns="68580" bIns="34291" rtlCol="0">
            <a:spAutoFit/>
          </a:bodyPr>
          <a:lstStyle/>
          <a:p>
            <a:r>
              <a:rPr lang="en-US" sz="600" b="0" i="0" kern="0" spc="15" dirty="0" smtClean="0">
                <a:solidFill>
                  <a:schemeClr val="accent1"/>
                </a:solidFill>
                <a:latin typeface="Trebuchet MS"/>
                <a:cs typeface="Trebuchet MS"/>
              </a:rPr>
              <a:t>CONFIDENTIAL</a:t>
            </a:r>
            <a:endParaRPr lang="en-US" sz="600" b="0" i="0" kern="0" spc="15" dirty="0">
              <a:solidFill>
                <a:schemeClr val="accent1"/>
              </a:solidFill>
              <a:latin typeface="Trebuchet MS"/>
              <a:cs typeface="Trebuchet MS"/>
            </a:endParaRPr>
          </a:p>
        </p:txBody>
      </p:sp>
      <p:cxnSp>
        <p:nvCxnSpPr>
          <p:cNvPr id="5" name="Straight Connector 4"/>
          <p:cNvCxnSpPr/>
          <p:nvPr userDrawn="1"/>
        </p:nvCxnSpPr>
        <p:spPr>
          <a:xfrm>
            <a:off x="609937" y="4940808"/>
            <a:ext cx="0" cy="123444"/>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6" name="Picture 5" descr="logo_footer.png"/>
          <p:cNvPicPr>
            <a:picLocks noChangeAspect="1"/>
          </p:cNvPicPr>
          <p:nvPr userDrawn="1"/>
        </p:nvPicPr>
        <p:blipFill>
          <a:blip r:embed="rId21" cstate="screen">
            <a:extLst>
              <a:ext uri="{28A0092B-C50C-407E-A947-70E740481C1C}">
                <a14:useLocalDpi xmlns:a14="http://schemas.microsoft.com/office/drawing/2010/main"/>
              </a:ext>
            </a:extLst>
          </a:blip>
          <a:stretch>
            <a:fillRect/>
          </a:stretch>
        </p:blipFill>
        <p:spPr>
          <a:xfrm>
            <a:off x="174169" y="4931436"/>
            <a:ext cx="357188" cy="169417"/>
          </a:xfrm>
          <a:prstGeom prst="rect">
            <a:avLst/>
          </a:prstGeom>
        </p:spPr>
      </p:pic>
      <p:pic>
        <p:nvPicPr>
          <p:cNvPr id="9" name="Picture 8" descr="IT-week-logos_IT-week-knockout.eps"/>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683474" y="4919113"/>
            <a:ext cx="365136" cy="154022"/>
          </a:xfrm>
          <a:prstGeom prst="rect">
            <a:avLst/>
          </a:prstGeom>
        </p:spPr>
      </p:pic>
      <p:cxnSp>
        <p:nvCxnSpPr>
          <p:cNvPr id="10" name="Straight Connector 9"/>
          <p:cNvCxnSpPr/>
          <p:nvPr userDrawn="1"/>
        </p:nvCxnSpPr>
        <p:spPr>
          <a:xfrm>
            <a:off x="1143337" y="4940808"/>
            <a:ext cx="0" cy="123444"/>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5668917"/>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50" r:id="rId3"/>
    <p:sldLayoutId id="2147483753" r:id="rId4"/>
    <p:sldLayoutId id="2147483755" r:id="rId5"/>
    <p:sldLayoutId id="2147483761" r:id="rId6"/>
    <p:sldLayoutId id="2147483711" r:id="rId7"/>
    <p:sldLayoutId id="2147483749" r:id="rId8"/>
    <p:sldLayoutId id="2147483779" r:id="rId9"/>
    <p:sldLayoutId id="2147483780" r:id="rId10"/>
    <p:sldLayoutId id="2147483781" r:id="rId11"/>
    <p:sldLayoutId id="2147483782" r:id="rId12"/>
    <p:sldLayoutId id="2147483783" r:id="rId13"/>
    <p:sldLayoutId id="2147483784" r:id="rId14"/>
    <p:sldLayoutId id="2147483785" r:id="rId15"/>
    <p:sldLayoutId id="2147483786" r:id="rId16"/>
    <p:sldLayoutId id="2147483787" r:id="rId17"/>
    <p:sldLayoutId id="2147483788" r:id="rId18"/>
    <p:sldLayoutId id="2147483789" r:id="rId19"/>
  </p:sldLayoutIdLst>
  <p:timing>
    <p:tnLst>
      <p:par>
        <p:cTn id="1" dur="indefinite" restart="never" nodeType="tmRoot"/>
      </p:par>
    </p:tnLst>
  </p:timing>
  <p:txStyles>
    <p:titleStyle>
      <a:lvl1pPr algn="ctr" defTabSz="342891" rtl="0" eaLnBrk="1" latinLnBrk="0" hangingPunct="1">
        <a:spcBef>
          <a:spcPct val="0"/>
        </a:spcBef>
        <a:buNone/>
        <a:defRPr sz="3300" kern="1200">
          <a:solidFill>
            <a:schemeClr val="tx1"/>
          </a:solidFill>
          <a:latin typeface="+mj-lt"/>
          <a:ea typeface="+mj-ea"/>
          <a:cs typeface="+mj-cs"/>
        </a:defRPr>
      </a:lvl1pPr>
    </p:titleStyle>
    <p:bodyStyle>
      <a:lvl1pPr marL="257168" indent="-257168" algn="l" defTabSz="342891" rtl="0" eaLnBrk="1" latinLnBrk="0" hangingPunct="1">
        <a:spcBef>
          <a:spcPct val="20000"/>
        </a:spcBef>
        <a:buFont typeface="Arial"/>
        <a:buChar char="•"/>
        <a:defRPr sz="2400" kern="1200">
          <a:solidFill>
            <a:schemeClr val="tx1"/>
          </a:solidFill>
          <a:latin typeface="+mn-lt"/>
          <a:ea typeface="+mn-ea"/>
          <a:cs typeface="+mn-cs"/>
        </a:defRPr>
      </a:lvl1pPr>
      <a:lvl2pPr marL="557199" indent="-214308" algn="l" defTabSz="342891" rtl="0" eaLnBrk="1" latinLnBrk="0" hangingPunct="1">
        <a:spcBef>
          <a:spcPct val="20000"/>
        </a:spcBef>
        <a:buFont typeface="Arial"/>
        <a:buChar char="–"/>
        <a:defRPr sz="2100" kern="1200">
          <a:solidFill>
            <a:schemeClr val="tx1"/>
          </a:solidFill>
          <a:latin typeface="+mn-lt"/>
          <a:ea typeface="+mn-ea"/>
          <a:cs typeface="+mn-cs"/>
        </a:defRPr>
      </a:lvl2pPr>
      <a:lvl3pPr marL="857229" indent="-171446" algn="l" defTabSz="342891" rtl="0" eaLnBrk="1" latinLnBrk="0" hangingPunct="1">
        <a:spcBef>
          <a:spcPct val="20000"/>
        </a:spcBef>
        <a:buFont typeface="Arial"/>
        <a:buChar char="•"/>
        <a:defRPr sz="1800" kern="1200">
          <a:solidFill>
            <a:schemeClr val="tx1"/>
          </a:solidFill>
          <a:latin typeface="+mn-lt"/>
          <a:ea typeface="+mn-ea"/>
          <a:cs typeface="+mn-cs"/>
        </a:defRPr>
      </a:lvl3pPr>
      <a:lvl4pPr marL="1200121" indent="-171446" algn="l" defTabSz="342891" rtl="0" eaLnBrk="1" latinLnBrk="0" hangingPunct="1">
        <a:spcBef>
          <a:spcPct val="20000"/>
        </a:spcBef>
        <a:buFont typeface="Arial"/>
        <a:buChar char="–"/>
        <a:defRPr sz="1500" kern="1200">
          <a:solidFill>
            <a:schemeClr val="tx1"/>
          </a:solidFill>
          <a:latin typeface="+mn-lt"/>
          <a:ea typeface="+mn-ea"/>
          <a:cs typeface="+mn-cs"/>
        </a:defRPr>
      </a:lvl4pPr>
      <a:lvl5pPr marL="1543012" indent="-171446" algn="l" defTabSz="342891" rtl="0" eaLnBrk="1" latinLnBrk="0" hangingPunct="1">
        <a:spcBef>
          <a:spcPct val="20000"/>
        </a:spcBef>
        <a:buFont typeface="Arial"/>
        <a:buChar char="»"/>
        <a:defRPr sz="1500" kern="1200">
          <a:solidFill>
            <a:schemeClr val="tx1"/>
          </a:solidFill>
          <a:latin typeface="+mn-lt"/>
          <a:ea typeface="+mn-ea"/>
          <a:cs typeface="+mn-cs"/>
        </a:defRPr>
      </a:lvl5pPr>
      <a:lvl6pPr marL="1885904" indent="-171446" algn="l" defTabSz="342891" rtl="0" eaLnBrk="1" latinLnBrk="0" hangingPunct="1">
        <a:spcBef>
          <a:spcPct val="20000"/>
        </a:spcBef>
        <a:buFont typeface="Arial"/>
        <a:buChar char="•"/>
        <a:defRPr sz="1500" kern="1200">
          <a:solidFill>
            <a:schemeClr val="tx1"/>
          </a:solidFill>
          <a:latin typeface="+mn-lt"/>
          <a:ea typeface="+mn-ea"/>
          <a:cs typeface="+mn-cs"/>
        </a:defRPr>
      </a:lvl6pPr>
      <a:lvl7pPr marL="2228795" indent="-171446" algn="l" defTabSz="342891" rtl="0" eaLnBrk="1" latinLnBrk="0" hangingPunct="1">
        <a:spcBef>
          <a:spcPct val="20000"/>
        </a:spcBef>
        <a:buFont typeface="Arial"/>
        <a:buChar char="•"/>
        <a:defRPr sz="1500" kern="1200">
          <a:solidFill>
            <a:schemeClr val="tx1"/>
          </a:solidFill>
          <a:latin typeface="+mn-lt"/>
          <a:ea typeface="+mn-ea"/>
          <a:cs typeface="+mn-cs"/>
        </a:defRPr>
      </a:lvl7pPr>
      <a:lvl8pPr marL="2571686" indent="-171446" algn="l" defTabSz="342891" rtl="0" eaLnBrk="1" latinLnBrk="0" hangingPunct="1">
        <a:spcBef>
          <a:spcPct val="20000"/>
        </a:spcBef>
        <a:buFont typeface="Arial"/>
        <a:buChar char="•"/>
        <a:defRPr sz="1500" kern="1200">
          <a:solidFill>
            <a:schemeClr val="tx1"/>
          </a:solidFill>
          <a:latin typeface="+mn-lt"/>
          <a:ea typeface="+mn-ea"/>
          <a:cs typeface="+mn-cs"/>
        </a:defRPr>
      </a:lvl8pPr>
      <a:lvl9pPr marL="2914578" indent="-171446" algn="l" defTabSz="342891"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891" rtl="0" eaLnBrk="1" latinLnBrk="0" hangingPunct="1">
        <a:defRPr sz="1400" kern="1200">
          <a:solidFill>
            <a:schemeClr val="tx1"/>
          </a:solidFill>
          <a:latin typeface="+mn-lt"/>
          <a:ea typeface="+mn-ea"/>
          <a:cs typeface="+mn-cs"/>
        </a:defRPr>
      </a:lvl1pPr>
      <a:lvl2pPr marL="342891" algn="l" defTabSz="342891" rtl="0" eaLnBrk="1" latinLnBrk="0" hangingPunct="1">
        <a:defRPr sz="1400" kern="1200">
          <a:solidFill>
            <a:schemeClr val="tx1"/>
          </a:solidFill>
          <a:latin typeface="+mn-lt"/>
          <a:ea typeface="+mn-ea"/>
          <a:cs typeface="+mn-cs"/>
        </a:defRPr>
      </a:lvl2pPr>
      <a:lvl3pPr marL="685783" algn="l" defTabSz="342891" rtl="0" eaLnBrk="1" latinLnBrk="0" hangingPunct="1">
        <a:defRPr sz="1400" kern="1200">
          <a:solidFill>
            <a:schemeClr val="tx1"/>
          </a:solidFill>
          <a:latin typeface="+mn-lt"/>
          <a:ea typeface="+mn-ea"/>
          <a:cs typeface="+mn-cs"/>
        </a:defRPr>
      </a:lvl3pPr>
      <a:lvl4pPr marL="1028674" algn="l" defTabSz="342891" rtl="0" eaLnBrk="1" latinLnBrk="0" hangingPunct="1">
        <a:defRPr sz="1400" kern="1200">
          <a:solidFill>
            <a:schemeClr val="tx1"/>
          </a:solidFill>
          <a:latin typeface="+mn-lt"/>
          <a:ea typeface="+mn-ea"/>
          <a:cs typeface="+mn-cs"/>
        </a:defRPr>
      </a:lvl4pPr>
      <a:lvl5pPr marL="1371566" algn="l" defTabSz="342891" rtl="0" eaLnBrk="1" latinLnBrk="0" hangingPunct="1">
        <a:defRPr sz="1400" kern="1200">
          <a:solidFill>
            <a:schemeClr val="tx1"/>
          </a:solidFill>
          <a:latin typeface="+mn-lt"/>
          <a:ea typeface="+mn-ea"/>
          <a:cs typeface="+mn-cs"/>
        </a:defRPr>
      </a:lvl5pPr>
      <a:lvl6pPr marL="1714457" algn="l" defTabSz="342891" rtl="0" eaLnBrk="1" latinLnBrk="0" hangingPunct="1">
        <a:defRPr sz="1400" kern="1200">
          <a:solidFill>
            <a:schemeClr val="tx1"/>
          </a:solidFill>
          <a:latin typeface="+mn-lt"/>
          <a:ea typeface="+mn-ea"/>
          <a:cs typeface="+mn-cs"/>
        </a:defRPr>
      </a:lvl6pPr>
      <a:lvl7pPr marL="2057349" algn="l" defTabSz="342891" rtl="0" eaLnBrk="1" latinLnBrk="0" hangingPunct="1">
        <a:defRPr sz="1400" kern="1200">
          <a:solidFill>
            <a:schemeClr val="tx1"/>
          </a:solidFill>
          <a:latin typeface="+mn-lt"/>
          <a:ea typeface="+mn-ea"/>
          <a:cs typeface="+mn-cs"/>
        </a:defRPr>
      </a:lvl7pPr>
      <a:lvl8pPr marL="2400240" algn="l" defTabSz="342891" rtl="0" eaLnBrk="1" latinLnBrk="0" hangingPunct="1">
        <a:defRPr sz="1400" kern="1200">
          <a:solidFill>
            <a:schemeClr val="tx1"/>
          </a:solidFill>
          <a:latin typeface="+mn-lt"/>
          <a:ea typeface="+mn-ea"/>
          <a:cs typeface="+mn-cs"/>
        </a:defRPr>
      </a:lvl8pPr>
      <a:lvl9pPr marL="2743131" algn="l" defTabSz="342891"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8.xml"/><Relationship Id="rId1" Type="http://schemas.openxmlformats.org/officeDocument/2006/relationships/slideLayout" Target="../slideLayouts/slideLayout5.xml"/><Relationship Id="rId6" Type="http://schemas.openxmlformats.org/officeDocument/2006/relationships/comments" Target="../comments/comment2.xml"/><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14.png"/><Relationship Id="rId18" Type="http://schemas.openxmlformats.org/officeDocument/2006/relationships/image" Target="../media/image27.png"/><Relationship Id="rId3" Type="http://schemas.openxmlformats.org/officeDocument/2006/relationships/image" Target="../media/image15.jpeg"/><Relationship Id="rId7" Type="http://schemas.openxmlformats.org/officeDocument/2006/relationships/image" Target="../media/image13.png"/><Relationship Id="rId12" Type="http://schemas.openxmlformats.org/officeDocument/2006/relationships/image" Target="../media/image22.png"/><Relationship Id="rId17" Type="http://schemas.openxmlformats.org/officeDocument/2006/relationships/image" Target="../media/image26.png"/><Relationship Id="rId2" Type="http://schemas.openxmlformats.org/officeDocument/2006/relationships/notesSlide" Target="../notesSlides/notesSlide29.xml"/><Relationship Id="rId16" Type="http://schemas.openxmlformats.org/officeDocument/2006/relationships/image" Target="../media/image25.png"/><Relationship Id="rId1" Type="http://schemas.openxmlformats.org/officeDocument/2006/relationships/slideLayout" Target="../slideLayouts/slideLayout5.xml"/><Relationship Id="rId6" Type="http://schemas.openxmlformats.org/officeDocument/2006/relationships/image" Target="../media/image17.png"/><Relationship Id="rId11" Type="http://schemas.openxmlformats.org/officeDocument/2006/relationships/image" Target="../media/image21.png"/><Relationship Id="rId5" Type="http://schemas.openxmlformats.org/officeDocument/2006/relationships/image" Target="../media/image12.jpeg"/><Relationship Id="rId15" Type="http://schemas.openxmlformats.org/officeDocument/2006/relationships/image" Target="../media/image24.png"/><Relationship Id="rId10" Type="http://schemas.openxmlformats.org/officeDocument/2006/relationships/image" Target="../media/image20.png"/><Relationship Id="rId19" Type="http://schemas.openxmlformats.org/officeDocument/2006/relationships/comments" Target="../comments/comment3.xml"/><Relationship Id="rId4" Type="http://schemas.openxmlformats.org/officeDocument/2006/relationships/image" Target="../media/image16.png"/><Relationship Id="rId9" Type="http://schemas.openxmlformats.org/officeDocument/2006/relationships/image" Target="../media/image19.png"/><Relationship Id="rId14" Type="http://schemas.openxmlformats.org/officeDocument/2006/relationships/image" Target="../media/image2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Рисунок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8334055" cy="4867564"/>
          </a:xfrm>
          <a:prstGeom prst="rect">
            <a:avLst/>
          </a:prstGeom>
        </p:spPr>
      </p:pic>
      <p:sp>
        <p:nvSpPr>
          <p:cNvPr id="3" name="Text Placeholder 2"/>
          <p:cNvSpPr>
            <a:spLocks noGrp="1"/>
          </p:cNvSpPr>
          <p:nvPr>
            <p:ph type="body" sz="quarter" idx="15"/>
          </p:nvPr>
        </p:nvSpPr>
        <p:spPr>
          <a:xfrm>
            <a:off x="3644326" y="1087922"/>
            <a:ext cx="4214523" cy="1260730"/>
          </a:xfrm>
        </p:spPr>
        <p:txBody>
          <a:bodyPr/>
          <a:lstStyle/>
          <a:p>
            <a:r>
              <a:rPr lang="en-US" sz="3200" dirty="0" err="1" smtClean="0"/>
              <a:t>Microservices</a:t>
            </a:r>
            <a:endParaRPr lang="en-US" sz="3200" dirty="0" smtClean="0"/>
          </a:p>
          <a:p>
            <a:r>
              <a:rPr lang="en-US" sz="3200" dirty="0" smtClean="0"/>
              <a:t>On</a:t>
            </a:r>
          </a:p>
          <a:p>
            <a:r>
              <a:rPr lang="en-US" sz="3200" dirty="0" smtClean="0"/>
              <a:t>Practice</a:t>
            </a:r>
            <a:endParaRPr lang="en-US" sz="3200" dirty="0"/>
          </a:p>
        </p:txBody>
      </p:sp>
      <p:sp>
        <p:nvSpPr>
          <p:cNvPr id="4" name="Text Placeholder 3"/>
          <p:cNvSpPr>
            <a:spLocks noGrp="1"/>
          </p:cNvSpPr>
          <p:nvPr>
            <p:ph type="body" sz="quarter" idx="16"/>
          </p:nvPr>
        </p:nvSpPr>
        <p:spPr>
          <a:xfrm>
            <a:off x="3708747" y="2587161"/>
            <a:ext cx="4085679" cy="284693"/>
          </a:xfrm>
        </p:spPr>
        <p:txBody>
          <a:bodyPr/>
          <a:lstStyle/>
          <a:p>
            <a:r>
              <a:rPr lang="en-US" dirty="0" smtClean="0"/>
              <a:t>VITALI KVIATKOUSKI</a:t>
            </a:r>
            <a:endParaRPr lang="en-US" dirty="0"/>
          </a:p>
        </p:txBody>
      </p:sp>
    </p:spTree>
    <p:extLst>
      <p:ext uri="{BB962C8B-B14F-4D97-AF65-F5344CB8AC3E}">
        <p14:creationId xmlns:p14="http://schemas.microsoft.com/office/powerpoint/2010/main" val="17158622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Interaction</a:t>
            </a:r>
          </a:p>
        </p:txBody>
      </p:sp>
      <p:sp>
        <p:nvSpPr>
          <p:cNvPr id="2" name="Прямоугольник 1"/>
          <p:cNvSpPr/>
          <p:nvPr/>
        </p:nvSpPr>
        <p:spPr>
          <a:xfrm>
            <a:off x="264695" y="699516"/>
            <a:ext cx="6593305" cy="3231654"/>
          </a:xfrm>
          <a:prstGeom prst="rect">
            <a:avLst/>
          </a:prstGeom>
        </p:spPr>
        <p:txBody>
          <a:bodyPr wrap="square">
            <a:spAutoFit/>
          </a:bodyPr>
          <a:lstStyle/>
          <a:p>
            <a:pPr>
              <a:lnSpc>
                <a:spcPct val="150000"/>
              </a:lnSpc>
              <a:buClr>
                <a:schemeClr val="accent3">
                  <a:lumMod val="75000"/>
                </a:schemeClr>
              </a:buClr>
              <a:buFont typeface="Arial" pitchFamily="34" charset="0"/>
              <a:buChar char="•"/>
            </a:pPr>
            <a:r>
              <a:rPr lang="en-US" sz="2000" b="1" dirty="0" smtClean="0"/>
              <a:t> Protocols</a:t>
            </a:r>
            <a:endParaRPr lang="en-US" sz="2000" b="1" dirty="0"/>
          </a:p>
          <a:p>
            <a:pPr lvl="1">
              <a:lnSpc>
                <a:spcPct val="150000"/>
              </a:lnSpc>
              <a:buClr>
                <a:schemeClr val="accent3">
                  <a:lumMod val="75000"/>
                </a:schemeClr>
              </a:buClr>
              <a:buFont typeface="Arial" pitchFamily="34" charset="0"/>
              <a:buChar char="•"/>
            </a:pPr>
            <a:r>
              <a:rPr lang="en-US" sz="2000" b="1" dirty="0" smtClean="0"/>
              <a:t> Documentation </a:t>
            </a:r>
            <a:r>
              <a:rPr lang="en-US" sz="2000" b="1" dirty="0"/>
              <a:t>(must have)</a:t>
            </a:r>
          </a:p>
          <a:p>
            <a:pPr lvl="1">
              <a:lnSpc>
                <a:spcPct val="150000"/>
              </a:lnSpc>
              <a:buClr>
                <a:schemeClr val="accent3">
                  <a:lumMod val="75000"/>
                </a:schemeClr>
              </a:buClr>
              <a:buFont typeface="Arial" pitchFamily="34" charset="0"/>
              <a:buChar char="•"/>
            </a:pPr>
            <a:r>
              <a:rPr lang="en-US" sz="2000" b="1" dirty="0" smtClean="0"/>
              <a:t> Standardization (protocols / </a:t>
            </a:r>
            <a:r>
              <a:rPr lang="en-US" sz="2000" b="1" dirty="0"/>
              <a:t>formats to use)</a:t>
            </a:r>
          </a:p>
          <a:p>
            <a:pPr lvl="2">
              <a:lnSpc>
                <a:spcPct val="150000"/>
              </a:lnSpc>
              <a:buClr>
                <a:schemeClr val="accent3">
                  <a:lumMod val="75000"/>
                </a:schemeClr>
              </a:buClr>
              <a:buFont typeface="Arial" pitchFamily="34" charset="0"/>
              <a:buChar char="•"/>
            </a:pPr>
            <a:r>
              <a:rPr lang="en-US" sz="1800" dirty="0" smtClean="0"/>
              <a:t> REST/JMS </a:t>
            </a:r>
            <a:r>
              <a:rPr lang="en-US" sz="1800" dirty="0"/>
              <a:t>with JSON as format</a:t>
            </a:r>
          </a:p>
          <a:p>
            <a:pPr lvl="1">
              <a:lnSpc>
                <a:spcPct val="150000"/>
              </a:lnSpc>
              <a:buClr>
                <a:schemeClr val="accent3">
                  <a:lumMod val="75000"/>
                </a:schemeClr>
              </a:buClr>
              <a:buFont typeface="Arial" pitchFamily="34" charset="0"/>
              <a:buChar char="•"/>
            </a:pPr>
            <a:r>
              <a:rPr lang="en-US" sz="1800" dirty="0" smtClean="0"/>
              <a:t> Client </a:t>
            </a:r>
            <a:r>
              <a:rPr lang="en-US" sz="1800" dirty="0"/>
              <a:t>Libs</a:t>
            </a:r>
          </a:p>
          <a:p>
            <a:pPr>
              <a:lnSpc>
                <a:spcPct val="150000"/>
              </a:lnSpc>
              <a:buClr>
                <a:schemeClr val="accent3">
                  <a:lumMod val="75000"/>
                </a:schemeClr>
              </a:buClr>
              <a:buFont typeface="Arial" pitchFamily="34" charset="0"/>
              <a:buChar char="•"/>
            </a:pPr>
            <a:r>
              <a:rPr lang="en-US" sz="2000" b="1" dirty="0" smtClean="0"/>
              <a:t> Interaction type (sync/</a:t>
            </a:r>
            <a:r>
              <a:rPr lang="en-US" sz="2000" b="1" dirty="0" err="1" smtClean="0"/>
              <a:t>async</a:t>
            </a:r>
            <a:r>
              <a:rPr lang="en-US" sz="2000" b="1" dirty="0" smtClean="0"/>
              <a:t>)</a:t>
            </a:r>
            <a:endParaRPr lang="en-US" sz="2000" b="1" dirty="0"/>
          </a:p>
          <a:p>
            <a:pPr>
              <a:lnSpc>
                <a:spcPct val="150000"/>
              </a:lnSpc>
              <a:buClr>
                <a:schemeClr val="accent3">
                  <a:lumMod val="75000"/>
                </a:schemeClr>
              </a:buClr>
              <a:buFont typeface="Arial" pitchFamily="34" charset="0"/>
              <a:buChar char="•"/>
            </a:pPr>
            <a:r>
              <a:rPr lang="en-US" sz="2000" b="1" dirty="0" smtClean="0"/>
              <a:t> Failures</a:t>
            </a:r>
            <a:endParaRPr lang="ru-RU" sz="1800" dirty="0"/>
          </a:p>
        </p:txBody>
      </p:sp>
    </p:spTree>
    <p:extLst>
      <p:ext uri="{BB962C8B-B14F-4D97-AF65-F5344CB8AC3E}">
        <p14:creationId xmlns:p14="http://schemas.microsoft.com/office/powerpoint/2010/main" val="4876241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err="1" smtClean="0"/>
              <a:t>Microservices</a:t>
            </a:r>
            <a:r>
              <a:rPr lang="en-US" dirty="0" smtClean="0"/>
              <a:t> Design</a:t>
            </a:r>
            <a:endParaRPr lang="en-US" dirty="0"/>
          </a:p>
        </p:txBody>
      </p:sp>
      <p:sp>
        <p:nvSpPr>
          <p:cNvPr id="2" name="Прямоугольник 1"/>
          <p:cNvSpPr/>
          <p:nvPr/>
        </p:nvSpPr>
        <p:spPr>
          <a:xfrm>
            <a:off x="264695" y="699516"/>
            <a:ext cx="6593305" cy="3046988"/>
          </a:xfrm>
          <a:prstGeom prst="rect">
            <a:avLst/>
          </a:prstGeom>
        </p:spPr>
        <p:txBody>
          <a:bodyPr wrap="square">
            <a:spAutoFit/>
          </a:bodyPr>
          <a:lstStyle/>
          <a:p>
            <a:pPr marL="342900" indent="-342900">
              <a:lnSpc>
                <a:spcPct val="150000"/>
              </a:lnSpc>
              <a:buClr>
                <a:schemeClr val="accent3">
                  <a:lumMod val="75000"/>
                </a:schemeClr>
              </a:buClr>
              <a:buFont typeface="Arial" panose="020B0604020202020204" pitchFamily="34" charset="0"/>
              <a:buChar char="•"/>
            </a:pPr>
            <a:r>
              <a:rPr lang="en-US" sz="2400" dirty="0" smtClean="0"/>
              <a:t> </a:t>
            </a:r>
            <a:r>
              <a:rPr lang="en-US" sz="3200" dirty="0" smtClean="0">
                <a:solidFill>
                  <a:schemeClr val="bg1">
                    <a:lumMod val="75000"/>
                  </a:schemeClr>
                </a:solidFill>
              </a:rPr>
              <a:t>Decentralized data</a:t>
            </a:r>
            <a:endParaRPr lang="ru-RU" sz="3200" dirty="0">
              <a:solidFill>
                <a:schemeClr val="bg1">
                  <a:lumMod val="75000"/>
                </a:schemeClr>
              </a:solidFill>
            </a:endParaRPr>
          </a:p>
          <a:p>
            <a:pPr marL="457200" indent="-457200">
              <a:lnSpc>
                <a:spcPct val="150000"/>
              </a:lnSpc>
              <a:buClr>
                <a:schemeClr val="accent3">
                  <a:lumMod val="75000"/>
                </a:schemeClr>
              </a:buClr>
              <a:buFont typeface="Arial" panose="020B0604020202020204" pitchFamily="34" charset="0"/>
              <a:buChar char="•"/>
            </a:pPr>
            <a:r>
              <a:rPr lang="en-US" sz="3200" dirty="0">
                <a:solidFill>
                  <a:schemeClr val="bg1">
                    <a:lumMod val="75000"/>
                  </a:schemeClr>
                </a:solidFill>
              </a:rPr>
              <a:t>Services interaction</a:t>
            </a:r>
          </a:p>
          <a:p>
            <a:pPr marL="457200" indent="-457200">
              <a:lnSpc>
                <a:spcPct val="150000"/>
              </a:lnSpc>
              <a:buClr>
                <a:schemeClr val="accent3">
                  <a:lumMod val="75000"/>
                </a:schemeClr>
              </a:buClr>
              <a:buFont typeface="Arial" panose="020B0604020202020204" pitchFamily="34" charset="0"/>
              <a:buChar char="•"/>
            </a:pPr>
            <a:r>
              <a:rPr lang="en-US" sz="3200" b="1" u="sng" dirty="0"/>
              <a:t>Interaction types</a:t>
            </a:r>
            <a:endParaRPr lang="ru-RU" sz="3200" b="1" u="sng" dirty="0"/>
          </a:p>
          <a:p>
            <a:pPr marL="457200" indent="-457200">
              <a:lnSpc>
                <a:spcPct val="150000"/>
              </a:lnSpc>
              <a:buClr>
                <a:schemeClr val="accent3">
                  <a:lumMod val="75000"/>
                </a:schemeClr>
              </a:buClr>
              <a:buFont typeface="Arial" panose="020B0604020202020204" pitchFamily="34" charset="0"/>
              <a:buChar char="•"/>
            </a:pPr>
            <a:r>
              <a:rPr lang="en-US" sz="3200" dirty="0" smtClean="0"/>
              <a:t>Failure design</a:t>
            </a:r>
            <a:endParaRPr lang="ru-RU" sz="3200" dirty="0"/>
          </a:p>
        </p:txBody>
      </p:sp>
    </p:spTree>
    <p:extLst>
      <p:ext uri="{BB962C8B-B14F-4D97-AF65-F5344CB8AC3E}">
        <p14:creationId xmlns:p14="http://schemas.microsoft.com/office/powerpoint/2010/main" val="36643043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Synchronous Interaction</a:t>
            </a:r>
            <a:endParaRPr lang="en-US" dirty="0"/>
          </a:p>
        </p:txBody>
      </p:sp>
      <p:sp>
        <p:nvSpPr>
          <p:cNvPr id="4" name="Прямоугольник 3"/>
          <p:cNvSpPr/>
          <p:nvPr/>
        </p:nvSpPr>
        <p:spPr>
          <a:xfrm>
            <a:off x="266459" y="942638"/>
            <a:ext cx="8432800" cy="3908762"/>
          </a:xfrm>
          <a:prstGeom prst="rect">
            <a:avLst/>
          </a:prstGeom>
        </p:spPr>
        <p:txBody>
          <a:bodyPr wrap="square">
            <a:spAutoFit/>
          </a:bodyPr>
          <a:lstStyle/>
          <a:p>
            <a:pPr marL="571500" indent="-571500">
              <a:buClr>
                <a:schemeClr val="accent3">
                  <a:lumMod val="75000"/>
                </a:schemeClr>
              </a:buClr>
              <a:buFont typeface="Arial" pitchFamily="34" charset="0"/>
              <a:buChar char="•"/>
            </a:pPr>
            <a:r>
              <a:rPr lang="en-US" sz="2400" dirty="0" smtClean="0"/>
              <a:t>As fast as possible</a:t>
            </a:r>
          </a:p>
          <a:p>
            <a:pPr marL="914400" lvl="1" indent="-457200">
              <a:buClr>
                <a:schemeClr val="accent3">
                  <a:lumMod val="75000"/>
                </a:schemeClr>
              </a:buClr>
              <a:buFont typeface="Arial" pitchFamily="34" charset="0"/>
              <a:buChar char="•"/>
            </a:pPr>
            <a:r>
              <a:rPr lang="en-US" sz="2000" dirty="0" smtClean="0"/>
              <a:t>Everything what requires user attention</a:t>
            </a:r>
          </a:p>
          <a:p>
            <a:pPr marL="1371600" lvl="2" indent="-457200">
              <a:buClr>
                <a:schemeClr val="accent3">
                  <a:lumMod val="75000"/>
                </a:schemeClr>
              </a:buClr>
              <a:buFont typeface="Wingdings" pitchFamily="2" charset="2"/>
              <a:buChar char="ü"/>
            </a:pPr>
            <a:r>
              <a:rPr lang="en-US" sz="1800" dirty="0" smtClean="0"/>
              <a:t>otherwise </a:t>
            </a:r>
            <a:r>
              <a:rPr lang="en-US" sz="1800" dirty="0" err="1" smtClean="0"/>
              <a:t>async</a:t>
            </a:r>
            <a:endParaRPr lang="en-US" sz="1800" dirty="0" smtClean="0"/>
          </a:p>
          <a:p>
            <a:pPr marL="1371600" lvl="2" indent="-457200">
              <a:buClr>
                <a:schemeClr val="accent3">
                  <a:lumMod val="75000"/>
                </a:schemeClr>
              </a:buClr>
              <a:buFont typeface="Arial" pitchFamily="34" charset="0"/>
              <a:buChar char="•"/>
            </a:pPr>
            <a:endParaRPr lang="en-US" sz="2000" dirty="0"/>
          </a:p>
          <a:p>
            <a:pPr marL="1371600" lvl="2" indent="-457200">
              <a:buClr>
                <a:schemeClr val="accent3">
                  <a:lumMod val="75000"/>
                </a:schemeClr>
              </a:buClr>
              <a:buFont typeface="Arial" pitchFamily="34" charset="0"/>
              <a:buChar char="•"/>
            </a:pPr>
            <a:endParaRPr lang="en-US" sz="2000" dirty="0" smtClean="0"/>
          </a:p>
          <a:p>
            <a:pPr marL="1371600" lvl="2" indent="-457200">
              <a:buClr>
                <a:schemeClr val="accent3">
                  <a:lumMod val="75000"/>
                </a:schemeClr>
              </a:buClr>
              <a:buFont typeface="Arial" pitchFamily="34" charset="0"/>
              <a:buChar char="•"/>
            </a:pPr>
            <a:endParaRPr lang="en-US" sz="2000" dirty="0"/>
          </a:p>
          <a:p>
            <a:pPr marL="1371600" lvl="2" indent="-457200">
              <a:buClr>
                <a:schemeClr val="accent3">
                  <a:lumMod val="75000"/>
                </a:schemeClr>
              </a:buClr>
              <a:buFont typeface="Arial" pitchFamily="34" charset="0"/>
              <a:buChar char="•"/>
            </a:pPr>
            <a:endParaRPr lang="en-US" sz="2000" dirty="0" smtClean="0"/>
          </a:p>
          <a:p>
            <a:pPr marL="571500" indent="-571500">
              <a:buClr>
                <a:schemeClr val="accent3">
                  <a:lumMod val="75000"/>
                </a:schemeClr>
              </a:buClr>
              <a:buFont typeface="Arial" pitchFamily="34" charset="0"/>
              <a:buChar char="•"/>
            </a:pPr>
            <a:r>
              <a:rPr lang="en-US" sz="2400" dirty="0" smtClean="0"/>
              <a:t>2-3 </a:t>
            </a:r>
            <a:r>
              <a:rPr lang="en-US" sz="2400" dirty="0" err="1" smtClean="0"/>
              <a:t>secs</a:t>
            </a:r>
            <a:endParaRPr lang="en-US" sz="2400" dirty="0" smtClean="0"/>
          </a:p>
          <a:p>
            <a:pPr marL="571500" indent="-571500">
              <a:buClr>
                <a:schemeClr val="accent3">
                  <a:lumMod val="75000"/>
                </a:schemeClr>
              </a:buClr>
              <a:buFont typeface="Arial" pitchFamily="34" charset="0"/>
              <a:buChar char="•"/>
            </a:pPr>
            <a:r>
              <a:rPr lang="en-US" sz="2400" dirty="0" smtClean="0"/>
              <a:t>Use cache</a:t>
            </a:r>
            <a:endParaRPr lang="en-US" sz="2800" dirty="0" smtClean="0"/>
          </a:p>
          <a:p>
            <a:pPr marL="914400" lvl="1" indent="-457200">
              <a:buClr>
                <a:schemeClr val="accent3">
                  <a:lumMod val="75000"/>
                </a:schemeClr>
              </a:buClr>
              <a:buFont typeface="Arial" pitchFamily="34" charset="0"/>
              <a:buChar char="•"/>
            </a:pPr>
            <a:r>
              <a:rPr lang="en-US" sz="2000" dirty="0" smtClean="0"/>
              <a:t>Guava in-process cache</a:t>
            </a:r>
          </a:p>
          <a:p>
            <a:pPr marL="1371600" lvl="2" indent="-457200">
              <a:buClr>
                <a:schemeClr val="accent3">
                  <a:lumMod val="75000"/>
                </a:schemeClr>
              </a:buClr>
              <a:buFont typeface="Wingdings" pitchFamily="2" charset="2"/>
              <a:buChar char="ü"/>
            </a:pPr>
            <a:r>
              <a:rPr lang="en-US" sz="1800" dirty="0" smtClean="0"/>
              <a:t>For small sized data</a:t>
            </a:r>
            <a:endParaRPr lang="ru-RU" sz="1800" dirty="0"/>
          </a:p>
          <a:p>
            <a:pPr marL="1371600" lvl="2" indent="-457200">
              <a:buFont typeface="Arial" pitchFamily="34" charset="0"/>
              <a:buChar char="•"/>
            </a:pPr>
            <a:endParaRPr lang="en-US" sz="2000" dirty="0" smtClean="0"/>
          </a:p>
        </p:txBody>
      </p:sp>
      <p:sp>
        <p:nvSpPr>
          <p:cNvPr id="5" name="Скругленный прямоугольник 4"/>
          <p:cNvSpPr/>
          <p:nvPr/>
        </p:nvSpPr>
        <p:spPr>
          <a:xfrm>
            <a:off x="1028401" y="2301753"/>
            <a:ext cx="1298778" cy="679477"/>
          </a:xfrm>
          <a:prstGeom prst="round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ysClr val="window" lastClr="FFFFFF"/>
                </a:solidFill>
                <a:effectLst/>
                <a:uLnTx/>
                <a:uFillTx/>
                <a:latin typeface="Calibri"/>
                <a:ea typeface="+mn-ea"/>
                <a:cs typeface="+mn-cs"/>
              </a:rPr>
              <a:t>Storing Order</a:t>
            </a:r>
            <a:endParaRPr kumimoji="0" lang="ru-RU"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 name="Скругленный прямоугольник 5"/>
          <p:cNvSpPr/>
          <p:nvPr/>
        </p:nvSpPr>
        <p:spPr>
          <a:xfrm>
            <a:off x="2898683" y="2273958"/>
            <a:ext cx="1584176" cy="679477"/>
          </a:xfrm>
          <a:prstGeom prst="round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ysClr val="window" lastClr="FFFFFF"/>
                </a:solidFill>
                <a:effectLst/>
                <a:uLnTx/>
                <a:uFillTx/>
                <a:latin typeface="Calibri"/>
                <a:ea typeface="+mn-ea"/>
                <a:cs typeface="+mn-cs"/>
              </a:rPr>
              <a:t>Charge Money</a:t>
            </a:r>
            <a:endParaRPr kumimoji="0" lang="ru-RU"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7" name="Скругленный прямоугольник 6"/>
          <p:cNvSpPr/>
          <p:nvPr/>
        </p:nvSpPr>
        <p:spPr>
          <a:xfrm>
            <a:off x="5138932" y="2273958"/>
            <a:ext cx="1368152" cy="696601"/>
          </a:xfrm>
          <a:prstGeom prst="round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ysClr val="window" lastClr="FFFFFF"/>
                </a:solidFill>
                <a:effectLst/>
                <a:uLnTx/>
                <a:uFillTx/>
                <a:latin typeface="Calibri"/>
                <a:ea typeface="+mn-ea"/>
                <a:cs typeface="+mn-cs"/>
              </a:rPr>
              <a:t>Create License</a:t>
            </a:r>
            <a:endParaRPr kumimoji="0" lang="ru-RU"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8" name="Прямая со стрелкой 7"/>
          <p:cNvCxnSpPr/>
          <p:nvPr/>
        </p:nvCxnSpPr>
        <p:spPr>
          <a:xfrm>
            <a:off x="2293308" y="2463491"/>
            <a:ext cx="603397" cy="13683"/>
          </a:xfrm>
          <a:prstGeom prst="straightConnector1">
            <a:avLst/>
          </a:prstGeom>
          <a:noFill/>
          <a:ln w="9525" cap="flat" cmpd="sng" algn="ctr">
            <a:solidFill>
              <a:srgbClr val="4F81BD">
                <a:shade val="95000"/>
                <a:satMod val="105000"/>
              </a:srgbClr>
            </a:solidFill>
            <a:prstDash val="solid"/>
            <a:tailEnd type="triangle"/>
          </a:ln>
          <a:effectLst/>
        </p:spPr>
      </p:cxnSp>
      <p:cxnSp>
        <p:nvCxnSpPr>
          <p:cNvPr id="9" name="Прямая со стрелкой 8"/>
          <p:cNvCxnSpPr/>
          <p:nvPr/>
        </p:nvCxnSpPr>
        <p:spPr>
          <a:xfrm>
            <a:off x="2329373" y="2754304"/>
            <a:ext cx="1080120" cy="0"/>
          </a:xfrm>
          <a:prstGeom prst="straightConnector1">
            <a:avLst/>
          </a:prstGeom>
          <a:noFill/>
          <a:ln w="9525" cap="flat" cmpd="sng" algn="ctr">
            <a:solidFill>
              <a:srgbClr val="4F81BD">
                <a:shade val="95000"/>
                <a:satMod val="105000"/>
              </a:srgbClr>
            </a:solidFill>
            <a:prstDash val="solid"/>
            <a:headEnd type="triangle"/>
            <a:tailEnd type="none"/>
          </a:ln>
          <a:effectLst/>
        </p:spPr>
      </p:cxnSp>
      <p:sp>
        <p:nvSpPr>
          <p:cNvPr id="10" name="TextBox 9"/>
          <p:cNvSpPr txBox="1"/>
          <p:nvPr/>
        </p:nvSpPr>
        <p:spPr>
          <a:xfrm>
            <a:off x="2328307" y="2147864"/>
            <a:ext cx="530915"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ysClr val="windowText" lastClr="000000"/>
                </a:solidFill>
                <a:effectLst/>
                <a:uLnTx/>
                <a:uFillTx/>
              </a:rPr>
              <a:t>sync</a:t>
            </a:r>
            <a:endParaRPr kumimoji="0" lang="ru-RU" b="0" i="0" u="none" strike="noStrike" kern="0" cap="none" spc="0" normalizeH="0" baseline="0" noProof="0" dirty="0">
              <a:ln>
                <a:noFill/>
              </a:ln>
              <a:solidFill>
                <a:sysClr val="windowText" lastClr="000000"/>
              </a:solidFill>
              <a:effectLst/>
              <a:uLnTx/>
              <a:uFillTx/>
            </a:endParaRPr>
          </a:p>
        </p:txBody>
      </p:sp>
      <p:cxnSp>
        <p:nvCxnSpPr>
          <p:cNvPr id="11" name="Прямая со стрелкой 10"/>
          <p:cNvCxnSpPr/>
          <p:nvPr/>
        </p:nvCxnSpPr>
        <p:spPr>
          <a:xfrm flipV="1">
            <a:off x="166939" y="2477174"/>
            <a:ext cx="861462" cy="2983"/>
          </a:xfrm>
          <a:prstGeom prst="straightConnector1">
            <a:avLst/>
          </a:prstGeom>
          <a:noFill/>
          <a:ln w="9525" cap="flat" cmpd="sng" algn="ctr">
            <a:solidFill>
              <a:srgbClr val="4F81BD">
                <a:shade val="95000"/>
                <a:satMod val="105000"/>
              </a:srgbClr>
            </a:solidFill>
            <a:prstDash val="solid"/>
            <a:tailEnd type="triangle"/>
          </a:ln>
          <a:effectLst/>
        </p:spPr>
      </p:cxnSp>
      <p:cxnSp>
        <p:nvCxnSpPr>
          <p:cNvPr id="12" name="Прямая со стрелкой 11"/>
          <p:cNvCxnSpPr/>
          <p:nvPr/>
        </p:nvCxnSpPr>
        <p:spPr>
          <a:xfrm>
            <a:off x="166939" y="2768189"/>
            <a:ext cx="1080120" cy="0"/>
          </a:xfrm>
          <a:prstGeom prst="straightConnector1">
            <a:avLst/>
          </a:prstGeom>
          <a:noFill/>
          <a:ln w="9525" cap="flat" cmpd="sng" algn="ctr">
            <a:solidFill>
              <a:srgbClr val="4F81BD">
                <a:shade val="95000"/>
                <a:satMod val="105000"/>
              </a:srgbClr>
            </a:solidFill>
            <a:prstDash val="solid"/>
            <a:headEnd type="triangle"/>
            <a:tailEnd type="none"/>
          </a:ln>
          <a:effectLst/>
        </p:spPr>
      </p:cxnSp>
      <p:sp>
        <p:nvSpPr>
          <p:cNvPr id="13" name="TextBox 12"/>
          <p:cNvSpPr txBox="1"/>
          <p:nvPr/>
        </p:nvSpPr>
        <p:spPr>
          <a:xfrm>
            <a:off x="391848" y="2120070"/>
            <a:ext cx="530915"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ysClr val="windowText" lastClr="000000"/>
                </a:solidFill>
                <a:effectLst/>
                <a:uLnTx/>
                <a:uFillTx/>
              </a:rPr>
              <a:t>sync</a:t>
            </a:r>
            <a:endParaRPr kumimoji="0" lang="ru-RU" b="0" i="0" u="none" strike="noStrike" kern="0" cap="none" spc="0" normalizeH="0" baseline="0" noProof="0" dirty="0">
              <a:ln>
                <a:noFill/>
              </a:ln>
              <a:solidFill>
                <a:sysClr val="windowText" lastClr="000000"/>
              </a:solidFill>
              <a:effectLst/>
              <a:uLnTx/>
              <a:uFillTx/>
            </a:endParaRPr>
          </a:p>
        </p:txBody>
      </p:sp>
      <p:cxnSp>
        <p:nvCxnSpPr>
          <p:cNvPr id="14" name="Прямая со стрелкой 13"/>
          <p:cNvCxnSpPr/>
          <p:nvPr/>
        </p:nvCxnSpPr>
        <p:spPr>
          <a:xfrm flipV="1">
            <a:off x="4427590" y="2613696"/>
            <a:ext cx="716027" cy="7494"/>
          </a:xfrm>
          <a:prstGeom prst="straightConnector1">
            <a:avLst/>
          </a:prstGeom>
          <a:noFill/>
          <a:ln w="9525" cap="flat" cmpd="sng" algn="ctr">
            <a:solidFill>
              <a:srgbClr val="4F81BD">
                <a:shade val="95000"/>
                <a:satMod val="105000"/>
              </a:srgbClr>
            </a:solidFill>
            <a:prstDash val="dash"/>
            <a:tailEnd type="arrow"/>
          </a:ln>
          <a:effectLst/>
        </p:spPr>
      </p:cxnSp>
      <p:sp>
        <p:nvSpPr>
          <p:cNvPr id="15" name="TextBox 14"/>
          <p:cNvSpPr txBox="1"/>
          <p:nvPr/>
        </p:nvSpPr>
        <p:spPr>
          <a:xfrm>
            <a:off x="4482859" y="2182534"/>
            <a:ext cx="625492"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err="1" smtClean="0">
                <a:ln>
                  <a:noFill/>
                </a:ln>
                <a:solidFill>
                  <a:sysClr val="windowText" lastClr="000000"/>
                </a:solidFill>
                <a:effectLst/>
                <a:uLnTx/>
                <a:uFillTx/>
              </a:rPr>
              <a:t>async</a:t>
            </a:r>
            <a:endParaRPr kumimoji="0" lang="ru-RU"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42794220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Asynchronous Interaction</a:t>
            </a:r>
            <a:endParaRPr lang="en-US" dirty="0"/>
          </a:p>
        </p:txBody>
      </p:sp>
      <p:sp>
        <p:nvSpPr>
          <p:cNvPr id="16" name="Прямоугольник 15"/>
          <p:cNvSpPr/>
          <p:nvPr/>
        </p:nvSpPr>
        <p:spPr>
          <a:xfrm>
            <a:off x="510238" y="883867"/>
            <a:ext cx="1221011" cy="464606"/>
          </a:xfrm>
          <a:prstGeom prst="rect">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smtClean="0">
                <a:solidFill>
                  <a:schemeClr val="tx1"/>
                </a:solidFill>
              </a:rPr>
              <a:t>Client</a:t>
            </a:r>
            <a:endParaRPr lang="ru-RU" u="sng" dirty="0">
              <a:solidFill>
                <a:schemeClr val="tx1"/>
              </a:solidFill>
            </a:endParaRPr>
          </a:p>
        </p:txBody>
      </p:sp>
      <p:sp>
        <p:nvSpPr>
          <p:cNvPr id="17" name="Прямоугольник 16"/>
          <p:cNvSpPr/>
          <p:nvPr/>
        </p:nvSpPr>
        <p:spPr>
          <a:xfrm>
            <a:off x="3732396" y="869048"/>
            <a:ext cx="1474604" cy="479425"/>
          </a:xfrm>
          <a:prstGeom prst="rect">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err="1" smtClean="0">
                <a:solidFill>
                  <a:schemeClr val="tx1"/>
                </a:solidFill>
              </a:rPr>
              <a:t>Microservice</a:t>
            </a:r>
            <a:endParaRPr lang="ru-RU" u="sng" dirty="0">
              <a:solidFill>
                <a:schemeClr val="tx1"/>
              </a:solidFill>
            </a:endParaRPr>
          </a:p>
        </p:txBody>
      </p:sp>
      <p:cxnSp>
        <p:nvCxnSpPr>
          <p:cNvPr id="18" name="Прямая соединительная линия 17"/>
          <p:cNvCxnSpPr>
            <a:stCxn id="16" idx="2"/>
          </p:cNvCxnSpPr>
          <p:nvPr/>
        </p:nvCxnSpPr>
        <p:spPr>
          <a:xfrm flipH="1">
            <a:off x="1088539" y="1348473"/>
            <a:ext cx="32205" cy="3490227"/>
          </a:xfrm>
          <a:prstGeom prst="line">
            <a:avLst/>
          </a:prstGeom>
          <a:ln>
            <a:solidFill>
              <a:schemeClr val="tx2"/>
            </a:solidFill>
            <a:prstDash val="dash"/>
          </a:ln>
        </p:spPr>
        <p:style>
          <a:lnRef idx="2">
            <a:schemeClr val="accent1"/>
          </a:lnRef>
          <a:fillRef idx="0">
            <a:schemeClr val="accent1"/>
          </a:fillRef>
          <a:effectRef idx="1">
            <a:schemeClr val="accent1"/>
          </a:effectRef>
          <a:fontRef idx="minor">
            <a:schemeClr val="tx1"/>
          </a:fontRef>
        </p:style>
      </p:cxnSp>
      <p:cxnSp>
        <p:nvCxnSpPr>
          <p:cNvPr id="19" name="Прямая соединительная линия 18"/>
          <p:cNvCxnSpPr/>
          <p:nvPr/>
        </p:nvCxnSpPr>
        <p:spPr>
          <a:xfrm>
            <a:off x="4485572" y="1348473"/>
            <a:ext cx="12203" cy="3490227"/>
          </a:xfrm>
          <a:prstGeom prst="line">
            <a:avLst/>
          </a:prstGeom>
          <a:ln>
            <a:solidFill>
              <a:schemeClr val="accent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20" name="Прямая со стрелкой 19"/>
          <p:cNvCxnSpPr/>
          <p:nvPr/>
        </p:nvCxnSpPr>
        <p:spPr>
          <a:xfrm flipV="1">
            <a:off x="1089476" y="1743939"/>
            <a:ext cx="3368224" cy="1409"/>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21" name="Прямая со стрелкой 20"/>
          <p:cNvCxnSpPr>
            <a:endCxn id="22" idx="1"/>
          </p:cNvCxnSpPr>
          <p:nvPr/>
        </p:nvCxnSpPr>
        <p:spPr>
          <a:xfrm>
            <a:off x="4494511" y="1839318"/>
            <a:ext cx="1422511" cy="358886"/>
          </a:xfrm>
          <a:prstGeom prst="straightConnector1">
            <a:avLst/>
          </a:prstGeom>
          <a:ln>
            <a:solidFill>
              <a:schemeClr val="accent1"/>
            </a:solidFill>
            <a:tailEnd type="arrow"/>
          </a:ln>
        </p:spPr>
        <p:style>
          <a:lnRef idx="2">
            <a:schemeClr val="accent1"/>
          </a:lnRef>
          <a:fillRef idx="0">
            <a:schemeClr val="accent1"/>
          </a:fillRef>
          <a:effectRef idx="1">
            <a:schemeClr val="accent1"/>
          </a:effectRef>
          <a:fontRef idx="minor">
            <a:schemeClr val="tx1"/>
          </a:fontRef>
        </p:style>
      </p:cxnSp>
      <p:sp>
        <p:nvSpPr>
          <p:cNvPr id="22" name="Блок-схема: магнитный диск 21"/>
          <p:cNvSpPr/>
          <p:nvPr/>
        </p:nvSpPr>
        <p:spPr>
          <a:xfrm>
            <a:off x="5230043" y="2198204"/>
            <a:ext cx="1373957" cy="982843"/>
          </a:xfrm>
          <a:prstGeom prst="flowChartMagneticDisk">
            <a:avLst/>
          </a:prstGeom>
          <a:ln w="28575">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bg1">
                    <a:lumMod val="75000"/>
                  </a:schemeClr>
                </a:solidFill>
              </a:rPr>
              <a:t>Microservice</a:t>
            </a:r>
            <a:r>
              <a:rPr lang="en-US" dirty="0" smtClean="0">
                <a:solidFill>
                  <a:schemeClr val="bg1">
                    <a:lumMod val="75000"/>
                  </a:schemeClr>
                </a:solidFill>
              </a:rPr>
              <a:t> </a:t>
            </a:r>
            <a:endParaRPr lang="en-US" dirty="0" smtClean="0">
              <a:solidFill>
                <a:schemeClr val="bg1">
                  <a:lumMod val="75000"/>
                </a:schemeClr>
              </a:solidFill>
            </a:endParaRPr>
          </a:p>
          <a:p>
            <a:pPr algn="ctr"/>
            <a:r>
              <a:rPr lang="en-US" dirty="0" smtClean="0">
                <a:solidFill>
                  <a:schemeClr val="bg1">
                    <a:lumMod val="75000"/>
                  </a:schemeClr>
                </a:solidFill>
              </a:rPr>
              <a:t>DB</a:t>
            </a:r>
            <a:endParaRPr lang="ru-RU" dirty="0">
              <a:solidFill>
                <a:schemeClr val="bg1">
                  <a:lumMod val="75000"/>
                </a:schemeClr>
              </a:solidFill>
            </a:endParaRPr>
          </a:p>
        </p:txBody>
      </p:sp>
      <p:sp>
        <p:nvSpPr>
          <p:cNvPr id="23" name="TextBox 22"/>
          <p:cNvSpPr txBox="1"/>
          <p:nvPr/>
        </p:nvSpPr>
        <p:spPr>
          <a:xfrm>
            <a:off x="2400750" y="1350688"/>
            <a:ext cx="817019" cy="350865"/>
          </a:xfrm>
          <a:prstGeom prst="rect">
            <a:avLst/>
          </a:prstGeom>
          <a:noFill/>
        </p:spPr>
        <p:txBody>
          <a:bodyPr wrap="none" rtlCol="0">
            <a:spAutoFit/>
          </a:bodyPr>
          <a:lstStyle/>
          <a:p>
            <a:pPr>
              <a:lnSpc>
                <a:spcPct val="120000"/>
              </a:lnSpc>
            </a:pPr>
            <a:r>
              <a:rPr lang="en-US" dirty="0" smtClean="0">
                <a:solidFill>
                  <a:schemeClr val="accent6"/>
                </a:solidFill>
                <a:latin typeface="Trebuchet MS"/>
                <a:cs typeface="Trebuchet MS"/>
              </a:rPr>
              <a:t>Request</a:t>
            </a:r>
            <a:endParaRPr lang="ru-RU" dirty="0">
              <a:solidFill>
                <a:schemeClr val="accent6"/>
              </a:solidFill>
              <a:latin typeface="Trebuchet MS"/>
              <a:cs typeface="Trebuchet MS"/>
            </a:endParaRPr>
          </a:p>
        </p:txBody>
      </p:sp>
      <p:sp>
        <p:nvSpPr>
          <p:cNvPr id="24" name="TextBox 23"/>
          <p:cNvSpPr txBox="1"/>
          <p:nvPr/>
        </p:nvSpPr>
        <p:spPr>
          <a:xfrm>
            <a:off x="5004046" y="1647272"/>
            <a:ext cx="606256"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Store</a:t>
            </a:r>
            <a:endParaRPr lang="ru-RU" dirty="0">
              <a:solidFill>
                <a:schemeClr val="accent1"/>
              </a:solidFill>
              <a:latin typeface="Trebuchet MS"/>
              <a:cs typeface="Trebuchet MS"/>
            </a:endParaRPr>
          </a:p>
        </p:txBody>
      </p:sp>
      <p:sp>
        <p:nvSpPr>
          <p:cNvPr id="25" name="Полилиния 24"/>
          <p:cNvSpPr/>
          <p:nvPr/>
        </p:nvSpPr>
        <p:spPr>
          <a:xfrm>
            <a:off x="4469698" y="2512264"/>
            <a:ext cx="590556" cy="828675"/>
          </a:xfrm>
          <a:custGeom>
            <a:avLst/>
            <a:gdLst>
              <a:gd name="connsiteX0" fmla="*/ 9525 w 590556"/>
              <a:gd name="connsiteY0" fmla="*/ 0 h 333375"/>
              <a:gd name="connsiteX1" fmla="*/ 590550 w 590556"/>
              <a:gd name="connsiteY1" fmla="*/ 190500 h 333375"/>
              <a:gd name="connsiteX2" fmla="*/ 0 w 590556"/>
              <a:gd name="connsiteY2" fmla="*/ 333375 h 333375"/>
            </a:gdLst>
            <a:ahLst/>
            <a:cxnLst>
              <a:cxn ang="0">
                <a:pos x="connsiteX0" y="connsiteY0"/>
              </a:cxn>
              <a:cxn ang="0">
                <a:pos x="connsiteX1" y="connsiteY1"/>
              </a:cxn>
              <a:cxn ang="0">
                <a:pos x="connsiteX2" y="connsiteY2"/>
              </a:cxn>
            </a:cxnLst>
            <a:rect l="l" t="t" r="r" b="b"/>
            <a:pathLst>
              <a:path w="590556" h="333375">
                <a:moveTo>
                  <a:pt x="9525" y="0"/>
                </a:moveTo>
                <a:cubicBezTo>
                  <a:pt x="300831" y="67469"/>
                  <a:pt x="592137" y="134938"/>
                  <a:pt x="590550" y="190500"/>
                </a:cubicBezTo>
                <a:cubicBezTo>
                  <a:pt x="588963" y="246062"/>
                  <a:pt x="136525" y="307975"/>
                  <a:pt x="0" y="333375"/>
                </a:cubicBezTo>
              </a:path>
            </a:pathLst>
          </a:custGeom>
          <a:noFill/>
          <a:ln w="28575">
            <a:solidFill>
              <a:schemeClr val="accent1"/>
            </a:solidFill>
            <a:headEnd type="none" w="med" len="med"/>
            <a:tailEnd type="arrow"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26" name="TextBox 25"/>
          <p:cNvSpPr txBox="1"/>
          <p:nvPr/>
        </p:nvSpPr>
        <p:spPr>
          <a:xfrm>
            <a:off x="4608654" y="3164089"/>
            <a:ext cx="772584"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Process</a:t>
            </a:r>
            <a:endParaRPr lang="ru-RU" dirty="0">
              <a:solidFill>
                <a:schemeClr val="accent1"/>
              </a:solidFill>
              <a:latin typeface="Trebuchet MS"/>
              <a:cs typeface="Trebuchet MS"/>
            </a:endParaRPr>
          </a:p>
        </p:txBody>
      </p:sp>
      <p:sp>
        <p:nvSpPr>
          <p:cNvPr id="27" name="Блок-схема: магнитный диск 26"/>
          <p:cNvSpPr/>
          <p:nvPr/>
        </p:nvSpPr>
        <p:spPr>
          <a:xfrm>
            <a:off x="2575977" y="2867890"/>
            <a:ext cx="996627" cy="927100"/>
          </a:xfrm>
          <a:prstGeom prst="flowChartMagneticDisk">
            <a:avLst/>
          </a:prstGeom>
          <a:ln w="28575">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1"/>
                </a:solidFill>
              </a:rPr>
              <a:t>Client DB</a:t>
            </a:r>
            <a:endParaRPr lang="ru-RU" dirty="0">
              <a:solidFill>
                <a:schemeClr val="accent1"/>
              </a:solidFill>
            </a:endParaRPr>
          </a:p>
        </p:txBody>
      </p:sp>
      <p:cxnSp>
        <p:nvCxnSpPr>
          <p:cNvPr id="28" name="Прямая со стрелкой 27"/>
          <p:cNvCxnSpPr/>
          <p:nvPr/>
        </p:nvCxnSpPr>
        <p:spPr>
          <a:xfrm flipH="1" flipV="1">
            <a:off x="1089476" y="2472423"/>
            <a:ext cx="3348367" cy="21024"/>
          </a:xfrm>
          <a:prstGeom prst="straightConnector1">
            <a:avLst/>
          </a:prstGeom>
          <a:ln>
            <a:solidFill>
              <a:schemeClr val="accent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1833253" y="2142582"/>
            <a:ext cx="1591269"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Return request ID</a:t>
            </a:r>
            <a:endParaRPr lang="ru-RU" dirty="0">
              <a:solidFill>
                <a:schemeClr val="accent1"/>
              </a:solidFill>
              <a:latin typeface="Trebuchet MS"/>
              <a:cs typeface="Trebuchet MS"/>
            </a:endParaRPr>
          </a:p>
        </p:txBody>
      </p:sp>
      <p:cxnSp>
        <p:nvCxnSpPr>
          <p:cNvPr id="30" name="Прямая со стрелкой 29"/>
          <p:cNvCxnSpPr>
            <a:endCxn id="27" idx="2"/>
          </p:cNvCxnSpPr>
          <p:nvPr/>
        </p:nvCxnSpPr>
        <p:spPr>
          <a:xfrm flipV="1">
            <a:off x="1105351" y="3331440"/>
            <a:ext cx="1470626" cy="1149"/>
          </a:xfrm>
          <a:prstGeom prst="straightConnector1">
            <a:avLst/>
          </a:prstGeom>
          <a:ln>
            <a:solidFill>
              <a:schemeClr val="accent1"/>
            </a:solidFill>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1061283" y="2937929"/>
            <a:ext cx="915635"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Save</a:t>
            </a:r>
            <a:r>
              <a:rPr lang="ru-RU" dirty="0" smtClean="0">
                <a:solidFill>
                  <a:schemeClr val="accent1"/>
                </a:solidFill>
                <a:latin typeface="Trebuchet MS"/>
                <a:cs typeface="Trebuchet MS"/>
              </a:rPr>
              <a:t> + </a:t>
            </a:r>
            <a:r>
              <a:rPr lang="en-US" dirty="0" smtClean="0">
                <a:solidFill>
                  <a:schemeClr val="accent1"/>
                </a:solidFill>
                <a:latin typeface="Trebuchet MS"/>
                <a:cs typeface="Trebuchet MS"/>
              </a:rPr>
              <a:t>ID</a:t>
            </a:r>
            <a:endParaRPr lang="ru-RU" dirty="0">
              <a:solidFill>
                <a:schemeClr val="accent1"/>
              </a:solidFill>
              <a:latin typeface="Trebuchet MS"/>
              <a:cs typeface="Trebuchet MS"/>
            </a:endParaRPr>
          </a:p>
        </p:txBody>
      </p:sp>
      <p:cxnSp>
        <p:nvCxnSpPr>
          <p:cNvPr id="32" name="Прямая со стрелкой 31"/>
          <p:cNvCxnSpPr>
            <a:endCxn id="22" idx="3"/>
          </p:cNvCxnSpPr>
          <p:nvPr/>
        </p:nvCxnSpPr>
        <p:spPr>
          <a:xfrm flipV="1">
            <a:off x="4491673" y="3181047"/>
            <a:ext cx="1425349" cy="651826"/>
          </a:xfrm>
          <a:prstGeom prst="straightConnector1">
            <a:avLst/>
          </a:prstGeom>
          <a:ln>
            <a:solidFill>
              <a:schemeClr val="accent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4762969" y="3674397"/>
            <a:ext cx="1295547"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Update status</a:t>
            </a:r>
            <a:endParaRPr lang="ru-RU" dirty="0">
              <a:solidFill>
                <a:schemeClr val="accent1"/>
              </a:solidFill>
              <a:latin typeface="Trebuchet MS"/>
              <a:cs typeface="Trebuchet MS"/>
            </a:endParaRPr>
          </a:p>
        </p:txBody>
      </p:sp>
      <p:cxnSp>
        <p:nvCxnSpPr>
          <p:cNvPr id="34" name="Прямая со стрелкой 33"/>
          <p:cNvCxnSpPr/>
          <p:nvPr/>
        </p:nvCxnSpPr>
        <p:spPr>
          <a:xfrm flipV="1">
            <a:off x="1105351" y="4672457"/>
            <a:ext cx="3386322" cy="4735"/>
          </a:xfrm>
          <a:prstGeom prst="straightConnector1">
            <a:avLst/>
          </a:prstGeom>
          <a:ln>
            <a:solidFill>
              <a:schemeClr val="accent1"/>
            </a:solidFill>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2397058" y="4385092"/>
            <a:ext cx="1349216" cy="350865"/>
          </a:xfrm>
          <a:prstGeom prst="rect">
            <a:avLst/>
          </a:prstGeom>
          <a:noFill/>
          <a:ln>
            <a:noFill/>
          </a:ln>
        </p:spPr>
        <p:txBody>
          <a:bodyPr wrap="none" rtlCol="0">
            <a:spAutoFit/>
          </a:bodyPr>
          <a:lstStyle/>
          <a:p>
            <a:pPr>
              <a:lnSpc>
                <a:spcPct val="120000"/>
              </a:lnSpc>
            </a:pPr>
            <a:r>
              <a:rPr lang="en-US" dirty="0" smtClean="0">
                <a:solidFill>
                  <a:schemeClr val="accent1"/>
                </a:solidFill>
                <a:latin typeface="Trebuchet MS"/>
                <a:cs typeface="Trebuchet MS"/>
              </a:rPr>
              <a:t>Request status</a:t>
            </a:r>
            <a:endParaRPr lang="ru-RU" dirty="0">
              <a:solidFill>
                <a:schemeClr val="accent1"/>
              </a:solidFill>
              <a:latin typeface="Trebuchet MS"/>
              <a:cs typeface="Trebuchet MS"/>
            </a:endParaRPr>
          </a:p>
        </p:txBody>
      </p:sp>
      <p:cxnSp>
        <p:nvCxnSpPr>
          <p:cNvPr id="36" name="Прямая со стрелкой 35"/>
          <p:cNvCxnSpPr/>
          <p:nvPr/>
        </p:nvCxnSpPr>
        <p:spPr>
          <a:xfrm flipH="1" flipV="1">
            <a:off x="1105351" y="4253957"/>
            <a:ext cx="3377865" cy="14140"/>
          </a:xfrm>
          <a:prstGeom prst="straightConnector1">
            <a:avLst/>
          </a:prstGeom>
          <a:ln>
            <a:solidFill>
              <a:schemeClr val="accent1"/>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1782453" y="3962337"/>
            <a:ext cx="2302233"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Message about completion</a:t>
            </a:r>
            <a:endParaRPr lang="ru-RU" dirty="0">
              <a:solidFill>
                <a:schemeClr val="accent1"/>
              </a:solidFill>
              <a:latin typeface="Trebuchet MS"/>
              <a:cs typeface="Trebuchet MS"/>
            </a:endParaRPr>
          </a:p>
        </p:txBody>
      </p:sp>
    </p:spTree>
    <p:extLst>
      <p:ext uri="{BB962C8B-B14F-4D97-AF65-F5344CB8AC3E}">
        <p14:creationId xmlns:p14="http://schemas.microsoft.com/office/powerpoint/2010/main" val="13139885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Блок-схема: магнитный диск 21"/>
          <p:cNvSpPr/>
          <p:nvPr/>
        </p:nvSpPr>
        <p:spPr>
          <a:xfrm>
            <a:off x="5230043" y="2198204"/>
            <a:ext cx="1373957" cy="982843"/>
          </a:xfrm>
          <a:prstGeom prst="flowChartMagneticDisk">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Microservice</a:t>
            </a:r>
            <a:r>
              <a:rPr lang="en-US" dirty="0" smtClean="0">
                <a:solidFill>
                  <a:schemeClr val="tx1"/>
                </a:solidFill>
              </a:rPr>
              <a:t> </a:t>
            </a:r>
            <a:endParaRPr lang="en-US" dirty="0" smtClean="0">
              <a:solidFill>
                <a:schemeClr val="tx1"/>
              </a:solidFill>
            </a:endParaRPr>
          </a:p>
          <a:p>
            <a:pPr algn="ctr"/>
            <a:r>
              <a:rPr lang="en-US" dirty="0" smtClean="0">
                <a:solidFill>
                  <a:schemeClr val="tx1"/>
                </a:solidFill>
              </a:rPr>
              <a:t>DB</a:t>
            </a:r>
            <a:endParaRPr lang="ru-RU" dirty="0">
              <a:solidFill>
                <a:schemeClr val="tx1"/>
              </a:solidFill>
            </a:endParaRPr>
          </a:p>
        </p:txBody>
      </p:sp>
      <p:sp>
        <p:nvSpPr>
          <p:cNvPr id="3" name="Text Placeholder 2"/>
          <p:cNvSpPr>
            <a:spLocks noGrp="1"/>
          </p:cNvSpPr>
          <p:nvPr>
            <p:ph type="body" sz="quarter" idx="11"/>
          </p:nvPr>
        </p:nvSpPr>
        <p:spPr/>
        <p:txBody>
          <a:bodyPr/>
          <a:lstStyle/>
          <a:p>
            <a:r>
              <a:rPr lang="en-US" dirty="0" smtClean="0"/>
              <a:t>Asynchronous Interaction</a:t>
            </a:r>
            <a:endParaRPr lang="en-US" dirty="0"/>
          </a:p>
        </p:txBody>
      </p:sp>
      <p:sp>
        <p:nvSpPr>
          <p:cNvPr id="16" name="Прямоугольник 15"/>
          <p:cNvSpPr/>
          <p:nvPr/>
        </p:nvSpPr>
        <p:spPr>
          <a:xfrm>
            <a:off x="510238" y="883867"/>
            <a:ext cx="1221011" cy="464606"/>
          </a:xfrm>
          <a:prstGeom prst="rect">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smtClean="0">
                <a:solidFill>
                  <a:schemeClr val="tx1"/>
                </a:solidFill>
              </a:rPr>
              <a:t>Client</a:t>
            </a:r>
            <a:endParaRPr lang="ru-RU" u="sng" dirty="0">
              <a:solidFill>
                <a:schemeClr val="tx1"/>
              </a:solidFill>
            </a:endParaRPr>
          </a:p>
        </p:txBody>
      </p:sp>
      <p:sp>
        <p:nvSpPr>
          <p:cNvPr id="17" name="Прямоугольник 16"/>
          <p:cNvSpPr/>
          <p:nvPr/>
        </p:nvSpPr>
        <p:spPr>
          <a:xfrm>
            <a:off x="3732396" y="869048"/>
            <a:ext cx="1474604" cy="479425"/>
          </a:xfrm>
          <a:prstGeom prst="rect">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err="1" smtClean="0">
                <a:solidFill>
                  <a:schemeClr val="tx1"/>
                </a:solidFill>
              </a:rPr>
              <a:t>Microservice</a:t>
            </a:r>
            <a:endParaRPr lang="ru-RU" u="sng" dirty="0">
              <a:solidFill>
                <a:schemeClr val="tx1"/>
              </a:solidFill>
            </a:endParaRPr>
          </a:p>
        </p:txBody>
      </p:sp>
      <p:cxnSp>
        <p:nvCxnSpPr>
          <p:cNvPr id="18" name="Прямая соединительная линия 17"/>
          <p:cNvCxnSpPr>
            <a:stCxn id="16" idx="2"/>
          </p:cNvCxnSpPr>
          <p:nvPr/>
        </p:nvCxnSpPr>
        <p:spPr>
          <a:xfrm flipH="1">
            <a:off x="1088539" y="1348473"/>
            <a:ext cx="32205" cy="3490227"/>
          </a:xfrm>
          <a:prstGeom prst="line">
            <a:avLst/>
          </a:prstGeom>
          <a:ln>
            <a:solidFill>
              <a:schemeClr val="tx2"/>
            </a:solidFill>
            <a:prstDash val="dash"/>
          </a:ln>
        </p:spPr>
        <p:style>
          <a:lnRef idx="2">
            <a:schemeClr val="accent1"/>
          </a:lnRef>
          <a:fillRef idx="0">
            <a:schemeClr val="accent1"/>
          </a:fillRef>
          <a:effectRef idx="1">
            <a:schemeClr val="accent1"/>
          </a:effectRef>
          <a:fontRef idx="minor">
            <a:schemeClr val="tx1"/>
          </a:fontRef>
        </p:style>
      </p:cxnSp>
      <p:cxnSp>
        <p:nvCxnSpPr>
          <p:cNvPr id="19" name="Прямая соединительная линия 18"/>
          <p:cNvCxnSpPr/>
          <p:nvPr/>
        </p:nvCxnSpPr>
        <p:spPr>
          <a:xfrm>
            <a:off x="4485572" y="1348473"/>
            <a:ext cx="12203" cy="3490227"/>
          </a:xfrm>
          <a:prstGeom prst="line">
            <a:avLst/>
          </a:prstGeom>
          <a:ln>
            <a:solidFill>
              <a:schemeClr val="accent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20" name="Прямая со стрелкой 19"/>
          <p:cNvCxnSpPr/>
          <p:nvPr/>
        </p:nvCxnSpPr>
        <p:spPr>
          <a:xfrm flipV="1">
            <a:off x="1089476" y="1743939"/>
            <a:ext cx="3368224" cy="14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 name="Прямая со стрелкой 20"/>
          <p:cNvCxnSpPr>
            <a:endCxn id="22" idx="1"/>
          </p:cNvCxnSpPr>
          <p:nvPr/>
        </p:nvCxnSpPr>
        <p:spPr>
          <a:xfrm>
            <a:off x="4494511" y="1839318"/>
            <a:ext cx="1422511" cy="358886"/>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2400750" y="1350688"/>
            <a:ext cx="817019" cy="327462"/>
          </a:xfrm>
          <a:prstGeom prst="rect">
            <a:avLst/>
          </a:prstGeom>
          <a:noFill/>
        </p:spPr>
        <p:txBody>
          <a:bodyPr wrap="none" rtlCol="0">
            <a:spAutoFit/>
          </a:bodyPr>
          <a:lstStyle/>
          <a:p>
            <a:pPr>
              <a:lnSpc>
                <a:spcPct val="120000"/>
              </a:lnSpc>
            </a:pPr>
            <a:r>
              <a:rPr lang="en-US" dirty="0" smtClean="0">
                <a:latin typeface="Trebuchet MS"/>
                <a:cs typeface="Trebuchet MS"/>
              </a:rPr>
              <a:t>Request</a:t>
            </a:r>
            <a:endParaRPr lang="ru-RU" dirty="0">
              <a:latin typeface="Trebuchet MS"/>
              <a:cs typeface="Trebuchet MS"/>
            </a:endParaRPr>
          </a:p>
        </p:txBody>
      </p:sp>
      <p:sp>
        <p:nvSpPr>
          <p:cNvPr id="24" name="TextBox 23"/>
          <p:cNvSpPr txBox="1"/>
          <p:nvPr/>
        </p:nvSpPr>
        <p:spPr>
          <a:xfrm>
            <a:off x="5004046" y="1647272"/>
            <a:ext cx="606256" cy="327462"/>
          </a:xfrm>
          <a:prstGeom prst="rect">
            <a:avLst/>
          </a:prstGeom>
          <a:noFill/>
        </p:spPr>
        <p:txBody>
          <a:bodyPr wrap="none" rtlCol="0">
            <a:spAutoFit/>
          </a:bodyPr>
          <a:lstStyle/>
          <a:p>
            <a:pPr>
              <a:lnSpc>
                <a:spcPct val="120000"/>
              </a:lnSpc>
            </a:pPr>
            <a:r>
              <a:rPr lang="en-US" dirty="0" smtClean="0">
                <a:solidFill>
                  <a:schemeClr val="accent6"/>
                </a:solidFill>
                <a:latin typeface="Trebuchet MS"/>
                <a:cs typeface="Trebuchet MS"/>
              </a:rPr>
              <a:t>Store</a:t>
            </a:r>
            <a:endParaRPr lang="ru-RU" dirty="0">
              <a:solidFill>
                <a:schemeClr val="accent6"/>
              </a:solidFill>
              <a:latin typeface="Trebuchet MS"/>
              <a:cs typeface="Trebuchet MS"/>
            </a:endParaRPr>
          </a:p>
        </p:txBody>
      </p:sp>
      <p:sp>
        <p:nvSpPr>
          <p:cNvPr id="25" name="Полилиния 24"/>
          <p:cNvSpPr/>
          <p:nvPr/>
        </p:nvSpPr>
        <p:spPr>
          <a:xfrm>
            <a:off x="4469698" y="2512264"/>
            <a:ext cx="590556" cy="828675"/>
          </a:xfrm>
          <a:custGeom>
            <a:avLst/>
            <a:gdLst>
              <a:gd name="connsiteX0" fmla="*/ 9525 w 590556"/>
              <a:gd name="connsiteY0" fmla="*/ 0 h 333375"/>
              <a:gd name="connsiteX1" fmla="*/ 590550 w 590556"/>
              <a:gd name="connsiteY1" fmla="*/ 190500 h 333375"/>
              <a:gd name="connsiteX2" fmla="*/ 0 w 590556"/>
              <a:gd name="connsiteY2" fmla="*/ 333375 h 333375"/>
            </a:gdLst>
            <a:ahLst/>
            <a:cxnLst>
              <a:cxn ang="0">
                <a:pos x="connsiteX0" y="connsiteY0"/>
              </a:cxn>
              <a:cxn ang="0">
                <a:pos x="connsiteX1" y="connsiteY1"/>
              </a:cxn>
              <a:cxn ang="0">
                <a:pos x="connsiteX2" y="connsiteY2"/>
              </a:cxn>
            </a:cxnLst>
            <a:rect l="l" t="t" r="r" b="b"/>
            <a:pathLst>
              <a:path w="590556" h="333375">
                <a:moveTo>
                  <a:pt x="9525" y="0"/>
                </a:moveTo>
                <a:cubicBezTo>
                  <a:pt x="300831" y="67469"/>
                  <a:pt x="592137" y="134938"/>
                  <a:pt x="590550" y="190500"/>
                </a:cubicBezTo>
                <a:cubicBezTo>
                  <a:pt x="588963" y="246062"/>
                  <a:pt x="136525" y="307975"/>
                  <a:pt x="0" y="333375"/>
                </a:cubicBezTo>
              </a:path>
            </a:pathLst>
          </a:custGeom>
          <a:noFill/>
          <a:ln w="28575">
            <a:solidFill>
              <a:schemeClr val="accent1"/>
            </a:solidFill>
            <a:headEnd type="none" w="med" len="med"/>
            <a:tailEnd type="arrow"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26" name="TextBox 25"/>
          <p:cNvSpPr txBox="1"/>
          <p:nvPr/>
        </p:nvSpPr>
        <p:spPr>
          <a:xfrm>
            <a:off x="4608654" y="3164089"/>
            <a:ext cx="772584"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Process</a:t>
            </a:r>
            <a:endParaRPr lang="ru-RU" dirty="0">
              <a:solidFill>
                <a:schemeClr val="accent1"/>
              </a:solidFill>
              <a:latin typeface="Trebuchet MS"/>
              <a:cs typeface="Trebuchet MS"/>
            </a:endParaRPr>
          </a:p>
        </p:txBody>
      </p:sp>
      <p:sp>
        <p:nvSpPr>
          <p:cNvPr id="27" name="Блок-схема: магнитный диск 26"/>
          <p:cNvSpPr/>
          <p:nvPr/>
        </p:nvSpPr>
        <p:spPr>
          <a:xfrm>
            <a:off x="2575977" y="2867890"/>
            <a:ext cx="996627" cy="927100"/>
          </a:xfrm>
          <a:prstGeom prst="flowChartMagneticDisk">
            <a:avLst/>
          </a:prstGeom>
          <a:ln w="28575">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ru-RU" dirty="0" smtClean="0">
                <a:solidFill>
                  <a:schemeClr val="accent1"/>
                </a:solidFill>
              </a:rPr>
              <a:t>БД </a:t>
            </a:r>
            <a:r>
              <a:rPr lang="ru-RU" sz="1600" dirty="0" smtClean="0">
                <a:solidFill>
                  <a:schemeClr val="accent1"/>
                </a:solidFill>
              </a:rPr>
              <a:t>Клиента</a:t>
            </a:r>
            <a:endParaRPr lang="ru-RU" dirty="0">
              <a:solidFill>
                <a:schemeClr val="accent1"/>
              </a:solidFill>
            </a:endParaRPr>
          </a:p>
        </p:txBody>
      </p:sp>
      <p:cxnSp>
        <p:nvCxnSpPr>
          <p:cNvPr id="28" name="Прямая со стрелкой 27"/>
          <p:cNvCxnSpPr/>
          <p:nvPr/>
        </p:nvCxnSpPr>
        <p:spPr>
          <a:xfrm flipH="1" flipV="1">
            <a:off x="1089476" y="2472423"/>
            <a:ext cx="3348367" cy="21024"/>
          </a:xfrm>
          <a:prstGeom prst="straightConnector1">
            <a:avLst/>
          </a:prstGeom>
          <a:ln>
            <a:solidFill>
              <a:schemeClr val="accent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1833253" y="2142582"/>
            <a:ext cx="1591269"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Return request ID</a:t>
            </a:r>
            <a:endParaRPr lang="ru-RU" dirty="0">
              <a:solidFill>
                <a:schemeClr val="accent1"/>
              </a:solidFill>
              <a:latin typeface="Trebuchet MS"/>
              <a:cs typeface="Trebuchet MS"/>
            </a:endParaRPr>
          </a:p>
        </p:txBody>
      </p:sp>
      <p:cxnSp>
        <p:nvCxnSpPr>
          <p:cNvPr id="30" name="Прямая со стрелкой 29"/>
          <p:cNvCxnSpPr>
            <a:endCxn id="27" idx="2"/>
          </p:cNvCxnSpPr>
          <p:nvPr/>
        </p:nvCxnSpPr>
        <p:spPr>
          <a:xfrm flipV="1">
            <a:off x="1105351" y="3331440"/>
            <a:ext cx="1470626" cy="1149"/>
          </a:xfrm>
          <a:prstGeom prst="straightConnector1">
            <a:avLst/>
          </a:prstGeom>
          <a:ln>
            <a:solidFill>
              <a:schemeClr val="accent1"/>
            </a:solidFill>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1061283" y="2937929"/>
            <a:ext cx="915635"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Save</a:t>
            </a:r>
            <a:r>
              <a:rPr lang="ru-RU" dirty="0" smtClean="0">
                <a:solidFill>
                  <a:schemeClr val="accent1"/>
                </a:solidFill>
                <a:latin typeface="Trebuchet MS"/>
                <a:cs typeface="Trebuchet MS"/>
              </a:rPr>
              <a:t> + </a:t>
            </a:r>
            <a:r>
              <a:rPr lang="en-US" dirty="0" smtClean="0">
                <a:solidFill>
                  <a:schemeClr val="accent1"/>
                </a:solidFill>
                <a:latin typeface="Trebuchet MS"/>
                <a:cs typeface="Trebuchet MS"/>
              </a:rPr>
              <a:t>ID</a:t>
            </a:r>
            <a:endParaRPr lang="ru-RU" dirty="0">
              <a:solidFill>
                <a:schemeClr val="accent1"/>
              </a:solidFill>
              <a:latin typeface="Trebuchet MS"/>
              <a:cs typeface="Trebuchet MS"/>
            </a:endParaRPr>
          </a:p>
        </p:txBody>
      </p:sp>
      <p:cxnSp>
        <p:nvCxnSpPr>
          <p:cNvPr id="32" name="Прямая со стрелкой 31"/>
          <p:cNvCxnSpPr>
            <a:endCxn id="22" idx="3"/>
          </p:cNvCxnSpPr>
          <p:nvPr/>
        </p:nvCxnSpPr>
        <p:spPr>
          <a:xfrm flipV="1">
            <a:off x="4491673" y="3181047"/>
            <a:ext cx="1425349" cy="651826"/>
          </a:xfrm>
          <a:prstGeom prst="straightConnector1">
            <a:avLst/>
          </a:prstGeom>
          <a:ln>
            <a:solidFill>
              <a:schemeClr val="accent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4762969" y="3674397"/>
            <a:ext cx="1295547"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Update status</a:t>
            </a:r>
            <a:endParaRPr lang="ru-RU" dirty="0">
              <a:solidFill>
                <a:schemeClr val="accent1"/>
              </a:solidFill>
              <a:latin typeface="Trebuchet MS"/>
              <a:cs typeface="Trebuchet MS"/>
            </a:endParaRPr>
          </a:p>
        </p:txBody>
      </p:sp>
      <p:cxnSp>
        <p:nvCxnSpPr>
          <p:cNvPr id="34" name="Прямая со стрелкой 33"/>
          <p:cNvCxnSpPr/>
          <p:nvPr/>
        </p:nvCxnSpPr>
        <p:spPr>
          <a:xfrm flipV="1">
            <a:off x="1105351" y="4672457"/>
            <a:ext cx="3386322" cy="4735"/>
          </a:xfrm>
          <a:prstGeom prst="straightConnector1">
            <a:avLst/>
          </a:prstGeom>
          <a:ln>
            <a:solidFill>
              <a:schemeClr val="accent1"/>
            </a:solidFill>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2397058" y="4385092"/>
            <a:ext cx="1349216" cy="350865"/>
          </a:xfrm>
          <a:prstGeom prst="rect">
            <a:avLst/>
          </a:prstGeom>
          <a:noFill/>
          <a:ln>
            <a:noFill/>
          </a:ln>
        </p:spPr>
        <p:txBody>
          <a:bodyPr wrap="none" rtlCol="0">
            <a:spAutoFit/>
          </a:bodyPr>
          <a:lstStyle/>
          <a:p>
            <a:pPr>
              <a:lnSpc>
                <a:spcPct val="120000"/>
              </a:lnSpc>
            </a:pPr>
            <a:r>
              <a:rPr lang="en-US" dirty="0" smtClean="0">
                <a:solidFill>
                  <a:schemeClr val="accent1"/>
                </a:solidFill>
                <a:latin typeface="Trebuchet MS"/>
                <a:cs typeface="Trebuchet MS"/>
              </a:rPr>
              <a:t>Request status</a:t>
            </a:r>
            <a:endParaRPr lang="ru-RU" dirty="0">
              <a:solidFill>
                <a:schemeClr val="accent1"/>
              </a:solidFill>
              <a:latin typeface="Trebuchet MS"/>
              <a:cs typeface="Trebuchet MS"/>
            </a:endParaRPr>
          </a:p>
        </p:txBody>
      </p:sp>
      <p:cxnSp>
        <p:nvCxnSpPr>
          <p:cNvPr id="36" name="Прямая со стрелкой 35"/>
          <p:cNvCxnSpPr/>
          <p:nvPr/>
        </p:nvCxnSpPr>
        <p:spPr>
          <a:xfrm flipH="1" flipV="1">
            <a:off x="1105351" y="4253957"/>
            <a:ext cx="3377865" cy="14140"/>
          </a:xfrm>
          <a:prstGeom prst="straightConnector1">
            <a:avLst/>
          </a:prstGeom>
          <a:ln>
            <a:solidFill>
              <a:schemeClr val="accent1"/>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1782453" y="3962337"/>
            <a:ext cx="2302233"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Message about completion</a:t>
            </a:r>
            <a:endParaRPr lang="ru-RU" dirty="0">
              <a:solidFill>
                <a:schemeClr val="accent1"/>
              </a:solidFill>
              <a:latin typeface="Trebuchet MS"/>
              <a:cs typeface="Trebuchet MS"/>
            </a:endParaRPr>
          </a:p>
        </p:txBody>
      </p:sp>
    </p:spTree>
    <p:extLst>
      <p:ext uri="{BB962C8B-B14F-4D97-AF65-F5344CB8AC3E}">
        <p14:creationId xmlns:p14="http://schemas.microsoft.com/office/powerpoint/2010/main" val="39023074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Блок-схема: магнитный диск 21"/>
          <p:cNvSpPr/>
          <p:nvPr/>
        </p:nvSpPr>
        <p:spPr>
          <a:xfrm>
            <a:off x="5230043" y="2198204"/>
            <a:ext cx="1373957" cy="982843"/>
          </a:xfrm>
          <a:prstGeom prst="flowChartMagneticDisk">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Microservice</a:t>
            </a:r>
            <a:r>
              <a:rPr lang="en-US" dirty="0" smtClean="0">
                <a:solidFill>
                  <a:schemeClr val="tx1"/>
                </a:solidFill>
              </a:rPr>
              <a:t> </a:t>
            </a:r>
            <a:endParaRPr lang="en-US" dirty="0" smtClean="0">
              <a:solidFill>
                <a:schemeClr val="tx1"/>
              </a:solidFill>
            </a:endParaRPr>
          </a:p>
          <a:p>
            <a:pPr algn="ctr"/>
            <a:r>
              <a:rPr lang="en-US" dirty="0" smtClean="0">
                <a:solidFill>
                  <a:schemeClr val="tx1"/>
                </a:solidFill>
              </a:rPr>
              <a:t>DB</a:t>
            </a:r>
            <a:endParaRPr lang="ru-RU" dirty="0">
              <a:solidFill>
                <a:schemeClr val="tx1"/>
              </a:solidFill>
            </a:endParaRPr>
          </a:p>
        </p:txBody>
      </p:sp>
      <p:sp>
        <p:nvSpPr>
          <p:cNvPr id="3" name="Text Placeholder 2"/>
          <p:cNvSpPr>
            <a:spLocks noGrp="1"/>
          </p:cNvSpPr>
          <p:nvPr>
            <p:ph type="body" sz="quarter" idx="11"/>
          </p:nvPr>
        </p:nvSpPr>
        <p:spPr/>
        <p:txBody>
          <a:bodyPr/>
          <a:lstStyle/>
          <a:p>
            <a:r>
              <a:rPr lang="en-US" dirty="0" smtClean="0"/>
              <a:t>Asynchronous Interaction</a:t>
            </a:r>
            <a:endParaRPr lang="en-US" dirty="0"/>
          </a:p>
        </p:txBody>
      </p:sp>
      <p:sp>
        <p:nvSpPr>
          <p:cNvPr id="16" name="Прямоугольник 15"/>
          <p:cNvSpPr/>
          <p:nvPr/>
        </p:nvSpPr>
        <p:spPr>
          <a:xfrm>
            <a:off x="510238" y="883867"/>
            <a:ext cx="1221011" cy="464606"/>
          </a:xfrm>
          <a:prstGeom prst="rect">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smtClean="0">
                <a:solidFill>
                  <a:schemeClr val="tx1"/>
                </a:solidFill>
              </a:rPr>
              <a:t>Client</a:t>
            </a:r>
            <a:endParaRPr lang="ru-RU" u="sng" dirty="0">
              <a:solidFill>
                <a:schemeClr val="tx1"/>
              </a:solidFill>
            </a:endParaRPr>
          </a:p>
        </p:txBody>
      </p:sp>
      <p:sp>
        <p:nvSpPr>
          <p:cNvPr id="17" name="Прямоугольник 16"/>
          <p:cNvSpPr/>
          <p:nvPr/>
        </p:nvSpPr>
        <p:spPr>
          <a:xfrm>
            <a:off x="3732396" y="869048"/>
            <a:ext cx="1474604" cy="479425"/>
          </a:xfrm>
          <a:prstGeom prst="rect">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err="1" smtClean="0">
                <a:solidFill>
                  <a:schemeClr val="tx1"/>
                </a:solidFill>
              </a:rPr>
              <a:t>Microservice</a:t>
            </a:r>
            <a:endParaRPr lang="ru-RU" u="sng" dirty="0">
              <a:solidFill>
                <a:schemeClr val="tx1"/>
              </a:solidFill>
            </a:endParaRPr>
          </a:p>
        </p:txBody>
      </p:sp>
      <p:cxnSp>
        <p:nvCxnSpPr>
          <p:cNvPr id="18" name="Прямая соединительная линия 17"/>
          <p:cNvCxnSpPr>
            <a:stCxn id="16" idx="2"/>
          </p:cNvCxnSpPr>
          <p:nvPr/>
        </p:nvCxnSpPr>
        <p:spPr>
          <a:xfrm flipH="1">
            <a:off x="1088539" y="1348473"/>
            <a:ext cx="32205" cy="3490227"/>
          </a:xfrm>
          <a:prstGeom prst="line">
            <a:avLst/>
          </a:prstGeom>
          <a:ln>
            <a:solidFill>
              <a:schemeClr val="tx2"/>
            </a:solidFill>
            <a:prstDash val="dash"/>
          </a:ln>
        </p:spPr>
        <p:style>
          <a:lnRef idx="2">
            <a:schemeClr val="accent1"/>
          </a:lnRef>
          <a:fillRef idx="0">
            <a:schemeClr val="accent1"/>
          </a:fillRef>
          <a:effectRef idx="1">
            <a:schemeClr val="accent1"/>
          </a:effectRef>
          <a:fontRef idx="minor">
            <a:schemeClr val="tx1"/>
          </a:fontRef>
        </p:style>
      </p:cxnSp>
      <p:cxnSp>
        <p:nvCxnSpPr>
          <p:cNvPr id="19" name="Прямая соединительная линия 18"/>
          <p:cNvCxnSpPr/>
          <p:nvPr/>
        </p:nvCxnSpPr>
        <p:spPr>
          <a:xfrm>
            <a:off x="4485572" y="1348473"/>
            <a:ext cx="12203" cy="3490227"/>
          </a:xfrm>
          <a:prstGeom prst="line">
            <a:avLst/>
          </a:prstGeom>
          <a:ln>
            <a:solidFill>
              <a:schemeClr val="accent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20" name="Прямая со стрелкой 19"/>
          <p:cNvCxnSpPr/>
          <p:nvPr/>
        </p:nvCxnSpPr>
        <p:spPr>
          <a:xfrm flipV="1">
            <a:off x="1089476" y="1743939"/>
            <a:ext cx="3368224" cy="14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 name="Прямая со стрелкой 20"/>
          <p:cNvCxnSpPr>
            <a:endCxn id="22" idx="1"/>
          </p:cNvCxnSpPr>
          <p:nvPr/>
        </p:nvCxnSpPr>
        <p:spPr>
          <a:xfrm>
            <a:off x="4494511" y="1839318"/>
            <a:ext cx="1422511" cy="35888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2400750" y="1350688"/>
            <a:ext cx="817019" cy="327462"/>
          </a:xfrm>
          <a:prstGeom prst="rect">
            <a:avLst/>
          </a:prstGeom>
          <a:noFill/>
        </p:spPr>
        <p:txBody>
          <a:bodyPr wrap="none" rtlCol="0">
            <a:spAutoFit/>
          </a:bodyPr>
          <a:lstStyle/>
          <a:p>
            <a:pPr>
              <a:lnSpc>
                <a:spcPct val="120000"/>
              </a:lnSpc>
            </a:pPr>
            <a:r>
              <a:rPr lang="en-US" dirty="0" smtClean="0">
                <a:latin typeface="Trebuchet MS"/>
                <a:cs typeface="Trebuchet MS"/>
              </a:rPr>
              <a:t>Request</a:t>
            </a:r>
            <a:endParaRPr lang="ru-RU" dirty="0">
              <a:latin typeface="Trebuchet MS"/>
              <a:cs typeface="Trebuchet MS"/>
            </a:endParaRPr>
          </a:p>
        </p:txBody>
      </p:sp>
      <p:sp>
        <p:nvSpPr>
          <p:cNvPr id="24" name="TextBox 23"/>
          <p:cNvSpPr txBox="1"/>
          <p:nvPr/>
        </p:nvSpPr>
        <p:spPr>
          <a:xfrm>
            <a:off x="5004046" y="1647272"/>
            <a:ext cx="606256" cy="327462"/>
          </a:xfrm>
          <a:prstGeom prst="rect">
            <a:avLst/>
          </a:prstGeom>
          <a:noFill/>
        </p:spPr>
        <p:txBody>
          <a:bodyPr wrap="none" rtlCol="0">
            <a:spAutoFit/>
          </a:bodyPr>
          <a:lstStyle/>
          <a:p>
            <a:pPr>
              <a:lnSpc>
                <a:spcPct val="120000"/>
              </a:lnSpc>
            </a:pPr>
            <a:r>
              <a:rPr lang="en-US" dirty="0" smtClean="0">
                <a:latin typeface="Trebuchet MS"/>
                <a:cs typeface="Trebuchet MS"/>
              </a:rPr>
              <a:t>Store</a:t>
            </a:r>
            <a:endParaRPr lang="ru-RU" dirty="0">
              <a:latin typeface="Trebuchet MS"/>
              <a:cs typeface="Trebuchet MS"/>
            </a:endParaRPr>
          </a:p>
        </p:txBody>
      </p:sp>
      <p:sp>
        <p:nvSpPr>
          <p:cNvPr id="25" name="Полилиния 24"/>
          <p:cNvSpPr/>
          <p:nvPr/>
        </p:nvSpPr>
        <p:spPr>
          <a:xfrm>
            <a:off x="4469698" y="2512264"/>
            <a:ext cx="590556" cy="828675"/>
          </a:xfrm>
          <a:custGeom>
            <a:avLst/>
            <a:gdLst>
              <a:gd name="connsiteX0" fmla="*/ 9525 w 590556"/>
              <a:gd name="connsiteY0" fmla="*/ 0 h 333375"/>
              <a:gd name="connsiteX1" fmla="*/ 590550 w 590556"/>
              <a:gd name="connsiteY1" fmla="*/ 190500 h 333375"/>
              <a:gd name="connsiteX2" fmla="*/ 0 w 590556"/>
              <a:gd name="connsiteY2" fmla="*/ 333375 h 333375"/>
            </a:gdLst>
            <a:ahLst/>
            <a:cxnLst>
              <a:cxn ang="0">
                <a:pos x="connsiteX0" y="connsiteY0"/>
              </a:cxn>
              <a:cxn ang="0">
                <a:pos x="connsiteX1" y="connsiteY1"/>
              </a:cxn>
              <a:cxn ang="0">
                <a:pos x="connsiteX2" y="connsiteY2"/>
              </a:cxn>
            </a:cxnLst>
            <a:rect l="l" t="t" r="r" b="b"/>
            <a:pathLst>
              <a:path w="590556" h="333375">
                <a:moveTo>
                  <a:pt x="9525" y="0"/>
                </a:moveTo>
                <a:cubicBezTo>
                  <a:pt x="300831" y="67469"/>
                  <a:pt x="592137" y="134938"/>
                  <a:pt x="590550" y="190500"/>
                </a:cubicBezTo>
                <a:cubicBezTo>
                  <a:pt x="588963" y="246062"/>
                  <a:pt x="136525" y="307975"/>
                  <a:pt x="0" y="333375"/>
                </a:cubicBezTo>
              </a:path>
            </a:pathLst>
          </a:custGeom>
          <a:noFill/>
          <a:ln w="28575">
            <a:solidFill>
              <a:schemeClr val="accent1"/>
            </a:solidFill>
            <a:headEnd type="none" w="med" len="med"/>
            <a:tailEnd type="arrow"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26" name="TextBox 25"/>
          <p:cNvSpPr txBox="1"/>
          <p:nvPr/>
        </p:nvSpPr>
        <p:spPr>
          <a:xfrm>
            <a:off x="4608654" y="3164089"/>
            <a:ext cx="772584"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Process</a:t>
            </a:r>
            <a:endParaRPr lang="ru-RU" dirty="0">
              <a:solidFill>
                <a:schemeClr val="accent1"/>
              </a:solidFill>
              <a:latin typeface="Trebuchet MS"/>
              <a:cs typeface="Trebuchet MS"/>
            </a:endParaRPr>
          </a:p>
        </p:txBody>
      </p:sp>
      <p:sp>
        <p:nvSpPr>
          <p:cNvPr id="27" name="Блок-схема: магнитный диск 26"/>
          <p:cNvSpPr/>
          <p:nvPr/>
        </p:nvSpPr>
        <p:spPr>
          <a:xfrm>
            <a:off x="2575977" y="2867890"/>
            <a:ext cx="996627" cy="927100"/>
          </a:xfrm>
          <a:prstGeom prst="flowChartMagneticDisk">
            <a:avLst/>
          </a:prstGeom>
          <a:ln w="28575">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lumMod val="75000"/>
                  </a:schemeClr>
                </a:solidFill>
              </a:rPr>
              <a:t>Client DB</a:t>
            </a:r>
            <a:endParaRPr lang="ru-RU" sz="1600" dirty="0">
              <a:solidFill>
                <a:schemeClr val="bg1">
                  <a:lumMod val="75000"/>
                </a:schemeClr>
              </a:solidFill>
            </a:endParaRPr>
          </a:p>
        </p:txBody>
      </p:sp>
      <p:cxnSp>
        <p:nvCxnSpPr>
          <p:cNvPr id="28" name="Прямая со стрелкой 27"/>
          <p:cNvCxnSpPr/>
          <p:nvPr/>
        </p:nvCxnSpPr>
        <p:spPr>
          <a:xfrm flipH="1" flipV="1">
            <a:off x="1089476" y="2472423"/>
            <a:ext cx="3348367" cy="21024"/>
          </a:xfrm>
          <a:prstGeom prst="straightConnector1">
            <a:avLst/>
          </a:prstGeom>
          <a:ln>
            <a:solidFill>
              <a:schemeClr val="accent6"/>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1833253" y="2142582"/>
            <a:ext cx="1591269" cy="327462"/>
          </a:xfrm>
          <a:prstGeom prst="rect">
            <a:avLst/>
          </a:prstGeom>
          <a:noFill/>
        </p:spPr>
        <p:txBody>
          <a:bodyPr wrap="none" rtlCol="0">
            <a:spAutoFit/>
          </a:bodyPr>
          <a:lstStyle/>
          <a:p>
            <a:pPr>
              <a:lnSpc>
                <a:spcPct val="120000"/>
              </a:lnSpc>
            </a:pPr>
            <a:r>
              <a:rPr lang="en-US" dirty="0" smtClean="0">
                <a:solidFill>
                  <a:schemeClr val="accent6"/>
                </a:solidFill>
                <a:latin typeface="Trebuchet MS"/>
                <a:cs typeface="Trebuchet MS"/>
              </a:rPr>
              <a:t>Return request ID</a:t>
            </a:r>
            <a:endParaRPr lang="ru-RU" dirty="0">
              <a:solidFill>
                <a:schemeClr val="accent6"/>
              </a:solidFill>
              <a:latin typeface="Trebuchet MS"/>
              <a:cs typeface="Trebuchet MS"/>
            </a:endParaRPr>
          </a:p>
        </p:txBody>
      </p:sp>
      <p:cxnSp>
        <p:nvCxnSpPr>
          <p:cNvPr id="30" name="Прямая со стрелкой 29"/>
          <p:cNvCxnSpPr>
            <a:endCxn id="27" idx="2"/>
          </p:cNvCxnSpPr>
          <p:nvPr/>
        </p:nvCxnSpPr>
        <p:spPr>
          <a:xfrm flipV="1">
            <a:off x="1105351" y="3331440"/>
            <a:ext cx="1470626" cy="1149"/>
          </a:xfrm>
          <a:prstGeom prst="straightConnector1">
            <a:avLst/>
          </a:prstGeom>
          <a:ln>
            <a:solidFill>
              <a:schemeClr val="accent1"/>
            </a:solidFill>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1061283" y="2937929"/>
            <a:ext cx="915635"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Save</a:t>
            </a:r>
            <a:r>
              <a:rPr lang="ru-RU" dirty="0" smtClean="0">
                <a:solidFill>
                  <a:schemeClr val="accent1"/>
                </a:solidFill>
                <a:latin typeface="Trebuchet MS"/>
                <a:cs typeface="Trebuchet MS"/>
              </a:rPr>
              <a:t> + </a:t>
            </a:r>
            <a:r>
              <a:rPr lang="en-US" dirty="0" smtClean="0">
                <a:solidFill>
                  <a:schemeClr val="accent1"/>
                </a:solidFill>
                <a:latin typeface="Trebuchet MS"/>
                <a:cs typeface="Trebuchet MS"/>
              </a:rPr>
              <a:t>ID</a:t>
            </a:r>
            <a:endParaRPr lang="ru-RU" dirty="0">
              <a:solidFill>
                <a:schemeClr val="accent1"/>
              </a:solidFill>
              <a:latin typeface="Trebuchet MS"/>
              <a:cs typeface="Trebuchet MS"/>
            </a:endParaRPr>
          </a:p>
        </p:txBody>
      </p:sp>
      <p:cxnSp>
        <p:nvCxnSpPr>
          <p:cNvPr id="32" name="Прямая со стрелкой 31"/>
          <p:cNvCxnSpPr>
            <a:endCxn id="22" idx="3"/>
          </p:cNvCxnSpPr>
          <p:nvPr/>
        </p:nvCxnSpPr>
        <p:spPr>
          <a:xfrm flipV="1">
            <a:off x="4491673" y="3181047"/>
            <a:ext cx="1425349" cy="651826"/>
          </a:xfrm>
          <a:prstGeom prst="straightConnector1">
            <a:avLst/>
          </a:prstGeom>
          <a:ln>
            <a:solidFill>
              <a:schemeClr val="accent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4762969" y="3674397"/>
            <a:ext cx="1295547"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Update status</a:t>
            </a:r>
            <a:endParaRPr lang="ru-RU" dirty="0">
              <a:solidFill>
                <a:schemeClr val="accent1"/>
              </a:solidFill>
              <a:latin typeface="Trebuchet MS"/>
              <a:cs typeface="Trebuchet MS"/>
            </a:endParaRPr>
          </a:p>
        </p:txBody>
      </p:sp>
      <p:cxnSp>
        <p:nvCxnSpPr>
          <p:cNvPr id="34" name="Прямая со стрелкой 33"/>
          <p:cNvCxnSpPr/>
          <p:nvPr/>
        </p:nvCxnSpPr>
        <p:spPr>
          <a:xfrm flipV="1">
            <a:off x="1105351" y="4672457"/>
            <a:ext cx="3386322" cy="4735"/>
          </a:xfrm>
          <a:prstGeom prst="straightConnector1">
            <a:avLst/>
          </a:prstGeom>
          <a:ln>
            <a:solidFill>
              <a:schemeClr val="accent1"/>
            </a:solidFill>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2397058" y="4385092"/>
            <a:ext cx="1349216" cy="350865"/>
          </a:xfrm>
          <a:prstGeom prst="rect">
            <a:avLst/>
          </a:prstGeom>
          <a:noFill/>
          <a:ln>
            <a:noFill/>
          </a:ln>
        </p:spPr>
        <p:txBody>
          <a:bodyPr wrap="none" rtlCol="0">
            <a:spAutoFit/>
          </a:bodyPr>
          <a:lstStyle/>
          <a:p>
            <a:pPr>
              <a:lnSpc>
                <a:spcPct val="120000"/>
              </a:lnSpc>
            </a:pPr>
            <a:r>
              <a:rPr lang="en-US" dirty="0" smtClean="0">
                <a:solidFill>
                  <a:schemeClr val="accent1"/>
                </a:solidFill>
                <a:latin typeface="Trebuchet MS"/>
                <a:cs typeface="Trebuchet MS"/>
              </a:rPr>
              <a:t>Request status</a:t>
            </a:r>
            <a:endParaRPr lang="ru-RU" dirty="0">
              <a:solidFill>
                <a:schemeClr val="accent1"/>
              </a:solidFill>
              <a:latin typeface="Trebuchet MS"/>
              <a:cs typeface="Trebuchet MS"/>
            </a:endParaRPr>
          </a:p>
        </p:txBody>
      </p:sp>
      <p:cxnSp>
        <p:nvCxnSpPr>
          <p:cNvPr id="36" name="Прямая со стрелкой 35"/>
          <p:cNvCxnSpPr/>
          <p:nvPr/>
        </p:nvCxnSpPr>
        <p:spPr>
          <a:xfrm flipH="1" flipV="1">
            <a:off x="1105351" y="4253957"/>
            <a:ext cx="3377865" cy="14140"/>
          </a:xfrm>
          <a:prstGeom prst="straightConnector1">
            <a:avLst/>
          </a:prstGeom>
          <a:ln>
            <a:solidFill>
              <a:schemeClr val="accent1"/>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1782453" y="3962337"/>
            <a:ext cx="2302233"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Message about completion</a:t>
            </a:r>
            <a:endParaRPr lang="ru-RU" dirty="0">
              <a:solidFill>
                <a:schemeClr val="accent1"/>
              </a:solidFill>
              <a:latin typeface="Trebuchet MS"/>
              <a:cs typeface="Trebuchet MS"/>
            </a:endParaRPr>
          </a:p>
        </p:txBody>
      </p:sp>
    </p:spTree>
    <p:extLst>
      <p:ext uri="{BB962C8B-B14F-4D97-AF65-F5344CB8AC3E}">
        <p14:creationId xmlns:p14="http://schemas.microsoft.com/office/powerpoint/2010/main" val="8527753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Блок-схема: магнитный диск 21"/>
          <p:cNvSpPr/>
          <p:nvPr/>
        </p:nvSpPr>
        <p:spPr>
          <a:xfrm>
            <a:off x="5230043" y="2198204"/>
            <a:ext cx="1373957" cy="982843"/>
          </a:xfrm>
          <a:prstGeom prst="flowChartMagneticDisk">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Microservice</a:t>
            </a:r>
            <a:r>
              <a:rPr lang="en-US" dirty="0" smtClean="0">
                <a:solidFill>
                  <a:schemeClr val="tx1"/>
                </a:solidFill>
              </a:rPr>
              <a:t> </a:t>
            </a:r>
            <a:endParaRPr lang="en-US" dirty="0" smtClean="0">
              <a:solidFill>
                <a:schemeClr val="tx1"/>
              </a:solidFill>
            </a:endParaRPr>
          </a:p>
          <a:p>
            <a:pPr algn="ctr"/>
            <a:r>
              <a:rPr lang="en-US" dirty="0" smtClean="0">
                <a:solidFill>
                  <a:schemeClr val="tx1"/>
                </a:solidFill>
              </a:rPr>
              <a:t>DB</a:t>
            </a:r>
            <a:endParaRPr lang="ru-RU" dirty="0">
              <a:solidFill>
                <a:schemeClr val="tx1"/>
              </a:solidFill>
            </a:endParaRPr>
          </a:p>
        </p:txBody>
      </p:sp>
      <p:sp>
        <p:nvSpPr>
          <p:cNvPr id="3" name="Text Placeholder 2"/>
          <p:cNvSpPr>
            <a:spLocks noGrp="1"/>
          </p:cNvSpPr>
          <p:nvPr>
            <p:ph type="body" sz="quarter" idx="11"/>
          </p:nvPr>
        </p:nvSpPr>
        <p:spPr/>
        <p:txBody>
          <a:bodyPr/>
          <a:lstStyle/>
          <a:p>
            <a:r>
              <a:rPr lang="en-US" dirty="0" smtClean="0"/>
              <a:t>Asynchronous Interaction</a:t>
            </a:r>
            <a:endParaRPr lang="en-US" dirty="0"/>
          </a:p>
        </p:txBody>
      </p:sp>
      <p:sp>
        <p:nvSpPr>
          <p:cNvPr id="16" name="Прямоугольник 15"/>
          <p:cNvSpPr/>
          <p:nvPr/>
        </p:nvSpPr>
        <p:spPr>
          <a:xfrm>
            <a:off x="510238" y="883867"/>
            <a:ext cx="1221011" cy="464606"/>
          </a:xfrm>
          <a:prstGeom prst="rect">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smtClean="0">
                <a:solidFill>
                  <a:schemeClr val="tx1"/>
                </a:solidFill>
              </a:rPr>
              <a:t>Client</a:t>
            </a:r>
            <a:endParaRPr lang="ru-RU" u="sng" dirty="0">
              <a:solidFill>
                <a:schemeClr val="tx1"/>
              </a:solidFill>
            </a:endParaRPr>
          </a:p>
        </p:txBody>
      </p:sp>
      <p:sp>
        <p:nvSpPr>
          <p:cNvPr id="17" name="Прямоугольник 16"/>
          <p:cNvSpPr/>
          <p:nvPr/>
        </p:nvSpPr>
        <p:spPr>
          <a:xfrm>
            <a:off x="3732396" y="869048"/>
            <a:ext cx="1474604" cy="479425"/>
          </a:xfrm>
          <a:prstGeom prst="rect">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err="1" smtClean="0">
                <a:solidFill>
                  <a:schemeClr val="tx1"/>
                </a:solidFill>
              </a:rPr>
              <a:t>Microservice</a:t>
            </a:r>
            <a:endParaRPr lang="ru-RU" u="sng" dirty="0">
              <a:solidFill>
                <a:schemeClr val="tx1"/>
              </a:solidFill>
            </a:endParaRPr>
          </a:p>
        </p:txBody>
      </p:sp>
      <p:cxnSp>
        <p:nvCxnSpPr>
          <p:cNvPr id="18" name="Прямая соединительная линия 17"/>
          <p:cNvCxnSpPr>
            <a:stCxn id="16" idx="2"/>
          </p:cNvCxnSpPr>
          <p:nvPr/>
        </p:nvCxnSpPr>
        <p:spPr>
          <a:xfrm flipH="1">
            <a:off x="1088539" y="1348473"/>
            <a:ext cx="32205" cy="3490227"/>
          </a:xfrm>
          <a:prstGeom prst="line">
            <a:avLst/>
          </a:prstGeom>
          <a:ln>
            <a:solidFill>
              <a:schemeClr val="tx2"/>
            </a:solidFill>
            <a:prstDash val="dash"/>
          </a:ln>
        </p:spPr>
        <p:style>
          <a:lnRef idx="2">
            <a:schemeClr val="accent1"/>
          </a:lnRef>
          <a:fillRef idx="0">
            <a:schemeClr val="accent1"/>
          </a:fillRef>
          <a:effectRef idx="1">
            <a:schemeClr val="accent1"/>
          </a:effectRef>
          <a:fontRef idx="minor">
            <a:schemeClr val="tx1"/>
          </a:fontRef>
        </p:style>
      </p:cxnSp>
      <p:cxnSp>
        <p:nvCxnSpPr>
          <p:cNvPr id="19" name="Прямая соединительная линия 18"/>
          <p:cNvCxnSpPr/>
          <p:nvPr/>
        </p:nvCxnSpPr>
        <p:spPr>
          <a:xfrm>
            <a:off x="4485572" y="1348473"/>
            <a:ext cx="12203" cy="3490227"/>
          </a:xfrm>
          <a:prstGeom prst="line">
            <a:avLst/>
          </a:prstGeom>
          <a:ln>
            <a:solidFill>
              <a:schemeClr val="accent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20" name="Прямая со стрелкой 19"/>
          <p:cNvCxnSpPr/>
          <p:nvPr/>
        </p:nvCxnSpPr>
        <p:spPr>
          <a:xfrm flipV="1">
            <a:off x="1089476" y="1743939"/>
            <a:ext cx="3368224" cy="14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 name="Прямая со стрелкой 20"/>
          <p:cNvCxnSpPr>
            <a:endCxn id="22" idx="1"/>
          </p:cNvCxnSpPr>
          <p:nvPr/>
        </p:nvCxnSpPr>
        <p:spPr>
          <a:xfrm>
            <a:off x="4494511" y="1839318"/>
            <a:ext cx="1422511" cy="35888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2400750" y="1350688"/>
            <a:ext cx="817019" cy="327462"/>
          </a:xfrm>
          <a:prstGeom prst="rect">
            <a:avLst/>
          </a:prstGeom>
          <a:noFill/>
        </p:spPr>
        <p:txBody>
          <a:bodyPr wrap="none" rtlCol="0">
            <a:spAutoFit/>
          </a:bodyPr>
          <a:lstStyle/>
          <a:p>
            <a:pPr>
              <a:lnSpc>
                <a:spcPct val="120000"/>
              </a:lnSpc>
            </a:pPr>
            <a:r>
              <a:rPr lang="en-US" dirty="0" smtClean="0">
                <a:latin typeface="Trebuchet MS"/>
                <a:cs typeface="Trebuchet MS"/>
              </a:rPr>
              <a:t>Request</a:t>
            </a:r>
            <a:endParaRPr lang="ru-RU" dirty="0">
              <a:latin typeface="Trebuchet MS"/>
              <a:cs typeface="Trebuchet MS"/>
            </a:endParaRPr>
          </a:p>
        </p:txBody>
      </p:sp>
      <p:sp>
        <p:nvSpPr>
          <p:cNvPr id="24" name="TextBox 23"/>
          <p:cNvSpPr txBox="1"/>
          <p:nvPr/>
        </p:nvSpPr>
        <p:spPr>
          <a:xfrm>
            <a:off x="5004046" y="1647272"/>
            <a:ext cx="606256" cy="327462"/>
          </a:xfrm>
          <a:prstGeom prst="rect">
            <a:avLst/>
          </a:prstGeom>
          <a:noFill/>
        </p:spPr>
        <p:txBody>
          <a:bodyPr wrap="none" rtlCol="0">
            <a:spAutoFit/>
          </a:bodyPr>
          <a:lstStyle/>
          <a:p>
            <a:pPr>
              <a:lnSpc>
                <a:spcPct val="120000"/>
              </a:lnSpc>
            </a:pPr>
            <a:r>
              <a:rPr lang="en-US" dirty="0" smtClean="0">
                <a:latin typeface="Trebuchet MS"/>
                <a:cs typeface="Trebuchet MS"/>
              </a:rPr>
              <a:t>Store</a:t>
            </a:r>
            <a:endParaRPr lang="ru-RU" dirty="0">
              <a:latin typeface="Trebuchet MS"/>
              <a:cs typeface="Trebuchet MS"/>
            </a:endParaRPr>
          </a:p>
        </p:txBody>
      </p:sp>
      <p:sp>
        <p:nvSpPr>
          <p:cNvPr id="25" name="Полилиния 24"/>
          <p:cNvSpPr/>
          <p:nvPr/>
        </p:nvSpPr>
        <p:spPr>
          <a:xfrm>
            <a:off x="4469698" y="2512264"/>
            <a:ext cx="590556" cy="828675"/>
          </a:xfrm>
          <a:custGeom>
            <a:avLst/>
            <a:gdLst>
              <a:gd name="connsiteX0" fmla="*/ 9525 w 590556"/>
              <a:gd name="connsiteY0" fmla="*/ 0 h 333375"/>
              <a:gd name="connsiteX1" fmla="*/ 590550 w 590556"/>
              <a:gd name="connsiteY1" fmla="*/ 190500 h 333375"/>
              <a:gd name="connsiteX2" fmla="*/ 0 w 590556"/>
              <a:gd name="connsiteY2" fmla="*/ 333375 h 333375"/>
            </a:gdLst>
            <a:ahLst/>
            <a:cxnLst>
              <a:cxn ang="0">
                <a:pos x="connsiteX0" y="connsiteY0"/>
              </a:cxn>
              <a:cxn ang="0">
                <a:pos x="connsiteX1" y="connsiteY1"/>
              </a:cxn>
              <a:cxn ang="0">
                <a:pos x="connsiteX2" y="connsiteY2"/>
              </a:cxn>
            </a:cxnLst>
            <a:rect l="l" t="t" r="r" b="b"/>
            <a:pathLst>
              <a:path w="590556" h="333375">
                <a:moveTo>
                  <a:pt x="9525" y="0"/>
                </a:moveTo>
                <a:cubicBezTo>
                  <a:pt x="300831" y="67469"/>
                  <a:pt x="592137" y="134938"/>
                  <a:pt x="590550" y="190500"/>
                </a:cubicBezTo>
                <a:cubicBezTo>
                  <a:pt x="588963" y="246062"/>
                  <a:pt x="136525" y="307975"/>
                  <a:pt x="0" y="333375"/>
                </a:cubicBezTo>
              </a:path>
            </a:pathLst>
          </a:custGeom>
          <a:noFill/>
          <a:ln w="28575">
            <a:solidFill>
              <a:schemeClr val="accent1"/>
            </a:solidFill>
            <a:headEnd type="none" w="med" len="med"/>
            <a:tailEnd type="arrow"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26" name="TextBox 25"/>
          <p:cNvSpPr txBox="1"/>
          <p:nvPr/>
        </p:nvSpPr>
        <p:spPr>
          <a:xfrm>
            <a:off x="4608654" y="3164089"/>
            <a:ext cx="772584"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Process</a:t>
            </a:r>
            <a:endParaRPr lang="ru-RU" dirty="0">
              <a:solidFill>
                <a:schemeClr val="accent1"/>
              </a:solidFill>
              <a:latin typeface="Trebuchet MS"/>
              <a:cs typeface="Trebuchet MS"/>
            </a:endParaRPr>
          </a:p>
        </p:txBody>
      </p:sp>
      <p:sp>
        <p:nvSpPr>
          <p:cNvPr id="27" name="Блок-схема: магнитный диск 26"/>
          <p:cNvSpPr/>
          <p:nvPr/>
        </p:nvSpPr>
        <p:spPr>
          <a:xfrm>
            <a:off x="2575977" y="2867890"/>
            <a:ext cx="996627" cy="927100"/>
          </a:xfrm>
          <a:prstGeom prst="flowChartMagneticDisk">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Client DB</a:t>
            </a:r>
            <a:endParaRPr lang="ru-RU" sz="1600" dirty="0">
              <a:solidFill>
                <a:schemeClr val="tx1"/>
              </a:solidFill>
            </a:endParaRPr>
          </a:p>
        </p:txBody>
      </p:sp>
      <p:cxnSp>
        <p:nvCxnSpPr>
          <p:cNvPr id="28" name="Прямая со стрелкой 27"/>
          <p:cNvCxnSpPr/>
          <p:nvPr/>
        </p:nvCxnSpPr>
        <p:spPr>
          <a:xfrm flipH="1" flipV="1">
            <a:off x="1089476" y="2472423"/>
            <a:ext cx="3348367" cy="21024"/>
          </a:xfrm>
          <a:prstGeom prst="straightConnector1">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1833253" y="2142582"/>
            <a:ext cx="1591269" cy="327462"/>
          </a:xfrm>
          <a:prstGeom prst="rect">
            <a:avLst/>
          </a:prstGeom>
          <a:noFill/>
        </p:spPr>
        <p:txBody>
          <a:bodyPr wrap="none" rtlCol="0">
            <a:spAutoFit/>
          </a:bodyPr>
          <a:lstStyle/>
          <a:p>
            <a:pPr>
              <a:lnSpc>
                <a:spcPct val="120000"/>
              </a:lnSpc>
            </a:pPr>
            <a:r>
              <a:rPr lang="en-US" dirty="0" smtClean="0">
                <a:latin typeface="Trebuchet MS"/>
                <a:cs typeface="Trebuchet MS"/>
              </a:rPr>
              <a:t>Return request ID</a:t>
            </a:r>
            <a:endParaRPr lang="ru-RU" dirty="0">
              <a:latin typeface="Trebuchet MS"/>
              <a:cs typeface="Trebuchet MS"/>
            </a:endParaRPr>
          </a:p>
        </p:txBody>
      </p:sp>
      <p:cxnSp>
        <p:nvCxnSpPr>
          <p:cNvPr id="30" name="Прямая со стрелкой 29"/>
          <p:cNvCxnSpPr>
            <a:endCxn id="27" idx="2"/>
          </p:cNvCxnSpPr>
          <p:nvPr/>
        </p:nvCxnSpPr>
        <p:spPr>
          <a:xfrm flipV="1">
            <a:off x="1105351" y="3331440"/>
            <a:ext cx="1470626" cy="1149"/>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1061283" y="2937929"/>
            <a:ext cx="915635" cy="327462"/>
          </a:xfrm>
          <a:prstGeom prst="rect">
            <a:avLst/>
          </a:prstGeom>
          <a:noFill/>
        </p:spPr>
        <p:txBody>
          <a:bodyPr wrap="none" rtlCol="0">
            <a:spAutoFit/>
          </a:bodyPr>
          <a:lstStyle/>
          <a:p>
            <a:pPr>
              <a:lnSpc>
                <a:spcPct val="120000"/>
              </a:lnSpc>
            </a:pPr>
            <a:r>
              <a:rPr lang="en-US" dirty="0" smtClean="0">
                <a:solidFill>
                  <a:schemeClr val="accent6"/>
                </a:solidFill>
                <a:latin typeface="Trebuchet MS"/>
                <a:cs typeface="Trebuchet MS"/>
              </a:rPr>
              <a:t>Save</a:t>
            </a:r>
            <a:r>
              <a:rPr lang="ru-RU" dirty="0" smtClean="0">
                <a:solidFill>
                  <a:schemeClr val="accent6"/>
                </a:solidFill>
                <a:latin typeface="Trebuchet MS"/>
                <a:cs typeface="Trebuchet MS"/>
              </a:rPr>
              <a:t> + </a:t>
            </a:r>
            <a:r>
              <a:rPr lang="en-US" dirty="0" smtClean="0">
                <a:solidFill>
                  <a:schemeClr val="accent6"/>
                </a:solidFill>
                <a:latin typeface="Trebuchet MS"/>
                <a:cs typeface="Trebuchet MS"/>
              </a:rPr>
              <a:t>ID</a:t>
            </a:r>
            <a:endParaRPr lang="ru-RU" dirty="0">
              <a:solidFill>
                <a:schemeClr val="accent6"/>
              </a:solidFill>
              <a:latin typeface="Trebuchet MS"/>
              <a:cs typeface="Trebuchet MS"/>
            </a:endParaRPr>
          </a:p>
        </p:txBody>
      </p:sp>
      <p:cxnSp>
        <p:nvCxnSpPr>
          <p:cNvPr id="32" name="Прямая со стрелкой 31"/>
          <p:cNvCxnSpPr>
            <a:endCxn id="22" idx="3"/>
          </p:cNvCxnSpPr>
          <p:nvPr/>
        </p:nvCxnSpPr>
        <p:spPr>
          <a:xfrm flipV="1">
            <a:off x="4491673" y="3181047"/>
            <a:ext cx="1425349" cy="651826"/>
          </a:xfrm>
          <a:prstGeom prst="straightConnector1">
            <a:avLst/>
          </a:prstGeom>
          <a:ln>
            <a:solidFill>
              <a:schemeClr val="accent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4762969" y="3674397"/>
            <a:ext cx="1295547"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Update status</a:t>
            </a:r>
            <a:endParaRPr lang="ru-RU" dirty="0">
              <a:solidFill>
                <a:schemeClr val="accent1"/>
              </a:solidFill>
              <a:latin typeface="Trebuchet MS"/>
              <a:cs typeface="Trebuchet MS"/>
            </a:endParaRPr>
          </a:p>
        </p:txBody>
      </p:sp>
      <p:cxnSp>
        <p:nvCxnSpPr>
          <p:cNvPr id="34" name="Прямая со стрелкой 33"/>
          <p:cNvCxnSpPr/>
          <p:nvPr/>
        </p:nvCxnSpPr>
        <p:spPr>
          <a:xfrm flipV="1">
            <a:off x="1105351" y="4672457"/>
            <a:ext cx="3386322" cy="4735"/>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2397058" y="4385092"/>
            <a:ext cx="1349216" cy="327462"/>
          </a:xfrm>
          <a:prstGeom prst="rect">
            <a:avLst/>
          </a:prstGeom>
          <a:noFill/>
          <a:ln>
            <a:noFill/>
          </a:ln>
        </p:spPr>
        <p:txBody>
          <a:bodyPr wrap="none" rtlCol="0">
            <a:spAutoFit/>
          </a:bodyPr>
          <a:lstStyle/>
          <a:p>
            <a:pPr>
              <a:lnSpc>
                <a:spcPct val="120000"/>
              </a:lnSpc>
            </a:pPr>
            <a:r>
              <a:rPr lang="en-US" dirty="0" smtClean="0">
                <a:solidFill>
                  <a:schemeClr val="accent6"/>
                </a:solidFill>
                <a:latin typeface="Trebuchet MS"/>
                <a:cs typeface="Trebuchet MS"/>
              </a:rPr>
              <a:t>Request status</a:t>
            </a:r>
            <a:endParaRPr lang="ru-RU" dirty="0">
              <a:solidFill>
                <a:schemeClr val="accent6"/>
              </a:solidFill>
              <a:latin typeface="Trebuchet MS"/>
              <a:cs typeface="Trebuchet MS"/>
            </a:endParaRPr>
          </a:p>
        </p:txBody>
      </p:sp>
      <p:cxnSp>
        <p:nvCxnSpPr>
          <p:cNvPr id="36" name="Прямая со стрелкой 35"/>
          <p:cNvCxnSpPr/>
          <p:nvPr/>
        </p:nvCxnSpPr>
        <p:spPr>
          <a:xfrm flipH="1" flipV="1">
            <a:off x="1105351" y="4253957"/>
            <a:ext cx="3377865" cy="14140"/>
          </a:xfrm>
          <a:prstGeom prst="straightConnector1">
            <a:avLst/>
          </a:prstGeom>
          <a:ln>
            <a:solidFill>
              <a:schemeClr val="accent1"/>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1782453" y="3962337"/>
            <a:ext cx="2302233"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Message about completion</a:t>
            </a:r>
            <a:endParaRPr lang="ru-RU" dirty="0">
              <a:solidFill>
                <a:schemeClr val="accent1"/>
              </a:solidFill>
              <a:latin typeface="Trebuchet MS"/>
              <a:cs typeface="Trebuchet MS"/>
            </a:endParaRPr>
          </a:p>
        </p:txBody>
      </p:sp>
    </p:spTree>
    <p:extLst>
      <p:ext uri="{BB962C8B-B14F-4D97-AF65-F5344CB8AC3E}">
        <p14:creationId xmlns:p14="http://schemas.microsoft.com/office/powerpoint/2010/main" val="1322044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Блок-схема: магнитный диск 21"/>
          <p:cNvSpPr/>
          <p:nvPr/>
        </p:nvSpPr>
        <p:spPr>
          <a:xfrm>
            <a:off x="5230043" y="2198204"/>
            <a:ext cx="1373957" cy="982843"/>
          </a:xfrm>
          <a:prstGeom prst="flowChartMagneticDisk">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Microservice</a:t>
            </a:r>
            <a:r>
              <a:rPr lang="en-US" dirty="0" smtClean="0">
                <a:solidFill>
                  <a:schemeClr val="tx1"/>
                </a:solidFill>
              </a:rPr>
              <a:t> </a:t>
            </a:r>
            <a:endParaRPr lang="en-US" dirty="0" smtClean="0">
              <a:solidFill>
                <a:schemeClr val="tx1"/>
              </a:solidFill>
            </a:endParaRPr>
          </a:p>
          <a:p>
            <a:pPr algn="ctr"/>
            <a:r>
              <a:rPr lang="en-US" dirty="0" smtClean="0">
                <a:solidFill>
                  <a:schemeClr val="tx1"/>
                </a:solidFill>
              </a:rPr>
              <a:t>DB</a:t>
            </a:r>
            <a:endParaRPr lang="ru-RU" dirty="0">
              <a:solidFill>
                <a:schemeClr val="tx1"/>
              </a:solidFill>
            </a:endParaRPr>
          </a:p>
        </p:txBody>
      </p:sp>
      <p:sp>
        <p:nvSpPr>
          <p:cNvPr id="3" name="Text Placeholder 2"/>
          <p:cNvSpPr>
            <a:spLocks noGrp="1"/>
          </p:cNvSpPr>
          <p:nvPr>
            <p:ph type="body" sz="quarter" idx="11"/>
          </p:nvPr>
        </p:nvSpPr>
        <p:spPr/>
        <p:txBody>
          <a:bodyPr/>
          <a:lstStyle/>
          <a:p>
            <a:r>
              <a:rPr lang="en-US" dirty="0" smtClean="0"/>
              <a:t>Asynchronous Interaction</a:t>
            </a:r>
            <a:endParaRPr lang="en-US" dirty="0"/>
          </a:p>
        </p:txBody>
      </p:sp>
      <p:sp>
        <p:nvSpPr>
          <p:cNvPr id="16" name="Прямоугольник 15"/>
          <p:cNvSpPr/>
          <p:nvPr/>
        </p:nvSpPr>
        <p:spPr>
          <a:xfrm>
            <a:off x="510238" y="883867"/>
            <a:ext cx="1221011" cy="464606"/>
          </a:xfrm>
          <a:prstGeom prst="rect">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smtClean="0">
                <a:solidFill>
                  <a:schemeClr val="tx1"/>
                </a:solidFill>
              </a:rPr>
              <a:t>Client</a:t>
            </a:r>
            <a:endParaRPr lang="ru-RU" u="sng" dirty="0">
              <a:solidFill>
                <a:schemeClr val="tx1"/>
              </a:solidFill>
            </a:endParaRPr>
          </a:p>
        </p:txBody>
      </p:sp>
      <p:sp>
        <p:nvSpPr>
          <p:cNvPr id="17" name="Прямоугольник 16"/>
          <p:cNvSpPr/>
          <p:nvPr/>
        </p:nvSpPr>
        <p:spPr>
          <a:xfrm>
            <a:off x="3732396" y="869048"/>
            <a:ext cx="1474604" cy="479425"/>
          </a:xfrm>
          <a:prstGeom prst="rect">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err="1" smtClean="0">
                <a:solidFill>
                  <a:schemeClr val="tx1"/>
                </a:solidFill>
              </a:rPr>
              <a:t>Microservice</a:t>
            </a:r>
            <a:endParaRPr lang="ru-RU" u="sng" dirty="0">
              <a:solidFill>
                <a:schemeClr val="tx1"/>
              </a:solidFill>
            </a:endParaRPr>
          </a:p>
        </p:txBody>
      </p:sp>
      <p:cxnSp>
        <p:nvCxnSpPr>
          <p:cNvPr id="18" name="Прямая соединительная линия 17"/>
          <p:cNvCxnSpPr>
            <a:stCxn id="16" idx="2"/>
          </p:cNvCxnSpPr>
          <p:nvPr/>
        </p:nvCxnSpPr>
        <p:spPr>
          <a:xfrm flipH="1">
            <a:off x="1088539" y="1348473"/>
            <a:ext cx="32205" cy="3490227"/>
          </a:xfrm>
          <a:prstGeom prst="line">
            <a:avLst/>
          </a:prstGeom>
          <a:ln>
            <a:solidFill>
              <a:schemeClr val="tx2"/>
            </a:solidFill>
            <a:prstDash val="dash"/>
          </a:ln>
        </p:spPr>
        <p:style>
          <a:lnRef idx="2">
            <a:schemeClr val="accent1"/>
          </a:lnRef>
          <a:fillRef idx="0">
            <a:schemeClr val="accent1"/>
          </a:fillRef>
          <a:effectRef idx="1">
            <a:schemeClr val="accent1"/>
          </a:effectRef>
          <a:fontRef idx="minor">
            <a:schemeClr val="tx1"/>
          </a:fontRef>
        </p:style>
      </p:cxnSp>
      <p:cxnSp>
        <p:nvCxnSpPr>
          <p:cNvPr id="19" name="Прямая соединительная линия 18"/>
          <p:cNvCxnSpPr/>
          <p:nvPr/>
        </p:nvCxnSpPr>
        <p:spPr>
          <a:xfrm>
            <a:off x="4485572" y="1348473"/>
            <a:ext cx="12203" cy="3490227"/>
          </a:xfrm>
          <a:prstGeom prst="line">
            <a:avLst/>
          </a:prstGeom>
          <a:ln>
            <a:solidFill>
              <a:schemeClr val="accent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20" name="Прямая со стрелкой 19"/>
          <p:cNvCxnSpPr/>
          <p:nvPr/>
        </p:nvCxnSpPr>
        <p:spPr>
          <a:xfrm flipV="1">
            <a:off x="1089476" y="1743939"/>
            <a:ext cx="3368224" cy="14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 name="Прямая со стрелкой 20"/>
          <p:cNvCxnSpPr>
            <a:endCxn id="22" idx="1"/>
          </p:cNvCxnSpPr>
          <p:nvPr/>
        </p:nvCxnSpPr>
        <p:spPr>
          <a:xfrm>
            <a:off x="4494511" y="1839318"/>
            <a:ext cx="1422511" cy="35888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2400750" y="1350688"/>
            <a:ext cx="817019" cy="327462"/>
          </a:xfrm>
          <a:prstGeom prst="rect">
            <a:avLst/>
          </a:prstGeom>
          <a:noFill/>
        </p:spPr>
        <p:txBody>
          <a:bodyPr wrap="none" rtlCol="0">
            <a:spAutoFit/>
          </a:bodyPr>
          <a:lstStyle/>
          <a:p>
            <a:pPr>
              <a:lnSpc>
                <a:spcPct val="120000"/>
              </a:lnSpc>
            </a:pPr>
            <a:r>
              <a:rPr lang="en-US" dirty="0" smtClean="0">
                <a:latin typeface="Trebuchet MS"/>
                <a:cs typeface="Trebuchet MS"/>
              </a:rPr>
              <a:t>Request</a:t>
            </a:r>
            <a:endParaRPr lang="ru-RU" dirty="0">
              <a:latin typeface="Trebuchet MS"/>
              <a:cs typeface="Trebuchet MS"/>
            </a:endParaRPr>
          </a:p>
        </p:txBody>
      </p:sp>
      <p:sp>
        <p:nvSpPr>
          <p:cNvPr id="24" name="TextBox 23"/>
          <p:cNvSpPr txBox="1"/>
          <p:nvPr/>
        </p:nvSpPr>
        <p:spPr>
          <a:xfrm>
            <a:off x="5004046" y="1647272"/>
            <a:ext cx="606256" cy="327462"/>
          </a:xfrm>
          <a:prstGeom prst="rect">
            <a:avLst/>
          </a:prstGeom>
          <a:noFill/>
        </p:spPr>
        <p:txBody>
          <a:bodyPr wrap="none" rtlCol="0">
            <a:spAutoFit/>
          </a:bodyPr>
          <a:lstStyle/>
          <a:p>
            <a:pPr>
              <a:lnSpc>
                <a:spcPct val="120000"/>
              </a:lnSpc>
            </a:pPr>
            <a:r>
              <a:rPr lang="en-US" dirty="0" smtClean="0">
                <a:latin typeface="Trebuchet MS"/>
                <a:cs typeface="Trebuchet MS"/>
              </a:rPr>
              <a:t>Store</a:t>
            </a:r>
            <a:endParaRPr lang="ru-RU" dirty="0">
              <a:latin typeface="Trebuchet MS"/>
              <a:cs typeface="Trebuchet MS"/>
            </a:endParaRPr>
          </a:p>
        </p:txBody>
      </p:sp>
      <p:sp>
        <p:nvSpPr>
          <p:cNvPr id="25" name="Полилиния 24"/>
          <p:cNvSpPr/>
          <p:nvPr/>
        </p:nvSpPr>
        <p:spPr>
          <a:xfrm>
            <a:off x="4469698" y="2512264"/>
            <a:ext cx="590556" cy="828675"/>
          </a:xfrm>
          <a:custGeom>
            <a:avLst/>
            <a:gdLst>
              <a:gd name="connsiteX0" fmla="*/ 9525 w 590556"/>
              <a:gd name="connsiteY0" fmla="*/ 0 h 333375"/>
              <a:gd name="connsiteX1" fmla="*/ 590550 w 590556"/>
              <a:gd name="connsiteY1" fmla="*/ 190500 h 333375"/>
              <a:gd name="connsiteX2" fmla="*/ 0 w 590556"/>
              <a:gd name="connsiteY2" fmla="*/ 333375 h 333375"/>
            </a:gdLst>
            <a:ahLst/>
            <a:cxnLst>
              <a:cxn ang="0">
                <a:pos x="connsiteX0" y="connsiteY0"/>
              </a:cxn>
              <a:cxn ang="0">
                <a:pos x="connsiteX1" y="connsiteY1"/>
              </a:cxn>
              <a:cxn ang="0">
                <a:pos x="connsiteX2" y="connsiteY2"/>
              </a:cxn>
            </a:cxnLst>
            <a:rect l="l" t="t" r="r" b="b"/>
            <a:pathLst>
              <a:path w="590556" h="333375">
                <a:moveTo>
                  <a:pt x="9525" y="0"/>
                </a:moveTo>
                <a:cubicBezTo>
                  <a:pt x="300831" y="67469"/>
                  <a:pt x="592137" y="134938"/>
                  <a:pt x="590550" y="190500"/>
                </a:cubicBezTo>
                <a:cubicBezTo>
                  <a:pt x="588963" y="246062"/>
                  <a:pt x="136525" y="307975"/>
                  <a:pt x="0" y="333375"/>
                </a:cubicBezTo>
              </a:path>
            </a:pathLst>
          </a:custGeom>
          <a:noFill/>
          <a:ln w="28575">
            <a:solidFill>
              <a:schemeClr val="accent6"/>
            </a:solidFill>
            <a:headEnd type="none" w="med" len="med"/>
            <a:tailEnd type="arrow"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26" name="TextBox 25"/>
          <p:cNvSpPr txBox="1"/>
          <p:nvPr/>
        </p:nvSpPr>
        <p:spPr>
          <a:xfrm>
            <a:off x="4608654" y="3164089"/>
            <a:ext cx="772584" cy="350865"/>
          </a:xfrm>
          <a:prstGeom prst="rect">
            <a:avLst/>
          </a:prstGeom>
          <a:noFill/>
        </p:spPr>
        <p:txBody>
          <a:bodyPr wrap="none" rtlCol="0">
            <a:spAutoFit/>
          </a:bodyPr>
          <a:lstStyle/>
          <a:p>
            <a:pPr>
              <a:lnSpc>
                <a:spcPct val="120000"/>
              </a:lnSpc>
            </a:pPr>
            <a:r>
              <a:rPr lang="en-US" dirty="0" smtClean="0">
                <a:solidFill>
                  <a:schemeClr val="accent6"/>
                </a:solidFill>
                <a:latin typeface="Trebuchet MS"/>
                <a:cs typeface="Trebuchet MS"/>
              </a:rPr>
              <a:t>Process</a:t>
            </a:r>
            <a:endParaRPr lang="ru-RU" dirty="0">
              <a:solidFill>
                <a:schemeClr val="accent6"/>
              </a:solidFill>
              <a:latin typeface="Trebuchet MS"/>
              <a:cs typeface="Trebuchet MS"/>
            </a:endParaRPr>
          </a:p>
        </p:txBody>
      </p:sp>
      <p:sp>
        <p:nvSpPr>
          <p:cNvPr id="27" name="Блок-схема: магнитный диск 26"/>
          <p:cNvSpPr/>
          <p:nvPr/>
        </p:nvSpPr>
        <p:spPr>
          <a:xfrm>
            <a:off x="2575977" y="2867890"/>
            <a:ext cx="996627" cy="927100"/>
          </a:xfrm>
          <a:prstGeom prst="flowChartMagneticDisk">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Client DB</a:t>
            </a:r>
            <a:endParaRPr lang="ru-RU" dirty="0">
              <a:solidFill>
                <a:schemeClr val="tx1"/>
              </a:solidFill>
            </a:endParaRPr>
          </a:p>
        </p:txBody>
      </p:sp>
      <p:cxnSp>
        <p:nvCxnSpPr>
          <p:cNvPr id="28" name="Прямая со стрелкой 27"/>
          <p:cNvCxnSpPr/>
          <p:nvPr/>
        </p:nvCxnSpPr>
        <p:spPr>
          <a:xfrm flipH="1" flipV="1">
            <a:off x="1089476" y="2472423"/>
            <a:ext cx="3348367" cy="21024"/>
          </a:xfrm>
          <a:prstGeom prst="straightConnector1">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1833253" y="2142582"/>
            <a:ext cx="1591269" cy="327462"/>
          </a:xfrm>
          <a:prstGeom prst="rect">
            <a:avLst/>
          </a:prstGeom>
          <a:noFill/>
        </p:spPr>
        <p:txBody>
          <a:bodyPr wrap="none" rtlCol="0">
            <a:spAutoFit/>
          </a:bodyPr>
          <a:lstStyle/>
          <a:p>
            <a:pPr>
              <a:lnSpc>
                <a:spcPct val="120000"/>
              </a:lnSpc>
            </a:pPr>
            <a:r>
              <a:rPr lang="en-US" dirty="0" smtClean="0">
                <a:latin typeface="Trebuchet MS"/>
                <a:cs typeface="Trebuchet MS"/>
              </a:rPr>
              <a:t>Return request ID</a:t>
            </a:r>
            <a:endParaRPr lang="ru-RU" dirty="0">
              <a:latin typeface="Trebuchet MS"/>
              <a:cs typeface="Trebuchet MS"/>
            </a:endParaRPr>
          </a:p>
        </p:txBody>
      </p:sp>
      <p:cxnSp>
        <p:nvCxnSpPr>
          <p:cNvPr id="30" name="Прямая со стрелкой 29"/>
          <p:cNvCxnSpPr>
            <a:endCxn id="27" idx="2"/>
          </p:cNvCxnSpPr>
          <p:nvPr/>
        </p:nvCxnSpPr>
        <p:spPr>
          <a:xfrm flipV="1">
            <a:off x="1105351" y="3331440"/>
            <a:ext cx="1470626" cy="114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1061283" y="2937929"/>
            <a:ext cx="915635" cy="327462"/>
          </a:xfrm>
          <a:prstGeom prst="rect">
            <a:avLst/>
          </a:prstGeom>
          <a:noFill/>
        </p:spPr>
        <p:txBody>
          <a:bodyPr wrap="none" rtlCol="0">
            <a:spAutoFit/>
          </a:bodyPr>
          <a:lstStyle/>
          <a:p>
            <a:pPr>
              <a:lnSpc>
                <a:spcPct val="120000"/>
              </a:lnSpc>
            </a:pPr>
            <a:r>
              <a:rPr lang="en-US" dirty="0" smtClean="0">
                <a:latin typeface="Trebuchet MS"/>
                <a:cs typeface="Trebuchet MS"/>
              </a:rPr>
              <a:t>Save</a:t>
            </a:r>
            <a:r>
              <a:rPr lang="ru-RU" dirty="0" smtClean="0">
                <a:latin typeface="Trebuchet MS"/>
                <a:cs typeface="Trebuchet MS"/>
              </a:rPr>
              <a:t> + </a:t>
            </a:r>
            <a:r>
              <a:rPr lang="en-US" dirty="0" smtClean="0">
                <a:latin typeface="Trebuchet MS"/>
                <a:cs typeface="Trebuchet MS"/>
              </a:rPr>
              <a:t>ID</a:t>
            </a:r>
            <a:endParaRPr lang="ru-RU" dirty="0">
              <a:latin typeface="Trebuchet MS"/>
              <a:cs typeface="Trebuchet MS"/>
            </a:endParaRPr>
          </a:p>
        </p:txBody>
      </p:sp>
      <p:cxnSp>
        <p:nvCxnSpPr>
          <p:cNvPr id="32" name="Прямая со стрелкой 31"/>
          <p:cNvCxnSpPr>
            <a:endCxn id="22" idx="3"/>
          </p:cNvCxnSpPr>
          <p:nvPr/>
        </p:nvCxnSpPr>
        <p:spPr>
          <a:xfrm flipV="1">
            <a:off x="4491673" y="3181047"/>
            <a:ext cx="1425349" cy="651826"/>
          </a:xfrm>
          <a:prstGeom prst="straightConnector1">
            <a:avLst/>
          </a:prstGeom>
          <a:ln>
            <a:solidFill>
              <a:schemeClr val="accent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4762969" y="3674397"/>
            <a:ext cx="1295547"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Update status</a:t>
            </a:r>
            <a:endParaRPr lang="ru-RU" dirty="0">
              <a:solidFill>
                <a:schemeClr val="accent1"/>
              </a:solidFill>
              <a:latin typeface="Trebuchet MS"/>
              <a:cs typeface="Trebuchet MS"/>
            </a:endParaRPr>
          </a:p>
        </p:txBody>
      </p:sp>
      <p:cxnSp>
        <p:nvCxnSpPr>
          <p:cNvPr id="34" name="Прямая со стрелкой 33"/>
          <p:cNvCxnSpPr/>
          <p:nvPr/>
        </p:nvCxnSpPr>
        <p:spPr>
          <a:xfrm flipV="1">
            <a:off x="1105351" y="4672457"/>
            <a:ext cx="3386322" cy="4735"/>
          </a:xfrm>
          <a:prstGeom prst="straightConnector1">
            <a:avLst/>
          </a:prstGeom>
          <a:ln>
            <a:solidFill>
              <a:schemeClr val="tx1">
                <a:lumMod val="20000"/>
                <a:lumOff val="80000"/>
              </a:schemeClr>
            </a:solidFill>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2397058" y="4385092"/>
            <a:ext cx="1349216" cy="327462"/>
          </a:xfrm>
          <a:prstGeom prst="rect">
            <a:avLst/>
          </a:prstGeom>
          <a:noFill/>
          <a:ln>
            <a:noFill/>
          </a:ln>
        </p:spPr>
        <p:txBody>
          <a:bodyPr wrap="none" rtlCol="0">
            <a:spAutoFit/>
          </a:bodyPr>
          <a:lstStyle/>
          <a:p>
            <a:pPr>
              <a:lnSpc>
                <a:spcPct val="120000"/>
              </a:lnSpc>
            </a:pPr>
            <a:r>
              <a:rPr lang="en-US" dirty="0" smtClean="0">
                <a:solidFill>
                  <a:schemeClr val="tx1">
                    <a:lumMod val="20000"/>
                    <a:lumOff val="80000"/>
                  </a:schemeClr>
                </a:solidFill>
                <a:latin typeface="Trebuchet MS"/>
                <a:cs typeface="Trebuchet MS"/>
              </a:rPr>
              <a:t>Request status</a:t>
            </a:r>
            <a:endParaRPr lang="ru-RU" dirty="0">
              <a:solidFill>
                <a:schemeClr val="tx1">
                  <a:lumMod val="20000"/>
                  <a:lumOff val="80000"/>
                </a:schemeClr>
              </a:solidFill>
              <a:latin typeface="Trebuchet MS"/>
              <a:cs typeface="Trebuchet MS"/>
            </a:endParaRPr>
          </a:p>
        </p:txBody>
      </p:sp>
      <p:cxnSp>
        <p:nvCxnSpPr>
          <p:cNvPr id="36" name="Прямая со стрелкой 35"/>
          <p:cNvCxnSpPr/>
          <p:nvPr/>
        </p:nvCxnSpPr>
        <p:spPr>
          <a:xfrm flipH="1" flipV="1">
            <a:off x="1105351" y="4253957"/>
            <a:ext cx="3377865" cy="14140"/>
          </a:xfrm>
          <a:prstGeom prst="straightConnector1">
            <a:avLst/>
          </a:prstGeom>
          <a:ln>
            <a:solidFill>
              <a:schemeClr val="accent1"/>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1782453" y="3962337"/>
            <a:ext cx="2302233"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Message about completion</a:t>
            </a:r>
            <a:endParaRPr lang="ru-RU" dirty="0">
              <a:solidFill>
                <a:schemeClr val="accent1"/>
              </a:solidFill>
              <a:latin typeface="Trebuchet MS"/>
              <a:cs typeface="Trebuchet MS"/>
            </a:endParaRPr>
          </a:p>
        </p:txBody>
      </p:sp>
    </p:spTree>
    <p:extLst>
      <p:ext uri="{BB962C8B-B14F-4D97-AF65-F5344CB8AC3E}">
        <p14:creationId xmlns:p14="http://schemas.microsoft.com/office/powerpoint/2010/main" val="24779668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Блок-схема: магнитный диск 21"/>
          <p:cNvSpPr/>
          <p:nvPr/>
        </p:nvSpPr>
        <p:spPr>
          <a:xfrm>
            <a:off x="5230043" y="2198204"/>
            <a:ext cx="1373957" cy="982843"/>
          </a:xfrm>
          <a:prstGeom prst="flowChartMagneticDisk">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Microservice</a:t>
            </a:r>
            <a:r>
              <a:rPr lang="en-US" dirty="0" smtClean="0">
                <a:solidFill>
                  <a:schemeClr val="tx1"/>
                </a:solidFill>
              </a:rPr>
              <a:t> </a:t>
            </a:r>
            <a:endParaRPr lang="en-US" dirty="0" smtClean="0">
              <a:solidFill>
                <a:schemeClr val="tx1"/>
              </a:solidFill>
            </a:endParaRPr>
          </a:p>
          <a:p>
            <a:pPr algn="ctr"/>
            <a:r>
              <a:rPr lang="en-US" dirty="0" smtClean="0">
                <a:solidFill>
                  <a:schemeClr val="tx1"/>
                </a:solidFill>
              </a:rPr>
              <a:t>DB</a:t>
            </a:r>
            <a:endParaRPr lang="ru-RU" dirty="0">
              <a:solidFill>
                <a:schemeClr val="tx1"/>
              </a:solidFill>
            </a:endParaRPr>
          </a:p>
        </p:txBody>
      </p:sp>
      <p:sp>
        <p:nvSpPr>
          <p:cNvPr id="3" name="Text Placeholder 2"/>
          <p:cNvSpPr>
            <a:spLocks noGrp="1"/>
          </p:cNvSpPr>
          <p:nvPr>
            <p:ph type="body" sz="quarter" idx="11"/>
          </p:nvPr>
        </p:nvSpPr>
        <p:spPr/>
        <p:txBody>
          <a:bodyPr/>
          <a:lstStyle/>
          <a:p>
            <a:r>
              <a:rPr lang="en-US" dirty="0" smtClean="0"/>
              <a:t>Asynchronous Interaction</a:t>
            </a:r>
            <a:endParaRPr lang="en-US" dirty="0"/>
          </a:p>
        </p:txBody>
      </p:sp>
      <p:sp>
        <p:nvSpPr>
          <p:cNvPr id="16" name="Прямоугольник 15"/>
          <p:cNvSpPr/>
          <p:nvPr/>
        </p:nvSpPr>
        <p:spPr>
          <a:xfrm>
            <a:off x="510238" y="883867"/>
            <a:ext cx="1221011" cy="464606"/>
          </a:xfrm>
          <a:prstGeom prst="rect">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smtClean="0">
                <a:solidFill>
                  <a:schemeClr val="tx1"/>
                </a:solidFill>
              </a:rPr>
              <a:t>Client</a:t>
            </a:r>
            <a:endParaRPr lang="ru-RU" u="sng" dirty="0">
              <a:solidFill>
                <a:schemeClr val="tx1"/>
              </a:solidFill>
            </a:endParaRPr>
          </a:p>
        </p:txBody>
      </p:sp>
      <p:sp>
        <p:nvSpPr>
          <p:cNvPr id="17" name="Прямоугольник 16"/>
          <p:cNvSpPr/>
          <p:nvPr/>
        </p:nvSpPr>
        <p:spPr>
          <a:xfrm>
            <a:off x="3732396" y="869048"/>
            <a:ext cx="1474604" cy="479425"/>
          </a:xfrm>
          <a:prstGeom prst="rect">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err="1" smtClean="0">
                <a:solidFill>
                  <a:schemeClr val="tx1"/>
                </a:solidFill>
              </a:rPr>
              <a:t>Microservice</a:t>
            </a:r>
            <a:endParaRPr lang="ru-RU" u="sng" dirty="0">
              <a:solidFill>
                <a:schemeClr val="tx1"/>
              </a:solidFill>
            </a:endParaRPr>
          </a:p>
        </p:txBody>
      </p:sp>
      <p:cxnSp>
        <p:nvCxnSpPr>
          <p:cNvPr id="18" name="Прямая соединительная линия 17"/>
          <p:cNvCxnSpPr>
            <a:stCxn id="16" idx="2"/>
          </p:cNvCxnSpPr>
          <p:nvPr/>
        </p:nvCxnSpPr>
        <p:spPr>
          <a:xfrm flipH="1">
            <a:off x="1088539" y="1348473"/>
            <a:ext cx="32205" cy="3490227"/>
          </a:xfrm>
          <a:prstGeom prst="line">
            <a:avLst/>
          </a:prstGeom>
          <a:ln>
            <a:solidFill>
              <a:schemeClr val="tx2"/>
            </a:solidFill>
            <a:prstDash val="dash"/>
          </a:ln>
        </p:spPr>
        <p:style>
          <a:lnRef idx="2">
            <a:schemeClr val="accent1"/>
          </a:lnRef>
          <a:fillRef idx="0">
            <a:schemeClr val="accent1"/>
          </a:fillRef>
          <a:effectRef idx="1">
            <a:schemeClr val="accent1"/>
          </a:effectRef>
          <a:fontRef idx="minor">
            <a:schemeClr val="tx1"/>
          </a:fontRef>
        </p:style>
      </p:cxnSp>
      <p:cxnSp>
        <p:nvCxnSpPr>
          <p:cNvPr id="19" name="Прямая соединительная линия 18"/>
          <p:cNvCxnSpPr/>
          <p:nvPr/>
        </p:nvCxnSpPr>
        <p:spPr>
          <a:xfrm>
            <a:off x="4485572" y="1348473"/>
            <a:ext cx="12203" cy="3490227"/>
          </a:xfrm>
          <a:prstGeom prst="line">
            <a:avLst/>
          </a:prstGeom>
          <a:ln>
            <a:solidFill>
              <a:schemeClr val="accent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20" name="Прямая со стрелкой 19"/>
          <p:cNvCxnSpPr/>
          <p:nvPr/>
        </p:nvCxnSpPr>
        <p:spPr>
          <a:xfrm flipV="1">
            <a:off x="1089476" y="1743939"/>
            <a:ext cx="3368224" cy="14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 name="Прямая со стрелкой 20"/>
          <p:cNvCxnSpPr>
            <a:endCxn id="22" idx="1"/>
          </p:cNvCxnSpPr>
          <p:nvPr/>
        </p:nvCxnSpPr>
        <p:spPr>
          <a:xfrm>
            <a:off x="4494511" y="1839318"/>
            <a:ext cx="1422511" cy="35888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2400750" y="1350688"/>
            <a:ext cx="817019" cy="327462"/>
          </a:xfrm>
          <a:prstGeom prst="rect">
            <a:avLst/>
          </a:prstGeom>
          <a:noFill/>
        </p:spPr>
        <p:txBody>
          <a:bodyPr wrap="none" rtlCol="0">
            <a:spAutoFit/>
          </a:bodyPr>
          <a:lstStyle/>
          <a:p>
            <a:pPr>
              <a:lnSpc>
                <a:spcPct val="120000"/>
              </a:lnSpc>
            </a:pPr>
            <a:r>
              <a:rPr lang="en-US" dirty="0" smtClean="0">
                <a:latin typeface="Trebuchet MS"/>
                <a:cs typeface="Trebuchet MS"/>
              </a:rPr>
              <a:t>Request</a:t>
            </a:r>
            <a:endParaRPr lang="ru-RU" dirty="0">
              <a:latin typeface="Trebuchet MS"/>
              <a:cs typeface="Trebuchet MS"/>
            </a:endParaRPr>
          </a:p>
        </p:txBody>
      </p:sp>
      <p:sp>
        <p:nvSpPr>
          <p:cNvPr id="24" name="TextBox 23"/>
          <p:cNvSpPr txBox="1"/>
          <p:nvPr/>
        </p:nvSpPr>
        <p:spPr>
          <a:xfrm>
            <a:off x="5004046" y="1647272"/>
            <a:ext cx="606256" cy="327462"/>
          </a:xfrm>
          <a:prstGeom prst="rect">
            <a:avLst/>
          </a:prstGeom>
          <a:noFill/>
        </p:spPr>
        <p:txBody>
          <a:bodyPr wrap="none" rtlCol="0">
            <a:spAutoFit/>
          </a:bodyPr>
          <a:lstStyle/>
          <a:p>
            <a:pPr>
              <a:lnSpc>
                <a:spcPct val="120000"/>
              </a:lnSpc>
            </a:pPr>
            <a:r>
              <a:rPr lang="en-US" dirty="0" smtClean="0">
                <a:latin typeface="Trebuchet MS"/>
                <a:cs typeface="Trebuchet MS"/>
              </a:rPr>
              <a:t>Store</a:t>
            </a:r>
            <a:endParaRPr lang="ru-RU" dirty="0">
              <a:latin typeface="Trebuchet MS"/>
              <a:cs typeface="Trebuchet MS"/>
            </a:endParaRPr>
          </a:p>
        </p:txBody>
      </p:sp>
      <p:sp>
        <p:nvSpPr>
          <p:cNvPr id="25" name="Полилиния 24"/>
          <p:cNvSpPr/>
          <p:nvPr/>
        </p:nvSpPr>
        <p:spPr>
          <a:xfrm>
            <a:off x="4469698" y="2512264"/>
            <a:ext cx="590556" cy="828675"/>
          </a:xfrm>
          <a:custGeom>
            <a:avLst/>
            <a:gdLst>
              <a:gd name="connsiteX0" fmla="*/ 9525 w 590556"/>
              <a:gd name="connsiteY0" fmla="*/ 0 h 333375"/>
              <a:gd name="connsiteX1" fmla="*/ 590550 w 590556"/>
              <a:gd name="connsiteY1" fmla="*/ 190500 h 333375"/>
              <a:gd name="connsiteX2" fmla="*/ 0 w 590556"/>
              <a:gd name="connsiteY2" fmla="*/ 333375 h 333375"/>
            </a:gdLst>
            <a:ahLst/>
            <a:cxnLst>
              <a:cxn ang="0">
                <a:pos x="connsiteX0" y="connsiteY0"/>
              </a:cxn>
              <a:cxn ang="0">
                <a:pos x="connsiteX1" y="connsiteY1"/>
              </a:cxn>
              <a:cxn ang="0">
                <a:pos x="connsiteX2" y="connsiteY2"/>
              </a:cxn>
            </a:cxnLst>
            <a:rect l="l" t="t" r="r" b="b"/>
            <a:pathLst>
              <a:path w="590556" h="333375">
                <a:moveTo>
                  <a:pt x="9525" y="0"/>
                </a:moveTo>
                <a:cubicBezTo>
                  <a:pt x="300831" y="67469"/>
                  <a:pt x="592137" y="134938"/>
                  <a:pt x="590550" y="190500"/>
                </a:cubicBezTo>
                <a:cubicBezTo>
                  <a:pt x="588963" y="246062"/>
                  <a:pt x="136525" y="307975"/>
                  <a:pt x="0" y="333375"/>
                </a:cubicBezTo>
              </a:path>
            </a:pathLst>
          </a:custGeom>
          <a:noFill/>
          <a:ln w="28575">
            <a:solidFill>
              <a:schemeClr val="tx1"/>
            </a:solidFill>
            <a:headEnd type="none" w="med" len="med"/>
            <a:tailEnd type="arrow"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26" name="TextBox 25"/>
          <p:cNvSpPr txBox="1"/>
          <p:nvPr/>
        </p:nvSpPr>
        <p:spPr>
          <a:xfrm>
            <a:off x="4608654" y="3164089"/>
            <a:ext cx="772584" cy="350865"/>
          </a:xfrm>
          <a:prstGeom prst="rect">
            <a:avLst/>
          </a:prstGeom>
          <a:noFill/>
        </p:spPr>
        <p:txBody>
          <a:bodyPr wrap="none" rtlCol="0">
            <a:spAutoFit/>
          </a:bodyPr>
          <a:lstStyle/>
          <a:p>
            <a:pPr>
              <a:lnSpc>
                <a:spcPct val="120000"/>
              </a:lnSpc>
            </a:pPr>
            <a:r>
              <a:rPr lang="en-US" dirty="0" smtClean="0">
                <a:latin typeface="Trebuchet MS"/>
                <a:cs typeface="Trebuchet MS"/>
              </a:rPr>
              <a:t>Process</a:t>
            </a:r>
            <a:endParaRPr lang="ru-RU" dirty="0">
              <a:latin typeface="Trebuchet MS"/>
              <a:cs typeface="Trebuchet MS"/>
            </a:endParaRPr>
          </a:p>
        </p:txBody>
      </p:sp>
      <p:sp>
        <p:nvSpPr>
          <p:cNvPr id="27" name="Блок-схема: магнитный диск 26"/>
          <p:cNvSpPr/>
          <p:nvPr/>
        </p:nvSpPr>
        <p:spPr>
          <a:xfrm>
            <a:off x="2575977" y="2867890"/>
            <a:ext cx="996627" cy="927100"/>
          </a:xfrm>
          <a:prstGeom prst="flowChartMagneticDisk">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Client DB</a:t>
            </a:r>
            <a:endParaRPr lang="ru-RU" dirty="0">
              <a:solidFill>
                <a:schemeClr val="tx1"/>
              </a:solidFill>
            </a:endParaRPr>
          </a:p>
        </p:txBody>
      </p:sp>
      <p:cxnSp>
        <p:nvCxnSpPr>
          <p:cNvPr id="28" name="Прямая со стрелкой 27"/>
          <p:cNvCxnSpPr/>
          <p:nvPr/>
        </p:nvCxnSpPr>
        <p:spPr>
          <a:xfrm flipH="1" flipV="1">
            <a:off x="1089476" y="2472423"/>
            <a:ext cx="3348367" cy="21024"/>
          </a:xfrm>
          <a:prstGeom prst="straightConnector1">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1833253" y="2142582"/>
            <a:ext cx="1591269" cy="327462"/>
          </a:xfrm>
          <a:prstGeom prst="rect">
            <a:avLst/>
          </a:prstGeom>
          <a:noFill/>
        </p:spPr>
        <p:txBody>
          <a:bodyPr wrap="none" rtlCol="0">
            <a:spAutoFit/>
          </a:bodyPr>
          <a:lstStyle/>
          <a:p>
            <a:pPr>
              <a:lnSpc>
                <a:spcPct val="120000"/>
              </a:lnSpc>
            </a:pPr>
            <a:r>
              <a:rPr lang="en-US" dirty="0" smtClean="0">
                <a:latin typeface="Trebuchet MS"/>
                <a:cs typeface="Trebuchet MS"/>
              </a:rPr>
              <a:t>Return request ID</a:t>
            </a:r>
            <a:endParaRPr lang="ru-RU" dirty="0">
              <a:latin typeface="Trebuchet MS"/>
              <a:cs typeface="Trebuchet MS"/>
            </a:endParaRPr>
          </a:p>
        </p:txBody>
      </p:sp>
      <p:cxnSp>
        <p:nvCxnSpPr>
          <p:cNvPr id="30" name="Прямая со стрелкой 29"/>
          <p:cNvCxnSpPr>
            <a:endCxn id="27" idx="2"/>
          </p:cNvCxnSpPr>
          <p:nvPr/>
        </p:nvCxnSpPr>
        <p:spPr>
          <a:xfrm flipV="1">
            <a:off x="1105351" y="3331440"/>
            <a:ext cx="1470626" cy="114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1061283" y="2937929"/>
            <a:ext cx="915635" cy="327462"/>
          </a:xfrm>
          <a:prstGeom prst="rect">
            <a:avLst/>
          </a:prstGeom>
          <a:noFill/>
        </p:spPr>
        <p:txBody>
          <a:bodyPr wrap="none" rtlCol="0">
            <a:spAutoFit/>
          </a:bodyPr>
          <a:lstStyle/>
          <a:p>
            <a:pPr>
              <a:lnSpc>
                <a:spcPct val="120000"/>
              </a:lnSpc>
            </a:pPr>
            <a:r>
              <a:rPr lang="en-US" dirty="0" smtClean="0">
                <a:latin typeface="Trebuchet MS"/>
                <a:cs typeface="Trebuchet MS"/>
              </a:rPr>
              <a:t>Save</a:t>
            </a:r>
            <a:r>
              <a:rPr lang="ru-RU" dirty="0" smtClean="0">
                <a:latin typeface="Trebuchet MS"/>
                <a:cs typeface="Trebuchet MS"/>
              </a:rPr>
              <a:t> + </a:t>
            </a:r>
            <a:r>
              <a:rPr lang="en-US" dirty="0" smtClean="0">
                <a:latin typeface="Trebuchet MS"/>
                <a:cs typeface="Trebuchet MS"/>
              </a:rPr>
              <a:t>ID</a:t>
            </a:r>
            <a:endParaRPr lang="ru-RU" dirty="0">
              <a:latin typeface="Trebuchet MS"/>
              <a:cs typeface="Trebuchet MS"/>
            </a:endParaRPr>
          </a:p>
        </p:txBody>
      </p:sp>
      <p:cxnSp>
        <p:nvCxnSpPr>
          <p:cNvPr id="32" name="Прямая со стрелкой 31"/>
          <p:cNvCxnSpPr>
            <a:endCxn id="22" idx="3"/>
          </p:cNvCxnSpPr>
          <p:nvPr/>
        </p:nvCxnSpPr>
        <p:spPr>
          <a:xfrm flipV="1">
            <a:off x="4491673" y="3181047"/>
            <a:ext cx="1425349" cy="651826"/>
          </a:xfrm>
          <a:prstGeom prst="straightConnector1">
            <a:avLst/>
          </a:prstGeom>
          <a:ln>
            <a:solidFill>
              <a:schemeClr val="accent6"/>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4762969" y="3674397"/>
            <a:ext cx="1295547" cy="327462"/>
          </a:xfrm>
          <a:prstGeom prst="rect">
            <a:avLst/>
          </a:prstGeom>
          <a:noFill/>
        </p:spPr>
        <p:txBody>
          <a:bodyPr wrap="none" rtlCol="0">
            <a:spAutoFit/>
          </a:bodyPr>
          <a:lstStyle/>
          <a:p>
            <a:pPr>
              <a:lnSpc>
                <a:spcPct val="120000"/>
              </a:lnSpc>
            </a:pPr>
            <a:r>
              <a:rPr lang="en-US" dirty="0" smtClean="0">
                <a:solidFill>
                  <a:schemeClr val="accent6"/>
                </a:solidFill>
                <a:latin typeface="Trebuchet MS"/>
                <a:cs typeface="Trebuchet MS"/>
              </a:rPr>
              <a:t>Update status</a:t>
            </a:r>
            <a:endParaRPr lang="ru-RU" dirty="0">
              <a:solidFill>
                <a:schemeClr val="accent6"/>
              </a:solidFill>
              <a:latin typeface="Trebuchet MS"/>
              <a:cs typeface="Trebuchet MS"/>
            </a:endParaRPr>
          </a:p>
        </p:txBody>
      </p:sp>
      <p:cxnSp>
        <p:nvCxnSpPr>
          <p:cNvPr id="34" name="Прямая со стрелкой 33"/>
          <p:cNvCxnSpPr/>
          <p:nvPr/>
        </p:nvCxnSpPr>
        <p:spPr>
          <a:xfrm flipV="1">
            <a:off x="1105351" y="4672457"/>
            <a:ext cx="3386322" cy="4735"/>
          </a:xfrm>
          <a:prstGeom prst="straightConnector1">
            <a:avLst/>
          </a:prstGeom>
          <a:ln>
            <a:solidFill>
              <a:schemeClr val="tx1">
                <a:lumMod val="20000"/>
                <a:lumOff val="80000"/>
              </a:schemeClr>
            </a:solidFill>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2397058" y="4385092"/>
            <a:ext cx="1349216" cy="327462"/>
          </a:xfrm>
          <a:prstGeom prst="rect">
            <a:avLst/>
          </a:prstGeom>
          <a:noFill/>
          <a:ln>
            <a:noFill/>
          </a:ln>
        </p:spPr>
        <p:txBody>
          <a:bodyPr wrap="none" rtlCol="0">
            <a:spAutoFit/>
          </a:bodyPr>
          <a:lstStyle/>
          <a:p>
            <a:pPr>
              <a:lnSpc>
                <a:spcPct val="120000"/>
              </a:lnSpc>
            </a:pPr>
            <a:r>
              <a:rPr lang="en-US" dirty="0" smtClean="0">
                <a:solidFill>
                  <a:schemeClr val="tx1">
                    <a:lumMod val="20000"/>
                    <a:lumOff val="80000"/>
                  </a:schemeClr>
                </a:solidFill>
                <a:latin typeface="Trebuchet MS"/>
                <a:cs typeface="Trebuchet MS"/>
              </a:rPr>
              <a:t>Request status</a:t>
            </a:r>
            <a:endParaRPr lang="ru-RU" dirty="0">
              <a:solidFill>
                <a:schemeClr val="tx1">
                  <a:lumMod val="20000"/>
                  <a:lumOff val="80000"/>
                </a:schemeClr>
              </a:solidFill>
              <a:latin typeface="Trebuchet MS"/>
              <a:cs typeface="Trebuchet MS"/>
            </a:endParaRPr>
          </a:p>
        </p:txBody>
      </p:sp>
      <p:cxnSp>
        <p:nvCxnSpPr>
          <p:cNvPr id="36" name="Прямая со стрелкой 35"/>
          <p:cNvCxnSpPr/>
          <p:nvPr/>
        </p:nvCxnSpPr>
        <p:spPr>
          <a:xfrm flipH="1" flipV="1">
            <a:off x="1105351" y="4253957"/>
            <a:ext cx="3377865" cy="14140"/>
          </a:xfrm>
          <a:prstGeom prst="straightConnector1">
            <a:avLst/>
          </a:prstGeom>
          <a:ln>
            <a:solidFill>
              <a:schemeClr val="accent1"/>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1782453" y="3962337"/>
            <a:ext cx="2302233"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Message about completion</a:t>
            </a:r>
            <a:endParaRPr lang="ru-RU" dirty="0">
              <a:solidFill>
                <a:schemeClr val="accent1"/>
              </a:solidFill>
              <a:latin typeface="Trebuchet MS"/>
              <a:cs typeface="Trebuchet MS"/>
            </a:endParaRPr>
          </a:p>
        </p:txBody>
      </p:sp>
    </p:spTree>
    <p:extLst>
      <p:ext uri="{BB962C8B-B14F-4D97-AF65-F5344CB8AC3E}">
        <p14:creationId xmlns:p14="http://schemas.microsoft.com/office/powerpoint/2010/main" val="3574409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Блок-схема: магнитный диск 21"/>
          <p:cNvSpPr/>
          <p:nvPr/>
        </p:nvSpPr>
        <p:spPr>
          <a:xfrm>
            <a:off x="5230043" y="2198204"/>
            <a:ext cx="1373957" cy="982843"/>
          </a:xfrm>
          <a:prstGeom prst="flowChartMagneticDisk">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Microservice</a:t>
            </a:r>
            <a:r>
              <a:rPr lang="en-US" dirty="0" smtClean="0">
                <a:solidFill>
                  <a:schemeClr val="tx1"/>
                </a:solidFill>
              </a:rPr>
              <a:t> </a:t>
            </a:r>
            <a:endParaRPr lang="en-US" dirty="0" smtClean="0">
              <a:solidFill>
                <a:schemeClr val="tx1"/>
              </a:solidFill>
            </a:endParaRPr>
          </a:p>
          <a:p>
            <a:pPr algn="ctr"/>
            <a:r>
              <a:rPr lang="en-US" dirty="0" smtClean="0">
                <a:solidFill>
                  <a:schemeClr val="tx1"/>
                </a:solidFill>
              </a:rPr>
              <a:t>DB</a:t>
            </a:r>
            <a:endParaRPr lang="ru-RU" dirty="0">
              <a:solidFill>
                <a:schemeClr val="tx1"/>
              </a:solidFill>
            </a:endParaRPr>
          </a:p>
        </p:txBody>
      </p:sp>
      <p:sp>
        <p:nvSpPr>
          <p:cNvPr id="3" name="Text Placeholder 2"/>
          <p:cNvSpPr>
            <a:spLocks noGrp="1"/>
          </p:cNvSpPr>
          <p:nvPr>
            <p:ph type="body" sz="quarter" idx="11"/>
          </p:nvPr>
        </p:nvSpPr>
        <p:spPr/>
        <p:txBody>
          <a:bodyPr/>
          <a:lstStyle/>
          <a:p>
            <a:r>
              <a:rPr lang="en-US" dirty="0" smtClean="0"/>
              <a:t>Asynchronous Interaction</a:t>
            </a:r>
            <a:endParaRPr lang="en-US" dirty="0"/>
          </a:p>
        </p:txBody>
      </p:sp>
      <p:sp>
        <p:nvSpPr>
          <p:cNvPr id="16" name="Прямоугольник 15"/>
          <p:cNvSpPr/>
          <p:nvPr/>
        </p:nvSpPr>
        <p:spPr>
          <a:xfrm>
            <a:off x="510238" y="883867"/>
            <a:ext cx="1221011" cy="464606"/>
          </a:xfrm>
          <a:prstGeom prst="rect">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smtClean="0">
                <a:solidFill>
                  <a:schemeClr val="tx1"/>
                </a:solidFill>
              </a:rPr>
              <a:t>Client</a:t>
            </a:r>
            <a:endParaRPr lang="ru-RU" u="sng" dirty="0">
              <a:solidFill>
                <a:schemeClr val="tx1"/>
              </a:solidFill>
            </a:endParaRPr>
          </a:p>
        </p:txBody>
      </p:sp>
      <p:sp>
        <p:nvSpPr>
          <p:cNvPr id="17" name="Прямоугольник 16"/>
          <p:cNvSpPr/>
          <p:nvPr/>
        </p:nvSpPr>
        <p:spPr>
          <a:xfrm>
            <a:off x="3732396" y="869048"/>
            <a:ext cx="1474604" cy="479425"/>
          </a:xfrm>
          <a:prstGeom prst="rect">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err="1" smtClean="0">
                <a:solidFill>
                  <a:schemeClr val="tx1"/>
                </a:solidFill>
              </a:rPr>
              <a:t>Microservice</a:t>
            </a:r>
            <a:endParaRPr lang="ru-RU" u="sng" dirty="0">
              <a:solidFill>
                <a:schemeClr val="tx1"/>
              </a:solidFill>
            </a:endParaRPr>
          </a:p>
        </p:txBody>
      </p:sp>
      <p:cxnSp>
        <p:nvCxnSpPr>
          <p:cNvPr id="18" name="Прямая соединительная линия 17"/>
          <p:cNvCxnSpPr>
            <a:stCxn id="16" idx="2"/>
          </p:cNvCxnSpPr>
          <p:nvPr/>
        </p:nvCxnSpPr>
        <p:spPr>
          <a:xfrm flipH="1">
            <a:off x="1088539" y="1348473"/>
            <a:ext cx="32205" cy="3490227"/>
          </a:xfrm>
          <a:prstGeom prst="line">
            <a:avLst/>
          </a:prstGeom>
          <a:ln>
            <a:solidFill>
              <a:schemeClr val="tx2"/>
            </a:solidFill>
            <a:prstDash val="dash"/>
          </a:ln>
        </p:spPr>
        <p:style>
          <a:lnRef idx="2">
            <a:schemeClr val="accent1"/>
          </a:lnRef>
          <a:fillRef idx="0">
            <a:schemeClr val="accent1"/>
          </a:fillRef>
          <a:effectRef idx="1">
            <a:schemeClr val="accent1"/>
          </a:effectRef>
          <a:fontRef idx="minor">
            <a:schemeClr val="tx1"/>
          </a:fontRef>
        </p:style>
      </p:cxnSp>
      <p:cxnSp>
        <p:nvCxnSpPr>
          <p:cNvPr id="19" name="Прямая соединительная линия 18"/>
          <p:cNvCxnSpPr/>
          <p:nvPr/>
        </p:nvCxnSpPr>
        <p:spPr>
          <a:xfrm>
            <a:off x="4485572" y="1348473"/>
            <a:ext cx="12203" cy="3490227"/>
          </a:xfrm>
          <a:prstGeom prst="line">
            <a:avLst/>
          </a:prstGeom>
          <a:ln>
            <a:solidFill>
              <a:schemeClr val="accent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20" name="Прямая со стрелкой 19"/>
          <p:cNvCxnSpPr/>
          <p:nvPr/>
        </p:nvCxnSpPr>
        <p:spPr>
          <a:xfrm flipV="1">
            <a:off x="1089476" y="1743939"/>
            <a:ext cx="3368224" cy="14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 name="Прямая со стрелкой 20"/>
          <p:cNvCxnSpPr>
            <a:endCxn id="22" idx="1"/>
          </p:cNvCxnSpPr>
          <p:nvPr/>
        </p:nvCxnSpPr>
        <p:spPr>
          <a:xfrm>
            <a:off x="4494511" y="1839318"/>
            <a:ext cx="1422511" cy="35888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2400750" y="1350688"/>
            <a:ext cx="817019" cy="327462"/>
          </a:xfrm>
          <a:prstGeom prst="rect">
            <a:avLst/>
          </a:prstGeom>
          <a:noFill/>
        </p:spPr>
        <p:txBody>
          <a:bodyPr wrap="none" rtlCol="0">
            <a:spAutoFit/>
          </a:bodyPr>
          <a:lstStyle/>
          <a:p>
            <a:pPr>
              <a:lnSpc>
                <a:spcPct val="120000"/>
              </a:lnSpc>
            </a:pPr>
            <a:r>
              <a:rPr lang="en-US" dirty="0" smtClean="0">
                <a:latin typeface="Trebuchet MS"/>
                <a:cs typeface="Trebuchet MS"/>
              </a:rPr>
              <a:t>Request</a:t>
            </a:r>
            <a:endParaRPr lang="ru-RU" dirty="0">
              <a:latin typeface="Trebuchet MS"/>
              <a:cs typeface="Trebuchet MS"/>
            </a:endParaRPr>
          </a:p>
        </p:txBody>
      </p:sp>
      <p:sp>
        <p:nvSpPr>
          <p:cNvPr id="24" name="TextBox 23"/>
          <p:cNvSpPr txBox="1"/>
          <p:nvPr/>
        </p:nvSpPr>
        <p:spPr>
          <a:xfrm>
            <a:off x="5004046" y="1647272"/>
            <a:ext cx="606256" cy="327462"/>
          </a:xfrm>
          <a:prstGeom prst="rect">
            <a:avLst/>
          </a:prstGeom>
          <a:noFill/>
        </p:spPr>
        <p:txBody>
          <a:bodyPr wrap="none" rtlCol="0">
            <a:spAutoFit/>
          </a:bodyPr>
          <a:lstStyle/>
          <a:p>
            <a:pPr>
              <a:lnSpc>
                <a:spcPct val="120000"/>
              </a:lnSpc>
            </a:pPr>
            <a:r>
              <a:rPr lang="en-US" dirty="0" smtClean="0">
                <a:latin typeface="Trebuchet MS"/>
                <a:cs typeface="Trebuchet MS"/>
              </a:rPr>
              <a:t>Store</a:t>
            </a:r>
            <a:endParaRPr lang="ru-RU" dirty="0">
              <a:latin typeface="Trebuchet MS"/>
              <a:cs typeface="Trebuchet MS"/>
            </a:endParaRPr>
          </a:p>
        </p:txBody>
      </p:sp>
      <p:sp>
        <p:nvSpPr>
          <p:cNvPr id="25" name="Полилиния 24"/>
          <p:cNvSpPr/>
          <p:nvPr/>
        </p:nvSpPr>
        <p:spPr>
          <a:xfrm>
            <a:off x="4469698" y="2512264"/>
            <a:ext cx="590556" cy="828675"/>
          </a:xfrm>
          <a:custGeom>
            <a:avLst/>
            <a:gdLst>
              <a:gd name="connsiteX0" fmla="*/ 9525 w 590556"/>
              <a:gd name="connsiteY0" fmla="*/ 0 h 333375"/>
              <a:gd name="connsiteX1" fmla="*/ 590550 w 590556"/>
              <a:gd name="connsiteY1" fmla="*/ 190500 h 333375"/>
              <a:gd name="connsiteX2" fmla="*/ 0 w 590556"/>
              <a:gd name="connsiteY2" fmla="*/ 333375 h 333375"/>
            </a:gdLst>
            <a:ahLst/>
            <a:cxnLst>
              <a:cxn ang="0">
                <a:pos x="connsiteX0" y="connsiteY0"/>
              </a:cxn>
              <a:cxn ang="0">
                <a:pos x="connsiteX1" y="connsiteY1"/>
              </a:cxn>
              <a:cxn ang="0">
                <a:pos x="connsiteX2" y="connsiteY2"/>
              </a:cxn>
            </a:cxnLst>
            <a:rect l="l" t="t" r="r" b="b"/>
            <a:pathLst>
              <a:path w="590556" h="333375">
                <a:moveTo>
                  <a:pt x="9525" y="0"/>
                </a:moveTo>
                <a:cubicBezTo>
                  <a:pt x="300831" y="67469"/>
                  <a:pt x="592137" y="134938"/>
                  <a:pt x="590550" y="190500"/>
                </a:cubicBezTo>
                <a:cubicBezTo>
                  <a:pt x="588963" y="246062"/>
                  <a:pt x="136525" y="307975"/>
                  <a:pt x="0" y="333375"/>
                </a:cubicBezTo>
              </a:path>
            </a:pathLst>
          </a:custGeom>
          <a:noFill/>
          <a:ln w="28575">
            <a:solidFill>
              <a:schemeClr val="tx1"/>
            </a:solidFill>
            <a:headEnd type="none" w="med" len="med"/>
            <a:tailEnd type="arrow"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26" name="TextBox 25"/>
          <p:cNvSpPr txBox="1"/>
          <p:nvPr/>
        </p:nvSpPr>
        <p:spPr>
          <a:xfrm>
            <a:off x="4608654" y="3164089"/>
            <a:ext cx="772584" cy="350865"/>
          </a:xfrm>
          <a:prstGeom prst="rect">
            <a:avLst/>
          </a:prstGeom>
          <a:noFill/>
        </p:spPr>
        <p:txBody>
          <a:bodyPr wrap="none" rtlCol="0">
            <a:spAutoFit/>
          </a:bodyPr>
          <a:lstStyle/>
          <a:p>
            <a:pPr>
              <a:lnSpc>
                <a:spcPct val="120000"/>
              </a:lnSpc>
            </a:pPr>
            <a:r>
              <a:rPr lang="en-US" dirty="0" smtClean="0">
                <a:latin typeface="Trebuchet MS"/>
                <a:cs typeface="Trebuchet MS"/>
              </a:rPr>
              <a:t>Process</a:t>
            </a:r>
            <a:endParaRPr lang="ru-RU" dirty="0">
              <a:latin typeface="Trebuchet MS"/>
              <a:cs typeface="Trebuchet MS"/>
            </a:endParaRPr>
          </a:p>
        </p:txBody>
      </p:sp>
      <p:sp>
        <p:nvSpPr>
          <p:cNvPr id="27" name="Блок-схема: магнитный диск 26"/>
          <p:cNvSpPr/>
          <p:nvPr/>
        </p:nvSpPr>
        <p:spPr>
          <a:xfrm>
            <a:off x="2575977" y="2867890"/>
            <a:ext cx="996627" cy="927100"/>
          </a:xfrm>
          <a:prstGeom prst="flowChartMagneticDisk">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Client DB</a:t>
            </a:r>
            <a:endParaRPr lang="ru-RU" dirty="0">
              <a:solidFill>
                <a:schemeClr val="tx1"/>
              </a:solidFill>
            </a:endParaRPr>
          </a:p>
        </p:txBody>
      </p:sp>
      <p:cxnSp>
        <p:nvCxnSpPr>
          <p:cNvPr id="28" name="Прямая со стрелкой 27"/>
          <p:cNvCxnSpPr/>
          <p:nvPr/>
        </p:nvCxnSpPr>
        <p:spPr>
          <a:xfrm flipH="1" flipV="1">
            <a:off x="1089476" y="2472423"/>
            <a:ext cx="3348367" cy="21024"/>
          </a:xfrm>
          <a:prstGeom prst="straightConnector1">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1833253" y="2142582"/>
            <a:ext cx="1591269" cy="327462"/>
          </a:xfrm>
          <a:prstGeom prst="rect">
            <a:avLst/>
          </a:prstGeom>
          <a:noFill/>
        </p:spPr>
        <p:txBody>
          <a:bodyPr wrap="none" rtlCol="0">
            <a:spAutoFit/>
          </a:bodyPr>
          <a:lstStyle/>
          <a:p>
            <a:pPr>
              <a:lnSpc>
                <a:spcPct val="120000"/>
              </a:lnSpc>
            </a:pPr>
            <a:r>
              <a:rPr lang="en-US" dirty="0" smtClean="0">
                <a:latin typeface="Trebuchet MS"/>
                <a:cs typeface="Trebuchet MS"/>
              </a:rPr>
              <a:t>Return request ID</a:t>
            </a:r>
            <a:endParaRPr lang="ru-RU" dirty="0">
              <a:latin typeface="Trebuchet MS"/>
              <a:cs typeface="Trebuchet MS"/>
            </a:endParaRPr>
          </a:p>
        </p:txBody>
      </p:sp>
      <p:cxnSp>
        <p:nvCxnSpPr>
          <p:cNvPr id="30" name="Прямая со стрелкой 29"/>
          <p:cNvCxnSpPr>
            <a:endCxn id="27" idx="2"/>
          </p:cNvCxnSpPr>
          <p:nvPr/>
        </p:nvCxnSpPr>
        <p:spPr>
          <a:xfrm flipV="1">
            <a:off x="1105351" y="3331440"/>
            <a:ext cx="1470626" cy="114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1061283" y="2937929"/>
            <a:ext cx="915635" cy="327462"/>
          </a:xfrm>
          <a:prstGeom prst="rect">
            <a:avLst/>
          </a:prstGeom>
          <a:noFill/>
        </p:spPr>
        <p:txBody>
          <a:bodyPr wrap="none" rtlCol="0">
            <a:spAutoFit/>
          </a:bodyPr>
          <a:lstStyle/>
          <a:p>
            <a:pPr>
              <a:lnSpc>
                <a:spcPct val="120000"/>
              </a:lnSpc>
            </a:pPr>
            <a:r>
              <a:rPr lang="en-US" dirty="0" smtClean="0">
                <a:latin typeface="Trebuchet MS"/>
                <a:cs typeface="Trebuchet MS"/>
              </a:rPr>
              <a:t>Save</a:t>
            </a:r>
            <a:r>
              <a:rPr lang="ru-RU" dirty="0" smtClean="0">
                <a:latin typeface="Trebuchet MS"/>
                <a:cs typeface="Trebuchet MS"/>
              </a:rPr>
              <a:t> + </a:t>
            </a:r>
            <a:r>
              <a:rPr lang="en-US" dirty="0" smtClean="0">
                <a:latin typeface="Trebuchet MS"/>
                <a:cs typeface="Trebuchet MS"/>
              </a:rPr>
              <a:t>ID</a:t>
            </a:r>
            <a:endParaRPr lang="ru-RU" dirty="0">
              <a:latin typeface="Trebuchet MS"/>
              <a:cs typeface="Trebuchet MS"/>
            </a:endParaRPr>
          </a:p>
        </p:txBody>
      </p:sp>
      <p:cxnSp>
        <p:nvCxnSpPr>
          <p:cNvPr id="32" name="Прямая со стрелкой 31"/>
          <p:cNvCxnSpPr>
            <a:endCxn id="22" idx="3"/>
          </p:cNvCxnSpPr>
          <p:nvPr/>
        </p:nvCxnSpPr>
        <p:spPr>
          <a:xfrm flipV="1">
            <a:off x="4491673" y="3181047"/>
            <a:ext cx="1425349" cy="651826"/>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4762969" y="3674397"/>
            <a:ext cx="1295547" cy="327462"/>
          </a:xfrm>
          <a:prstGeom prst="rect">
            <a:avLst/>
          </a:prstGeom>
          <a:noFill/>
        </p:spPr>
        <p:txBody>
          <a:bodyPr wrap="none" rtlCol="0">
            <a:spAutoFit/>
          </a:bodyPr>
          <a:lstStyle/>
          <a:p>
            <a:pPr>
              <a:lnSpc>
                <a:spcPct val="120000"/>
              </a:lnSpc>
            </a:pPr>
            <a:r>
              <a:rPr lang="en-US" dirty="0" smtClean="0">
                <a:latin typeface="Trebuchet MS"/>
                <a:cs typeface="Trebuchet MS"/>
              </a:rPr>
              <a:t>Update status</a:t>
            </a:r>
            <a:endParaRPr lang="ru-RU" dirty="0">
              <a:latin typeface="Trebuchet MS"/>
              <a:cs typeface="Trebuchet MS"/>
            </a:endParaRPr>
          </a:p>
        </p:txBody>
      </p:sp>
      <p:cxnSp>
        <p:nvCxnSpPr>
          <p:cNvPr id="34" name="Прямая со стрелкой 33"/>
          <p:cNvCxnSpPr/>
          <p:nvPr/>
        </p:nvCxnSpPr>
        <p:spPr>
          <a:xfrm flipV="1">
            <a:off x="1105351" y="4672457"/>
            <a:ext cx="3386322" cy="4735"/>
          </a:xfrm>
          <a:prstGeom prst="straightConnector1">
            <a:avLst/>
          </a:prstGeom>
          <a:ln>
            <a:solidFill>
              <a:schemeClr val="tx1">
                <a:lumMod val="20000"/>
                <a:lumOff val="80000"/>
              </a:schemeClr>
            </a:solidFill>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2397058" y="4385092"/>
            <a:ext cx="1349216" cy="327462"/>
          </a:xfrm>
          <a:prstGeom prst="rect">
            <a:avLst/>
          </a:prstGeom>
          <a:noFill/>
          <a:ln>
            <a:noFill/>
          </a:ln>
        </p:spPr>
        <p:txBody>
          <a:bodyPr wrap="none" rtlCol="0">
            <a:spAutoFit/>
          </a:bodyPr>
          <a:lstStyle/>
          <a:p>
            <a:pPr>
              <a:lnSpc>
                <a:spcPct val="120000"/>
              </a:lnSpc>
            </a:pPr>
            <a:r>
              <a:rPr lang="en-US" dirty="0" smtClean="0">
                <a:solidFill>
                  <a:schemeClr val="tx1">
                    <a:lumMod val="20000"/>
                    <a:lumOff val="80000"/>
                  </a:schemeClr>
                </a:solidFill>
                <a:latin typeface="Trebuchet MS"/>
                <a:cs typeface="Trebuchet MS"/>
              </a:rPr>
              <a:t>Request status</a:t>
            </a:r>
            <a:endParaRPr lang="ru-RU" dirty="0">
              <a:solidFill>
                <a:schemeClr val="tx1">
                  <a:lumMod val="20000"/>
                  <a:lumOff val="80000"/>
                </a:schemeClr>
              </a:solidFill>
              <a:latin typeface="Trebuchet MS"/>
              <a:cs typeface="Trebuchet MS"/>
            </a:endParaRPr>
          </a:p>
        </p:txBody>
      </p:sp>
      <p:cxnSp>
        <p:nvCxnSpPr>
          <p:cNvPr id="36" name="Прямая со стрелкой 35"/>
          <p:cNvCxnSpPr/>
          <p:nvPr/>
        </p:nvCxnSpPr>
        <p:spPr>
          <a:xfrm flipH="1" flipV="1">
            <a:off x="1105351" y="4253957"/>
            <a:ext cx="3377865" cy="14140"/>
          </a:xfrm>
          <a:prstGeom prst="straightConnector1">
            <a:avLst/>
          </a:prstGeom>
          <a:ln>
            <a:solidFill>
              <a:schemeClr val="accent6"/>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1782453" y="3962337"/>
            <a:ext cx="2302233" cy="327462"/>
          </a:xfrm>
          <a:prstGeom prst="rect">
            <a:avLst/>
          </a:prstGeom>
          <a:noFill/>
        </p:spPr>
        <p:txBody>
          <a:bodyPr wrap="none" rtlCol="0">
            <a:spAutoFit/>
          </a:bodyPr>
          <a:lstStyle/>
          <a:p>
            <a:pPr>
              <a:lnSpc>
                <a:spcPct val="120000"/>
              </a:lnSpc>
            </a:pPr>
            <a:r>
              <a:rPr lang="en-US" dirty="0" smtClean="0">
                <a:solidFill>
                  <a:schemeClr val="accent6"/>
                </a:solidFill>
                <a:latin typeface="Trebuchet MS"/>
                <a:cs typeface="Trebuchet MS"/>
              </a:rPr>
              <a:t>Message about completion</a:t>
            </a:r>
            <a:endParaRPr lang="ru-RU" dirty="0">
              <a:solidFill>
                <a:schemeClr val="accent6"/>
              </a:solidFill>
              <a:latin typeface="Trebuchet MS"/>
              <a:cs typeface="Trebuchet MS"/>
            </a:endParaRPr>
          </a:p>
        </p:txBody>
      </p:sp>
    </p:spTree>
    <p:extLst>
      <p:ext uri="{BB962C8B-B14F-4D97-AF65-F5344CB8AC3E}">
        <p14:creationId xmlns:p14="http://schemas.microsoft.com/office/powerpoint/2010/main" val="10075575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AGENDA</a:t>
            </a:r>
            <a:endParaRPr lang="en-US" dirty="0"/>
          </a:p>
        </p:txBody>
      </p:sp>
      <p:sp>
        <p:nvSpPr>
          <p:cNvPr id="8" name="Content Placeholder 7"/>
          <p:cNvSpPr>
            <a:spLocks noGrp="1"/>
          </p:cNvSpPr>
          <p:nvPr>
            <p:ph idx="1"/>
          </p:nvPr>
        </p:nvSpPr>
        <p:spPr>
          <a:xfrm>
            <a:off x="203201" y="868217"/>
            <a:ext cx="6520872" cy="3870038"/>
          </a:xfrm>
        </p:spPr>
        <p:txBody>
          <a:bodyPr>
            <a:noAutofit/>
          </a:bodyPr>
          <a:lstStyle/>
          <a:p>
            <a:pPr marL="285750" indent="-285750">
              <a:lnSpc>
                <a:spcPct val="150000"/>
              </a:lnSpc>
              <a:buClr>
                <a:schemeClr val="accent3">
                  <a:lumMod val="75000"/>
                </a:schemeClr>
              </a:buClr>
              <a:buFont typeface="Arial" pitchFamily="34" charset="0"/>
              <a:buChar char="•"/>
            </a:pPr>
            <a:r>
              <a:rPr lang="en-US" sz="1800" dirty="0" smtClean="0"/>
              <a:t>Intro</a:t>
            </a:r>
            <a:endParaRPr lang="ru-RU" sz="1800" dirty="0"/>
          </a:p>
          <a:p>
            <a:pPr marL="285750" indent="-285750">
              <a:lnSpc>
                <a:spcPct val="150000"/>
              </a:lnSpc>
              <a:buClr>
                <a:schemeClr val="accent3">
                  <a:lumMod val="75000"/>
                </a:schemeClr>
              </a:buClr>
              <a:buFont typeface="Arial" pitchFamily="34" charset="0"/>
              <a:buChar char="•"/>
            </a:pPr>
            <a:r>
              <a:rPr lang="en-US" sz="1800" dirty="0" smtClean="0"/>
              <a:t>Team</a:t>
            </a:r>
            <a:endParaRPr lang="ru-RU" sz="1800" dirty="0"/>
          </a:p>
          <a:p>
            <a:pPr marL="285750" indent="-285750">
              <a:lnSpc>
                <a:spcPct val="150000"/>
              </a:lnSpc>
              <a:buClr>
                <a:schemeClr val="accent3">
                  <a:lumMod val="75000"/>
                </a:schemeClr>
              </a:buClr>
              <a:buFont typeface="Arial" pitchFamily="34" charset="0"/>
              <a:buChar char="•"/>
            </a:pPr>
            <a:r>
              <a:rPr lang="en-US" sz="1800" dirty="0" smtClean="0"/>
              <a:t>Infrastructure</a:t>
            </a:r>
            <a:endParaRPr lang="ru-RU" sz="1800" dirty="0"/>
          </a:p>
          <a:p>
            <a:pPr marL="285750" indent="-285750">
              <a:lnSpc>
                <a:spcPct val="150000"/>
              </a:lnSpc>
              <a:buClr>
                <a:schemeClr val="accent3">
                  <a:lumMod val="75000"/>
                </a:schemeClr>
              </a:buClr>
              <a:buFont typeface="Arial" pitchFamily="34" charset="0"/>
              <a:buChar char="•"/>
            </a:pPr>
            <a:r>
              <a:rPr lang="en-US" sz="1800" b="1" dirty="0" err="1" smtClean="0"/>
              <a:t>Microservices</a:t>
            </a:r>
            <a:r>
              <a:rPr lang="en-US" sz="1800" b="1" dirty="0" smtClean="0"/>
              <a:t> Design</a:t>
            </a:r>
          </a:p>
          <a:p>
            <a:pPr marL="1028700" lvl="1">
              <a:lnSpc>
                <a:spcPct val="150000"/>
              </a:lnSpc>
              <a:spcBef>
                <a:spcPts val="0"/>
              </a:spcBef>
              <a:buClr>
                <a:schemeClr val="accent3">
                  <a:lumMod val="75000"/>
                </a:schemeClr>
              </a:buClr>
              <a:buFont typeface="Arial" pitchFamily="34" charset="0"/>
              <a:buChar char="•"/>
            </a:pPr>
            <a:r>
              <a:rPr lang="en-US" sz="1800" b="1" dirty="0" smtClean="0"/>
              <a:t>Data</a:t>
            </a:r>
          </a:p>
          <a:p>
            <a:pPr marL="1028700" lvl="1">
              <a:lnSpc>
                <a:spcPct val="150000"/>
              </a:lnSpc>
              <a:buClr>
                <a:schemeClr val="accent3">
                  <a:lumMod val="75000"/>
                </a:schemeClr>
              </a:buClr>
              <a:buFont typeface="Arial" pitchFamily="34" charset="0"/>
              <a:buChar char="•"/>
            </a:pPr>
            <a:r>
              <a:rPr lang="en-US" sz="1800" b="1" dirty="0" smtClean="0"/>
              <a:t>Interaction</a:t>
            </a:r>
          </a:p>
          <a:p>
            <a:pPr marL="1028700" lvl="1">
              <a:lnSpc>
                <a:spcPct val="150000"/>
              </a:lnSpc>
              <a:buClr>
                <a:schemeClr val="accent3">
                  <a:lumMod val="75000"/>
                </a:schemeClr>
              </a:buClr>
              <a:buFont typeface="Arial" pitchFamily="34" charset="0"/>
              <a:buChar char="•"/>
            </a:pPr>
            <a:r>
              <a:rPr lang="en-US" sz="1800" b="1" dirty="0" smtClean="0"/>
              <a:t>Failures</a:t>
            </a:r>
          </a:p>
          <a:p>
            <a:pPr marL="285750" indent="-285750">
              <a:lnSpc>
                <a:spcPct val="150000"/>
              </a:lnSpc>
              <a:buClr>
                <a:schemeClr val="accent3">
                  <a:lumMod val="75000"/>
                </a:schemeClr>
              </a:buClr>
              <a:buFont typeface="Arial" pitchFamily="34" charset="0"/>
              <a:buChar char="•"/>
            </a:pPr>
            <a:r>
              <a:rPr lang="en-US" sz="1800" dirty="0" smtClean="0"/>
              <a:t>When to use</a:t>
            </a:r>
            <a:endParaRPr lang="ru-RU" sz="1800" dirty="0"/>
          </a:p>
        </p:txBody>
      </p:sp>
    </p:spTree>
    <p:extLst>
      <p:ext uri="{BB962C8B-B14F-4D97-AF65-F5344CB8AC3E}">
        <p14:creationId xmlns:p14="http://schemas.microsoft.com/office/powerpoint/2010/main" val="39939767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err="1" smtClean="0"/>
              <a:t>Microservices</a:t>
            </a:r>
            <a:r>
              <a:rPr lang="en-US" dirty="0" smtClean="0"/>
              <a:t> Design</a:t>
            </a:r>
            <a:endParaRPr lang="en-US" dirty="0"/>
          </a:p>
        </p:txBody>
      </p:sp>
      <p:sp>
        <p:nvSpPr>
          <p:cNvPr id="2" name="Прямоугольник 1"/>
          <p:cNvSpPr/>
          <p:nvPr/>
        </p:nvSpPr>
        <p:spPr>
          <a:xfrm>
            <a:off x="264695" y="699516"/>
            <a:ext cx="6593305" cy="3046988"/>
          </a:xfrm>
          <a:prstGeom prst="rect">
            <a:avLst/>
          </a:prstGeom>
        </p:spPr>
        <p:txBody>
          <a:bodyPr wrap="square">
            <a:spAutoFit/>
          </a:bodyPr>
          <a:lstStyle/>
          <a:p>
            <a:pPr marL="342900" indent="-342900">
              <a:lnSpc>
                <a:spcPct val="150000"/>
              </a:lnSpc>
              <a:buClr>
                <a:schemeClr val="accent3">
                  <a:lumMod val="75000"/>
                </a:schemeClr>
              </a:buClr>
              <a:buFont typeface="Arial" panose="020B0604020202020204" pitchFamily="34" charset="0"/>
              <a:buChar char="•"/>
            </a:pPr>
            <a:r>
              <a:rPr lang="en-US" sz="2400" dirty="0" smtClean="0"/>
              <a:t> </a:t>
            </a:r>
            <a:r>
              <a:rPr lang="en-US" sz="3200" dirty="0" smtClean="0">
                <a:solidFill>
                  <a:schemeClr val="bg1">
                    <a:lumMod val="75000"/>
                  </a:schemeClr>
                </a:solidFill>
              </a:rPr>
              <a:t>Decentralized data</a:t>
            </a:r>
            <a:endParaRPr lang="ru-RU" sz="3200" dirty="0">
              <a:solidFill>
                <a:schemeClr val="bg1">
                  <a:lumMod val="75000"/>
                </a:schemeClr>
              </a:solidFill>
            </a:endParaRPr>
          </a:p>
          <a:p>
            <a:pPr marL="457200" indent="-457200">
              <a:lnSpc>
                <a:spcPct val="150000"/>
              </a:lnSpc>
              <a:buClr>
                <a:schemeClr val="accent3">
                  <a:lumMod val="75000"/>
                </a:schemeClr>
              </a:buClr>
              <a:buFont typeface="Arial" panose="020B0604020202020204" pitchFamily="34" charset="0"/>
              <a:buChar char="•"/>
            </a:pPr>
            <a:r>
              <a:rPr lang="en-US" sz="3200" dirty="0" smtClean="0">
                <a:solidFill>
                  <a:schemeClr val="bg1">
                    <a:lumMod val="75000"/>
                  </a:schemeClr>
                </a:solidFill>
              </a:rPr>
              <a:t>Services interaction</a:t>
            </a:r>
            <a:endParaRPr lang="en-US" sz="3200" dirty="0">
              <a:solidFill>
                <a:schemeClr val="bg1">
                  <a:lumMod val="75000"/>
                </a:schemeClr>
              </a:solidFill>
            </a:endParaRPr>
          </a:p>
          <a:p>
            <a:pPr marL="457200" indent="-457200">
              <a:lnSpc>
                <a:spcPct val="150000"/>
              </a:lnSpc>
              <a:buClr>
                <a:schemeClr val="accent3">
                  <a:lumMod val="75000"/>
                </a:schemeClr>
              </a:buClr>
              <a:buFont typeface="Arial" panose="020B0604020202020204" pitchFamily="34" charset="0"/>
              <a:buChar char="•"/>
            </a:pPr>
            <a:r>
              <a:rPr lang="en-US" sz="3200" dirty="0">
                <a:solidFill>
                  <a:schemeClr val="tx1">
                    <a:lumMod val="20000"/>
                    <a:lumOff val="80000"/>
                  </a:schemeClr>
                </a:solidFill>
              </a:rPr>
              <a:t>Interaction types</a:t>
            </a:r>
            <a:endParaRPr lang="ru-RU" sz="3200" dirty="0">
              <a:solidFill>
                <a:schemeClr val="tx1">
                  <a:lumMod val="20000"/>
                  <a:lumOff val="80000"/>
                </a:schemeClr>
              </a:solidFill>
            </a:endParaRPr>
          </a:p>
          <a:p>
            <a:pPr marL="457200" indent="-457200">
              <a:lnSpc>
                <a:spcPct val="150000"/>
              </a:lnSpc>
              <a:buClr>
                <a:schemeClr val="accent3">
                  <a:lumMod val="75000"/>
                </a:schemeClr>
              </a:buClr>
              <a:buFont typeface="Arial" panose="020B0604020202020204" pitchFamily="34" charset="0"/>
              <a:buChar char="•"/>
            </a:pPr>
            <a:r>
              <a:rPr lang="en-US" sz="3200" b="1" u="sng" dirty="0" smtClean="0"/>
              <a:t>Failure design</a:t>
            </a:r>
            <a:endParaRPr lang="ru-RU" sz="3200" b="1" u="sng" dirty="0"/>
          </a:p>
        </p:txBody>
      </p:sp>
    </p:spTree>
    <p:extLst>
      <p:ext uri="{BB962C8B-B14F-4D97-AF65-F5344CB8AC3E}">
        <p14:creationId xmlns:p14="http://schemas.microsoft.com/office/powerpoint/2010/main" val="16659088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Failures</a:t>
            </a:r>
            <a:endParaRPr lang="en-US" dirty="0"/>
          </a:p>
        </p:txBody>
      </p:sp>
      <p:sp>
        <p:nvSpPr>
          <p:cNvPr id="2" name="Прямоугольник 1"/>
          <p:cNvSpPr/>
          <p:nvPr/>
        </p:nvSpPr>
        <p:spPr>
          <a:xfrm>
            <a:off x="264695" y="788416"/>
            <a:ext cx="6593305" cy="4068806"/>
          </a:xfrm>
          <a:prstGeom prst="rect">
            <a:avLst/>
          </a:prstGeom>
        </p:spPr>
        <p:txBody>
          <a:bodyPr wrap="square">
            <a:spAutoFit/>
          </a:bodyPr>
          <a:lstStyle/>
          <a:p>
            <a:pPr marL="457200" lvl="0" indent="-457200" defTabSz="914400">
              <a:spcBef>
                <a:spcPct val="20000"/>
              </a:spcBef>
              <a:buClr>
                <a:schemeClr val="accent3">
                  <a:lumMod val="75000"/>
                </a:schemeClr>
              </a:buClr>
              <a:buFont typeface="Arial" pitchFamily="34" charset="0"/>
              <a:buChar char="•"/>
            </a:pPr>
            <a:r>
              <a:rPr lang="en-US" sz="2800" dirty="0" smtClean="0">
                <a:latin typeface="Trebuchet MS" pitchFamily="34" charset="0"/>
              </a:rPr>
              <a:t>Be ready for failure</a:t>
            </a:r>
            <a:endParaRPr lang="en-US" sz="2800" dirty="0">
              <a:latin typeface="Trebuchet MS" pitchFamily="34" charset="0"/>
            </a:endParaRPr>
          </a:p>
          <a:p>
            <a:pPr marL="457200" lvl="0" indent="-457200" defTabSz="914400">
              <a:spcBef>
                <a:spcPct val="20000"/>
              </a:spcBef>
              <a:buClr>
                <a:schemeClr val="accent3">
                  <a:lumMod val="75000"/>
                </a:schemeClr>
              </a:buClr>
              <a:buFont typeface="Arial" pitchFamily="34" charset="0"/>
              <a:buChar char="•"/>
            </a:pPr>
            <a:r>
              <a:rPr lang="en-US" sz="2800" dirty="0" smtClean="0">
                <a:latin typeface="Trebuchet MS" pitchFamily="34" charset="0"/>
              </a:rPr>
              <a:t>Be ready to recover</a:t>
            </a:r>
            <a:endParaRPr lang="en-US" sz="2800" dirty="0">
              <a:latin typeface="Trebuchet MS" pitchFamily="34" charset="0"/>
            </a:endParaRPr>
          </a:p>
          <a:p>
            <a:pPr marL="457200" lvl="0" indent="-457200" defTabSz="914400">
              <a:spcBef>
                <a:spcPct val="20000"/>
              </a:spcBef>
              <a:buClr>
                <a:schemeClr val="accent3">
                  <a:lumMod val="75000"/>
                </a:schemeClr>
              </a:buClr>
              <a:buFont typeface="Arial" pitchFamily="34" charset="0"/>
              <a:buChar char="•"/>
            </a:pPr>
            <a:r>
              <a:rPr lang="en-US" sz="2800" dirty="0" smtClean="0">
                <a:latin typeface="Trebuchet MS" pitchFamily="34" charset="0"/>
              </a:rPr>
              <a:t>Find failure points</a:t>
            </a:r>
            <a:endParaRPr lang="en-US" sz="2800" dirty="0">
              <a:latin typeface="Trebuchet MS" pitchFamily="34" charset="0"/>
            </a:endParaRPr>
          </a:p>
          <a:p>
            <a:pPr marL="457200" lvl="0" indent="-457200" defTabSz="914400">
              <a:spcBef>
                <a:spcPct val="20000"/>
              </a:spcBef>
              <a:buClr>
                <a:schemeClr val="accent3">
                  <a:lumMod val="75000"/>
                </a:schemeClr>
              </a:buClr>
              <a:buFont typeface="Arial" pitchFamily="34" charset="0"/>
              <a:buChar char="•"/>
            </a:pPr>
            <a:r>
              <a:rPr lang="en-US" sz="2800" dirty="0" smtClean="0">
                <a:latin typeface="Trebuchet MS" pitchFamily="34" charset="0"/>
              </a:rPr>
              <a:t>Define how to recover</a:t>
            </a:r>
            <a:endParaRPr lang="en-US" sz="2800" dirty="0">
              <a:latin typeface="Trebuchet MS" pitchFamily="34" charset="0"/>
            </a:endParaRPr>
          </a:p>
          <a:p>
            <a:pPr marL="914400" lvl="1" indent="-457200" defTabSz="914400">
              <a:spcBef>
                <a:spcPct val="20000"/>
              </a:spcBef>
              <a:buClr>
                <a:schemeClr val="accent3">
                  <a:lumMod val="75000"/>
                </a:schemeClr>
              </a:buClr>
              <a:buFont typeface="Arial" pitchFamily="34" charset="0"/>
              <a:buChar char="•"/>
            </a:pPr>
            <a:r>
              <a:rPr lang="en-US" sz="2400" dirty="0" smtClean="0">
                <a:latin typeface="Trebuchet MS" pitchFamily="34" charset="0"/>
              </a:rPr>
              <a:t>Sync – client-side</a:t>
            </a:r>
            <a:endParaRPr lang="en-US" sz="2400" dirty="0">
              <a:latin typeface="Trebuchet MS" pitchFamily="34" charset="0"/>
            </a:endParaRPr>
          </a:p>
          <a:p>
            <a:pPr marL="1257300" lvl="2" indent="-342900" defTabSz="914400">
              <a:spcBef>
                <a:spcPct val="20000"/>
              </a:spcBef>
              <a:buClr>
                <a:schemeClr val="accent3">
                  <a:lumMod val="75000"/>
                </a:schemeClr>
              </a:buClr>
              <a:buFont typeface="Arial" pitchFamily="34" charset="0"/>
              <a:buChar char="•"/>
            </a:pPr>
            <a:r>
              <a:rPr lang="en-US" sz="2000" dirty="0" smtClean="0">
                <a:latin typeface="Trebuchet MS" pitchFamily="34" charset="0"/>
              </a:rPr>
              <a:t>responsible: user</a:t>
            </a:r>
            <a:endParaRPr lang="en-US" sz="2000" dirty="0">
              <a:latin typeface="Trebuchet MS" pitchFamily="34" charset="0"/>
            </a:endParaRPr>
          </a:p>
          <a:p>
            <a:pPr marL="914400" lvl="1" indent="-457200" defTabSz="914400">
              <a:spcBef>
                <a:spcPct val="20000"/>
              </a:spcBef>
              <a:buClr>
                <a:schemeClr val="accent3">
                  <a:lumMod val="75000"/>
                </a:schemeClr>
              </a:buClr>
              <a:buFont typeface="Arial" pitchFamily="34" charset="0"/>
              <a:buChar char="•"/>
            </a:pPr>
            <a:r>
              <a:rPr lang="en-US" sz="2400" dirty="0" err="1" smtClean="0">
                <a:latin typeface="Trebuchet MS" pitchFamily="34" charset="0"/>
              </a:rPr>
              <a:t>Async</a:t>
            </a:r>
            <a:r>
              <a:rPr lang="en-US" sz="2400" dirty="0" smtClean="0">
                <a:latin typeface="Trebuchet MS" pitchFamily="34" charset="0"/>
              </a:rPr>
              <a:t> – service-side</a:t>
            </a:r>
            <a:endParaRPr lang="en-US" sz="2400" dirty="0">
              <a:latin typeface="Trebuchet MS" pitchFamily="34" charset="0"/>
            </a:endParaRPr>
          </a:p>
          <a:p>
            <a:pPr marL="1257300" lvl="2" indent="-342900" defTabSz="914400">
              <a:spcBef>
                <a:spcPct val="20000"/>
              </a:spcBef>
              <a:buClr>
                <a:schemeClr val="accent3">
                  <a:lumMod val="75000"/>
                </a:schemeClr>
              </a:buClr>
              <a:buFont typeface="Arial" pitchFamily="34" charset="0"/>
              <a:buChar char="•"/>
            </a:pPr>
            <a:r>
              <a:rPr lang="en-US" sz="2000" dirty="0" smtClean="0">
                <a:latin typeface="Trebuchet MS" pitchFamily="34" charset="0"/>
              </a:rPr>
              <a:t>responsible: developer</a:t>
            </a:r>
            <a:endParaRPr lang="en-US" sz="2000" dirty="0">
              <a:latin typeface="Trebuchet MS" pitchFamily="34" charset="0"/>
            </a:endParaRPr>
          </a:p>
          <a:p>
            <a:pPr marL="1143000" lvl="2" indent="-228600" defTabSz="914400">
              <a:spcBef>
                <a:spcPct val="20000"/>
              </a:spcBef>
              <a:buFont typeface="Arial" pitchFamily="34" charset="0"/>
              <a:buChar char="•"/>
            </a:pPr>
            <a:endParaRPr lang="ru-RU" sz="2000" dirty="0">
              <a:latin typeface="Trebuchet MS" pitchFamily="34" charset="0"/>
            </a:endParaRPr>
          </a:p>
        </p:txBody>
      </p:sp>
    </p:spTree>
    <p:extLst>
      <p:ext uri="{BB962C8B-B14F-4D97-AF65-F5344CB8AC3E}">
        <p14:creationId xmlns:p14="http://schemas.microsoft.com/office/powerpoint/2010/main" val="5499416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4408" y="1437132"/>
            <a:ext cx="1728192" cy="774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 Placeholder 2"/>
          <p:cNvSpPr>
            <a:spLocks noGrp="1"/>
          </p:cNvSpPr>
          <p:nvPr>
            <p:ph type="body" sz="quarter" idx="11"/>
          </p:nvPr>
        </p:nvSpPr>
        <p:spPr/>
        <p:txBody>
          <a:bodyPr/>
          <a:lstStyle/>
          <a:p>
            <a:r>
              <a:rPr lang="en-US" u="sng" dirty="0" smtClean="0"/>
              <a:t>Design for failure</a:t>
            </a:r>
            <a:endParaRPr lang="en-US" u="sng" dirty="0"/>
          </a:p>
        </p:txBody>
      </p:sp>
      <p:sp>
        <p:nvSpPr>
          <p:cNvPr id="2" name="Прямоугольник 1"/>
          <p:cNvSpPr/>
          <p:nvPr/>
        </p:nvSpPr>
        <p:spPr>
          <a:xfrm>
            <a:off x="264695" y="699516"/>
            <a:ext cx="6593305" cy="3859518"/>
          </a:xfrm>
          <a:prstGeom prst="rect">
            <a:avLst/>
          </a:prstGeom>
        </p:spPr>
        <p:txBody>
          <a:bodyPr wrap="square">
            <a:spAutoFit/>
          </a:bodyPr>
          <a:lstStyle/>
          <a:p>
            <a:pPr>
              <a:lnSpc>
                <a:spcPct val="120000"/>
              </a:lnSpc>
              <a:buClr>
                <a:schemeClr val="accent3">
                  <a:lumMod val="75000"/>
                </a:schemeClr>
              </a:buClr>
              <a:buFont typeface="Arial" pitchFamily="34" charset="0"/>
              <a:buChar char="•"/>
            </a:pPr>
            <a:r>
              <a:rPr lang="ru-RU" sz="2400" dirty="0" smtClean="0"/>
              <a:t> </a:t>
            </a:r>
            <a:r>
              <a:rPr lang="en-US" sz="2400" dirty="0" smtClean="0"/>
              <a:t>Find failure</a:t>
            </a:r>
            <a:endParaRPr lang="en-US" sz="2400" dirty="0"/>
          </a:p>
          <a:p>
            <a:pPr lvl="1">
              <a:lnSpc>
                <a:spcPct val="120000"/>
              </a:lnSpc>
              <a:buClr>
                <a:schemeClr val="accent3">
                  <a:lumMod val="75000"/>
                </a:schemeClr>
              </a:buClr>
              <a:buFont typeface="Arial" pitchFamily="34" charset="0"/>
              <a:buChar char="•"/>
            </a:pPr>
            <a:r>
              <a:rPr lang="en-US" sz="2400" dirty="0" smtClean="0"/>
              <a:t> Monitoring </a:t>
            </a:r>
            <a:endParaRPr lang="en-US" sz="2400" dirty="0"/>
          </a:p>
          <a:p>
            <a:pPr lvl="1">
              <a:lnSpc>
                <a:spcPct val="120000"/>
              </a:lnSpc>
              <a:buClr>
                <a:schemeClr val="accent3">
                  <a:lumMod val="75000"/>
                </a:schemeClr>
              </a:buClr>
              <a:buFont typeface="Arial" pitchFamily="34" charset="0"/>
              <a:buChar char="•"/>
            </a:pPr>
            <a:r>
              <a:rPr lang="en-US" sz="2400" dirty="0"/>
              <a:t> </a:t>
            </a:r>
            <a:r>
              <a:rPr lang="en-US" sz="2400" dirty="0" smtClean="0"/>
              <a:t>Exhaustive logging</a:t>
            </a:r>
            <a:endParaRPr lang="en-US" sz="2400" dirty="0"/>
          </a:p>
          <a:p>
            <a:pPr>
              <a:lnSpc>
                <a:spcPct val="120000"/>
              </a:lnSpc>
              <a:buClr>
                <a:schemeClr val="accent3">
                  <a:lumMod val="75000"/>
                </a:schemeClr>
              </a:buClr>
              <a:buFont typeface="Arial" pitchFamily="34" charset="0"/>
              <a:buChar char="•"/>
            </a:pPr>
            <a:r>
              <a:rPr lang="ru-RU" sz="2400" dirty="0" smtClean="0"/>
              <a:t> </a:t>
            </a:r>
            <a:r>
              <a:rPr lang="en-US" sz="2400" dirty="0" smtClean="0"/>
              <a:t>Quick fix</a:t>
            </a:r>
            <a:endParaRPr lang="en-US" sz="2400" dirty="0"/>
          </a:p>
          <a:p>
            <a:pPr lvl="1">
              <a:lnSpc>
                <a:spcPct val="120000"/>
              </a:lnSpc>
              <a:buClr>
                <a:schemeClr val="accent3">
                  <a:lumMod val="75000"/>
                </a:schemeClr>
              </a:buClr>
              <a:buFont typeface="Arial" pitchFamily="34" charset="0"/>
              <a:buChar char="•"/>
            </a:pPr>
            <a:r>
              <a:rPr lang="en-US" sz="2400" dirty="0" smtClean="0"/>
              <a:t> Automatic</a:t>
            </a:r>
            <a:endParaRPr lang="en-US" sz="2400" dirty="0"/>
          </a:p>
          <a:p>
            <a:pPr lvl="2">
              <a:lnSpc>
                <a:spcPct val="120000"/>
              </a:lnSpc>
              <a:buClr>
                <a:schemeClr val="accent3">
                  <a:lumMod val="75000"/>
                </a:schemeClr>
              </a:buClr>
              <a:buFont typeface="Arial" pitchFamily="34" charset="0"/>
              <a:buChar char="•"/>
            </a:pPr>
            <a:r>
              <a:rPr lang="en-US" sz="2000" dirty="0" smtClean="0"/>
              <a:t> Automatic Redelivery</a:t>
            </a:r>
            <a:endParaRPr lang="en-US" sz="2000" dirty="0"/>
          </a:p>
          <a:p>
            <a:pPr lvl="2">
              <a:lnSpc>
                <a:spcPct val="120000"/>
              </a:lnSpc>
              <a:buClr>
                <a:schemeClr val="accent3">
                  <a:lumMod val="75000"/>
                </a:schemeClr>
              </a:buClr>
              <a:buFont typeface="Arial" pitchFamily="34" charset="0"/>
              <a:buChar char="•"/>
            </a:pPr>
            <a:r>
              <a:rPr lang="en-US" sz="2000" dirty="0" smtClean="0"/>
              <a:t> High </a:t>
            </a:r>
            <a:r>
              <a:rPr lang="en-US" sz="2000" dirty="0"/>
              <a:t>Availability (Load balancing)</a:t>
            </a:r>
          </a:p>
          <a:p>
            <a:pPr lvl="1">
              <a:lnSpc>
                <a:spcPct val="120000"/>
              </a:lnSpc>
              <a:buClr>
                <a:schemeClr val="accent3">
                  <a:lumMod val="75000"/>
                </a:schemeClr>
              </a:buClr>
              <a:buFont typeface="Arial" pitchFamily="34" charset="0"/>
              <a:buChar char="•"/>
            </a:pPr>
            <a:r>
              <a:rPr lang="en-US" sz="2400" dirty="0" smtClean="0"/>
              <a:t> Manual</a:t>
            </a:r>
            <a:endParaRPr lang="ru-RU" sz="2400" dirty="0"/>
          </a:p>
          <a:p>
            <a:pPr lvl="2">
              <a:lnSpc>
                <a:spcPct val="120000"/>
              </a:lnSpc>
              <a:buClr>
                <a:schemeClr val="accent3">
                  <a:lumMod val="75000"/>
                </a:schemeClr>
              </a:buClr>
              <a:buFont typeface="Arial" pitchFamily="34" charset="0"/>
              <a:buChar char="•"/>
            </a:pPr>
            <a:r>
              <a:rPr lang="en-US" sz="2000" dirty="0" smtClean="0"/>
              <a:t> Checking emails</a:t>
            </a:r>
            <a:endParaRPr lang="en-US" sz="2000" dirty="0"/>
          </a:p>
        </p:txBody>
      </p:sp>
      <p:pic>
        <p:nvPicPr>
          <p:cNvPr id="4"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2664" y="1165006"/>
            <a:ext cx="1512168" cy="468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4408" y="3186446"/>
            <a:ext cx="1498600" cy="889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86479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Redelivery and DLQ</a:t>
            </a:r>
            <a:endParaRPr lang="en-US" dirty="0"/>
          </a:p>
        </p:txBody>
      </p:sp>
      <p:sp>
        <p:nvSpPr>
          <p:cNvPr id="7" name="Прямоугольник 6"/>
          <p:cNvSpPr/>
          <p:nvPr/>
        </p:nvSpPr>
        <p:spPr>
          <a:xfrm>
            <a:off x="849285" y="875184"/>
            <a:ext cx="1687582" cy="3600400"/>
          </a:xfrm>
          <a:prstGeom prst="rect">
            <a:avLst/>
          </a:prstGeom>
          <a:solidFill>
            <a:srgbClr val="4F81BD">
              <a:alpha val="49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 name="Блок-схема: магнитный диск 7"/>
          <p:cNvSpPr/>
          <p:nvPr/>
        </p:nvSpPr>
        <p:spPr>
          <a:xfrm>
            <a:off x="1128316" y="1667272"/>
            <a:ext cx="1080120" cy="792088"/>
          </a:xfrm>
          <a:prstGeom prst="flowChartMagneticDisk">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 lastClr="FFFFFF"/>
                </a:solidFill>
                <a:effectLst/>
                <a:uLnTx/>
                <a:uFillTx/>
                <a:latin typeface="Calibri"/>
                <a:ea typeface="+mn-ea"/>
                <a:cs typeface="+mn-cs"/>
              </a:rPr>
              <a:t>Queue1</a:t>
            </a:r>
            <a:endParaRPr kumimoji="0" lang="ru-RU" sz="16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9" name="Прямоугольник 8"/>
          <p:cNvSpPr/>
          <p:nvPr/>
        </p:nvSpPr>
        <p:spPr>
          <a:xfrm>
            <a:off x="4589423" y="1350545"/>
            <a:ext cx="1512168" cy="54064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Consumer</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10" name="Прямая со стрелкой 9"/>
          <p:cNvCxnSpPr>
            <a:stCxn id="8" idx="4"/>
            <a:endCxn id="9" idx="1"/>
          </p:cNvCxnSpPr>
          <p:nvPr/>
        </p:nvCxnSpPr>
        <p:spPr>
          <a:xfrm flipV="1">
            <a:off x="2208436" y="1620865"/>
            <a:ext cx="2380987" cy="442451"/>
          </a:xfrm>
          <a:prstGeom prst="straightConnector1">
            <a:avLst/>
          </a:prstGeom>
          <a:noFill/>
          <a:ln w="9525" cap="flat" cmpd="sng" algn="ctr">
            <a:solidFill>
              <a:schemeClr val="tx1">
                <a:lumMod val="20000"/>
                <a:lumOff val="80000"/>
              </a:schemeClr>
            </a:solidFill>
            <a:prstDash val="solid"/>
            <a:tailEnd type="arrow"/>
          </a:ln>
          <a:effectLst/>
        </p:spPr>
      </p:cxnSp>
      <p:cxnSp>
        <p:nvCxnSpPr>
          <p:cNvPr id="11" name="Скругленная соединительная линия 10"/>
          <p:cNvCxnSpPr>
            <a:stCxn id="9" idx="3"/>
            <a:endCxn id="9" idx="2"/>
          </p:cNvCxnSpPr>
          <p:nvPr/>
        </p:nvCxnSpPr>
        <p:spPr>
          <a:xfrm flipH="1">
            <a:off x="5345507" y="1620865"/>
            <a:ext cx="756084" cy="270320"/>
          </a:xfrm>
          <a:prstGeom prst="curvedConnector4">
            <a:avLst>
              <a:gd name="adj1" fmla="val -30235"/>
              <a:gd name="adj2" fmla="val 184566"/>
            </a:avLst>
          </a:prstGeom>
          <a:noFill/>
          <a:ln w="9525" cap="flat" cmpd="sng" algn="ctr">
            <a:solidFill>
              <a:schemeClr val="accent1"/>
            </a:solidFill>
            <a:prstDash val="solid"/>
            <a:tailEnd type="arrow"/>
          </a:ln>
          <a:effectLst/>
        </p:spPr>
      </p:cxnSp>
      <p:sp>
        <p:nvSpPr>
          <p:cNvPr id="12" name="TextBox 11"/>
          <p:cNvSpPr txBox="1"/>
          <p:nvPr/>
        </p:nvSpPr>
        <p:spPr>
          <a:xfrm>
            <a:off x="5378432" y="2082687"/>
            <a:ext cx="1512167" cy="646331"/>
          </a:xfrm>
          <a:prstGeom prst="rect">
            <a:avLst/>
          </a:prstGeom>
          <a:noFill/>
          <a:ln>
            <a:solidFill>
              <a:schemeClr val="accent1"/>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Redelivery </a:t>
            </a:r>
            <a:r>
              <a:rPr kumimoji="0" lang="ru-RU" sz="1800" b="0" i="0" u="none" strike="noStrike" kern="0" cap="none" spc="0" normalizeH="0" baseline="0" noProof="0" dirty="0" smtClean="0">
                <a:ln>
                  <a:noFill/>
                </a:ln>
                <a:solidFill>
                  <a:schemeClr val="bg1">
                    <a:lumMod val="65000"/>
                  </a:schemeClr>
                </a:solidFill>
                <a:effectLst/>
                <a:uLnTx/>
                <a:uFillTx/>
              </a:rPr>
              <a:t>(</a:t>
            </a:r>
            <a:r>
              <a:rPr kumimoji="0" lang="en-US" sz="1800" b="0" i="0" u="none" strike="noStrike" kern="0" cap="none" spc="0" normalizeH="0" baseline="0" noProof="0" dirty="0" smtClean="0">
                <a:ln>
                  <a:noFill/>
                </a:ln>
                <a:solidFill>
                  <a:schemeClr val="bg1">
                    <a:lumMod val="65000"/>
                  </a:schemeClr>
                </a:solidFill>
                <a:effectLst/>
                <a:uLnTx/>
                <a:uFillTx/>
              </a:rPr>
              <a:t>X attempts</a:t>
            </a:r>
            <a:r>
              <a:rPr kumimoji="0" lang="ru-RU" sz="1800" b="0" i="0" u="none" strike="noStrike" kern="0" cap="none" spc="0" normalizeH="0" baseline="0" noProof="0" dirty="0" smtClean="0">
                <a:ln>
                  <a:noFill/>
                </a:ln>
                <a:solidFill>
                  <a:schemeClr val="bg1">
                    <a:lumMod val="65000"/>
                  </a:schemeClr>
                </a:solidFill>
                <a:effectLst/>
                <a:uLnTx/>
                <a:uFillTx/>
              </a:rPr>
              <a:t>)</a:t>
            </a:r>
            <a:endParaRPr kumimoji="0" lang="ru-RU" sz="1800" b="0" i="0" u="none" strike="noStrike" kern="0" cap="none" spc="0" normalizeH="0" baseline="0" noProof="0" dirty="0">
              <a:ln>
                <a:noFill/>
              </a:ln>
              <a:solidFill>
                <a:schemeClr val="bg1">
                  <a:lumMod val="65000"/>
                </a:schemeClr>
              </a:solidFill>
              <a:effectLst/>
              <a:uLnTx/>
              <a:uFillTx/>
            </a:endParaRPr>
          </a:p>
        </p:txBody>
      </p:sp>
      <p:sp>
        <p:nvSpPr>
          <p:cNvPr id="13" name="TextBox 12"/>
          <p:cNvSpPr txBox="1"/>
          <p:nvPr/>
        </p:nvSpPr>
        <p:spPr>
          <a:xfrm>
            <a:off x="2908086" y="1387395"/>
            <a:ext cx="651140" cy="369332"/>
          </a:xfrm>
          <a:prstGeom prst="rect">
            <a:avLst/>
          </a:prstGeom>
          <a:noFill/>
        </p:spPr>
        <p:txBody>
          <a:bodyPr wrap="none" rtlCol="0">
            <a:spAutoFit/>
          </a:bodyPr>
          <a:lstStyle>
            <a:defPPr>
              <a:defRPr lang="en-US"/>
            </a:defPPr>
            <a:lvl1pPr marR="0" lvl="0" indent="0" defTabSz="914400" fontAlgn="auto">
              <a:lnSpc>
                <a:spcPct val="100000"/>
              </a:lnSpc>
              <a:spcBef>
                <a:spcPts val="0"/>
              </a:spcBef>
              <a:spcAft>
                <a:spcPts val="0"/>
              </a:spcAft>
              <a:buClrTx/>
              <a:buSzTx/>
              <a:buFontTx/>
              <a:buNone/>
              <a:tabLst/>
              <a:defRPr kumimoji="0" sz="1800" b="0" i="0" u="none" strike="noStrike" kern="0" cap="none" spc="0" normalizeH="0" baseline="0">
                <a:ln>
                  <a:noFill/>
                </a:ln>
                <a:solidFill>
                  <a:schemeClr val="accent6"/>
                </a:solidFill>
                <a:effectLst/>
                <a:uLnTx/>
                <a:uFillTx/>
              </a:defRPr>
            </a:lvl1pPr>
          </a:lstStyle>
          <a:p>
            <a:r>
              <a:rPr lang="en-US" dirty="0">
                <a:solidFill>
                  <a:schemeClr val="tx1">
                    <a:lumMod val="20000"/>
                    <a:lumOff val="80000"/>
                  </a:schemeClr>
                </a:solidFill>
              </a:rPr>
              <a:t>read</a:t>
            </a:r>
            <a:endParaRPr lang="ru-RU" dirty="0">
              <a:solidFill>
                <a:schemeClr val="tx1">
                  <a:lumMod val="20000"/>
                  <a:lumOff val="80000"/>
                </a:schemeClr>
              </a:solidFill>
            </a:endParaRPr>
          </a:p>
        </p:txBody>
      </p:sp>
      <p:sp>
        <p:nvSpPr>
          <p:cNvPr id="14" name="Прямоугольник 13"/>
          <p:cNvSpPr/>
          <p:nvPr/>
        </p:nvSpPr>
        <p:spPr>
          <a:xfrm>
            <a:off x="849284" y="875184"/>
            <a:ext cx="1687583" cy="648072"/>
          </a:xfrm>
          <a:prstGeom prst="rect">
            <a:avLst/>
          </a:prstGeom>
          <a:solidFill>
            <a:srgbClr val="4F81BD">
              <a:alpha val="49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Broker</a:t>
            </a:r>
            <a:endParaRPr kumimoji="0" lang="ru-RU" sz="1800" b="0" i="0" u="none" strike="noStrike" kern="0" cap="none" spc="0" normalizeH="0" baseline="0" noProof="0" dirty="0" smtClean="0">
              <a:ln>
                <a:noFill/>
              </a:ln>
              <a:solidFill>
                <a:sysClr val="window" lastClr="FFFFFF"/>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sysClr val="window" lastClr="FFFFFF"/>
                </a:solidFill>
                <a:effectLst/>
                <a:uLnTx/>
                <a:uFillTx/>
                <a:latin typeface="Calibri"/>
                <a:ea typeface="+mn-ea"/>
                <a:cs typeface="+mn-cs"/>
              </a:rPr>
              <a:t>ActiveMQ</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5" name="Блок-схема: магнитный диск 14"/>
          <p:cNvSpPr/>
          <p:nvPr/>
        </p:nvSpPr>
        <p:spPr>
          <a:xfrm>
            <a:off x="1124621" y="2782878"/>
            <a:ext cx="1080120" cy="792088"/>
          </a:xfrm>
          <a:prstGeom prst="flowChartMagneticDisk">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DLQ</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16" name="Прямая со стрелкой 15"/>
          <p:cNvCxnSpPr>
            <a:stCxn id="9" idx="2"/>
            <a:endCxn id="15" idx="4"/>
          </p:cNvCxnSpPr>
          <p:nvPr/>
        </p:nvCxnSpPr>
        <p:spPr>
          <a:xfrm flipH="1">
            <a:off x="2204741" y="1891185"/>
            <a:ext cx="3140766" cy="1287737"/>
          </a:xfrm>
          <a:prstGeom prst="straightConnector1">
            <a:avLst/>
          </a:prstGeom>
          <a:noFill/>
          <a:ln w="9525" cap="flat" cmpd="sng" algn="ctr">
            <a:solidFill>
              <a:schemeClr val="accent1"/>
            </a:solidFill>
            <a:prstDash val="solid"/>
            <a:tailEnd type="arrow"/>
          </a:ln>
          <a:effectLst/>
        </p:spPr>
      </p:cxnSp>
      <p:sp>
        <p:nvSpPr>
          <p:cNvPr id="17" name="TextBox 16"/>
          <p:cNvSpPr txBox="1"/>
          <p:nvPr/>
        </p:nvSpPr>
        <p:spPr>
          <a:xfrm>
            <a:off x="2815898" y="2393503"/>
            <a:ext cx="740908" cy="369332"/>
          </a:xfrm>
          <a:prstGeom prst="rect">
            <a:avLst/>
          </a:prstGeom>
          <a:noFill/>
          <a:ln>
            <a:solidFill>
              <a:schemeClr val="accent1"/>
            </a:solid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move</a:t>
            </a:r>
            <a:endParaRPr kumimoji="0" lang="ru-RU" sz="1800" b="0" i="0" u="none" strike="noStrike" kern="0" cap="none" spc="0" normalizeH="0" baseline="0" noProof="0" dirty="0">
              <a:ln>
                <a:noFill/>
              </a:ln>
              <a:solidFill>
                <a:schemeClr val="bg1">
                  <a:lumMod val="65000"/>
                </a:schemeClr>
              </a:solidFill>
              <a:effectLst/>
              <a:uLnTx/>
              <a:uFillTx/>
            </a:endParaRPr>
          </a:p>
        </p:txBody>
      </p:sp>
      <p:grpSp>
        <p:nvGrpSpPr>
          <p:cNvPr id="18" name="Группа 17"/>
          <p:cNvGrpSpPr/>
          <p:nvPr/>
        </p:nvGrpSpPr>
        <p:grpSpPr>
          <a:xfrm>
            <a:off x="5023015" y="3197519"/>
            <a:ext cx="558062" cy="1142836"/>
            <a:chOff x="4427984" y="3942348"/>
            <a:chExt cx="792088" cy="1718900"/>
          </a:xfrm>
        </p:grpSpPr>
        <p:cxnSp>
          <p:nvCxnSpPr>
            <p:cNvPr id="19" name="Прямая соединительная линия 18"/>
            <p:cNvCxnSpPr/>
            <p:nvPr/>
          </p:nvCxnSpPr>
          <p:spPr>
            <a:xfrm>
              <a:off x="4427984" y="4653136"/>
              <a:ext cx="792088" cy="0"/>
            </a:xfrm>
            <a:prstGeom prst="line">
              <a:avLst/>
            </a:prstGeom>
            <a:noFill/>
            <a:ln w="9525" cap="flat" cmpd="sng" algn="ctr">
              <a:solidFill>
                <a:schemeClr val="accent1"/>
              </a:solidFill>
              <a:prstDash val="solid"/>
            </a:ln>
            <a:effectLst/>
          </p:spPr>
        </p:cxnSp>
        <p:cxnSp>
          <p:nvCxnSpPr>
            <p:cNvPr id="20" name="Прямая соединительная линия 19"/>
            <p:cNvCxnSpPr/>
            <p:nvPr/>
          </p:nvCxnSpPr>
          <p:spPr>
            <a:xfrm>
              <a:off x="4824028" y="4365104"/>
              <a:ext cx="0" cy="936104"/>
            </a:xfrm>
            <a:prstGeom prst="line">
              <a:avLst/>
            </a:prstGeom>
            <a:noFill/>
            <a:ln w="9525" cap="flat" cmpd="sng" algn="ctr">
              <a:solidFill>
                <a:schemeClr val="accent1"/>
              </a:solidFill>
              <a:prstDash val="solid"/>
            </a:ln>
            <a:effectLst/>
          </p:spPr>
        </p:cxnSp>
        <p:cxnSp>
          <p:nvCxnSpPr>
            <p:cNvPr id="21" name="Прямая соединительная линия 20"/>
            <p:cNvCxnSpPr/>
            <p:nvPr/>
          </p:nvCxnSpPr>
          <p:spPr>
            <a:xfrm flipH="1">
              <a:off x="4499992" y="5301208"/>
              <a:ext cx="324036" cy="360040"/>
            </a:xfrm>
            <a:prstGeom prst="line">
              <a:avLst/>
            </a:prstGeom>
            <a:noFill/>
            <a:ln w="9525" cap="flat" cmpd="sng" algn="ctr">
              <a:solidFill>
                <a:schemeClr val="accent1"/>
              </a:solidFill>
              <a:prstDash val="solid"/>
            </a:ln>
            <a:effectLst/>
          </p:spPr>
        </p:cxnSp>
        <p:cxnSp>
          <p:nvCxnSpPr>
            <p:cNvPr id="22" name="Прямая соединительная линия 21"/>
            <p:cNvCxnSpPr/>
            <p:nvPr/>
          </p:nvCxnSpPr>
          <p:spPr>
            <a:xfrm>
              <a:off x="4824028" y="5301208"/>
              <a:ext cx="396044" cy="360040"/>
            </a:xfrm>
            <a:prstGeom prst="line">
              <a:avLst/>
            </a:prstGeom>
            <a:noFill/>
            <a:ln w="9525" cap="flat" cmpd="sng" algn="ctr">
              <a:solidFill>
                <a:schemeClr val="accent1"/>
              </a:solidFill>
              <a:prstDash val="solid"/>
            </a:ln>
            <a:effectLst/>
          </p:spPr>
        </p:cxnSp>
        <p:sp>
          <p:nvSpPr>
            <p:cNvPr id="23" name="Овал 22"/>
            <p:cNvSpPr/>
            <p:nvPr/>
          </p:nvSpPr>
          <p:spPr>
            <a:xfrm>
              <a:off x="4614760" y="3942348"/>
              <a:ext cx="407290" cy="422756"/>
            </a:xfrm>
            <a:prstGeom prst="ellipse">
              <a:avLst/>
            </a:prstGeom>
            <a:noFill/>
            <a:ln w="12700"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schemeClr val="bg1">
                    <a:lumMod val="65000"/>
                  </a:schemeClr>
                </a:solidFill>
                <a:effectLst/>
                <a:uLnTx/>
                <a:uFillTx/>
                <a:latin typeface="Calibri"/>
                <a:ea typeface="+mn-ea"/>
                <a:cs typeface="+mn-cs"/>
              </a:endParaRPr>
            </a:p>
          </p:txBody>
        </p:sp>
      </p:grpSp>
      <p:sp>
        <p:nvSpPr>
          <p:cNvPr id="24" name="TextBox 23"/>
          <p:cNvSpPr txBox="1"/>
          <p:nvPr/>
        </p:nvSpPr>
        <p:spPr>
          <a:xfrm>
            <a:off x="4668231" y="4367068"/>
            <a:ext cx="1584088" cy="369332"/>
          </a:xfrm>
          <a:prstGeom prst="rect">
            <a:avLst/>
          </a:prstGeom>
          <a:noFill/>
          <a:ln>
            <a:solidFill>
              <a:schemeClr val="accent1"/>
            </a:solidFill>
          </a:ln>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Support team</a:t>
            </a:r>
            <a:endParaRPr kumimoji="0" lang="ru-RU" sz="1800" b="0" i="0" u="none" strike="noStrike" kern="0" cap="none" spc="0" normalizeH="0" baseline="0" noProof="0" dirty="0">
              <a:ln>
                <a:noFill/>
              </a:ln>
              <a:solidFill>
                <a:schemeClr val="bg1">
                  <a:lumMod val="65000"/>
                </a:schemeClr>
              </a:solidFill>
              <a:effectLst/>
              <a:uLnTx/>
              <a:uFillTx/>
            </a:endParaRPr>
          </a:p>
        </p:txBody>
      </p:sp>
      <p:cxnSp>
        <p:nvCxnSpPr>
          <p:cNvPr id="25" name="Скругленная соединительная линия 24"/>
          <p:cNvCxnSpPr>
            <a:stCxn id="15" idx="3"/>
          </p:cNvCxnSpPr>
          <p:nvPr/>
        </p:nvCxnSpPr>
        <p:spPr>
          <a:xfrm rot="16200000" flipH="1">
            <a:off x="3307993" y="1931654"/>
            <a:ext cx="203304" cy="3489928"/>
          </a:xfrm>
          <a:prstGeom prst="curvedConnector2">
            <a:avLst/>
          </a:prstGeom>
          <a:noFill/>
          <a:ln w="9525" cap="flat" cmpd="sng" algn="ctr">
            <a:solidFill>
              <a:schemeClr val="accent1"/>
            </a:solidFill>
            <a:prstDash val="solid"/>
            <a:tailEnd type="arrow"/>
          </a:ln>
          <a:effectLst/>
        </p:spPr>
      </p:cxnSp>
      <p:sp>
        <p:nvSpPr>
          <p:cNvPr id="26" name="TextBox 25"/>
          <p:cNvSpPr txBox="1"/>
          <p:nvPr/>
        </p:nvSpPr>
        <p:spPr>
          <a:xfrm>
            <a:off x="3725239" y="3293929"/>
            <a:ext cx="662361" cy="369332"/>
          </a:xfrm>
          <a:prstGeom prst="rect">
            <a:avLst/>
          </a:prstGeom>
          <a:noFill/>
          <a:ln>
            <a:solidFill>
              <a:schemeClr val="accent1"/>
            </a:solid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view</a:t>
            </a:r>
            <a:endParaRPr kumimoji="0" lang="ru-RU" sz="1800" b="0" i="0" u="none" strike="noStrike" kern="0" cap="none" spc="0" normalizeH="0" baseline="0" noProof="0" dirty="0">
              <a:ln>
                <a:noFill/>
              </a:ln>
              <a:solidFill>
                <a:schemeClr val="bg1">
                  <a:lumMod val="65000"/>
                </a:schemeClr>
              </a:solidFill>
              <a:effectLst/>
              <a:uLnTx/>
              <a:uFillTx/>
            </a:endParaRPr>
          </a:p>
        </p:txBody>
      </p:sp>
      <p:cxnSp>
        <p:nvCxnSpPr>
          <p:cNvPr id="27" name="Скругленная соединительная линия 26"/>
          <p:cNvCxnSpPr>
            <a:endCxn id="8" idx="2"/>
          </p:cNvCxnSpPr>
          <p:nvPr/>
        </p:nvCxnSpPr>
        <p:spPr>
          <a:xfrm rot="10800000">
            <a:off x="1128317" y="2063317"/>
            <a:ext cx="3945431" cy="2277039"/>
          </a:xfrm>
          <a:prstGeom prst="curvedConnector3">
            <a:avLst>
              <a:gd name="adj1" fmla="val 105794"/>
            </a:avLst>
          </a:prstGeom>
          <a:noFill/>
          <a:ln w="9525" cap="flat" cmpd="sng" algn="ctr">
            <a:solidFill>
              <a:schemeClr val="accent1"/>
            </a:solidFill>
            <a:prstDash val="solid"/>
            <a:tailEnd type="arrow"/>
          </a:ln>
          <a:effectLst/>
        </p:spPr>
      </p:cxnSp>
      <p:sp>
        <p:nvSpPr>
          <p:cNvPr id="28" name="TextBox 27"/>
          <p:cNvSpPr txBox="1"/>
          <p:nvPr/>
        </p:nvSpPr>
        <p:spPr>
          <a:xfrm>
            <a:off x="2818520" y="4388130"/>
            <a:ext cx="450764" cy="369332"/>
          </a:xfrm>
          <a:prstGeom prst="rect">
            <a:avLst/>
          </a:prstGeom>
          <a:noFill/>
          <a:ln>
            <a:solidFill>
              <a:schemeClr val="accent1"/>
            </a:solid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fix</a:t>
            </a:r>
            <a:endParaRPr kumimoji="0" lang="ru-RU" sz="1800" b="0" i="0" u="none" strike="noStrike" kern="0" cap="none" spc="0" normalizeH="0" baseline="0" noProof="0" dirty="0">
              <a:ln>
                <a:noFill/>
              </a:ln>
              <a:solidFill>
                <a:schemeClr val="bg1">
                  <a:lumMod val="65000"/>
                </a:schemeClr>
              </a:solidFill>
              <a:effectLst/>
              <a:uLnTx/>
              <a:uFillTx/>
            </a:endParaRPr>
          </a:p>
        </p:txBody>
      </p:sp>
      <p:cxnSp>
        <p:nvCxnSpPr>
          <p:cNvPr id="29" name="Прямая со стрелкой 28"/>
          <p:cNvCxnSpPr>
            <a:endCxn id="8" idx="2"/>
          </p:cNvCxnSpPr>
          <p:nvPr/>
        </p:nvCxnSpPr>
        <p:spPr>
          <a:xfrm>
            <a:off x="254000" y="2036604"/>
            <a:ext cx="874316" cy="26712"/>
          </a:xfrm>
          <a:prstGeom prst="straightConnector1">
            <a:avLst/>
          </a:prstGeom>
          <a:noFill/>
          <a:ln w="9525" cap="flat" cmpd="sng" algn="ctr">
            <a:solidFill>
              <a:schemeClr val="accent6"/>
            </a:solidFill>
            <a:prstDash val="solid"/>
            <a:tailEnd type="arrow"/>
          </a:ln>
          <a:effectLst/>
        </p:spPr>
      </p:cxnSp>
      <p:sp>
        <p:nvSpPr>
          <p:cNvPr id="30" name="TextBox 29"/>
          <p:cNvSpPr txBox="1"/>
          <p:nvPr/>
        </p:nvSpPr>
        <p:spPr>
          <a:xfrm>
            <a:off x="-41323" y="1676270"/>
            <a:ext cx="966931"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accent6"/>
                </a:solidFill>
                <a:effectLst/>
                <a:uLnTx/>
                <a:uFillTx/>
              </a:rPr>
              <a:t>request</a:t>
            </a:r>
            <a:endParaRPr kumimoji="0" lang="ru-RU" sz="1800" b="0" i="0" u="none" strike="noStrike" kern="0" cap="none" spc="0" normalizeH="0" baseline="0" noProof="0" dirty="0">
              <a:ln>
                <a:noFill/>
              </a:ln>
              <a:solidFill>
                <a:schemeClr val="accent6"/>
              </a:solidFill>
              <a:effectLst/>
              <a:uLnTx/>
              <a:uFillTx/>
            </a:endParaRPr>
          </a:p>
        </p:txBody>
      </p:sp>
    </p:spTree>
    <p:extLst>
      <p:ext uri="{BB962C8B-B14F-4D97-AF65-F5344CB8AC3E}">
        <p14:creationId xmlns:p14="http://schemas.microsoft.com/office/powerpoint/2010/main" val="26248740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Redelivery and DLQ</a:t>
            </a:r>
            <a:endParaRPr lang="en-US" dirty="0"/>
          </a:p>
        </p:txBody>
      </p:sp>
      <p:sp>
        <p:nvSpPr>
          <p:cNvPr id="7" name="Прямоугольник 6"/>
          <p:cNvSpPr/>
          <p:nvPr/>
        </p:nvSpPr>
        <p:spPr>
          <a:xfrm>
            <a:off x="849285" y="875184"/>
            <a:ext cx="1687582" cy="3600400"/>
          </a:xfrm>
          <a:prstGeom prst="rect">
            <a:avLst/>
          </a:prstGeom>
          <a:solidFill>
            <a:srgbClr val="4F81BD">
              <a:alpha val="49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 name="Блок-схема: магнитный диск 7"/>
          <p:cNvSpPr/>
          <p:nvPr/>
        </p:nvSpPr>
        <p:spPr>
          <a:xfrm>
            <a:off x="1128316" y="1667272"/>
            <a:ext cx="1080120" cy="792088"/>
          </a:xfrm>
          <a:prstGeom prst="flowChartMagneticDisk">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 lastClr="FFFFFF"/>
                </a:solidFill>
                <a:effectLst/>
                <a:uLnTx/>
                <a:uFillTx/>
                <a:latin typeface="Calibri"/>
                <a:ea typeface="+mn-ea"/>
                <a:cs typeface="+mn-cs"/>
              </a:rPr>
              <a:t>Queue1</a:t>
            </a:r>
            <a:endParaRPr kumimoji="0" lang="ru-RU" sz="16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9" name="Прямоугольник 8"/>
          <p:cNvSpPr/>
          <p:nvPr/>
        </p:nvSpPr>
        <p:spPr>
          <a:xfrm>
            <a:off x="4589423" y="1350545"/>
            <a:ext cx="1512168" cy="54064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Consumer</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10" name="Прямая со стрелкой 9"/>
          <p:cNvCxnSpPr>
            <a:stCxn id="8" idx="4"/>
            <a:endCxn id="9" idx="1"/>
          </p:cNvCxnSpPr>
          <p:nvPr/>
        </p:nvCxnSpPr>
        <p:spPr>
          <a:xfrm flipV="1">
            <a:off x="2208436" y="1620865"/>
            <a:ext cx="2380987" cy="442451"/>
          </a:xfrm>
          <a:prstGeom prst="straightConnector1">
            <a:avLst/>
          </a:prstGeom>
          <a:noFill/>
          <a:ln w="9525" cap="flat" cmpd="sng" algn="ctr">
            <a:solidFill>
              <a:srgbClr val="C00000"/>
            </a:solidFill>
            <a:prstDash val="solid"/>
            <a:tailEnd type="arrow"/>
          </a:ln>
          <a:effectLst/>
        </p:spPr>
      </p:cxnSp>
      <p:cxnSp>
        <p:nvCxnSpPr>
          <p:cNvPr id="11" name="Скругленная соединительная линия 10"/>
          <p:cNvCxnSpPr>
            <a:stCxn id="9" idx="3"/>
            <a:endCxn id="9" idx="2"/>
          </p:cNvCxnSpPr>
          <p:nvPr/>
        </p:nvCxnSpPr>
        <p:spPr>
          <a:xfrm flipH="1">
            <a:off x="5345507" y="1620865"/>
            <a:ext cx="756084" cy="270320"/>
          </a:xfrm>
          <a:prstGeom prst="curvedConnector4">
            <a:avLst>
              <a:gd name="adj1" fmla="val -30235"/>
              <a:gd name="adj2" fmla="val 184566"/>
            </a:avLst>
          </a:prstGeom>
          <a:noFill/>
          <a:ln w="9525" cap="flat" cmpd="sng" algn="ctr">
            <a:solidFill>
              <a:schemeClr val="accent1"/>
            </a:solidFill>
            <a:prstDash val="solid"/>
            <a:tailEnd type="arrow"/>
          </a:ln>
          <a:effectLst/>
        </p:spPr>
      </p:cxnSp>
      <p:sp>
        <p:nvSpPr>
          <p:cNvPr id="12" name="TextBox 11"/>
          <p:cNvSpPr txBox="1"/>
          <p:nvPr/>
        </p:nvSpPr>
        <p:spPr>
          <a:xfrm>
            <a:off x="5378432" y="2082687"/>
            <a:ext cx="1512167" cy="646331"/>
          </a:xfrm>
          <a:prstGeom prst="rect">
            <a:avLst/>
          </a:prstGeom>
          <a:noFill/>
          <a:ln>
            <a:solidFill>
              <a:schemeClr val="accent1"/>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Redelivery </a:t>
            </a:r>
            <a:r>
              <a:rPr kumimoji="0" lang="ru-RU" sz="1800" b="0" i="0" u="none" strike="noStrike" kern="0" cap="none" spc="0" normalizeH="0" baseline="0" noProof="0" dirty="0" smtClean="0">
                <a:ln>
                  <a:noFill/>
                </a:ln>
                <a:solidFill>
                  <a:schemeClr val="bg1">
                    <a:lumMod val="65000"/>
                  </a:schemeClr>
                </a:solidFill>
                <a:effectLst/>
                <a:uLnTx/>
                <a:uFillTx/>
              </a:rPr>
              <a:t>(</a:t>
            </a:r>
            <a:r>
              <a:rPr kumimoji="0" lang="en-US" sz="1800" b="0" i="0" u="none" strike="noStrike" kern="0" cap="none" spc="0" normalizeH="0" baseline="0" noProof="0" dirty="0" smtClean="0">
                <a:ln>
                  <a:noFill/>
                </a:ln>
                <a:solidFill>
                  <a:schemeClr val="bg1">
                    <a:lumMod val="65000"/>
                  </a:schemeClr>
                </a:solidFill>
                <a:effectLst/>
                <a:uLnTx/>
                <a:uFillTx/>
              </a:rPr>
              <a:t>X attempts</a:t>
            </a:r>
            <a:r>
              <a:rPr kumimoji="0" lang="ru-RU" sz="1800" b="0" i="0" u="none" strike="noStrike" kern="0" cap="none" spc="0" normalizeH="0" baseline="0" noProof="0" dirty="0" smtClean="0">
                <a:ln>
                  <a:noFill/>
                </a:ln>
                <a:solidFill>
                  <a:schemeClr val="bg1">
                    <a:lumMod val="65000"/>
                  </a:schemeClr>
                </a:solidFill>
                <a:effectLst/>
                <a:uLnTx/>
                <a:uFillTx/>
              </a:rPr>
              <a:t>)</a:t>
            </a:r>
            <a:endParaRPr kumimoji="0" lang="ru-RU" sz="1800" b="0" i="0" u="none" strike="noStrike" kern="0" cap="none" spc="0" normalizeH="0" baseline="0" noProof="0" dirty="0">
              <a:ln>
                <a:noFill/>
              </a:ln>
              <a:solidFill>
                <a:schemeClr val="bg1">
                  <a:lumMod val="65000"/>
                </a:schemeClr>
              </a:solidFill>
              <a:effectLst/>
              <a:uLnTx/>
              <a:uFillTx/>
            </a:endParaRPr>
          </a:p>
        </p:txBody>
      </p:sp>
      <p:sp>
        <p:nvSpPr>
          <p:cNvPr id="13" name="TextBox 12"/>
          <p:cNvSpPr txBox="1"/>
          <p:nvPr/>
        </p:nvSpPr>
        <p:spPr>
          <a:xfrm>
            <a:off x="2908086" y="1387395"/>
            <a:ext cx="651140" cy="369332"/>
          </a:xfrm>
          <a:prstGeom prst="rect">
            <a:avLst/>
          </a:prstGeom>
          <a:noFill/>
        </p:spPr>
        <p:txBody>
          <a:bodyPr wrap="none" rtlCol="0">
            <a:spAutoFit/>
          </a:bodyPr>
          <a:lstStyle>
            <a:defPPr>
              <a:defRPr lang="en-US"/>
            </a:defPPr>
            <a:lvl1pPr marR="0" lvl="0" indent="0" defTabSz="914400" fontAlgn="auto">
              <a:lnSpc>
                <a:spcPct val="100000"/>
              </a:lnSpc>
              <a:spcBef>
                <a:spcPts val="0"/>
              </a:spcBef>
              <a:spcAft>
                <a:spcPts val="0"/>
              </a:spcAft>
              <a:buClrTx/>
              <a:buSzTx/>
              <a:buFontTx/>
              <a:buNone/>
              <a:tabLst/>
              <a:defRPr kumimoji="0" sz="1800" b="0" i="0" u="none" strike="noStrike" kern="0" cap="none" spc="0" normalizeH="0" baseline="0">
                <a:ln>
                  <a:noFill/>
                </a:ln>
                <a:solidFill>
                  <a:schemeClr val="accent6"/>
                </a:solidFill>
                <a:effectLst/>
                <a:uLnTx/>
                <a:uFillTx/>
              </a:defRPr>
            </a:lvl1pPr>
          </a:lstStyle>
          <a:p>
            <a:r>
              <a:rPr lang="en-US" dirty="0"/>
              <a:t>read</a:t>
            </a:r>
            <a:endParaRPr lang="ru-RU" dirty="0"/>
          </a:p>
        </p:txBody>
      </p:sp>
      <p:sp>
        <p:nvSpPr>
          <p:cNvPr id="14" name="Прямоугольник 13"/>
          <p:cNvSpPr/>
          <p:nvPr/>
        </p:nvSpPr>
        <p:spPr>
          <a:xfrm>
            <a:off x="849284" y="875184"/>
            <a:ext cx="1687583" cy="648072"/>
          </a:xfrm>
          <a:prstGeom prst="rect">
            <a:avLst/>
          </a:prstGeom>
          <a:solidFill>
            <a:srgbClr val="4F81BD">
              <a:alpha val="49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Broker</a:t>
            </a:r>
            <a:endParaRPr kumimoji="0" lang="ru-RU" sz="1800" b="0" i="0" u="none" strike="noStrike" kern="0" cap="none" spc="0" normalizeH="0" baseline="0" noProof="0" dirty="0" smtClean="0">
              <a:ln>
                <a:noFill/>
              </a:ln>
              <a:solidFill>
                <a:sysClr val="window" lastClr="FFFFFF"/>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sysClr val="window" lastClr="FFFFFF"/>
                </a:solidFill>
                <a:effectLst/>
                <a:uLnTx/>
                <a:uFillTx/>
                <a:latin typeface="Calibri"/>
                <a:ea typeface="+mn-ea"/>
                <a:cs typeface="+mn-cs"/>
              </a:rPr>
              <a:t>ActiveMQ</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5" name="Блок-схема: магнитный диск 14"/>
          <p:cNvSpPr/>
          <p:nvPr/>
        </p:nvSpPr>
        <p:spPr>
          <a:xfrm>
            <a:off x="1124621" y="2782878"/>
            <a:ext cx="1080120" cy="792088"/>
          </a:xfrm>
          <a:prstGeom prst="flowChartMagneticDisk">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DLQ</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16" name="Прямая со стрелкой 15"/>
          <p:cNvCxnSpPr>
            <a:stCxn id="9" idx="2"/>
            <a:endCxn id="15" idx="4"/>
          </p:cNvCxnSpPr>
          <p:nvPr/>
        </p:nvCxnSpPr>
        <p:spPr>
          <a:xfrm flipH="1">
            <a:off x="2204741" y="1891185"/>
            <a:ext cx="3140766" cy="1287737"/>
          </a:xfrm>
          <a:prstGeom prst="straightConnector1">
            <a:avLst/>
          </a:prstGeom>
          <a:noFill/>
          <a:ln w="9525" cap="flat" cmpd="sng" algn="ctr">
            <a:solidFill>
              <a:schemeClr val="accent1"/>
            </a:solidFill>
            <a:prstDash val="solid"/>
            <a:tailEnd type="arrow"/>
          </a:ln>
          <a:effectLst/>
        </p:spPr>
      </p:cxnSp>
      <p:sp>
        <p:nvSpPr>
          <p:cNvPr id="17" name="TextBox 16"/>
          <p:cNvSpPr txBox="1"/>
          <p:nvPr/>
        </p:nvSpPr>
        <p:spPr>
          <a:xfrm>
            <a:off x="2815898" y="2393503"/>
            <a:ext cx="740908" cy="369332"/>
          </a:xfrm>
          <a:prstGeom prst="rect">
            <a:avLst/>
          </a:prstGeom>
          <a:noFill/>
          <a:ln>
            <a:solidFill>
              <a:schemeClr val="accent1"/>
            </a:solid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move</a:t>
            </a:r>
            <a:endParaRPr kumimoji="0" lang="ru-RU" sz="1800" b="0" i="0" u="none" strike="noStrike" kern="0" cap="none" spc="0" normalizeH="0" baseline="0" noProof="0" dirty="0">
              <a:ln>
                <a:noFill/>
              </a:ln>
              <a:solidFill>
                <a:schemeClr val="bg1">
                  <a:lumMod val="65000"/>
                </a:schemeClr>
              </a:solidFill>
              <a:effectLst/>
              <a:uLnTx/>
              <a:uFillTx/>
            </a:endParaRPr>
          </a:p>
        </p:txBody>
      </p:sp>
      <p:grpSp>
        <p:nvGrpSpPr>
          <p:cNvPr id="18" name="Группа 17"/>
          <p:cNvGrpSpPr/>
          <p:nvPr/>
        </p:nvGrpSpPr>
        <p:grpSpPr>
          <a:xfrm>
            <a:off x="5023015" y="3197519"/>
            <a:ext cx="558062" cy="1142836"/>
            <a:chOff x="4427984" y="3942348"/>
            <a:chExt cx="792088" cy="1718900"/>
          </a:xfrm>
        </p:grpSpPr>
        <p:cxnSp>
          <p:nvCxnSpPr>
            <p:cNvPr id="19" name="Прямая соединительная линия 18"/>
            <p:cNvCxnSpPr/>
            <p:nvPr/>
          </p:nvCxnSpPr>
          <p:spPr>
            <a:xfrm>
              <a:off x="4427984" y="4653136"/>
              <a:ext cx="792088" cy="0"/>
            </a:xfrm>
            <a:prstGeom prst="line">
              <a:avLst/>
            </a:prstGeom>
            <a:noFill/>
            <a:ln w="9525" cap="flat" cmpd="sng" algn="ctr">
              <a:solidFill>
                <a:schemeClr val="accent1"/>
              </a:solidFill>
              <a:prstDash val="solid"/>
            </a:ln>
            <a:effectLst/>
          </p:spPr>
        </p:cxnSp>
        <p:cxnSp>
          <p:nvCxnSpPr>
            <p:cNvPr id="20" name="Прямая соединительная линия 19"/>
            <p:cNvCxnSpPr/>
            <p:nvPr/>
          </p:nvCxnSpPr>
          <p:spPr>
            <a:xfrm>
              <a:off x="4824028" y="4365104"/>
              <a:ext cx="0" cy="936104"/>
            </a:xfrm>
            <a:prstGeom prst="line">
              <a:avLst/>
            </a:prstGeom>
            <a:noFill/>
            <a:ln w="9525" cap="flat" cmpd="sng" algn="ctr">
              <a:solidFill>
                <a:schemeClr val="accent1"/>
              </a:solidFill>
              <a:prstDash val="solid"/>
            </a:ln>
            <a:effectLst/>
          </p:spPr>
        </p:cxnSp>
        <p:cxnSp>
          <p:nvCxnSpPr>
            <p:cNvPr id="21" name="Прямая соединительная линия 20"/>
            <p:cNvCxnSpPr/>
            <p:nvPr/>
          </p:nvCxnSpPr>
          <p:spPr>
            <a:xfrm flipH="1">
              <a:off x="4499992" y="5301208"/>
              <a:ext cx="324036" cy="360040"/>
            </a:xfrm>
            <a:prstGeom prst="line">
              <a:avLst/>
            </a:prstGeom>
            <a:noFill/>
            <a:ln w="9525" cap="flat" cmpd="sng" algn="ctr">
              <a:solidFill>
                <a:schemeClr val="accent1"/>
              </a:solidFill>
              <a:prstDash val="solid"/>
            </a:ln>
            <a:effectLst/>
          </p:spPr>
        </p:cxnSp>
        <p:cxnSp>
          <p:nvCxnSpPr>
            <p:cNvPr id="22" name="Прямая соединительная линия 21"/>
            <p:cNvCxnSpPr/>
            <p:nvPr/>
          </p:nvCxnSpPr>
          <p:spPr>
            <a:xfrm>
              <a:off x="4824028" y="5301208"/>
              <a:ext cx="396044" cy="360040"/>
            </a:xfrm>
            <a:prstGeom prst="line">
              <a:avLst/>
            </a:prstGeom>
            <a:noFill/>
            <a:ln w="9525" cap="flat" cmpd="sng" algn="ctr">
              <a:solidFill>
                <a:schemeClr val="accent1"/>
              </a:solidFill>
              <a:prstDash val="solid"/>
            </a:ln>
            <a:effectLst/>
          </p:spPr>
        </p:cxnSp>
        <p:sp>
          <p:nvSpPr>
            <p:cNvPr id="23" name="Овал 22"/>
            <p:cNvSpPr/>
            <p:nvPr/>
          </p:nvSpPr>
          <p:spPr>
            <a:xfrm>
              <a:off x="4614760" y="3942348"/>
              <a:ext cx="407290" cy="422756"/>
            </a:xfrm>
            <a:prstGeom prst="ellipse">
              <a:avLst/>
            </a:prstGeom>
            <a:noFill/>
            <a:ln w="12700"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schemeClr val="bg1">
                    <a:lumMod val="65000"/>
                  </a:schemeClr>
                </a:solidFill>
                <a:effectLst/>
                <a:uLnTx/>
                <a:uFillTx/>
                <a:latin typeface="Calibri"/>
                <a:ea typeface="+mn-ea"/>
                <a:cs typeface="+mn-cs"/>
              </a:endParaRPr>
            </a:p>
          </p:txBody>
        </p:sp>
      </p:grpSp>
      <p:sp>
        <p:nvSpPr>
          <p:cNvPr id="24" name="TextBox 23"/>
          <p:cNvSpPr txBox="1"/>
          <p:nvPr/>
        </p:nvSpPr>
        <p:spPr>
          <a:xfrm>
            <a:off x="4668231" y="4367068"/>
            <a:ext cx="1584088" cy="369332"/>
          </a:xfrm>
          <a:prstGeom prst="rect">
            <a:avLst/>
          </a:prstGeom>
          <a:noFill/>
          <a:ln>
            <a:solidFill>
              <a:schemeClr val="accent1"/>
            </a:solidFill>
          </a:ln>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Support team</a:t>
            </a:r>
            <a:endParaRPr kumimoji="0" lang="ru-RU" sz="1800" b="0" i="0" u="none" strike="noStrike" kern="0" cap="none" spc="0" normalizeH="0" baseline="0" noProof="0" dirty="0">
              <a:ln>
                <a:noFill/>
              </a:ln>
              <a:solidFill>
                <a:schemeClr val="bg1">
                  <a:lumMod val="65000"/>
                </a:schemeClr>
              </a:solidFill>
              <a:effectLst/>
              <a:uLnTx/>
              <a:uFillTx/>
            </a:endParaRPr>
          </a:p>
        </p:txBody>
      </p:sp>
      <p:cxnSp>
        <p:nvCxnSpPr>
          <p:cNvPr id="25" name="Скругленная соединительная линия 24"/>
          <p:cNvCxnSpPr>
            <a:stCxn id="15" idx="3"/>
          </p:cNvCxnSpPr>
          <p:nvPr/>
        </p:nvCxnSpPr>
        <p:spPr>
          <a:xfrm rot="16200000" flipH="1">
            <a:off x="3307993" y="1931654"/>
            <a:ext cx="203304" cy="3489928"/>
          </a:xfrm>
          <a:prstGeom prst="curvedConnector2">
            <a:avLst/>
          </a:prstGeom>
          <a:noFill/>
          <a:ln w="9525" cap="flat" cmpd="sng" algn="ctr">
            <a:solidFill>
              <a:schemeClr val="accent1"/>
            </a:solidFill>
            <a:prstDash val="solid"/>
            <a:tailEnd type="arrow"/>
          </a:ln>
          <a:effectLst/>
        </p:spPr>
      </p:cxnSp>
      <p:sp>
        <p:nvSpPr>
          <p:cNvPr id="26" name="TextBox 25"/>
          <p:cNvSpPr txBox="1"/>
          <p:nvPr/>
        </p:nvSpPr>
        <p:spPr>
          <a:xfrm>
            <a:off x="3725239" y="3293929"/>
            <a:ext cx="662361" cy="369332"/>
          </a:xfrm>
          <a:prstGeom prst="rect">
            <a:avLst/>
          </a:prstGeom>
          <a:noFill/>
          <a:ln>
            <a:solidFill>
              <a:schemeClr val="accent1"/>
            </a:solid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view</a:t>
            </a:r>
            <a:endParaRPr kumimoji="0" lang="ru-RU" sz="1800" b="0" i="0" u="none" strike="noStrike" kern="0" cap="none" spc="0" normalizeH="0" baseline="0" noProof="0" dirty="0">
              <a:ln>
                <a:noFill/>
              </a:ln>
              <a:solidFill>
                <a:schemeClr val="bg1">
                  <a:lumMod val="65000"/>
                </a:schemeClr>
              </a:solidFill>
              <a:effectLst/>
              <a:uLnTx/>
              <a:uFillTx/>
            </a:endParaRPr>
          </a:p>
        </p:txBody>
      </p:sp>
      <p:cxnSp>
        <p:nvCxnSpPr>
          <p:cNvPr id="27" name="Скругленная соединительная линия 26"/>
          <p:cNvCxnSpPr>
            <a:endCxn id="8" idx="2"/>
          </p:cNvCxnSpPr>
          <p:nvPr/>
        </p:nvCxnSpPr>
        <p:spPr>
          <a:xfrm rot="10800000">
            <a:off x="1128317" y="2063317"/>
            <a:ext cx="3945431" cy="2277039"/>
          </a:xfrm>
          <a:prstGeom prst="curvedConnector3">
            <a:avLst>
              <a:gd name="adj1" fmla="val 105794"/>
            </a:avLst>
          </a:prstGeom>
          <a:noFill/>
          <a:ln w="9525" cap="flat" cmpd="sng" algn="ctr">
            <a:solidFill>
              <a:schemeClr val="accent1"/>
            </a:solidFill>
            <a:prstDash val="solid"/>
            <a:tailEnd type="arrow"/>
          </a:ln>
          <a:effectLst/>
        </p:spPr>
      </p:cxnSp>
      <p:sp>
        <p:nvSpPr>
          <p:cNvPr id="28" name="TextBox 27"/>
          <p:cNvSpPr txBox="1"/>
          <p:nvPr/>
        </p:nvSpPr>
        <p:spPr>
          <a:xfrm>
            <a:off x="2818520" y="4388130"/>
            <a:ext cx="450764" cy="369332"/>
          </a:xfrm>
          <a:prstGeom prst="rect">
            <a:avLst/>
          </a:prstGeom>
          <a:noFill/>
          <a:ln>
            <a:solidFill>
              <a:schemeClr val="accent1"/>
            </a:solid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fix</a:t>
            </a:r>
            <a:endParaRPr kumimoji="0" lang="ru-RU" sz="1800" b="0" i="0" u="none" strike="noStrike" kern="0" cap="none" spc="0" normalizeH="0" baseline="0" noProof="0" dirty="0">
              <a:ln>
                <a:noFill/>
              </a:ln>
              <a:solidFill>
                <a:schemeClr val="bg1">
                  <a:lumMod val="65000"/>
                </a:schemeClr>
              </a:solidFill>
              <a:effectLst/>
              <a:uLnTx/>
              <a:uFillTx/>
            </a:endParaRPr>
          </a:p>
        </p:txBody>
      </p:sp>
      <p:cxnSp>
        <p:nvCxnSpPr>
          <p:cNvPr id="29" name="Прямая со стрелкой 28"/>
          <p:cNvCxnSpPr>
            <a:endCxn id="8" idx="2"/>
          </p:cNvCxnSpPr>
          <p:nvPr/>
        </p:nvCxnSpPr>
        <p:spPr>
          <a:xfrm>
            <a:off x="254000" y="2036604"/>
            <a:ext cx="874316" cy="26712"/>
          </a:xfrm>
          <a:prstGeom prst="straightConnector1">
            <a:avLst/>
          </a:prstGeom>
          <a:noFill/>
          <a:ln w="9525" cap="flat" cmpd="sng" algn="ctr">
            <a:solidFill>
              <a:schemeClr val="tx1"/>
            </a:solidFill>
            <a:prstDash val="solid"/>
            <a:tailEnd type="arrow"/>
          </a:ln>
          <a:effectLst/>
        </p:spPr>
      </p:cxnSp>
      <p:sp>
        <p:nvSpPr>
          <p:cNvPr id="30" name="TextBox 29"/>
          <p:cNvSpPr txBox="1"/>
          <p:nvPr/>
        </p:nvSpPr>
        <p:spPr>
          <a:xfrm>
            <a:off x="-41323" y="1676270"/>
            <a:ext cx="966931"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rPr>
              <a:t>request</a:t>
            </a:r>
            <a:endParaRPr kumimoji="0" lang="ru-RU" sz="1800" b="0" i="0" u="none" strike="noStrike" kern="0" cap="none" spc="0" normalizeH="0" baseline="0" noProof="0" dirty="0">
              <a:ln>
                <a:noFill/>
              </a:ln>
              <a:effectLst/>
              <a:uLnTx/>
              <a:uFillTx/>
            </a:endParaRPr>
          </a:p>
        </p:txBody>
      </p:sp>
    </p:spTree>
    <p:extLst>
      <p:ext uri="{BB962C8B-B14F-4D97-AF65-F5344CB8AC3E}">
        <p14:creationId xmlns:p14="http://schemas.microsoft.com/office/powerpoint/2010/main" val="38345937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Redelivery and DLQ</a:t>
            </a:r>
            <a:endParaRPr lang="en-US" dirty="0"/>
          </a:p>
        </p:txBody>
      </p:sp>
      <p:sp>
        <p:nvSpPr>
          <p:cNvPr id="7" name="Прямоугольник 6"/>
          <p:cNvSpPr/>
          <p:nvPr/>
        </p:nvSpPr>
        <p:spPr>
          <a:xfrm>
            <a:off x="849285" y="875184"/>
            <a:ext cx="1687582" cy="3600400"/>
          </a:xfrm>
          <a:prstGeom prst="rect">
            <a:avLst/>
          </a:prstGeom>
          <a:solidFill>
            <a:srgbClr val="4F81BD">
              <a:alpha val="49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 name="Блок-схема: магнитный диск 7"/>
          <p:cNvSpPr/>
          <p:nvPr/>
        </p:nvSpPr>
        <p:spPr>
          <a:xfrm>
            <a:off x="1128316" y="1667272"/>
            <a:ext cx="1080120" cy="792088"/>
          </a:xfrm>
          <a:prstGeom prst="flowChartMagneticDisk">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 lastClr="FFFFFF"/>
                </a:solidFill>
                <a:effectLst/>
                <a:uLnTx/>
                <a:uFillTx/>
                <a:latin typeface="Calibri"/>
                <a:ea typeface="+mn-ea"/>
                <a:cs typeface="+mn-cs"/>
              </a:rPr>
              <a:t>Queue1</a:t>
            </a:r>
            <a:endParaRPr kumimoji="0" lang="ru-RU" sz="16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9" name="Прямоугольник 8"/>
          <p:cNvSpPr/>
          <p:nvPr/>
        </p:nvSpPr>
        <p:spPr>
          <a:xfrm>
            <a:off x="4589423" y="1350545"/>
            <a:ext cx="1512168" cy="54064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Consumer</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10" name="Прямая со стрелкой 9"/>
          <p:cNvCxnSpPr>
            <a:stCxn id="8" idx="4"/>
            <a:endCxn id="9" idx="1"/>
          </p:cNvCxnSpPr>
          <p:nvPr/>
        </p:nvCxnSpPr>
        <p:spPr>
          <a:xfrm flipV="1">
            <a:off x="2208436" y="1620865"/>
            <a:ext cx="2380987" cy="442451"/>
          </a:xfrm>
          <a:prstGeom prst="straightConnector1">
            <a:avLst/>
          </a:prstGeom>
          <a:noFill/>
          <a:ln w="9525" cap="flat" cmpd="sng" algn="ctr">
            <a:solidFill>
              <a:schemeClr val="tx1"/>
            </a:solidFill>
            <a:prstDash val="solid"/>
            <a:tailEnd type="arrow"/>
          </a:ln>
          <a:effectLst/>
        </p:spPr>
      </p:cxnSp>
      <p:cxnSp>
        <p:nvCxnSpPr>
          <p:cNvPr id="11" name="Скругленная соединительная линия 10"/>
          <p:cNvCxnSpPr>
            <a:stCxn id="9" idx="3"/>
            <a:endCxn id="9" idx="2"/>
          </p:cNvCxnSpPr>
          <p:nvPr/>
        </p:nvCxnSpPr>
        <p:spPr>
          <a:xfrm flipH="1">
            <a:off x="5345507" y="1620865"/>
            <a:ext cx="756084" cy="270320"/>
          </a:xfrm>
          <a:prstGeom prst="curvedConnector4">
            <a:avLst>
              <a:gd name="adj1" fmla="val -30235"/>
              <a:gd name="adj2" fmla="val 184566"/>
            </a:avLst>
          </a:prstGeom>
          <a:noFill/>
          <a:ln w="9525" cap="flat" cmpd="sng" algn="ctr">
            <a:solidFill>
              <a:schemeClr val="accent6"/>
            </a:solidFill>
            <a:prstDash val="solid"/>
            <a:tailEnd type="arrow"/>
          </a:ln>
          <a:effectLst/>
        </p:spPr>
      </p:cxnSp>
      <p:sp>
        <p:nvSpPr>
          <p:cNvPr id="12" name="TextBox 11"/>
          <p:cNvSpPr txBox="1"/>
          <p:nvPr/>
        </p:nvSpPr>
        <p:spPr>
          <a:xfrm>
            <a:off x="5378432" y="2082687"/>
            <a:ext cx="1512167" cy="646331"/>
          </a:xfrm>
          <a:prstGeom prst="rect">
            <a:avLst/>
          </a:prstGeom>
          <a:noFill/>
          <a:ln>
            <a:solidFill>
              <a:schemeClr val="accent1"/>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accent6"/>
                </a:solidFill>
                <a:effectLst/>
                <a:uLnTx/>
                <a:uFillTx/>
              </a:rPr>
              <a:t>Redelivery </a:t>
            </a:r>
            <a:r>
              <a:rPr kumimoji="0" lang="ru-RU" sz="1800" b="0" i="0" u="none" strike="noStrike" kern="0" cap="none" spc="0" normalizeH="0" baseline="0" noProof="0" dirty="0" smtClean="0">
                <a:ln>
                  <a:noFill/>
                </a:ln>
                <a:solidFill>
                  <a:schemeClr val="accent6"/>
                </a:solidFill>
                <a:effectLst/>
                <a:uLnTx/>
                <a:uFillTx/>
              </a:rPr>
              <a:t>(</a:t>
            </a:r>
            <a:r>
              <a:rPr kumimoji="0" lang="en-US" sz="1800" b="0" i="0" u="none" strike="noStrike" kern="0" cap="none" spc="0" normalizeH="0" baseline="0" noProof="0" dirty="0" smtClean="0">
                <a:ln>
                  <a:noFill/>
                </a:ln>
                <a:solidFill>
                  <a:schemeClr val="accent6"/>
                </a:solidFill>
                <a:effectLst/>
                <a:uLnTx/>
                <a:uFillTx/>
              </a:rPr>
              <a:t>X attempts</a:t>
            </a:r>
            <a:r>
              <a:rPr kumimoji="0" lang="ru-RU" sz="1800" b="0" i="0" u="none" strike="noStrike" kern="0" cap="none" spc="0" normalizeH="0" baseline="0" noProof="0" dirty="0" smtClean="0">
                <a:ln>
                  <a:noFill/>
                </a:ln>
                <a:solidFill>
                  <a:schemeClr val="accent6"/>
                </a:solidFill>
                <a:effectLst/>
                <a:uLnTx/>
                <a:uFillTx/>
              </a:rPr>
              <a:t>)</a:t>
            </a:r>
            <a:endParaRPr kumimoji="0" lang="ru-RU" sz="1800" b="0" i="0" u="none" strike="noStrike" kern="0" cap="none" spc="0" normalizeH="0" baseline="0" noProof="0" dirty="0">
              <a:ln>
                <a:noFill/>
              </a:ln>
              <a:solidFill>
                <a:schemeClr val="accent6"/>
              </a:solidFill>
              <a:effectLst/>
              <a:uLnTx/>
              <a:uFillTx/>
            </a:endParaRPr>
          </a:p>
        </p:txBody>
      </p:sp>
      <p:sp>
        <p:nvSpPr>
          <p:cNvPr id="13" name="TextBox 12"/>
          <p:cNvSpPr txBox="1"/>
          <p:nvPr/>
        </p:nvSpPr>
        <p:spPr>
          <a:xfrm>
            <a:off x="2908086" y="1387395"/>
            <a:ext cx="651140" cy="369332"/>
          </a:xfrm>
          <a:prstGeom prst="rect">
            <a:avLst/>
          </a:prstGeom>
          <a:noFill/>
        </p:spPr>
        <p:txBody>
          <a:bodyPr wrap="none" rtlCol="0">
            <a:spAutoFit/>
          </a:bodyPr>
          <a:lstStyle>
            <a:defPPr>
              <a:defRPr lang="en-US"/>
            </a:defPPr>
            <a:lvl1pPr marR="0" lvl="0" indent="0" defTabSz="914400" fontAlgn="auto">
              <a:lnSpc>
                <a:spcPct val="100000"/>
              </a:lnSpc>
              <a:spcBef>
                <a:spcPts val="0"/>
              </a:spcBef>
              <a:spcAft>
                <a:spcPts val="0"/>
              </a:spcAft>
              <a:buClrTx/>
              <a:buSzTx/>
              <a:buFontTx/>
              <a:buNone/>
              <a:tabLst/>
              <a:defRPr kumimoji="0" sz="1800" b="0" i="0" u="none" strike="noStrike" kern="0" cap="none" spc="0" normalizeH="0" baseline="0">
                <a:ln>
                  <a:noFill/>
                </a:ln>
                <a:solidFill>
                  <a:schemeClr val="accent6"/>
                </a:solidFill>
                <a:effectLst/>
                <a:uLnTx/>
                <a:uFillTx/>
              </a:defRPr>
            </a:lvl1pPr>
          </a:lstStyle>
          <a:p>
            <a:r>
              <a:rPr lang="en-US" dirty="0">
                <a:solidFill>
                  <a:schemeClr val="tx1"/>
                </a:solidFill>
              </a:rPr>
              <a:t>read</a:t>
            </a:r>
            <a:endParaRPr lang="ru-RU" dirty="0">
              <a:solidFill>
                <a:schemeClr val="tx1"/>
              </a:solidFill>
            </a:endParaRPr>
          </a:p>
        </p:txBody>
      </p:sp>
      <p:sp>
        <p:nvSpPr>
          <p:cNvPr id="14" name="Прямоугольник 13"/>
          <p:cNvSpPr/>
          <p:nvPr/>
        </p:nvSpPr>
        <p:spPr>
          <a:xfrm>
            <a:off x="849284" y="875184"/>
            <a:ext cx="1687583" cy="648072"/>
          </a:xfrm>
          <a:prstGeom prst="rect">
            <a:avLst/>
          </a:prstGeom>
          <a:solidFill>
            <a:srgbClr val="4F81BD">
              <a:alpha val="49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Broker</a:t>
            </a:r>
            <a:endParaRPr kumimoji="0" lang="ru-RU" sz="1800" b="0" i="0" u="none" strike="noStrike" kern="0" cap="none" spc="0" normalizeH="0" baseline="0" noProof="0" dirty="0" smtClean="0">
              <a:ln>
                <a:noFill/>
              </a:ln>
              <a:solidFill>
                <a:sysClr val="window" lastClr="FFFFFF"/>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sysClr val="window" lastClr="FFFFFF"/>
                </a:solidFill>
                <a:effectLst/>
                <a:uLnTx/>
                <a:uFillTx/>
                <a:latin typeface="Calibri"/>
                <a:ea typeface="+mn-ea"/>
                <a:cs typeface="+mn-cs"/>
              </a:rPr>
              <a:t>ActiveMQ</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5" name="Блок-схема: магнитный диск 14"/>
          <p:cNvSpPr/>
          <p:nvPr/>
        </p:nvSpPr>
        <p:spPr>
          <a:xfrm>
            <a:off x="1124621" y="2782878"/>
            <a:ext cx="1080120" cy="792088"/>
          </a:xfrm>
          <a:prstGeom prst="flowChartMagneticDisk">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DLQ</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16" name="Прямая со стрелкой 15"/>
          <p:cNvCxnSpPr>
            <a:stCxn id="9" idx="2"/>
            <a:endCxn id="15" idx="4"/>
          </p:cNvCxnSpPr>
          <p:nvPr/>
        </p:nvCxnSpPr>
        <p:spPr>
          <a:xfrm flipH="1">
            <a:off x="2204741" y="1891185"/>
            <a:ext cx="3140766" cy="1287737"/>
          </a:xfrm>
          <a:prstGeom prst="straightConnector1">
            <a:avLst/>
          </a:prstGeom>
          <a:noFill/>
          <a:ln w="9525" cap="flat" cmpd="sng" algn="ctr">
            <a:solidFill>
              <a:schemeClr val="accent1"/>
            </a:solidFill>
            <a:prstDash val="solid"/>
            <a:tailEnd type="arrow"/>
          </a:ln>
          <a:effectLst/>
        </p:spPr>
      </p:cxnSp>
      <p:sp>
        <p:nvSpPr>
          <p:cNvPr id="17" name="TextBox 16"/>
          <p:cNvSpPr txBox="1"/>
          <p:nvPr/>
        </p:nvSpPr>
        <p:spPr>
          <a:xfrm>
            <a:off x="2815898" y="2393503"/>
            <a:ext cx="740908" cy="369332"/>
          </a:xfrm>
          <a:prstGeom prst="rect">
            <a:avLst/>
          </a:prstGeom>
          <a:noFill/>
          <a:ln>
            <a:solidFill>
              <a:schemeClr val="accent1"/>
            </a:solid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move</a:t>
            </a:r>
            <a:endParaRPr kumimoji="0" lang="ru-RU" sz="1800" b="0" i="0" u="none" strike="noStrike" kern="0" cap="none" spc="0" normalizeH="0" baseline="0" noProof="0" dirty="0">
              <a:ln>
                <a:noFill/>
              </a:ln>
              <a:solidFill>
                <a:schemeClr val="bg1">
                  <a:lumMod val="65000"/>
                </a:schemeClr>
              </a:solidFill>
              <a:effectLst/>
              <a:uLnTx/>
              <a:uFillTx/>
            </a:endParaRPr>
          </a:p>
        </p:txBody>
      </p:sp>
      <p:grpSp>
        <p:nvGrpSpPr>
          <p:cNvPr id="18" name="Группа 17"/>
          <p:cNvGrpSpPr/>
          <p:nvPr/>
        </p:nvGrpSpPr>
        <p:grpSpPr>
          <a:xfrm>
            <a:off x="5023015" y="3197519"/>
            <a:ext cx="558062" cy="1142836"/>
            <a:chOff x="4427984" y="3942348"/>
            <a:chExt cx="792088" cy="1718900"/>
          </a:xfrm>
        </p:grpSpPr>
        <p:cxnSp>
          <p:nvCxnSpPr>
            <p:cNvPr id="19" name="Прямая соединительная линия 18"/>
            <p:cNvCxnSpPr/>
            <p:nvPr/>
          </p:nvCxnSpPr>
          <p:spPr>
            <a:xfrm>
              <a:off x="4427984" y="4653136"/>
              <a:ext cx="792088" cy="0"/>
            </a:xfrm>
            <a:prstGeom prst="line">
              <a:avLst/>
            </a:prstGeom>
            <a:noFill/>
            <a:ln w="9525" cap="flat" cmpd="sng" algn="ctr">
              <a:solidFill>
                <a:schemeClr val="accent1"/>
              </a:solidFill>
              <a:prstDash val="solid"/>
            </a:ln>
            <a:effectLst/>
          </p:spPr>
        </p:cxnSp>
        <p:cxnSp>
          <p:nvCxnSpPr>
            <p:cNvPr id="20" name="Прямая соединительная линия 19"/>
            <p:cNvCxnSpPr/>
            <p:nvPr/>
          </p:nvCxnSpPr>
          <p:spPr>
            <a:xfrm>
              <a:off x="4824028" y="4365104"/>
              <a:ext cx="0" cy="936104"/>
            </a:xfrm>
            <a:prstGeom prst="line">
              <a:avLst/>
            </a:prstGeom>
            <a:noFill/>
            <a:ln w="9525" cap="flat" cmpd="sng" algn="ctr">
              <a:solidFill>
                <a:schemeClr val="accent1"/>
              </a:solidFill>
              <a:prstDash val="solid"/>
            </a:ln>
            <a:effectLst/>
          </p:spPr>
        </p:cxnSp>
        <p:cxnSp>
          <p:nvCxnSpPr>
            <p:cNvPr id="21" name="Прямая соединительная линия 20"/>
            <p:cNvCxnSpPr/>
            <p:nvPr/>
          </p:nvCxnSpPr>
          <p:spPr>
            <a:xfrm flipH="1">
              <a:off x="4499992" y="5301208"/>
              <a:ext cx="324036" cy="360040"/>
            </a:xfrm>
            <a:prstGeom prst="line">
              <a:avLst/>
            </a:prstGeom>
            <a:noFill/>
            <a:ln w="9525" cap="flat" cmpd="sng" algn="ctr">
              <a:solidFill>
                <a:schemeClr val="accent1"/>
              </a:solidFill>
              <a:prstDash val="solid"/>
            </a:ln>
            <a:effectLst/>
          </p:spPr>
        </p:cxnSp>
        <p:cxnSp>
          <p:nvCxnSpPr>
            <p:cNvPr id="22" name="Прямая соединительная линия 21"/>
            <p:cNvCxnSpPr/>
            <p:nvPr/>
          </p:nvCxnSpPr>
          <p:spPr>
            <a:xfrm>
              <a:off x="4824028" y="5301208"/>
              <a:ext cx="396044" cy="360040"/>
            </a:xfrm>
            <a:prstGeom prst="line">
              <a:avLst/>
            </a:prstGeom>
            <a:noFill/>
            <a:ln w="9525" cap="flat" cmpd="sng" algn="ctr">
              <a:solidFill>
                <a:schemeClr val="accent1"/>
              </a:solidFill>
              <a:prstDash val="solid"/>
            </a:ln>
            <a:effectLst/>
          </p:spPr>
        </p:cxnSp>
        <p:sp>
          <p:nvSpPr>
            <p:cNvPr id="23" name="Овал 22"/>
            <p:cNvSpPr/>
            <p:nvPr/>
          </p:nvSpPr>
          <p:spPr>
            <a:xfrm>
              <a:off x="4614760" y="3942348"/>
              <a:ext cx="407290" cy="422756"/>
            </a:xfrm>
            <a:prstGeom prst="ellipse">
              <a:avLst/>
            </a:prstGeom>
            <a:noFill/>
            <a:ln w="12700"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schemeClr val="bg1">
                    <a:lumMod val="65000"/>
                  </a:schemeClr>
                </a:solidFill>
                <a:effectLst/>
                <a:uLnTx/>
                <a:uFillTx/>
                <a:latin typeface="Calibri"/>
                <a:ea typeface="+mn-ea"/>
                <a:cs typeface="+mn-cs"/>
              </a:endParaRPr>
            </a:p>
          </p:txBody>
        </p:sp>
      </p:grpSp>
      <p:sp>
        <p:nvSpPr>
          <p:cNvPr id="24" name="TextBox 23"/>
          <p:cNvSpPr txBox="1"/>
          <p:nvPr/>
        </p:nvSpPr>
        <p:spPr>
          <a:xfrm>
            <a:off x="4668231" y="4367068"/>
            <a:ext cx="1584088" cy="369332"/>
          </a:xfrm>
          <a:prstGeom prst="rect">
            <a:avLst/>
          </a:prstGeom>
          <a:noFill/>
          <a:ln>
            <a:solidFill>
              <a:schemeClr val="accent1"/>
            </a:solidFill>
          </a:ln>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Support team</a:t>
            </a:r>
            <a:endParaRPr kumimoji="0" lang="ru-RU" sz="1800" b="0" i="0" u="none" strike="noStrike" kern="0" cap="none" spc="0" normalizeH="0" baseline="0" noProof="0" dirty="0">
              <a:ln>
                <a:noFill/>
              </a:ln>
              <a:solidFill>
                <a:schemeClr val="bg1">
                  <a:lumMod val="65000"/>
                </a:schemeClr>
              </a:solidFill>
              <a:effectLst/>
              <a:uLnTx/>
              <a:uFillTx/>
            </a:endParaRPr>
          </a:p>
        </p:txBody>
      </p:sp>
      <p:cxnSp>
        <p:nvCxnSpPr>
          <p:cNvPr id="25" name="Скругленная соединительная линия 24"/>
          <p:cNvCxnSpPr>
            <a:stCxn id="15" idx="3"/>
          </p:cNvCxnSpPr>
          <p:nvPr/>
        </p:nvCxnSpPr>
        <p:spPr>
          <a:xfrm rot="16200000" flipH="1">
            <a:off x="3307993" y="1931654"/>
            <a:ext cx="203304" cy="3489928"/>
          </a:xfrm>
          <a:prstGeom prst="curvedConnector2">
            <a:avLst/>
          </a:prstGeom>
          <a:noFill/>
          <a:ln w="9525" cap="flat" cmpd="sng" algn="ctr">
            <a:solidFill>
              <a:schemeClr val="accent1"/>
            </a:solidFill>
            <a:prstDash val="solid"/>
            <a:tailEnd type="arrow"/>
          </a:ln>
          <a:effectLst/>
        </p:spPr>
      </p:cxnSp>
      <p:sp>
        <p:nvSpPr>
          <p:cNvPr id="26" name="TextBox 25"/>
          <p:cNvSpPr txBox="1"/>
          <p:nvPr/>
        </p:nvSpPr>
        <p:spPr>
          <a:xfrm>
            <a:off x="3725239" y="3293929"/>
            <a:ext cx="662361" cy="369332"/>
          </a:xfrm>
          <a:prstGeom prst="rect">
            <a:avLst/>
          </a:prstGeom>
          <a:noFill/>
          <a:ln>
            <a:solidFill>
              <a:schemeClr val="accent1"/>
            </a:solid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view</a:t>
            </a:r>
            <a:endParaRPr kumimoji="0" lang="ru-RU" sz="1800" b="0" i="0" u="none" strike="noStrike" kern="0" cap="none" spc="0" normalizeH="0" baseline="0" noProof="0" dirty="0">
              <a:ln>
                <a:noFill/>
              </a:ln>
              <a:solidFill>
                <a:schemeClr val="bg1">
                  <a:lumMod val="65000"/>
                </a:schemeClr>
              </a:solidFill>
              <a:effectLst/>
              <a:uLnTx/>
              <a:uFillTx/>
            </a:endParaRPr>
          </a:p>
        </p:txBody>
      </p:sp>
      <p:cxnSp>
        <p:nvCxnSpPr>
          <p:cNvPr id="27" name="Скругленная соединительная линия 26"/>
          <p:cNvCxnSpPr>
            <a:endCxn id="8" idx="2"/>
          </p:cNvCxnSpPr>
          <p:nvPr/>
        </p:nvCxnSpPr>
        <p:spPr>
          <a:xfrm rot="10800000">
            <a:off x="1128317" y="2063317"/>
            <a:ext cx="3945431" cy="2277039"/>
          </a:xfrm>
          <a:prstGeom prst="curvedConnector3">
            <a:avLst>
              <a:gd name="adj1" fmla="val 105794"/>
            </a:avLst>
          </a:prstGeom>
          <a:noFill/>
          <a:ln w="9525" cap="flat" cmpd="sng" algn="ctr">
            <a:solidFill>
              <a:schemeClr val="accent1"/>
            </a:solidFill>
            <a:prstDash val="solid"/>
            <a:tailEnd type="arrow"/>
          </a:ln>
          <a:effectLst/>
        </p:spPr>
      </p:cxnSp>
      <p:sp>
        <p:nvSpPr>
          <p:cNvPr id="28" name="TextBox 27"/>
          <p:cNvSpPr txBox="1"/>
          <p:nvPr/>
        </p:nvSpPr>
        <p:spPr>
          <a:xfrm>
            <a:off x="2818520" y="4388130"/>
            <a:ext cx="450764" cy="369332"/>
          </a:xfrm>
          <a:prstGeom prst="rect">
            <a:avLst/>
          </a:prstGeom>
          <a:noFill/>
          <a:ln>
            <a:solidFill>
              <a:schemeClr val="accent1"/>
            </a:solid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fix</a:t>
            </a:r>
            <a:endParaRPr kumimoji="0" lang="ru-RU" sz="1800" b="0" i="0" u="none" strike="noStrike" kern="0" cap="none" spc="0" normalizeH="0" baseline="0" noProof="0" dirty="0">
              <a:ln>
                <a:noFill/>
              </a:ln>
              <a:solidFill>
                <a:schemeClr val="bg1">
                  <a:lumMod val="65000"/>
                </a:schemeClr>
              </a:solidFill>
              <a:effectLst/>
              <a:uLnTx/>
              <a:uFillTx/>
            </a:endParaRPr>
          </a:p>
        </p:txBody>
      </p:sp>
      <p:cxnSp>
        <p:nvCxnSpPr>
          <p:cNvPr id="29" name="Прямая со стрелкой 28"/>
          <p:cNvCxnSpPr>
            <a:endCxn id="8" idx="2"/>
          </p:cNvCxnSpPr>
          <p:nvPr/>
        </p:nvCxnSpPr>
        <p:spPr>
          <a:xfrm>
            <a:off x="254000" y="2036604"/>
            <a:ext cx="874316" cy="26712"/>
          </a:xfrm>
          <a:prstGeom prst="straightConnector1">
            <a:avLst/>
          </a:prstGeom>
          <a:noFill/>
          <a:ln w="9525" cap="flat" cmpd="sng" algn="ctr">
            <a:solidFill>
              <a:schemeClr val="tx1"/>
            </a:solidFill>
            <a:prstDash val="solid"/>
            <a:tailEnd type="arrow"/>
          </a:ln>
          <a:effectLst/>
        </p:spPr>
      </p:cxnSp>
      <p:sp>
        <p:nvSpPr>
          <p:cNvPr id="30" name="TextBox 29"/>
          <p:cNvSpPr txBox="1"/>
          <p:nvPr/>
        </p:nvSpPr>
        <p:spPr>
          <a:xfrm>
            <a:off x="-41323" y="1676270"/>
            <a:ext cx="966931"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rPr>
              <a:t>request</a:t>
            </a:r>
            <a:endParaRPr kumimoji="0" lang="ru-RU" sz="1800" b="0" i="0" u="none" strike="noStrike" kern="0" cap="none" spc="0" normalizeH="0" baseline="0" noProof="0" dirty="0">
              <a:ln>
                <a:noFill/>
              </a:ln>
              <a:effectLst/>
              <a:uLnTx/>
              <a:uFillTx/>
            </a:endParaRPr>
          </a:p>
        </p:txBody>
      </p:sp>
    </p:spTree>
    <p:extLst>
      <p:ext uri="{BB962C8B-B14F-4D97-AF65-F5344CB8AC3E}">
        <p14:creationId xmlns:p14="http://schemas.microsoft.com/office/powerpoint/2010/main" val="23196662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Redelivery and DLQ</a:t>
            </a:r>
            <a:endParaRPr lang="en-US" dirty="0"/>
          </a:p>
        </p:txBody>
      </p:sp>
      <p:sp>
        <p:nvSpPr>
          <p:cNvPr id="7" name="Прямоугольник 6"/>
          <p:cNvSpPr/>
          <p:nvPr/>
        </p:nvSpPr>
        <p:spPr>
          <a:xfrm>
            <a:off x="849285" y="875184"/>
            <a:ext cx="1687582" cy="3600400"/>
          </a:xfrm>
          <a:prstGeom prst="rect">
            <a:avLst/>
          </a:prstGeom>
          <a:solidFill>
            <a:srgbClr val="4F81BD">
              <a:alpha val="49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 name="Блок-схема: магнитный диск 7"/>
          <p:cNvSpPr/>
          <p:nvPr/>
        </p:nvSpPr>
        <p:spPr>
          <a:xfrm>
            <a:off x="1128316" y="1667272"/>
            <a:ext cx="1080120" cy="792088"/>
          </a:xfrm>
          <a:prstGeom prst="flowChartMagneticDisk">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 lastClr="FFFFFF"/>
                </a:solidFill>
                <a:effectLst/>
                <a:uLnTx/>
                <a:uFillTx/>
                <a:latin typeface="Calibri"/>
                <a:ea typeface="+mn-ea"/>
                <a:cs typeface="+mn-cs"/>
              </a:rPr>
              <a:t>Queue1</a:t>
            </a:r>
            <a:endParaRPr kumimoji="0" lang="ru-RU" sz="16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9" name="Прямоугольник 8"/>
          <p:cNvSpPr/>
          <p:nvPr/>
        </p:nvSpPr>
        <p:spPr>
          <a:xfrm>
            <a:off x="4589423" y="1350545"/>
            <a:ext cx="1512168" cy="54064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Consumer</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10" name="Прямая со стрелкой 9"/>
          <p:cNvCxnSpPr>
            <a:stCxn id="8" idx="4"/>
            <a:endCxn id="9" idx="1"/>
          </p:cNvCxnSpPr>
          <p:nvPr/>
        </p:nvCxnSpPr>
        <p:spPr>
          <a:xfrm flipV="1">
            <a:off x="2208436" y="1620865"/>
            <a:ext cx="2380987" cy="442451"/>
          </a:xfrm>
          <a:prstGeom prst="straightConnector1">
            <a:avLst/>
          </a:prstGeom>
          <a:noFill/>
          <a:ln w="9525" cap="flat" cmpd="sng" algn="ctr">
            <a:solidFill>
              <a:schemeClr val="tx1"/>
            </a:solidFill>
            <a:prstDash val="solid"/>
            <a:tailEnd type="arrow"/>
          </a:ln>
          <a:effectLst/>
        </p:spPr>
      </p:cxnSp>
      <p:cxnSp>
        <p:nvCxnSpPr>
          <p:cNvPr id="11" name="Скругленная соединительная линия 10"/>
          <p:cNvCxnSpPr>
            <a:stCxn id="9" idx="3"/>
            <a:endCxn id="9" idx="2"/>
          </p:cNvCxnSpPr>
          <p:nvPr/>
        </p:nvCxnSpPr>
        <p:spPr>
          <a:xfrm flipH="1">
            <a:off x="5345507" y="1620865"/>
            <a:ext cx="756084" cy="270320"/>
          </a:xfrm>
          <a:prstGeom prst="curvedConnector4">
            <a:avLst>
              <a:gd name="adj1" fmla="val -30235"/>
              <a:gd name="adj2" fmla="val 184566"/>
            </a:avLst>
          </a:prstGeom>
          <a:noFill/>
          <a:ln w="9525" cap="flat" cmpd="sng" algn="ctr">
            <a:solidFill>
              <a:schemeClr val="tx1"/>
            </a:solidFill>
            <a:prstDash val="solid"/>
            <a:tailEnd type="arrow"/>
          </a:ln>
          <a:effectLst/>
        </p:spPr>
      </p:cxnSp>
      <p:sp>
        <p:nvSpPr>
          <p:cNvPr id="12" name="TextBox 11"/>
          <p:cNvSpPr txBox="1"/>
          <p:nvPr/>
        </p:nvSpPr>
        <p:spPr>
          <a:xfrm>
            <a:off x="5378432" y="2082687"/>
            <a:ext cx="1512167" cy="646331"/>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rPr>
              <a:t>Redelivery </a:t>
            </a:r>
            <a:r>
              <a:rPr kumimoji="0" lang="ru-RU" sz="1800" b="0" i="0" u="none" strike="noStrike" kern="0" cap="none" spc="0" normalizeH="0" baseline="0" noProof="0" dirty="0" smtClean="0">
                <a:ln>
                  <a:noFill/>
                </a:ln>
                <a:effectLst/>
                <a:uLnTx/>
                <a:uFillTx/>
              </a:rPr>
              <a:t>(</a:t>
            </a:r>
            <a:r>
              <a:rPr kumimoji="0" lang="en-US" sz="1800" b="0" i="0" u="none" strike="noStrike" kern="0" cap="none" spc="0" normalizeH="0" baseline="0" noProof="0" dirty="0" smtClean="0">
                <a:ln>
                  <a:noFill/>
                </a:ln>
                <a:effectLst/>
                <a:uLnTx/>
                <a:uFillTx/>
              </a:rPr>
              <a:t>X attempts</a:t>
            </a:r>
            <a:r>
              <a:rPr kumimoji="0" lang="ru-RU" sz="1800" b="0" i="0" u="none" strike="noStrike" kern="0" cap="none" spc="0" normalizeH="0" baseline="0" noProof="0" dirty="0" smtClean="0">
                <a:ln>
                  <a:noFill/>
                </a:ln>
                <a:effectLst/>
                <a:uLnTx/>
                <a:uFillTx/>
              </a:rPr>
              <a:t>)</a:t>
            </a:r>
            <a:endParaRPr kumimoji="0" lang="ru-RU" sz="1800" b="0" i="0" u="none" strike="noStrike" kern="0" cap="none" spc="0" normalizeH="0" baseline="0" noProof="0" dirty="0">
              <a:ln>
                <a:noFill/>
              </a:ln>
              <a:effectLst/>
              <a:uLnTx/>
              <a:uFillTx/>
            </a:endParaRPr>
          </a:p>
        </p:txBody>
      </p:sp>
      <p:sp>
        <p:nvSpPr>
          <p:cNvPr id="13" name="TextBox 12"/>
          <p:cNvSpPr txBox="1"/>
          <p:nvPr/>
        </p:nvSpPr>
        <p:spPr>
          <a:xfrm>
            <a:off x="2908086" y="1387395"/>
            <a:ext cx="651140" cy="369332"/>
          </a:xfrm>
          <a:prstGeom prst="rect">
            <a:avLst/>
          </a:prstGeom>
          <a:noFill/>
        </p:spPr>
        <p:txBody>
          <a:bodyPr wrap="none" rtlCol="0">
            <a:spAutoFit/>
          </a:bodyPr>
          <a:lstStyle>
            <a:defPPr>
              <a:defRPr lang="en-US"/>
            </a:defPPr>
            <a:lvl1pPr marR="0" lvl="0" indent="0" defTabSz="914400" fontAlgn="auto">
              <a:lnSpc>
                <a:spcPct val="100000"/>
              </a:lnSpc>
              <a:spcBef>
                <a:spcPts val="0"/>
              </a:spcBef>
              <a:spcAft>
                <a:spcPts val="0"/>
              </a:spcAft>
              <a:buClrTx/>
              <a:buSzTx/>
              <a:buFontTx/>
              <a:buNone/>
              <a:tabLst/>
              <a:defRPr kumimoji="0" sz="1800" b="0" i="0" u="none" strike="noStrike" kern="0" cap="none" spc="0" normalizeH="0" baseline="0">
                <a:ln>
                  <a:noFill/>
                </a:ln>
                <a:solidFill>
                  <a:schemeClr val="accent6"/>
                </a:solidFill>
                <a:effectLst/>
                <a:uLnTx/>
                <a:uFillTx/>
              </a:defRPr>
            </a:lvl1pPr>
          </a:lstStyle>
          <a:p>
            <a:r>
              <a:rPr lang="en-US" dirty="0">
                <a:solidFill>
                  <a:schemeClr val="tx1"/>
                </a:solidFill>
              </a:rPr>
              <a:t>read</a:t>
            </a:r>
            <a:endParaRPr lang="ru-RU" dirty="0">
              <a:solidFill>
                <a:schemeClr val="tx1"/>
              </a:solidFill>
            </a:endParaRPr>
          </a:p>
        </p:txBody>
      </p:sp>
      <p:sp>
        <p:nvSpPr>
          <p:cNvPr id="14" name="Прямоугольник 13"/>
          <p:cNvSpPr/>
          <p:nvPr/>
        </p:nvSpPr>
        <p:spPr>
          <a:xfrm>
            <a:off x="849284" y="875184"/>
            <a:ext cx="1687583" cy="648072"/>
          </a:xfrm>
          <a:prstGeom prst="rect">
            <a:avLst/>
          </a:prstGeom>
          <a:solidFill>
            <a:srgbClr val="4F81BD">
              <a:alpha val="49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Broker</a:t>
            </a:r>
            <a:endParaRPr kumimoji="0" lang="ru-RU" sz="1800" b="0" i="0" u="none" strike="noStrike" kern="0" cap="none" spc="0" normalizeH="0" baseline="0" noProof="0" dirty="0" smtClean="0">
              <a:ln>
                <a:noFill/>
              </a:ln>
              <a:solidFill>
                <a:sysClr val="window" lastClr="FFFFFF"/>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sysClr val="window" lastClr="FFFFFF"/>
                </a:solidFill>
                <a:effectLst/>
                <a:uLnTx/>
                <a:uFillTx/>
                <a:latin typeface="Calibri"/>
                <a:ea typeface="+mn-ea"/>
                <a:cs typeface="+mn-cs"/>
              </a:rPr>
              <a:t>ActiveMQ</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5" name="Блок-схема: магнитный диск 14"/>
          <p:cNvSpPr/>
          <p:nvPr/>
        </p:nvSpPr>
        <p:spPr>
          <a:xfrm>
            <a:off x="1124621" y="2782878"/>
            <a:ext cx="1080120" cy="792088"/>
          </a:xfrm>
          <a:prstGeom prst="flowChartMagneticDisk">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DLQ</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16" name="Прямая со стрелкой 15"/>
          <p:cNvCxnSpPr>
            <a:stCxn id="9" idx="2"/>
            <a:endCxn id="15" idx="4"/>
          </p:cNvCxnSpPr>
          <p:nvPr/>
        </p:nvCxnSpPr>
        <p:spPr>
          <a:xfrm flipH="1">
            <a:off x="2204741" y="1891185"/>
            <a:ext cx="3140766" cy="1287737"/>
          </a:xfrm>
          <a:prstGeom prst="straightConnector1">
            <a:avLst/>
          </a:prstGeom>
          <a:noFill/>
          <a:ln w="9525" cap="flat" cmpd="sng" algn="ctr">
            <a:solidFill>
              <a:schemeClr val="accent6"/>
            </a:solidFill>
            <a:prstDash val="solid"/>
            <a:tailEnd type="arrow"/>
          </a:ln>
          <a:effectLst/>
        </p:spPr>
      </p:cxnSp>
      <p:sp>
        <p:nvSpPr>
          <p:cNvPr id="17" name="TextBox 16"/>
          <p:cNvSpPr txBox="1"/>
          <p:nvPr/>
        </p:nvSpPr>
        <p:spPr>
          <a:xfrm>
            <a:off x="2815898" y="2393503"/>
            <a:ext cx="740908" cy="369332"/>
          </a:xfrm>
          <a:prstGeom prst="rect">
            <a:avLst/>
          </a:prstGeom>
          <a:noFill/>
          <a:ln>
            <a:no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accent6"/>
                </a:solidFill>
                <a:effectLst/>
                <a:uLnTx/>
                <a:uFillTx/>
              </a:rPr>
              <a:t>move</a:t>
            </a:r>
            <a:endParaRPr kumimoji="0" lang="ru-RU" sz="1800" b="0" i="0" u="none" strike="noStrike" kern="0" cap="none" spc="0" normalizeH="0" baseline="0" noProof="0" dirty="0">
              <a:ln>
                <a:noFill/>
              </a:ln>
              <a:solidFill>
                <a:schemeClr val="accent6"/>
              </a:solidFill>
              <a:effectLst/>
              <a:uLnTx/>
              <a:uFillTx/>
            </a:endParaRPr>
          </a:p>
        </p:txBody>
      </p:sp>
      <p:grpSp>
        <p:nvGrpSpPr>
          <p:cNvPr id="18" name="Группа 17"/>
          <p:cNvGrpSpPr/>
          <p:nvPr/>
        </p:nvGrpSpPr>
        <p:grpSpPr>
          <a:xfrm>
            <a:off x="5023015" y="3197519"/>
            <a:ext cx="558062" cy="1142836"/>
            <a:chOff x="4427984" y="3942348"/>
            <a:chExt cx="792088" cy="1718900"/>
          </a:xfrm>
        </p:grpSpPr>
        <p:cxnSp>
          <p:nvCxnSpPr>
            <p:cNvPr id="19" name="Прямая соединительная линия 18"/>
            <p:cNvCxnSpPr/>
            <p:nvPr/>
          </p:nvCxnSpPr>
          <p:spPr>
            <a:xfrm>
              <a:off x="4427984" y="4653136"/>
              <a:ext cx="792088" cy="0"/>
            </a:xfrm>
            <a:prstGeom prst="line">
              <a:avLst/>
            </a:prstGeom>
            <a:noFill/>
            <a:ln w="9525" cap="flat" cmpd="sng" algn="ctr">
              <a:solidFill>
                <a:schemeClr val="accent1"/>
              </a:solidFill>
              <a:prstDash val="solid"/>
            </a:ln>
            <a:effectLst/>
          </p:spPr>
        </p:cxnSp>
        <p:cxnSp>
          <p:nvCxnSpPr>
            <p:cNvPr id="20" name="Прямая соединительная линия 19"/>
            <p:cNvCxnSpPr/>
            <p:nvPr/>
          </p:nvCxnSpPr>
          <p:spPr>
            <a:xfrm>
              <a:off x="4824028" y="4365104"/>
              <a:ext cx="0" cy="936104"/>
            </a:xfrm>
            <a:prstGeom prst="line">
              <a:avLst/>
            </a:prstGeom>
            <a:noFill/>
            <a:ln w="9525" cap="flat" cmpd="sng" algn="ctr">
              <a:solidFill>
                <a:schemeClr val="accent1"/>
              </a:solidFill>
              <a:prstDash val="solid"/>
            </a:ln>
            <a:effectLst/>
          </p:spPr>
        </p:cxnSp>
        <p:cxnSp>
          <p:nvCxnSpPr>
            <p:cNvPr id="21" name="Прямая соединительная линия 20"/>
            <p:cNvCxnSpPr/>
            <p:nvPr/>
          </p:nvCxnSpPr>
          <p:spPr>
            <a:xfrm flipH="1">
              <a:off x="4499992" y="5301208"/>
              <a:ext cx="324036" cy="360040"/>
            </a:xfrm>
            <a:prstGeom prst="line">
              <a:avLst/>
            </a:prstGeom>
            <a:noFill/>
            <a:ln w="9525" cap="flat" cmpd="sng" algn="ctr">
              <a:solidFill>
                <a:schemeClr val="accent1"/>
              </a:solidFill>
              <a:prstDash val="solid"/>
            </a:ln>
            <a:effectLst/>
          </p:spPr>
        </p:cxnSp>
        <p:cxnSp>
          <p:nvCxnSpPr>
            <p:cNvPr id="22" name="Прямая соединительная линия 21"/>
            <p:cNvCxnSpPr/>
            <p:nvPr/>
          </p:nvCxnSpPr>
          <p:spPr>
            <a:xfrm>
              <a:off x="4824028" y="5301208"/>
              <a:ext cx="396044" cy="360040"/>
            </a:xfrm>
            <a:prstGeom prst="line">
              <a:avLst/>
            </a:prstGeom>
            <a:noFill/>
            <a:ln w="9525" cap="flat" cmpd="sng" algn="ctr">
              <a:solidFill>
                <a:schemeClr val="accent1"/>
              </a:solidFill>
              <a:prstDash val="solid"/>
            </a:ln>
            <a:effectLst/>
          </p:spPr>
        </p:cxnSp>
        <p:sp>
          <p:nvSpPr>
            <p:cNvPr id="23" name="Овал 22"/>
            <p:cNvSpPr/>
            <p:nvPr/>
          </p:nvSpPr>
          <p:spPr>
            <a:xfrm>
              <a:off x="4614760" y="3942348"/>
              <a:ext cx="407290" cy="422756"/>
            </a:xfrm>
            <a:prstGeom prst="ellipse">
              <a:avLst/>
            </a:prstGeom>
            <a:noFill/>
            <a:ln w="12700"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schemeClr val="bg1">
                    <a:lumMod val="65000"/>
                  </a:schemeClr>
                </a:solidFill>
                <a:effectLst/>
                <a:uLnTx/>
                <a:uFillTx/>
                <a:latin typeface="Calibri"/>
                <a:ea typeface="+mn-ea"/>
                <a:cs typeface="+mn-cs"/>
              </a:endParaRPr>
            </a:p>
          </p:txBody>
        </p:sp>
      </p:grpSp>
      <p:sp>
        <p:nvSpPr>
          <p:cNvPr id="24" name="TextBox 23"/>
          <p:cNvSpPr txBox="1"/>
          <p:nvPr/>
        </p:nvSpPr>
        <p:spPr>
          <a:xfrm>
            <a:off x="4668231" y="4367068"/>
            <a:ext cx="1584088" cy="369332"/>
          </a:xfrm>
          <a:prstGeom prst="rect">
            <a:avLst/>
          </a:prstGeom>
          <a:noFill/>
          <a:ln>
            <a:solidFill>
              <a:schemeClr val="accent1"/>
            </a:solidFill>
          </a:ln>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Support team</a:t>
            </a:r>
            <a:endParaRPr kumimoji="0" lang="ru-RU" sz="1800" b="0" i="0" u="none" strike="noStrike" kern="0" cap="none" spc="0" normalizeH="0" baseline="0" noProof="0" dirty="0">
              <a:ln>
                <a:noFill/>
              </a:ln>
              <a:solidFill>
                <a:schemeClr val="bg1">
                  <a:lumMod val="65000"/>
                </a:schemeClr>
              </a:solidFill>
              <a:effectLst/>
              <a:uLnTx/>
              <a:uFillTx/>
            </a:endParaRPr>
          </a:p>
        </p:txBody>
      </p:sp>
      <p:cxnSp>
        <p:nvCxnSpPr>
          <p:cNvPr id="25" name="Скругленная соединительная линия 24"/>
          <p:cNvCxnSpPr>
            <a:stCxn id="15" idx="3"/>
          </p:cNvCxnSpPr>
          <p:nvPr/>
        </p:nvCxnSpPr>
        <p:spPr>
          <a:xfrm rot="16200000" flipH="1">
            <a:off x="3307993" y="1931654"/>
            <a:ext cx="203304" cy="3489928"/>
          </a:xfrm>
          <a:prstGeom prst="curvedConnector2">
            <a:avLst/>
          </a:prstGeom>
          <a:noFill/>
          <a:ln w="9525" cap="flat" cmpd="sng" algn="ctr">
            <a:solidFill>
              <a:schemeClr val="accent1"/>
            </a:solidFill>
            <a:prstDash val="solid"/>
            <a:tailEnd type="arrow"/>
          </a:ln>
          <a:effectLst/>
        </p:spPr>
      </p:cxnSp>
      <p:sp>
        <p:nvSpPr>
          <p:cNvPr id="26" name="TextBox 25"/>
          <p:cNvSpPr txBox="1"/>
          <p:nvPr/>
        </p:nvSpPr>
        <p:spPr>
          <a:xfrm>
            <a:off x="3725239" y="3293929"/>
            <a:ext cx="662361" cy="369332"/>
          </a:xfrm>
          <a:prstGeom prst="rect">
            <a:avLst/>
          </a:prstGeom>
          <a:noFill/>
          <a:ln>
            <a:solidFill>
              <a:schemeClr val="accent1"/>
            </a:solid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view</a:t>
            </a:r>
            <a:endParaRPr kumimoji="0" lang="ru-RU" sz="1800" b="0" i="0" u="none" strike="noStrike" kern="0" cap="none" spc="0" normalizeH="0" baseline="0" noProof="0" dirty="0">
              <a:ln>
                <a:noFill/>
              </a:ln>
              <a:solidFill>
                <a:schemeClr val="bg1">
                  <a:lumMod val="65000"/>
                </a:schemeClr>
              </a:solidFill>
              <a:effectLst/>
              <a:uLnTx/>
              <a:uFillTx/>
            </a:endParaRPr>
          </a:p>
        </p:txBody>
      </p:sp>
      <p:cxnSp>
        <p:nvCxnSpPr>
          <p:cNvPr id="27" name="Скругленная соединительная линия 26"/>
          <p:cNvCxnSpPr>
            <a:endCxn id="8" idx="2"/>
          </p:cNvCxnSpPr>
          <p:nvPr/>
        </p:nvCxnSpPr>
        <p:spPr>
          <a:xfrm rot="10800000">
            <a:off x="1128317" y="2063317"/>
            <a:ext cx="3945431" cy="2277039"/>
          </a:xfrm>
          <a:prstGeom prst="curvedConnector3">
            <a:avLst>
              <a:gd name="adj1" fmla="val 105794"/>
            </a:avLst>
          </a:prstGeom>
          <a:noFill/>
          <a:ln w="9525" cap="flat" cmpd="sng" algn="ctr">
            <a:solidFill>
              <a:schemeClr val="accent1"/>
            </a:solidFill>
            <a:prstDash val="solid"/>
            <a:tailEnd type="arrow"/>
          </a:ln>
          <a:effectLst/>
        </p:spPr>
      </p:cxnSp>
      <p:sp>
        <p:nvSpPr>
          <p:cNvPr id="28" name="TextBox 27"/>
          <p:cNvSpPr txBox="1"/>
          <p:nvPr/>
        </p:nvSpPr>
        <p:spPr>
          <a:xfrm>
            <a:off x="2818520" y="4388130"/>
            <a:ext cx="450764" cy="369332"/>
          </a:xfrm>
          <a:prstGeom prst="rect">
            <a:avLst/>
          </a:prstGeom>
          <a:noFill/>
          <a:ln>
            <a:solidFill>
              <a:schemeClr val="accent1"/>
            </a:solid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fix</a:t>
            </a:r>
            <a:endParaRPr kumimoji="0" lang="ru-RU" sz="1800" b="0" i="0" u="none" strike="noStrike" kern="0" cap="none" spc="0" normalizeH="0" baseline="0" noProof="0" dirty="0">
              <a:ln>
                <a:noFill/>
              </a:ln>
              <a:solidFill>
                <a:schemeClr val="bg1">
                  <a:lumMod val="65000"/>
                </a:schemeClr>
              </a:solidFill>
              <a:effectLst/>
              <a:uLnTx/>
              <a:uFillTx/>
            </a:endParaRPr>
          </a:p>
        </p:txBody>
      </p:sp>
      <p:cxnSp>
        <p:nvCxnSpPr>
          <p:cNvPr id="29" name="Прямая со стрелкой 28"/>
          <p:cNvCxnSpPr>
            <a:endCxn id="8" idx="2"/>
          </p:cNvCxnSpPr>
          <p:nvPr/>
        </p:nvCxnSpPr>
        <p:spPr>
          <a:xfrm>
            <a:off x="254000" y="2036604"/>
            <a:ext cx="874316" cy="26712"/>
          </a:xfrm>
          <a:prstGeom prst="straightConnector1">
            <a:avLst/>
          </a:prstGeom>
          <a:noFill/>
          <a:ln w="9525" cap="flat" cmpd="sng" algn="ctr">
            <a:solidFill>
              <a:schemeClr val="tx1"/>
            </a:solidFill>
            <a:prstDash val="solid"/>
            <a:tailEnd type="arrow"/>
          </a:ln>
          <a:effectLst/>
        </p:spPr>
      </p:cxnSp>
      <p:sp>
        <p:nvSpPr>
          <p:cNvPr id="30" name="TextBox 29"/>
          <p:cNvSpPr txBox="1"/>
          <p:nvPr/>
        </p:nvSpPr>
        <p:spPr>
          <a:xfrm>
            <a:off x="-41323" y="1676270"/>
            <a:ext cx="966931"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rPr>
              <a:t>request</a:t>
            </a:r>
            <a:endParaRPr kumimoji="0" lang="ru-RU" sz="1800" b="0" i="0" u="none" strike="noStrike" kern="0" cap="none" spc="0" normalizeH="0" baseline="0" noProof="0" dirty="0">
              <a:ln>
                <a:noFill/>
              </a:ln>
              <a:effectLst/>
              <a:uLnTx/>
              <a:uFillTx/>
            </a:endParaRPr>
          </a:p>
        </p:txBody>
      </p:sp>
    </p:spTree>
    <p:extLst>
      <p:ext uri="{BB962C8B-B14F-4D97-AF65-F5344CB8AC3E}">
        <p14:creationId xmlns:p14="http://schemas.microsoft.com/office/powerpoint/2010/main" val="42393339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Redelivery and DLQ</a:t>
            </a:r>
            <a:endParaRPr lang="en-US" dirty="0"/>
          </a:p>
        </p:txBody>
      </p:sp>
      <p:sp>
        <p:nvSpPr>
          <p:cNvPr id="7" name="Прямоугольник 6"/>
          <p:cNvSpPr/>
          <p:nvPr/>
        </p:nvSpPr>
        <p:spPr>
          <a:xfrm>
            <a:off x="849285" y="875184"/>
            <a:ext cx="1687582" cy="3600400"/>
          </a:xfrm>
          <a:prstGeom prst="rect">
            <a:avLst/>
          </a:prstGeom>
          <a:solidFill>
            <a:srgbClr val="4F81BD">
              <a:alpha val="49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 name="Блок-схема: магнитный диск 7"/>
          <p:cNvSpPr/>
          <p:nvPr/>
        </p:nvSpPr>
        <p:spPr>
          <a:xfrm>
            <a:off x="1128316" y="1667272"/>
            <a:ext cx="1080120" cy="792088"/>
          </a:xfrm>
          <a:prstGeom prst="flowChartMagneticDisk">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 lastClr="FFFFFF"/>
                </a:solidFill>
                <a:effectLst/>
                <a:uLnTx/>
                <a:uFillTx/>
                <a:latin typeface="Calibri"/>
                <a:ea typeface="+mn-ea"/>
                <a:cs typeface="+mn-cs"/>
              </a:rPr>
              <a:t>Queue1</a:t>
            </a:r>
            <a:endParaRPr kumimoji="0" lang="ru-RU" sz="16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9" name="Прямоугольник 8"/>
          <p:cNvSpPr/>
          <p:nvPr/>
        </p:nvSpPr>
        <p:spPr>
          <a:xfrm>
            <a:off x="4589423" y="1350545"/>
            <a:ext cx="1512168" cy="54064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Consumer</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10" name="Прямая со стрелкой 9"/>
          <p:cNvCxnSpPr>
            <a:stCxn id="8" idx="4"/>
            <a:endCxn id="9" idx="1"/>
          </p:cNvCxnSpPr>
          <p:nvPr/>
        </p:nvCxnSpPr>
        <p:spPr>
          <a:xfrm flipV="1">
            <a:off x="2208436" y="1620865"/>
            <a:ext cx="2380987" cy="442451"/>
          </a:xfrm>
          <a:prstGeom prst="straightConnector1">
            <a:avLst/>
          </a:prstGeom>
          <a:noFill/>
          <a:ln w="9525" cap="flat" cmpd="sng" algn="ctr">
            <a:solidFill>
              <a:schemeClr val="tx1"/>
            </a:solidFill>
            <a:prstDash val="solid"/>
            <a:tailEnd type="arrow"/>
          </a:ln>
          <a:effectLst/>
        </p:spPr>
      </p:cxnSp>
      <p:cxnSp>
        <p:nvCxnSpPr>
          <p:cNvPr id="11" name="Скругленная соединительная линия 10"/>
          <p:cNvCxnSpPr>
            <a:stCxn id="9" idx="3"/>
            <a:endCxn id="9" idx="2"/>
          </p:cNvCxnSpPr>
          <p:nvPr/>
        </p:nvCxnSpPr>
        <p:spPr>
          <a:xfrm flipH="1">
            <a:off x="5345507" y="1620865"/>
            <a:ext cx="756084" cy="270320"/>
          </a:xfrm>
          <a:prstGeom prst="curvedConnector4">
            <a:avLst>
              <a:gd name="adj1" fmla="val -30235"/>
              <a:gd name="adj2" fmla="val 184566"/>
            </a:avLst>
          </a:prstGeom>
          <a:noFill/>
          <a:ln w="9525" cap="flat" cmpd="sng" algn="ctr">
            <a:solidFill>
              <a:schemeClr val="tx1"/>
            </a:solidFill>
            <a:prstDash val="solid"/>
            <a:tailEnd type="arrow"/>
          </a:ln>
          <a:effectLst/>
        </p:spPr>
      </p:cxnSp>
      <p:sp>
        <p:nvSpPr>
          <p:cNvPr id="12" name="TextBox 11"/>
          <p:cNvSpPr txBox="1"/>
          <p:nvPr/>
        </p:nvSpPr>
        <p:spPr>
          <a:xfrm>
            <a:off x="5378432" y="2082687"/>
            <a:ext cx="1512167" cy="646331"/>
          </a:xfrm>
          <a:prstGeom prst="rect">
            <a:avLst/>
          </a:prstGeom>
          <a:noFill/>
          <a:ln>
            <a:solidFill>
              <a:schemeClr val="accent1"/>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rPr>
              <a:t>Redelivery </a:t>
            </a:r>
            <a:r>
              <a:rPr kumimoji="0" lang="ru-RU" sz="1800" b="0" i="0" u="none" strike="noStrike" kern="0" cap="none" spc="0" normalizeH="0" baseline="0" noProof="0" dirty="0" smtClean="0">
                <a:ln>
                  <a:noFill/>
                </a:ln>
                <a:effectLst/>
                <a:uLnTx/>
                <a:uFillTx/>
              </a:rPr>
              <a:t>(</a:t>
            </a:r>
            <a:r>
              <a:rPr kumimoji="0" lang="en-US" sz="1800" b="0" i="0" u="none" strike="noStrike" kern="0" cap="none" spc="0" normalizeH="0" baseline="0" noProof="0" dirty="0" smtClean="0">
                <a:ln>
                  <a:noFill/>
                </a:ln>
                <a:effectLst/>
                <a:uLnTx/>
                <a:uFillTx/>
              </a:rPr>
              <a:t>X attempts</a:t>
            </a:r>
            <a:r>
              <a:rPr kumimoji="0" lang="ru-RU" sz="1800" b="0" i="0" u="none" strike="noStrike" kern="0" cap="none" spc="0" normalizeH="0" baseline="0" noProof="0" dirty="0" smtClean="0">
                <a:ln>
                  <a:noFill/>
                </a:ln>
                <a:effectLst/>
                <a:uLnTx/>
                <a:uFillTx/>
              </a:rPr>
              <a:t>)</a:t>
            </a:r>
            <a:endParaRPr kumimoji="0" lang="ru-RU" sz="1800" b="0" i="0" u="none" strike="noStrike" kern="0" cap="none" spc="0" normalizeH="0" baseline="0" noProof="0" dirty="0">
              <a:ln>
                <a:noFill/>
              </a:ln>
              <a:effectLst/>
              <a:uLnTx/>
              <a:uFillTx/>
            </a:endParaRPr>
          </a:p>
        </p:txBody>
      </p:sp>
      <p:sp>
        <p:nvSpPr>
          <p:cNvPr id="13" name="TextBox 12"/>
          <p:cNvSpPr txBox="1"/>
          <p:nvPr/>
        </p:nvSpPr>
        <p:spPr>
          <a:xfrm>
            <a:off x="2908086" y="1387395"/>
            <a:ext cx="651140" cy="369332"/>
          </a:xfrm>
          <a:prstGeom prst="rect">
            <a:avLst/>
          </a:prstGeom>
          <a:noFill/>
        </p:spPr>
        <p:txBody>
          <a:bodyPr wrap="none" rtlCol="0">
            <a:spAutoFit/>
          </a:bodyPr>
          <a:lstStyle>
            <a:defPPr>
              <a:defRPr lang="en-US"/>
            </a:defPPr>
            <a:lvl1pPr marR="0" lvl="0" indent="0" defTabSz="914400" fontAlgn="auto">
              <a:lnSpc>
                <a:spcPct val="100000"/>
              </a:lnSpc>
              <a:spcBef>
                <a:spcPts val="0"/>
              </a:spcBef>
              <a:spcAft>
                <a:spcPts val="0"/>
              </a:spcAft>
              <a:buClrTx/>
              <a:buSzTx/>
              <a:buFontTx/>
              <a:buNone/>
              <a:tabLst/>
              <a:defRPr kumimoji="0" sz="1800" b="0" i="0" u="none" strike="noStrike" kern="0" cap="none" spc="0" normalizeH="0" baseline="0">
                <a:ln>
                  <a:noFill/>
                </a:ln>
                <a:solidFill>
                  <a:schemeClr val="accent6"/>
                </a:solidFill>
                <a:effectLst/>
                <a:uLnTx/>
                <a:uFillTx/>
              </a:defRPr>
            </a:lvl1pPr>
          </a:lstStyle>
          <a:p>
            <a:r>
              <a:rPr lang="en-US" dirty="0">
                <a:solidFill>
                  <a:schemeClr val="tx1"/>
                </a:solidFill>
              </a:rPr>
              <a:t>read</a:t>
            </a:r>
            <a:endParaRPr lang="ru-RU" dirty="0">
              <a:solidFill>
                <a:schemeClr val="tx1"/>
              </a:solidFill>
            </a:endParaRPr>
          </a:p>
        </p:txBody>
      </p:sp>
      <p:sp>
        <p:nvSpPr>
          <p:cNvPr id="14" name="Прямоугольник 13"/>
          <p:cNvSpPr/>
          <p:nvPr/>
        </p:nvSpPr>
        <p:spPr>
          <a:xfrm>
            <a:off x="849284" y="875184"/>
            <a:ext cx="1687583" cy="648072"/>
          </a:xfrm>
          <a:prstGeom prst="rect">
            <a:avLst/>
          </a:prstGeom>
          <a:solidFill>
            <a:srgbClr val="4F81BD">
              <a:alpha val="49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Broker</a:t>
            </a:r>
            <a:endParaRPr kumimoji="0" lang="ru-RU" sz="1800" b="0" i="0" u="none" strike="noStrike" kern="0" cap="none" spc="0" normalizeH="0" baseline="0" noProof="0" dirty="0" smtClean="0">
              <a:ln>
                <a:noFill/>
              </a:ln>
              <a:solidFill>
                <a:sysClr val="window" lastClr="FFFFFF"/>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sysClr val="window" lastClr="FFFFFF"/>
                </a:solidFill>
                <a:effectLst/>
                <a:uLnTx/>
                <a:uFillTx/>
                <a:latin typeface="Calibri"/>
                <a:ea typeface="+mn-ea"/>
                <a:cs typeface="+mn-cs"/>
              </a:rPr>
              <a:t>ActiveMQ</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5" name="Блок-схема: магнитный диск 14"/>
          <p:cNvSpPr/>
          <p:nvPr/>
        </p:nvSpPr>
        <p:spPr>
          <a:xfrm>
            <a:off x="1124621" y="2782878"/>
            <a:ext cx="1080120" cy="792088"/>
          </a:xfrm>
          <a:prstGeom prst="flowChartMagneticDisk">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DLQ</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16" name="Прямая со стрелкой 15"/>
          <p:cNvCxnSpPr>
            <a:stCxn id="9" idx="2"/>
            <a:endCxn id="15" idx="4"/>
          </p:cNvCxnSpPr>
          <p:nvPr/>
        </p:nvCxnSpPr>
        <p:spPr>
          <a:xfrm flipH="1">
            <a:off x="2204741" y="1891185"/>
            <a:ext cx="3140766" cy="1287737"/>
          </a:xfrm>
          <a:prstGeom prst="straightConnector1">
            <a:avLst/>
          </a:prstGeom>
          <a:noFill/>
          <a:ln w="9525" cap="flat" cmpd="sng" algn="ctr">
            <a:solidFill>
              <a:schemeClr val="tx1"/>
            </a:solidFill>
            <a:prstDash val="solid"/>
            <a:tailEnd type="arrow"/>
          </a:ln>
          <a:effectLst/>
        </p:spPr>
      </p:cxnSp>
      <p:sp>
        <p:nvSpPr>
          <p:cNvPr id="17" name="TextBox 16"/>
          <p:cNvSpPr txBox="1"/>
          <p:nvPr/>
        </p:nvSpPr>
        <p:spPr>
          <a:xfrm>
            <a:off x="2815898" y="2393503"/>
            <a:ext cx="740908" cy="369332"/>
          </a:xfrm>
          <a:prstGeom prst="rect">
            <a:avLst/>
          </a:prstGeom>
          <a:noFill/>
          <a:ln>
            <a:no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rPr>
              <a:t>move</a:t>
            </a:r>
            <a:endParaRPr kumimoji="0" lang="ru-RU" sz="1800" b="0" i="0" u="none" strike="noStrike" kern="0" cap="none" spc="0" normalizeH="0" baseline="0" noProof="0" dirty="0">
              <a:ln>
                <a:noFill/>
              </a:ln>
              <a:effectLst/>
              <a:uLnTx/>
              <a:uFillTx/>
            </a:endParaRPr>
          </a:p>
        </p:txBody>
      </p:sp>
      <p:grpSp>
        <p:nvGrpSpPr>
          <p:cNvPr id="18" name="Группа 17"/>
          <p:cNvGrpSpPr/>
          <p:nvPr/>
        </p:nvGrpSpPr>
        <p:grpSpPr>
          <a:xfrm>
            <a:off x="5023015" y="3197519"/>
            <a:ext cx="558062" cy="1142836"/>
            <a:chOff x="4427984" y="3942348"/>
            <a:chExt cx="792088" cy="1718900"/>
          </a:xfrm>
        </p:grpSpPr>
        <p:cxnSp>
          <p:nvCxnSpPr>
            <p:cNvPr id="19" name="Прямая соединительная линия 18"/>
            <p:cNvCxnSpPr/>
            <p:nvPr/>
          </p:nvCxnSpPr>
          <p:spPr>
            <a:xfrm>
              <a:off x="4427984" y="4653136"/>
              <a:ext cx="792088" cy="0"/>
            </a:xfrm>
            <a:prstGeom prst="line">
              <a:avLst/>
            </a:prstGeom>
            <a:noFill/>
            <a:ln w="9525" cap="flat" cmpd="sng" algn="ctr">
              <a:solidFill>
                <a:schemeClr val="tx1"/>
              </a:solidFill>
              <a:prstDash val="solid"/>
            </a:ln>
            <a:effectLst/>
          </p:spPr>
        </p:cxnSp>
        <p:cxnSp>
          <p:nvCxnSpPr>
            <p:cNvPr id="20" name="Прямая соединительная линия 19"/>
            <p:cNvCxnSpPr/>
            <p:nvPr/>
          </p:nvCxnSpPr>
          <p:spPr>
            <a:xfrm>
              <a:off x="4824028" y="4365104"/>
              <a:ext cx="0" cy="936104"/>
            </a:xfrm>
            <a:prstGeom prst="line">
              <a:avLst/>
            </a:prstGeom>
            <a:noFill/>
            <a:ln w="9525" cap="flat" cmpd="sng" algn="ctr">
              <a:solidFill>
                <a:schemeClr val="tx1"/>
              </a:solidFill>
              <a:prstDash val="solid"/>
            </a:ln>
            <a:effectLst/>
          </p:spPr>
        </p:cxnSp>
        <p:cxnSp>
          <p:nvCxnSpPr>
            <p:cNvPr id="21" name="Прямая соединительная линия 20"/>
            <p:cNvCxnSpPr/>
            <p:nvPr/>
          </p:nvCxnSpPr>
          <p:spPr>
            <a:xfrm flipH="1">
              <a:off x="4499992" y="5301208"/>
              <a:ext cx="324036" cy="360040"/>
            </a:xfrm>
            <a:prstGeom prst="line">
              <a:avLst/>
            </a:prstGeom>
            <a:noFill/>
            <a:ln w="9525" cap="flat" cmpd="sng" algn="ctr">
              <a:solidFill>
                <a:schemeClr val="tx1"/>
              </a:solidFill>
              <a:prstDash val="solid"/>
            </a:ln>
            <a:effectLst/>
          </p:spPr>
        </p:cxnSp>
        <p:cxnSp>
          <p:nvCxnSpPr>
            <p:cNvPr id="22" name="Прямая соединительная линия 21"/>
            <p:cNvCxnSpPr/>
            <p:nvPr/>
          </p:nvCxnSpPr>
          <p:spPr>
            <a:xfrm>
              <a:off x="4824028" y="5301208"/>
              <a:ext cx="396044" cy="360040"/>
            </a:xfrm>
            <a:prstGeom prst="line">
              <a:avLst/>
            </a:prstGeom>
            <a:noFill/>
            <a:ln w="9525" cap="flat" cmpd="sng" algn="ctr">
              <a:solidFill>
                <a:schemeClr val="tx1"/>
              </a:solidFill>
              <a:prstDash val="solid"/>
            </a:ln>
            <a:effectLst/>
          </p:spPr>
        </p:cxnSp>
        <p:sp>
          <p:nvSpPr>
            <p:cNvPr id="23" name="Овал 22"/>
            <p:cNvSpPr/>
            <p:nvPr/>
          </p:nvSpPr>
          <p:spPr>
            <a:xfrm>
              <a:off x="4614760" y="3942348"/>
              <a:ext cx="407290" cy="422756"/>
            </a:xfrm>
            <a:prstGeom prst="ellipse">
              <a:avLst/>
            </a:prstGeom>
            <a:noFill/>
            <a:ln w="1270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schemeClr val="bg1">
                    <a:lumMod val="65000"/>
                  </a:schemeClr>
                </a:solidFill>
                <a:effectLst/>
                <a:uLnTx/>
                <a:uFillTx/>
                <a:latin typeface="Calibri"/>
                <a:ea typeface="+mn-ea"/>
                <a:cs typeface="+mn-cs"/>
              </a:endParaRPr>
            </a:p>
          </p:txBody>
        </p:sp>
      </p:grpSp>
      <p:sp>
        <p:nvSpPr>
          <p:cNvPr id="24" name="TextBox 23"/>
          <p:cNvSpPr txBox="1"/>
          <p:nvPr/>
        </p:nvSpPr>
        <p:spPr>
          <a:xfrm>
            <a:off x="4668231" y="4367068"/>
            <a:ext cx="1584088" cy="369332"/>
          </a:xfrm>
          <a:prstGeom prst="rect">
            <a:avLst/>
          </a:prstGeom>
          <a:noFill/>
          <a:ln>
            <a:noFill/>
          </a:ln>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rPr>
              <a:t>Support team</a:t>
            </a:r>
            <a:endParaRPr kumimoji="0" lang="ru-RU" sz="1800" b="0" i="0" u="none" strike="noStrike" kern="0" cap="none" spc="0" normalizeH="0" baseline="0" noProof="0" dirty="0">
              <a:ln>
                <a:noFill/>
              </a:ln>
              <a:effectLst/>
              <a:uLnTx/>
              <a:uFillTx/>
            </a:endParaRPr>
          </a:p>
        </p:txBody>
      </p:sp>
      <p:cxnSp>
        <p:nvCxnSpPr>
          <p:cNvPr id="25" name="Скругленная соединительная линия 24"/>
          <p:cNvCxnSpPr>
            <a:stCxn id="15" idx="3"/>
          </p:cNvCxnSpPr>
          <p:nvPr/>
        </p:nvCxnSpPr>
        <p:spPr>
          <a:xfrm rot="16200000" flipH="1">
            <a:off x="3307993" y="1931654"/>
            <a:ext cx="203304" cy="3489928"/>
          </a:xfrm>
          <a:prstGeom prst="curvedConnector2">
            <a:avLst/>
          </a:prstGeom>
          <a:noFill/>
          <a:ln w="9525" cap="flat" cmpd="sng" algn="ctr">
            <a:solidFill>
              <a:schemeClr val="accent6"/>
            </a:solidFill>
            <a:prstDash val="solid"/>
            <a:tailEnd type="arrow"/>
          </a:ln>
          <a:effectLst/>
        </p:spPr>
      </p:cxnSp>
      <p:sp>
        <p:nvSpPr>
          <p:cNvPr id="26" name="TextBox 25"/>
          <p:cNvSpPr txBox="1"/>
          <p:nvPr/>
        </p:nvSpPr>
        <p:spPr>
          <a:xfrm>
            <a:off x="3725239" y="3293929"/>
            <a:ext cx="662361" cy="369332"/>
          </a:xfrm>
          <a:prstGeom prst="rect">
            <a:avLst/>
          </a:prstGeom>
          <a:noFill/>
          <a:ln>
            <a:no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accent6"/>
                </a:solidFill>
                <a:effectLst/>
                <a:uLnTx/>
                <a:uFillTx/>
              </a:rPr>
              <a:t>view</a:t>
            </a:r>
            <a:endParaRPr kumimoji="0" lang="ru-RU" sz="1800" b="0" i="0" u="none" strike="noStrike" kern="0" cap="none" spc="0" normalizeH="0" baseline="0" noProof="0" dirty="0">
              <a:ln>
                <a:noFill/>
              </a:ln>
              <a:solidFill>
                <a:schemeClr val="accent6"/>
              </a:solidFill>
              <a:effectLst/>
              <a:uLnTx/>
              <a:uFillTx/>
            </a:endParaRPr>
          </a:p>
        </p:txBody>
      </p:sp>
      <p:cxnSp>
        <p:nvCxnSpPr>
          <p:cNvPr id="27" name="Скругленная соединительная линия 26"/>
          <p:cNvCxnSpPr>
            <a:endCxn id="8" idx="2"/>
          </p:cNvCxnSpPr>
          <p:nvPr/>
        </p:nvCxnSpPr>
        <p:spPr>
          <a:xfrm rot="10800000">
            <a:off x="1128317" y="2063317"/>
            <a:ext cx="3945431" cy="2277039"/>
          </a:xfrm>
          <a:prstGeom prst="curvedConnector3">
            <a:avLst>
              <a:gd name="adj1" fmla="val 105794"/>
            </a:avLst>
          </a:prstGeom>
          <a:noFill/>
          <a:ln w="9525" cap="flat" cmpd="sng" algn="ctr">
            <a:solidFill>
              <a:schemeClr val="accent1"/>
            </a:solidFill>
            <a:prstDash val="solid"/>
            <a:tailEnd type="arrow"/>
          </a:ln>
          <a:effectLst/>
        </p:spPr>
      </p:cxnSp>
      <p:sp>
        <p:nvSpPr>
          <p:cNvPr id="28" name="TextBox 27"/>
          <p:cNvSpPr txBox="1"/>
          <p:nvPr/>
        </p:nvSpPr>
        <p:spPr>
          <a:xfrm>
            <a:off x="2818520" y="4388130"/>
            <a:ext cx="450764" cy="369332"/>
          </a:xfrm>
          <a:prstGeom prst="rect">
            <a:avLst/>
          </a:prstGeom>
          <a:noFill/>
          <a:ln>
            <a:solidFill>
              <a:schemeClr val="accent1"/>
            </a:solid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fix</a:t>
            </a:r>
            <a:endParaRPr kumimoji="0" lang="ru-RU" sz="1800" b="0" i="0" u="none" strike="noStrike" kern="0" cap="none" spc="0" normalizeH="0" baseline="0" noProof="0" dirty="0">
              <a:ln>
                <a:noFill/>
              </a:ln>
              <a:solidFill>
                <a:schemeClr val="bg1">
                  <a:lumMod val="65000"/>
                </a:schemeClr>
              </a:solidFill>
              <a:effectLst/>
              <a:uLnTx/>
              <a:uFillTx/>
            </a:endParaRPr>
          </a:p>
        </p:txBody>
      </p:sp>
      <p:cxnSp>
        <p:nvCxnSpPr>
          <p:cNvPr id="29" name="Прямая со стрелкой 28"/>
          <p:cNvCxnSpPr>
            <a:endCxn id="8" idx="2"/>
          </p:cNvCxnSpPr>
          <p:nvPr/>
        </p:nvCxnSpPr>
        <p:spPr>
          <a:xfrm>
            <a:off x="254000" y="2036604"/>
            <a:ext cx="874316" cy="26712"/>
          </a:xfrm>
          <a:prstGeom prst="straightConnector1">
            <a:avLst/>
          </a:prstGeom>
          <a:noFill/>
          <a:ln w="9525" cap="flat" cmpd="sng" algn="ctr">
            <a:solidFill>
              <a:schemeClr val="tx1"/>
            </a:solidFill>
            <a:prstDash val="solid"/>
            <a:tailEnd type="arrow"/>
          </a:ln>
          <a:effectLst/>
        </p:spPr>
      </p:cxnSp>
      <p:sp>
        <p:nvSpPr>
          <p:cNvPr id="30" name="TextBox 29"/>
          <p:cNvSpPr txBox="1"/>
          <p:nvPr/>
        </p:nvSpPr>
        <p:spPr>
          <a:xfrm>
            <a:off x="-41323" y="1676270"/>
            <a:ext cx="966931"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rPr>
              <a:t>request</a:t>
            </a:r>
            <a:endParaRPr kumimoji="0" lang="ru-RU" sz="1800" b="0" i="0" u="none" strike="noStrike" kern="0" cap="none" spc="0" normalizeH="0" baseline="0" noProof="0" dirty="0">
              <a:ln>
                <a:noFill/>
              </a:ln>
              <a:effectLst/>
              <a:uLnTx/>
              <a:uFillTx/>
            </a:endParaRPr>
          </a:p>
        </p:txBody>
      </p:sp>
    </p:spTree>
    <p:extLst>
      <p:ext uri="{BB962C8B-B14F-4D97-AF65-F5344CB8AC3E}">
        <p14:creationId xmlns:p14="http://schemas.microsoft.com/office/powerpoint/2010/main" val="13111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Redelivery and DLQ</a:t>
            </a:r>
            <a:endParaRPr lang="en-US" dirty="0"/>
          </a:p>
        </p:txBody>
      </p:sp>
      <p:sp>
        <p:nvSpPr>
          <p:cNvPr id="7" name="Прямоугольник 6"/>
          <p:cNvSpPr/>
          <p:nvPr/>
        </p:nvSpPr>
        <p:spPr>
          <a:xfrm>
            <a:off x="849285" y="875184"/>
            <a:ext cx="1687582" cy="3600400"/>
          </a:xfrm>
          <a:prstGeom prst="rect">
            <a:avLst/>
          </a:prstGeom>
          <a:solidFill>
            <a:srgbClr val="4F81BD">
              <a:alpha val="49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 name="Блок-схема: магнитный диск 7"/>
          <p:cNvSpPr/>
          <p:nvPr/>
        </p:nvSpPr>
        <p:spPr>
          <a:xfrm>
            <a:off x="1128316" y="1667272"/>
            <a:ext cx="1080120" cy="792088"/>
          </a:xfrm>
          <a:prstGeom prst="flowChartMagneticDisk">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 lastClr="FFFFFF"/>
                </a:solidFill>
                <a:effectLst/>
                <a:uLnTx/>
                <a:uFillTx/>
                <a:latin typeface="Calibri"/>
                <a:ea typeface="+mn-ea"/>
                <a:cs typeface="+mn-cs"/>
              </a:rPr>
              <a:t>Queue1</a:t>
            </a:r>
            <a:endParaRPr kumimoji="0" lang="ru-RU" sz="16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9" name="Прямоугольник 8"/>
          <p:cNvSpPr/>
          <p:nvPr/>
        </p:nvSpPr>
        <p:spPr>
          <a:xfrm>
            <a:off x="4589423" y="1350545"/>
            <a:ext cx="1512168" cy="54064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Consumer</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10" name="Прямая со стрелкой 9"/>
          <p:cNvCxnSpPr>
            <a:stCxn id="8" idx="4"/>
            <a:endCxn id="9" idx="1"/>
          </p:cNvCxnSpPr>
          <p:nvPr/>
        </p:nvCxnSpPr>
        <p:spPr>
          <a:xfrm flipV="1">
            <a:off x="2208436" y="1620865"/>
            <a:ext cx="2380987" cy="442451"/>
          </a:xfrm>
          <a:prstGeom prst="straightConnector1">
            <a:avLst/>
          </a:prstGeom>
          <a:noFill/>
          <a:ln w="9525" cap="flat" cmpd="sng" algn="ctr">
            <a:solidFill>
              <a:schemeClr val="tx1"/>
            </a:solidFill>
            <a:prstDash val="solid"/>
            <a:tailEnd type="arrow"/>
          </a:ln>
          <a:effectLst/>
        </p:spPr>
      </p:cxnSp>
      <p:cxnSp>
        <p:nvCxnSpPr>
          <p:cNvPr id="11" name="Скругленная соединительная линия 10"/>
          <p:cNvCxnSpPr>
            <a:stCxn id="9" idx="3"/>
            <a:endCxn id="9" idx="2"/>
          </p:cNvCxnSpPr>
          <p:nvPr/>
        </p:nvCxnSpPr>
        <p:spPr>
          <a:xfrm flipH="1">
            <a:off x="5345507" y="1620865"/>
            <a:ext cx="756084" cy="270320"/>
          </a:xfrm>
          <a:prstGeom prst="curvedConnector4">
            <a:avLst>
              <a:gd name="adj1" fmla="val -30235"/>
              <a:gd name="adj2" fmla="val 184566"/>
            </a:avLst>
          </a:prstGeom>
          <a:noFill/>
          <a:ln w="9525" cap="flat" cmpd="sng" algn="ctr">
            <a:solidFill>
              <a:schemeClr val="tx1"/>
            </a:solidFill>
            <a:prstDash val="solid"/>
            <a:tailEnd type="arrow"/>
          </a:ln>
          <a:effectLst/>
        </p:spPr>
      </p:cxnSp>
      <p:sp>
        <p:nvSpPr>
          <p:cNvPr id="12" name="TextBox 11"/>
          <p:cNvSpPr txBox="1"/>
          <p:nvPr/>
        </p:nvSpPr>
        <p:spPr>
          <a:xfrm>
            <a:off x="5378432" y="2082687"/>
            <a:ext cx="1512167" cy="646331"/>
          </a:xfrm>
          <a:prstGeom prst="rect">
            <a:avLst/>
          </a:prstGeom>
          <a:noFill/>
          <a:ln>
            <a:solidFill>
              <a:schemeClr val="accent1"/>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rPr>
              <a:t>Redelivery </a:t>
            </a:r>
            <a:r>
              <a:rPr kumimoji="0" lang="ru-RU" sz="1800" b="0" i="0" u="none" strike="noStrike" kern="0" cap="none" spc="0" normalizeH="0" baseline="0" noProof="0" dirty="0" smtClean="0">
                <a:ln>
                  <a:noFill/>
                </a:ln>
                <a:effectLst/>
                <a:uLnTx/>
                <a:uFillTx/>
              </a:rPr>
              <a:t>(</a:t>
            </a:r>
            <a:r>
              <a:rPr kumimoji="0" lang="en-US" sz="1800" b="0" i="0" u="none" strike="noStrike" kern="0" cap="none" spc="0" normalizeH="0" baseline="0" noProof="0" dirty="0" smtClean="0">
                <a:ln>
                  <a:noFill/>
                </a:ln>
                <a:effectLst/>
                <a:uLnTx/>
                <a:uFillTx/>
              </a:rPr>
              <a:t>X attempts</a:t>
            </a:r>
            <a:r>
              <a:rPr kumimoji="0" lang="ru-RU" sz="1800" b="0" i="0" u="none" strike="noStrike" kern="0" cap="none" spc="0" normalizeH="0" baseline="0" noProof="0" dirty="0" smtClean="0">
                <a:ln>
                  <a:noFill/>
                </a:ln>
                <a:effectLst/>
                <a:uLnTx/>
                <a:uFillTx/>
              </a:rPr>
              <a:t>)</a:t>
            </a:r>
            <a:endParaRPr kumimoji="0" lang="ru-RU" sz="1800" b="0" i="0" u="none" strike="noStrike" kern="0" cap="none" spc="0" normalizeH="0" baseline="0" noProof="0" dirty="0">
              <a:ln>
                <a:noFill/>
              </a:ln>
              <a:effectLst/>
              <a:uLnTx/>
              <a:uFillTx/>
            </a:endParaRPr>
          </a:p>
        </p:txBody>
      </p:sp>
      <p:sp>
        <p:nvSpPr>
          <p:cNvPr id="13" name="TextBox 12"/>
          <p:cNvSpPr txBox="1"/>
          <p:nvPr/>
        </p:nvSpPr>
        <p:spPr>
          <a:xfrm>
            <a:off x="2908086" y="1387395"/>
            <a:ext cx="651140" cy="369332"/>
          </a:xfrm>
          <a:prstGeom prst="rect">
            <a:avLst/>
          </a:prstGeom>
          <a:noFill/>
        </p:spPr>
        <p:txBody>
          <a:bodyPr wrap="none" rtlCol="0">
            <a:spAutoFit/>
          </a:bodyPr>
          <a:lstStyle>
            <a:defPPr>
              <a:defRPr lang="en-US"/>
            </a:defPPr>
            <a:lvl1pPr marR="0" lvl="0" indent="0" defTabSz="914400" fontAlgn="auto">
              <a:lnSpc>
                <a:spcPct val="100000"/>
              </a:lnSpc>
              <a:spcBef>
                <a:spcPts val="0"/>
              </a:spcBef>
              <a:spcAft>
                <a:spcPts val="0"/>
              </a:spcAft>
              <a:buClrTx/>
              <a:buSzTx/>
              <a:buFontTx/>
              <a:buNone/>
              <a:tabLst/>
              <a:defRPr kumimoji="0" sz="1800" b="0" i="0" u="none" strike="noStrike" kern="0" cap="none" spc="0" normalizeH="0" baseline="0">
                <a:ln>
                  <a:noFill/>
                </a:ln>
                <a:solidFill>
                  <a:schemeClr val="accent6"/>
                </a:solidFill>
                <a:effectLst/>
                <a:uLnTx/>
                <a:uFillTx/>
              </a:defRPr>
            </a:lvl1pPr>
          </a:lstStyle>
          <a:p>
            <a:r>
              <a:rPr lang="en-US" dirty="0">
                <a:solidFill>
                  <a:schemeClr val="tx1"/>
                </a:solidFill>
              </a:rPr>
              <a:t>read</a:t>
            </a:r>
            <a:endParaRPr lang="ru-RU" dirty="0">
              <a:solidFill>
                <a:schemeClr val="tx1"/>
              </a:solidFill>
            </a:endParaRPr>
          </a:p>
        </p:txBody>
      </p:sp>
      <p:sp>
        <p:nvSpPr>
          <p:cNvPr id="14" name="Прямоугольник 13"/>
          <p:cNvSpPr/>
          <p:nvPr/>
        </p:nvSpPr>
        <p:spPr>
          <a:xfrm>
            <a:off x="849284" y="875184"/>
            <a:ext cx="1687583" cy="648072"/>
          </a:xfrm>
          <a:prstGeom prst="rect">
            <a:avLst/>
          </a:prstGeom>
          <a:solidFill>
            <a:srgbClr val="4F81BD">
              <a:alpha val="49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Broker</a:t>
            </a:r>
            <a:endParaRPr kumimoji="0" lang="ru-RU" sz="1800" b="0" i="0" u="none" strike="noStrike" kern="0" cap="none" spc="0" normalizeH="0" baseline="0" noProof="0" dirty="0" smtClean="0">
              <a:ln>
                <a:noFill/>
              </a:ln>
              <a:solidFill>
                <a:sysClr val="window" lastClr="FFFFFF"/>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sysClr val="window" lastClr="FFFFFF"/>
                </a:solidFill>
                <a:effectLst/>
                <a:uLnTx/>
                <a:uFillTx/>
                <a:latin typeface="Calibri"/>
                <a:ea typeface="+mn-ea"/>
                <a:cs typeface="+mn-cs"/>
              </a:rPr>
              <a:t>ActiveMQ</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5" name="Блок-схема: магнитный диск 14"/>
          <p:cNvSpPr/>
          <p:nvPr/>
        </p:nvSpPr>
        <p:spPr>
          <a:xfrm>
            <a:off x="1124621" y="2782878"/>
            <a:ext cx="1080120" cy="792088"/>
          </a:xfrm>
          <a:prstGeom prst="flowChartMagneticDisk">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DLQ</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16" name="Прямая со стрелкой 15"/>
          <p:cNvCxnSpPr>
            <a:stCxn id="9" idx="2"/>
            <a:endCxn id="15" idx="4"/>
          </p:cNvCxnSpPr>
          <p:nvPr/>
        </p:nvCxnSpPr>
        <p:spPr>
          <a:xfrm flipH="1">
            <a:off x="2204741" y="1891185"/>
            <a:ext cx="3140766" cy="1287737"/>
          </a:xfrm>
          <a:prstGeom prst="straightConnector1">
            <a:avLst/>
          </a:prstGeom>
          <a:noFill/>
          <a:ln w="9525" cap="flat" cmpd="sng" algn="ctr">
            <a:solidFill>
              <a:schemeClr val="tx1"/>
            </a:solidFill>
            <a:prstDash val="solid"/>
            <a:tailEnd type="arrow"/>
          </a:ln>
          <a:effectLst/>
        </p:spPr>
      </p:cxnSp>
      <p:sp>
        <p:nvSpPr>
          <p:cNvPr id="17" name="TextBox 16"/>
          <p:cNvSpPr txBox="1"/>
          <p:nvPr/>
        </p:nvSpPr>
        <p:spPr>
          <a:xfrm>
            <a:off x="2815898" y="2393503"/>
            <a:ext cx="740908" cy="369332"/>
          </a:xfrm>
          <a:prstGeom prst="rect">
            <a:avLst/>
          </a:prstGeom>
          <a:noFill/>
          <a:ln>
            <a:no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rPr>
              <a:t>move</a:t>
            </a:r>
            <a:endParaRPr kumimoji="0" lang="ru-RU" sz="1800" b="0" i="0" u="none" strike="noStrike" kern="0" cap="none" spc="0" normalizeH="0" baseline="0" noProof="0" dirty="0">
              <a:ln>
                <a:noFill/>
              </a:ln>
              <a:effectLst/>
              <a:uLnTx/>
              <a:uFillTx/>
            </a:endParaRPr>
          </a:p>
        </p:txBody>
      </p:sp>
      <p:grpSp>
        <p:nvGrpSpPr>
          <p:cNvPr id="18" name="Группа 17"/>
          <p:cNvGrpSpPr/>
          <p:nvPr/>
        </p:nvGrpSpPr>
        <p:grpSpPr>
          <a:xfrm>
            <a:off x="5023015" y="3197519"/>
            <a:ext cx="558062" cy="1142836"/>
            <a:chOff x="4427984" y="3942348"/>
            <a:chExt cx="792088" cy="1718900"/>
          </a:xfrm>
        </p:grpSpPr>
        <p:cxnSp>
          <p:nvCxnSpPr>
            <p:cNvPr id="19" name="Прямая соединительная линия 18"/>
            <p:cNvCxnSpPr/>
            <p:nvPr/>
          </p:nvCxnSpPr>
          <p:spPr>
            <a:xfrm>
              <a:off x="4427984" y="4653136"/>
              <a:ext cx="792088" cy="0"/>
            </a:xfrm>
            <a:prstGeom prst="line">
              <a:avLst/>
            </a:prstGeom>
            <a:noFill/>
            <a:ln w="9525" cap="flat" cmpd="sng" algn="ctr">
              <a:solidFill>
                <a:schemeClr val="tx1"/>
              </a:solidFill>
              <a:prstDash val="solid"/>
            </a:ln>
            <a:effectLst/>
          </p:spPr>
        </p:cxnSp>
        <p:cxnSp>
          <p:nvCxnSpPr>
            <p:cNvPr id="20" name="Прямая соединительная линия 19"/>
            <p:cNvCxnSpPr/>
            <p:nvPr/>
          </p:nvCxnSpPr>
          <p:spPr>
            <a:xfrm>
              <a:off x="4824028" y="4365104"/>
              <a:ext cx="0" cy="936104"/>
            </a:xfrm>
            <a:prstGeom prst="line">
              <a:avLst/>
            </a:prstGeom>
            <a:noFill/>
            <a:ln w="9525" cap="flat" cmpd="sng" algn="ctr">
              <a:solidFill>
                <a:schemeClr val="tx1"/>
              </a:solidFill>
              <a:prstDash val="solid"/>
            </a:ln>
            <a:effectLst/>
          </p:spPr>
        </p:cxnSp>
        <p:cxnSp>
          <p:nvCxnSpPr>
            <p:cNvPr id="21" name="Прямая соединительная линия 20"/>
            <p:cNvCxnSpPr/>
            <p:nvPr/>
          </p:nvCxnSpPr>
          <p:spPr>
            <a:xfrm flipH="1">
              <a:off x="4499992" y="5301208"/>
              <a:ext cx="324036" cy="360040"/>
            </a:xfrm>
            <a:prstGeom prst="line">
              <a:avLst/>
            </a:prstGeom>
            <a:noFill/>
            <a:ln w="9525" cap="flat" cmpd="sng" algn="ctr">
              <a:solidFill>
                <a:schemeClr val="tx1"/>
              </a:solidFill>
              <a:prstDash val="solid"/>
            </a:ln>
            <a:effectLst/>
          </p:spPr>
        </p:cxnSp>
        <p:cxnSp>
          <p:nvCxnSpPr>
            <p:cNvPr id="22" name="Прямая соединительная линия 21"/>
            <p:cNvCxnSpPr/>
            <p:nvPr/>
          </p:nvCxnSpPr>
          <p:spPr>
            <a:xfrm>
              <a:off x="4824028" y="5301208"/>
              <a:ext cx="396044" cy="360040"/>
            </a:xfrm>
            <a:prstGeom prst="line">
              <a:avLst/>
            </a:prstGeom>
            <a:noFill/>
            <a:ln w="9525" cap="flat" cmpd="sng" algn="ctr">
              <a:solidFill>
                <a:schemeClr val="tx1"/>
              </a:solidFill>
              <a:prstDash val="solid"/>
            </a:ln>
            <a:effectLst/>
          </p:spPr>
        </p:cxnSp>
        <p:sp>
          <p:nvSpPr>
            <p:cNvPr id="23" name="Овал 22"/>
            <p:cNvSpPr/>
            <p:nvPr/>
          </p:nvSpPr>
          <p:spPr>
            <a:xfrm>
              <a:off x="4614760" y="3942348"/>
              <a:ext cx="407290" cy="422756"/>
            </a:xfrm>
            <a:prstGeom prst="ellipse">
              <a:avLst/>
            </a:prstGeom>
            <a:noFill/>
            <a:ln w="1270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schemeClr val="bg1">
                    <a:lumMod val="65000"/>
                  </a:schemeClr>
                </a:solidFill>
                <a:effectLst/>
                <a:uLnTx/>
                <a:uFillTx/>
                <a:latin typeface="Calibri"/>
                <a:ea typeface="+mn-ea"/>
                <a:cs typeface="+mn-cs"/>
              </a:endParaRPr>
            </a:p>
          </p:txBody>
        </p:sp>
      </p:grpSp>
      <p:sp>
        <p:nvSpPr>
          <p:cNvPr id="24" name="TextBox 23"/>
          <p:cNvSpPr txBox="1"/>
          <p:nvPr/>
        </p:nvSpPr>
        <p:spPr>
          <a:xfrm>
            <a:off x="4668231" y="4367068"/>
            <a:ext cx="1584088" cy="369332"/>
          </a:xfrm>
          <a:prstGeom prst="rect">
            <a:avLst/>
          </a:prstGeom>
          <a:noFill/>
          <a:ln>
            <a:noFill/>
          </a:ln>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rPr>
              <a:t>Support team</a:t>
            </a:r>
            <a:endParaRPr kumimoji="0" lang="ru-RU" sz="1800" b="0" i="0" u="none" strike="noStrike" kern="0" cap="none" spc="0" normalizeH="0" baseline="0" noProof="0" dirty="0">
              <a:ln>
                <a:noFill/>
              </a:ln>
              <a:effectLst/>
              <a:uLnTx/>
              <a:uFillTx/>
            </a:endParaRPr>
          </a:p>
        </p:txBody>
      </p:sp>
      <p:cxnSp>
        <p:nvCxnSpPr>
          <p:cNvPr id="25" name="Скругленная соединительная линия 24"/>
          <p:cNvCxnSpPr>
            <a:stCxn id="15" idx="3"/>
          </p:cNvCxnSpPr>
          <p:nvPr/>
        </p:nvCxnSpPr>
        <p:spPr>
          <a:xfrm rot="16200000" flipH="1">
            <a:off x="3307993" y="1931654"/>
            <a:ext cx="203304" cy="3489928"/>
          </a:xfrm>
          <a:prstGeom prst="curvedConnector2">
            <a:avLst/>
          </a:prstGeom>
          <a:noFill/>
          <a:ln w="9525" cap="flat" cmpd="sng" algn="ctr">
            <a:solidFill>
              <a:schemeClr val="tx1"/>
            </a:solidFill>
            <a:prstDash val="solid"/>
            <a:tailEnd type="arrow"/>
          </a:ln>
          <a:effectLst/>
        </p:spPr>
      </p:cxnSp>
      <p:sp>
        <p:nvSpPr>
          <p:cNvPr id="26" name="TextBox 25"/>
          <p:cNvSpPr txBox="1"/>
          <p:nvPr/>
        </p:nvSpPr>
        <p:spPr>
          <a:xfrm>
            <a:off x="3725239" y="3293929"/>
            <a:ext cx="662361" cy="369332"/>
          </a:xfrm>
          <a:prstGeom prst="rect">
            <a:avLst/>
          </a:prstGeom>
          <a:noFill/>
          <a:ln>
            <a:no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rPr>
              <a:t>view</a:t>
            </a:r>
            <a:endParaRPr kumimoji="0" lang="ru-RU" sz="1800" b="0" i="0" u="none" strike="noStrike" kern="0" cap="none" spc="0" normalizeH="0" baseline="0" noProof="0" dirty="0">
              <a:ln>
                <a:noFill/>
              </a:ln>
              <a:effectLst/>
              <a:uLnTx/>
              <a:uFillTx/>
            </a:endParaRPr>
          </a:p>
        </p:txBody>
      </p:sp>
      <p:cxnSp>
        <p:nvCxnSpPr>
          <p:cNvPr id="27" name="Скругленная соединительная линия 26"/>
          <p:cNvCxnSpPr>
            <a:endCxn id="8" idx="2"/>
          </p:cNvCxnSpPr>
          <p:nvPr/>
        </p:nvCxnSpPr>
        <p:spPr>
          <a:xfrm rot="10800000">
            <a:off x="1128317" y="2063317"/>
            <a:ext cx="3945431" cy="2277039"/>
          </a:xfrm>
          <a:prstGeom prst="curvedConnector3">
            <a:avLst>
              <a:gd name="adj1" fmla="val 105794"/>
            </a:avLst>
          </a:prstGeom>
          <a:noFill/>
          <a:ln w="9525" cap="flat" cmpd="sng" algn="ctr">
            <a:solidFill>
              <a:schemeClr val="accent6"/>
            </a:solidFill>
            <a:prstDash val="solid"/>
            <a:tailEnd type="arrow"/>
          </a:ln>
          <a:effectLst/>
        </p:spPr>
      </p:cxnSp>
      <p:sp>
        <p:nvSpPr>
          <p:cNvPr id="28" name="TextBox 27"/>
          <p:cNvSpPr txBox="1"/>
          <p:nvPr/>
        </p:nvSpPr>
        <p:spPr>
          <a:xfrm>
            <a:off x="2818520" y="4388130"/>
            <a:ext cx="450764" cy="369332"/>
          </a:xfrm>
          <a:prstGeom prst="rect">
            <a:avLst/>
          </a:prstGeom>
          <a:noFill/>
          <a:ln>
            <a:no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accent6"/>
                </a:solidFill>
                <a:effectLst/>
                <a:uLnTx/>
                <a:uFillTx/>
              </a:rPr>
              <a:t>fix</a:t>
            </a:r>
            <a:endParaRPr kumimoji="0" lang="ru-RU" sz="1800" b="0" i="0" u="none" strike="noStrike" kern="0" cap="none" spc="0" normalizeH="0" baseline="0" noProof="0" dirty="0">
              <a:ln>
                <a:noFill/>
              </a:ln>
              <a:solidFill>
                <a:schemeClr val="accent6"/>
              </a:solidFill>
              <a:effectLst/>
              <a:uLnTx/>
              <a:uFillTx/>
            </a:endParaRPr>
          </a:p>
        </p:txBody>
      </p:sp>
      <p:cxnSp>
        <p:nvCxnSpPr>
          <p:cNvPr id="29" name="Прямая со стрелкой 28"/>
          <p:cNvCxnSpPr>
            <a:endCxn id="8" idx="2"/>
          </p:cNvCxnSpPr>
          <p:nvPr/>
        </p:nvCxnSpPr>
        <p:spPr>
          <a:xfrm>
            <a:off x="254000" y="2036604"/>
            <a:ext cx="874316" cy="26712"/>
          </a:xfrm>
          <a:prstGeom prst="straightConnector1">
            <a:avLst/>
          </a:prstGeom>
          <a:noFill/>
          <a:ln w="9525" cap="flat" cmpd="sng" algn="ctr">
            <a:solidFill>
              <a:schemeClr val="tx1"/>
            </a:solidFill>
            <a:prstDash val="solid"/>
            <a:tailEnd type="arrow"/>
          </a:ln>
          <a:effectLst/>
        </p:spPr>
      </p:cxnSp>
      <p:sp>
        <p:nvSpPr>
          <p:cNvPr id="30" name="TextBox 29"/>
          <p:cNvSpPr txBox="1"/>
          <p:nvPr/>
        </p:nvSpPr>
        <p:spPr>
          <a:xfrm>
            <a:off x="-41323" y="1676270"/>
            <a:ext cx="966931"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rPr>
              <a:t>request</a:t>
            </a:r>
            <a:endParaRPr kumimoji="0" lang="ru-RU" sz="1800" b="0" i="0" u="none" strike="noStrike" kern="0" cap="none" spc="0" normalizeH="0" baseline="0" noProof="0" dirty="0">
              <a:ln>
                <a:noFill/>
              </a:ln>
              <a:effectLst/>
              <a:uLnTx/>
              <a:uFillTx/>
            </a:endParaRPr>
          </a:p>
        </p:txBody>
      </p:sp>
    </p:spTree>
    <p:extLst>
      <p:ext uri="{BB962C8B-B14F-4D97-AF65-F5344CB8AC3E}">
        <p14:creationId xmlns:p14="http://schemas.microsoft.com/office/powerpoint/2010/main" val="2571185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Failover</a:t>
            </a:r>
            <a:endParaRPr lang="en-US" dirty="0"/>
          </a:p>
        </p:txBody>
      </p:sp>
      <p:pic>
        <p:nvPicPr>
          <p:cNvPr id="5" name="Picture 4" descr="Похожее изображение"/>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2265" y="892327"/>
            <a:ext cx="1749425" cy="89081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2" descr="Картинки по запросу tomca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0591" y="989204"/>
            <a:ext cx="892645" cy="63661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0" descr="Картинки по запросу postgresq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63132" y="955042"/>
            <a:ext cx="1535762" cy="70494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90500" y="584237"/>
            <a:ext cx="1912140" cy="1446550"/>
          </a:xfrm>
          <a:prstGeom prst="rect">
            <a:avLst/>
          </a:prstGeom>
          <a:noFill/>
        </p:spPr>
        <p:txBody>
          <a:bodyPr wrap="square" rtlCol="0">
            <a:spAutoFit/>
          </a:bodyPr>
          <a:lstStyle/>
          <a:p>
            <a:r>
              <a:rPr lang="en-US" sz="8800" dirty="0" smtClean="0"/>
              <a:t>2 </a:t>
            </a:r>
            <a:endParaRPr lang="ru-RU" sz="8800" dirty="0"/>
          </a:p>
        </p:txBody>
      </p:sp>
      <p:sp>
        <p:nvSpPr>
          <p:cNvPr id="11" name="Умножение 10"/>
          <p:cNvSpPr/>
          <p:nvPr/>
        </p:nvSpPr>
        <p:spPr>
          <a:xfrm>
            <a:off x="946382" y="850312"/>
            <a:ext cx="914400" cy="914400"/>
          </a:xfrm>
          <a:prstGeom prst="mathMultiply">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12" name="TextBox 11"/>
          <p:cNvSpPr txBox="1"/>
          <p:nvPr/>
        </p:nvSpPr>
        <p:spPr>
          <a:xfrm>
            <a:off x="190500" y="1675812"/>
            <a:ext cx="3237234" cy="323165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smtClean="0"/>
              <a:t>App Server</a:t>
            </a:r>
          </a:p>
          <a:p>
            <a:pPr marL="971550" lvl="2" indent="-285750">
              <a:lnSpc>
                <a:spcPct val="150000"/>
              </a:lnSpc>
              <a:buFont typeface="Arial" panose="020B0604020202020204" pitchFamily="34" charset="0"/>
              <a:buChar char="•"/>
            </a:pPr>
            <a:r>
              <a:rPr lang="en-US" sz="2000" dirty="0" smtClean="0"/>
              <a:t>Amazon ELB</a:t>
            </a:r>
          </a:p>
          <a:p>
            <a:pPr marL="285750" indent="-285750">
              <a:lnSpc>
                <a:spcPct val="150000"/>
              </a:lnSpc>
              <a:buFont typeface="Arial" panose="020B0604020202020204" pitchFamily="34" charset="0"/>
              <a:buChar char="•"/>
            </a:pPr>
            <a:r>
              <a:rPr lang="en-US" sz="2400" dirty="0" smtClean="0"/>
              <a:t>Schedule (Quartz)</a:t>
            </a:r>
          </a:p>
          <a:p>
            <a:pPr marL="971550" lvl="2" indent="-285750">
              <a:lnSpc>
                <a:spcPct val="150000"/>
              </a:lnSpc>
              <a:buFont typeface="Arial" panose="020B0604020202020204" pitchFamily="34" charset="0"/>
              <a:buChar char="•"/>
            </a:pPr>
            <a:r>
              <a:rPr lang="en-US" sz="2000" dirty="0" smtClean="0"/>
              <a:t>clustering in DB</a:t>
            </a:r>
          </a:p>
          <a:p>
            <a:pPr marL="285750" indent="-285750">
              <a:lnSpc>
                <a:spcPct val="150000"/>
              </a:lnSpc>
              <a:buFont typeface="Arial" panose="020B0604020202020204" pitchFamily="34" charset="0"/>
              <a:buChar char="•"/>
            </a:pPr>
            <a:r>
              <a:rPr lang="en-US" sz="2400" dirty="0" smtClean="0"/>
              <a:t>Routes (Camel)</a:t>
            </a:r>
          </a:p>
          <a:p>
            <a:pPr marL="971550" lvl="2" indent="-285750">
              <a:lnSpc>
                <a:spcPct val="150000"/>
              </a:lnSpc>
              <a:buFont typeface="Arial" panose="020B0604020202020204" pitchFamily="34" charset="0"/>
              <a:buChar char="•"/>
            </a:pPr>
            <a:r>
              <a:rPr lang="en-US" sz="2000" dirty="0" smtClean="0"/>
              <a:t>zookeeper policy</a:t>
            </a:r>
            <a:endParaRPr lang="ru-RU" sz="2000" dirty="0"/>
          </a:p>
        </p:txBody>
      </p:sp>
    </p:spTree>
    <p:extLst>
      <p:ext uri="{BB962C8B-B14F-4D97-AF65-F5344CB8AC3E}">
        <p14:creationId xmlns:p14="http://schemas.microsoft.com/office/powerpoint/2010/main" val="20670622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Architecture </a:t>
            </a:r>
            <a:r>
              <a:rPr lang="en-US" dirty="0" smtClean="0"/>
              <a:t>Type</a:t>
            </a:r>
            <a:endParaRPr lang="en-US" dirty="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205" y="2266972"/>
            <a:ext cx="1440160" cy="1472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8805" y="2205404"/>
            <a:ext cx="720080"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30129" y="2416497"/>
            <a:ext cx="650556" cy="650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53370" y="3177896"/>
            <a:ext cx="690040" cy="69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22140" y="1225732"/>
            <a:ext cx="2592289" cy="830997"/>
          </a:xfrm>
          <a:prstGeom prst="rect">
            <a:avLst/>
          </a:prstGeom>
          <a:noFill/>
        </p:spPr>
        <p:txBody>
          <a:bodyPr wrap="square" rtlCol="0">
            <a:spAutoFit/>
          </a:bodyPr>
          <a:lstStyle/>
          <a:p>
            <a:pPr algn="ctr"/>
            <a:r>
              <a:rPr lang="en-US" sz="2400" dirty="0" smtClean="0"/>
              <a:t>Application as monolith</a:t>
            </a:r>
            <a:endParaRPr lang="ru-RU" sz="2400" dirty="0"/>
          </a:p>
        </p:txBody>
      </p:sp>
      <p:sp>
        <p:nvSpPr>
          <p:cNvPr id="11" name="TextBox 10"/>
          <p:cNvSpPr txBox="1"/>
          <p:nvPr/>
        </p:nvSpPr>
        <p:spPr>
          <a:xfrm>
            <a:off x="3347090" y="1225730"/>
            <a:ext cx="2902600" cy="830997"/>
          </a:xfrm>
          <a:prstGeom prst="rect">
            <a:avLst/>
          </a:prstGeom>
          <a:noFill/>
        </p:spPr>
        <p:txBody>
          <a:bodyPr wrap="square" rtlCol="0">
            <a:spAutoFit/>
          </a:bodyPr>
          <a:lstStyle/>
          <a:p>
            <a:pPr algn="ctr"/>
            <a:r>
              <a:rPr lang="en-US" sz="2400" dirty="0" smtClean="0"/>
              <a:t>Application as </a:t>
            </a:r>
            <a:r>
              <a:rPr lang="en-US" sz="2400" dirty="0" err="1" smtClean="0"/>
              <a:t>microservices</a:t>
            </a:r>
            <a:endParaRPr lang="ru-RU" sz="2400" dirty="0"/>
          </a:p>
        </p:txBody>
      </p:sp>
    </p:spTree>
    <p:extLst>
      <p:ext uri="{BB962C8B-B14F-4D97-AF65-F5344CB8AC3E}">
        <p14:creationId xmlns:p14="http://schemas.microsoft.com/office/powerpoint/2010/main" val="13053890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2" name="Picture 38" descr="Картинки по запросу liqui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788" y="2475913"/>
            <a:ext cx="1476604" cy="97775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Картинки по запросу spring framework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2087769"/>
            <a:ext cx="1481213" cy="776288"/>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p:cNvSpPr>
            <a:spLocks noGrp="1"/>
          </p:cNvSpPr>
          <p:nvPr>
            <p:ph type="body" sz="quarter" idx="11"/>
          </p:nvPr>
        </p:nvSpPr>
        <p:spPr/>
        <p:txBody>
          <a:bodyPr/>
          <a:lstStyle/>
          <a:p>
            <a:r>
              <a:rPr lang="en-US" dirty="0" smtClean="0"/>
              <a:t>What we use?</a:t>
            </a:r>
            <a:endParaRPr lang="en-US" dirty="0"/>
          </a:p>
        </p:txBody>
      </p:sp>
      <p:sp>
        <p:nvSpPr>
          <p:cNvPr id="2" name="AutoShape 2" descr="Картинки по запросу activem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028" name="Picture 4" descr="Похожее изображение"/>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0377" y="1068118"/>
            <a:ext cx="1749425" cy="89081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28679" y="864958"/>
            <a:ext cx="688009" cy="369332"/>
          </a:xfrm>
          <a:prstGeom prst="rect">
            <a:avLst/>
          </a:prstGeom>
          <a:noFill/>
        </p:spPr>
        <p:txBody>
          <a:bodyPr wrap="none" rtlCol="0">
            <a:spAutoFit/>
          </a:bodyPr>
          <a:lstStyle/>
          <a:p>
            <a:r>
              <a:rPr lang="en-US" sz="1800" b="1" dirty="0" smtClean="0"/>
              <a:t>Core</a:t>
            </a:r>
            <a:endParaRPr lang="ru-RU" sz="1800" b="1" dirty="0"/>
          </a:p>
        </p:txBody>
      </p:sp>
      <p:sp>
        <p:nvSpPr>
          <p:cNvPr id="6" name="TextBox 5"/>
          <p:cNvSpPr txBox="1"/>
          <p:nvPr/>
        </p:nvSpPr>
        <p:spPr>
          <a:xfrm>
            <a:off x="2782551" y="850982"/>
            <a:ext cx="1366849" cy="369332"/>
          </a:xfrm>
          <a:prstGeom prst="rect">
            <a:avLst/>
          </a:prstGeom>
          <a:noFill/>
        </p:spPr>
        <p:txBody>
          <a:bodyPr wrap="none" rtlCol="0">
            <a:spAutoFit/>
          </a:bodyPr>
          <a:lstStyle/>
          <a:p>
            <a:r>
              <a:rPr lang="en-US" sz="1800" b="1" dirty="0" smtClean="0"/>
              <a:t>Integration</a:t>
            </a:r>
            <a:endParaRPr lang="ru-RU" sz="1800" b="1" dirty="0"/>
          </a:p>
        </p:txBody>
      </p:sp>
      <p:sp>
        <p:nvSpPr>
          <p:cNvPr id="7" name="TextBox 6"/>
          <p:cNvSpPr txBox="1"/>
          <p:nvPr/>
        </p:nvSpPr>
        <p:spPr>
          <a:xfrm>
            <a:off x="5338125" y="870052"/>
            <a:ext cx="984565" cy="369332"/>
          </a:xfrm>
          <a:prstGeom prst="rect">
            <a:avLst/>
          </a:prstGeom>
          <a:noFill/>
        </p:spPr>
        <p:txBody>
          <a:bodyPr wrap="none" rtlCol="0">
            <a:spAutoFit/>
          </a:bodyPr>
          <a:lstStyle/>
          <a:p>
            <a:r>
              <a:rPr lang="en-US" sz="1800" b="1" dirty="0" err="1" smtClean="0"/>
              <a:t>DevOps</a:t>
            </a:r>
            <a:endParaRPr lang="ru-RU" sz="1800" b="1" dirty="0"/>
          </a:p>
        </p:txBody>
      </p:sp>
      <p:sp>
        <p:nvSpPr>
          <p:cNvPr id="8" name="AutoShape 6" descr="Картинки по запросу java 8"/>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0" name="AutoShape 8" descr="Картинки по запросу java 8"/>
          <p:cNvSpPr>
            <a:spLocks noChangeAspect="1" noChangeArrowheads="1"/>
          </p:cNvSpPr>
          <p:nvPr/>
        </p:nvSpPr>
        <p:spPr bwMode="auto">
          <a:xfrm>
            <a:off x="1321738" y="323756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034" name="Picture 10" descr="Картинки по запросу java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803" y="1320350"/>
            <a:ext cx="926568" cy="98911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Картинки по запросу tomca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858" y="3792507"/>
            <a:ext cx="892645" cy="63661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Картинки по запросу gradl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972" y="3349121"/>
            <a:ext cx="1586354" cy="443386"/>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Картинки по запросу spring mvc logo"/>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7972" y="2794526"/>
            <a:ext cx="1749425" cy="494457"/>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Картинки по запросу apache came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77273" y="1781349"/>
            <a:ext cx="1479038" cy="724687"/>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Картинки по запросу elasticsearch"/>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38966" y="3160264"/>
            <a:ext cx="1728104" cy="459408"/>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Картинки по запросу mongodb"/>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12895" y="3695634"/>
            <a:ext cx="1654175" cy="449340"/>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Картинки по запросу postgresql"/>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12895" y="4220936"/>
            <a:ext cx="1535762" cy="704940"/>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Картинки по запросу amazon S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47055" y="2525818"/>
            <a:ext cx="911925" cy="717381"/>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descr="Картинки по запросу chef logo deploy"/>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201059" y="1460476"/>
            <a:ext cx="1296334" cy="525463"/>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descr="Картинки по запросу jenkins"/>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84050" y="2105711"/>
            <a:ext cx="1692716" cy="544391"/>
          </a:xfrm>
          <a:prstGeom prst="rect">
            <a:avLst/>
          </a:prstGeom>
          <a:noFill/>
          <a:extLst>
            <a:ext uri="{909E8E84-426E-40DD-AFC4-6F175D3DCCD1}">
              <a14:hiddenFill xmlns:a14="http://schemas.microsoft.com/office/drawing/2010/main">
                <a:solidFill>
                  <a:srgbClr val="FFFFFF"/>
                </a:solidFill>
              </a14:hiddenFill>
            </a:ext>
          </a:extLst>
        </p:spPr>
      </p:pic>
      <p:pic>
        <p:nvPicPr>
          <p:cNvPr id="1064" name="Picture 40" descr="Картинки по запросу zabbix"/>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131188" y="3405697"/>
            <a:ext cx="1476375" cy="386810"/>
          </a:xfrm>
          <a:prstGeom prst="rect">
            <a:avLst/>
          </a:prstGeom>
          <a:noFill/>
          <a:extLst>
            <a:ext uri="{909E8E84-426E-40DD-AFC4-6F175D3DCCD1}">
              <a14:hiddenFill xmlns:a14="http://schemas.microsoft.com/office/drawing/2010/main">
                <a:solidFill>
                  <a:srgbClr val="FFFFFF"/>
                </a:solidFill>
              </a14:hiddenFill>
            </a:ext>
          </a:extLst>
        </p:spPr>
      </p:pic>
      <p:pic>
        <p:nvPicPr>
          <p:cNvPr id="1068" name="Picture 44" descr="Картинки по запросу splunk"/>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966989" y="3892249"/>
            <a:ext cx="1836777" cy="657373"/>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Прямая соединительная линия 12"/>
          <p:cNvCxnSpPr/>
          <p:nvPr/>
        </p:nvCxnSpPr>
        <p:spPr>
          <a:xfrm flipH="1">
            <a:off x="2247900" y="1320350"/>
            <a:ext cx="12700" cy="3253056"/>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Прямая соединительная линия 14"/>
          <p:cNvCxnSpPr/>
          <p:nvPr/>
        </p:nvCxnSpPr>
        <p:spPr>
          <a:xfrm>
            <a:off x="4730079" y="1320350"/>
            <a:ext cx="24763" cy="3253056"/>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325608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1"/>
          </p:nvPr>
        </p:nvSpPr>
        <p:spPr>
          <a:ln>
            <a:solidFill>
              <a:schemeClr val="tx1"/>
            </a:solidFill>
          </a:ln>
        </p:spPr>
        <p:txBody>
          <a:bodyPr/>
          <a:lstStyle/>
          <a:p>
            <a:r>
              <a:rPr lang="en-US" dirty="0" smtClean="0"/>
              <a:t>What we have?</a:t>
            </a:r>
            <a:endParaRPr lang="ru-RU" dirty="0"/>
          </a:p>
        </p:txBody>
      </p:sp>
      <p:sp>
        <p:nvSpPr>
          <p:cNvPr id="5" name="Прямоугольник 4"/>
          <p:cNvSpPr/>
          <p:nvPr/>
        </p:nvSpPr>
        <p:spPr>
          <a:xfrm>
            <a:off x="493519" y="889510"/>
            <a:ext cx="1044575" cy="508000"/>
          </a:xfrm>
          <a:prstGeom prst="rect">
            <a:avLst/>
          </a:prstGeom>
          <a:solidFill>
            <a:schemeClr val="accent2">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ROA File Processor</a:t>
            </a:r>
            <a:endParaRPr lang="ru-RU" dirty="0"/>
          </a:p>
        </p:txBody>
      </p:sp>
      <p:sp>
        <p:nvSpPr>
          <p:cNvPr id="6" name="Прямоугольник 5"/>
          <p:cNvSpPr/>
          <p:nvPr/>
        </p:nvSpPr>
        <p:spPr>
          <a:xfrm>
            <a:off x="5522594" y="3636234"/>
            <a:ext cx="622300" cy="495300"/>
          </a:xfrm>
          <a:prstGeom prst="rect">
            <a:avLst/>
          </a:prstGeom>
          <a:solidFill>
            <a:schemeClr val="accent4"/>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Tax</a:t>
            </a:r>
            <a:endParaRPr lang="ru-RU" dirty="0"/>
          </a:p>
        </p:txBody>
      </p:sp>
      <p:sp>
        <p:nvSpPr>
          <p:cNvPr id="7" name="Прямоугольник 6"/>
          <p:cNvSpPr/>
          <p:nvPr/>
        </p:nvSpPr>
        <p:spPr>
          <a:xfrm>
            <a:off x="4501295" y="3471616"/>
            <a:ext cx="635000" cy="508000"/>
          </a:xfrm>
          <a:prstGeom prst="rect">
            <a:avLst/>
          </a:prstGeom>
          <a:solidFill>
            <a:schemeClr val="accent4"/>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CRM </a:t>
            </a:r>
            <a:r>
              <a:rPr lang="en-US" dirty="0" err="1" smtClean="0"/>
              <a:t>Integ</a:t>
            </a:r>
            <a:endParaRPr lang="ru-RU" dirty="0"/>
          </a:p>
        </p:txBody>
      </p:sp>
      <p:sp>
        <p:nvSpPr>
          <p:cNvPr id="8" name="Прямоугольник 7"/>
          <p:cNvSpPr/>
          <p:nvPr/>
        </p:nvSpPr>
        <p:spPr>
          <a:xfrm>
            <a:off x="5489577" y="2883726"/>
            <a:ext cx="927100" cy="508000"/>
          </a:xfrm>
          <a:prstGeom prst="rect">
            <a:avLst/>
          </a:prstGeom>
          <a:solidFill>
            <a:schemeClr val="accent4"/>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Payment</a:t>
            </a:r>
            <a:endParaRPr lang="ru-RU" dirty="0"/>
          </a:p>
        </p:txBody>
      </p:sp>
      <p:sp>
        <p:nvSpPr>
          <p:cNvPr id="9" name="Прямоугольник 8"/>
          <p:cNvSpPr/>
          <p:nvPr/>
        </p:nvSpPr>
        <p:spPr>
          <a:xfrm>
            <a:off x="460181" y="3851590"/>
            <a:ext cx="1111250" cy="508000"/>
          </a:xfrm>
          <a:prstGeom prst="rect">
            <a:avLst/>
          </a:prstGeom>
          <a:solidFill>
            <a:schemeClr val="accent4"/>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Reporting</a:t>
            </a:r>
            <a:endParaRPr lang="ru-RU" dirty="0"/>
          </a:p>
        </p:txBody>
      </p:sp>
      <p:sp>
        <p:nvSpPr>
          <p:cNvPr id="10" name="Прямоугольник 9"/>
          <p:cNvSpPr/>
          <p:nvPr/>
        </p:nvSpPr>
        <p:spPr>
          <a:xfrm>
            <a:off x="5480057" y="2324832"/>
            <a:ext cx="927100" cy="508000"/>
          </a:xfrm>
          <a:prstGeom prst="rect">
            <a:avLst/>
          </a:prstGeom>
          <a:solidFill>
            <a:schemeClr val="accent4"/>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RLNK</a:t>
            </a:r>
            <a:endParaRPr lang="ru-RU" dirty="0"/>
          </a:p>
        </p:txBody>
      </p:sp>
      <p:sp>
        <p:nvSpPr>
          <p:cNvPr id="11" name="Прямоугольник 10"/>
          <p:cNvSpPr/>
          <p:nvPr/>
        </p:nvSpPr>
        <p:spPr>
          <a:xfrm>
            <a:off x="2533476" y="1754091"/>
            <a:ext cx="927100" cy="508000"/>
          </a:xfrm>
          <a:prstGeom prst="rect">
            <a:avLst/>
          </a:prstGeom>
          <a:solidFill>
            <a:schemeClr val="accent4"/>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PRM</a:t>
            </a:r>
            <a:endParaRPr lang="ru-RU" dirty="0"/>
          </a:p>
        </p:txBody>
      </p:sp>
      <p:sp>
        <p:nvSpPr>
          <p:cNvPr id="12" name="Прямоугольник 11"/>
          <p:cNvSpPr/>
          <p:nvPr/>
        </p:nvSpPr>
        <p:spPr>
          <a:xfrm>
            <a:off x="4714877" y="1750568"/>
            <a:ext cx="1238250" cy="508000"/>
          </a:xfrm>
          <a:prstGeom prst="rect">
            <a:avLst/>
          </a:prstGeom>
          <a:solidFill>
            <a:schemeClr val="accent4"/>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Promotions</a:t>
            </a:r>
            <a:endParaRPr lang="ru-RU" dirty="0"/>
          </a:p>
        </p:txBody>
      </p:sp>
      <p:sp>
        <p:nvSpPr>
          <p:cNvPr id="13" name="Прямоугольник 12"/>
          <p:cNvSpPr/>
          <p:nvPr/>
        </p:nvSpPr>
        <p:spPr>
          <a:xfrm>
            <a:off x="4400550" y="1057021"/>
            <a:ext cx="1238250" cy="508000"/>
          </a:xfrm>
          <a:prstGeom prst="rect">
            <a:avLst/>
          </a:prstGeom>
          <a:solidFill>
            <a:schemeClr val="accent4"/>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Reprints</a:t>
            </a:r>
            <a:endParaRPr lang="ru-RU" dirty="0"/>
          </a:p>
        </p:txBody>
      </p:sp>
      <p:sp>
        <p:nvSpPr>
          <p:cNvPr id="15" name="Прямоугольник 14"/>
          <p:cNvSpPr/>
          <p:nvPr/>
        </p:nvSpPr>
        <p:spPr>
          <a:xfrm>
            <a:off x="440139" y="1784858"/>
            <a:ext cx="1222375" cy="508000"/>
          </a:xfrm>
          <a:prstGeom prst="rect">
            <a:avLst/>
          </a:prstGeom>
          <a:solidFill>
            <a:schemeClr val="accent2">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ROA REST 1</a:t>
            </a:r>
            <a:endParaRPr lang="ru-RU" dirty="0"/>
          </a:p>
        </p:txBody>
      </p:sp>
      <p:sp>
        <p:nvSpPr>
          <p:cNvPr id="16" name="Прямоугольник 15"/>
          <p:cNvSpPr/>
          <p:nvPr/>
        </p:nvSpPr>
        <p:spPr>
          <a:xfrm>
            <a:off x="440139" y="2818224"/>
            <a:ext cx="1222375" cy="508000"/>
          </a:xfrm>
          <a:prstGeom prst="rect">
            <a:avLst/>
          </a:prstGeom>
          <a:solidFill>
            <a:schemeClr val="accent2">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ROA REST 2</a:t>
            </a:r>
            <a:endParaRPr lang="ru-RU" dirty="0"/>
          </a:p>
        </p:txBody>
      </p:sp>
      <p:sp>
        <p:nvSpPr>
          <p:cNvPr id="17" name="Прямоугольник 16"/>
          <p:cNvSpPr/>
          <p:nvPr/>
        </p:nvSpPr>
        <p:spPr>
          <a:xfrm>
            <a:off x="3259541" y="2344103"/>
            <a:ext cx="1222375" cy="508000"/>
          </a:xfrm>
          <a:prstGeom prst="rect">
            <a:avLst/>
          </a:prstGeom>
          <a:solidFill>
            <a:schemeClr val="accent2">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ROA Payment</a:t>
            </a:r>
            <a:endParaRPr lang="ru-RU" dirty="0"/>
          </a:p>
        </p:txBody>
      </p:sp>
      <p:sp>
        <p:nvSpPr>
          <p:cNvPr id="18" name="Прямоугольник 17"/>
          <p:cNvSpPr/>
          <p:nvPr/>
        </p:nvSpPr>
        <p:spPr>
          <a:xfrm>
            <a:off x="2058711" y="2914594"/>
            <a:ext cx="1222375" cy="508000"/>
          </a:xfrm>
          <a:prstGeom prst="rect">
            <a:avLst/>
          </a:prstGeom>
          <a:solidFill>
            <a:schemeClr val="accent2">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ROA </a:t>
            </a:r>
            <a:r>
              <a:rPr lang="en-US" dirty="0" err="1" smtClean="0"/>
              <a:t>Pubportal</a:t>
            </a:r>
            <a:endParaRPr lang="ru-RU" dirty="0"/>
          </a:p>
        </p:txBody>
      </p:sp>
      <p:sp>
        <p:nvSpPr>
          <p:cNvPr id="19" name="Прямоугольник 18"/>
          <p:cNvSpPr/>
          <p:nvPr/>
        </p:nvSpPr>
        <p:spPr>
          <a:xfrm>
            <a:off x="1978770" y="871610"/>
            <a:ext cx="1222375" cy="508000"/>
          </a:xfrm>
          <a:prstGeom prst="rect">
            <a:avLst/>
          </a:prstGeom>
          <a:solidFill>
            <a:schemeClr val="accent2">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ROA Admin</a:t>
            </a:r>
            <a:endParaRPr lang="ru-RU" dirty="0"/>
          </a:p>
        </p:txBody>
      </p:sp>
      <p:cxnSp>
        <p:nvCxnSpPr>
          <p:cNvPr id="27" name="Прямая со стрелкой 26"/>
          <p:cNvCxnSpPr>
            <a:stCxn id="17" idx="0"/>
            <a:endCxn id="11" idx="2"/>
          </p:cNvCxnSpPr>
          <p:nvPr/>
        </p:nvCxnSpPr>
        <p:spPr>
          <a:xfrm flipH="1" flipV="1">
            <a:off x="2997026" y="2262091"/>
            <a:ext cx="873703" cy="8201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6" name="Прямая со стрелкой 35"/>
          <p:cNvCxnSpPr>
            <a:stCxn id="16" idx="3"/>
            <a:endCxn id="11" idx="1"/>
          </p:cNvCxnSpPr>
          <p:nvPr/>
        </p:nvCxnSpPr>
        <p:spPr>
          <a:xfrm flipV="1">
            <a:off x="1662514" y="2008091"/>
            <a:ext cx="870962" cy="106413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8" name="Прямая со стрелкой 37"/>
          <p:cNvCxnSpPr>
            <a:stCxn id="15" idx="3"/>
            <a:endCxn id="11" idx="1"/>
          </p:cNvCxnSpPr>
          <p:nvPr/>
        </p:nvCxnSpPr>
        <p:spPr>
          <a:xfrm flipV="1">
            <a:off x="1662514" y="2008091"/>
            <a:ext cx="870962" cy="3076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1" name="Прямая со стрелкой 40"/>
          <p:cNvCxnSpPr>
            <a:stCxn id="19" idx="3"/>
            <a:endCxn id="17" idx="0"/>
          </p:cNvCxnSpPr>
          <p:nvPr/>
        </p:nvCxnSpPr>
        <p:spPr>
          <a:xfrm>
            <a:off x="3201145" y="1125610"/>
            <a:ext cx="669584" cy="121849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3" name="Прямая со стрелкой 42"/>
          <p:cNvCxnSpPr>
            <a:stCxn id="19" idx="1"/>
            <a:endCxn id="15" idx="3"/>
          </p:cNvCxnSpPr>
          <p:nvPr/>
        </p:nvCxnSpPr>
        <p:spPr>
          <a:xfrm flipH="1">
            <a:off x="1662514" y="1125610"/>
            <a:ext cx="316256" cy="91324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5" name="Прямая со стрелкой 44"/>
          <p:cNvCxnSpPr>
            <a:stCxn id="19" idx="1"/>
            <a:endCxn id="16" idx="3"/>
          </p:cNvCxnSpPr>
          <p:nvPr/>
        </p:nvCxnSpPr>
        <p:spPr>
          <a:xfrm flipH="1">
            <a:off x="1662514" y="1125610"/>
            <a:ext cx="316256" cy="194661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7" name="Прямая со стрелкой 46"/>
          <p:cNvCxnSpPr>
            <a:stCxn id="17" idx="3"/>
            <a:endCxn id="13" idx="1"/>
          </p:cNvCxnSpPr>
          <p:nvPr/>
        </p:nvCxnSpPr>
        <p:spPr>
          <a:xfrm flipH="1" flipV="1">
            <a:off x="4400550" y="1311021"/>
            <a:ext cx="81366" cy="128708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9" name="Прямая со стрелкой 48"/>
          <p:cNvCxnSpPr>
            <a:stCxn id="17" idx="3"/>
            <a:endCxn id="8" idx="1"/>
          </p:cNvCxnSpPr>
          <p:nvPr/>
        </p:nvCxnSpPr>
        <p:spPr>
          <a:xfrm>
            <a:off x="4481916" y="2598103"/>
            <a:ext cx="1007661" cy="53962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1" name="Прямая со стрелкой 50"/>
          <p:cNvCxnSpPr>
            <a:stCxn id="17" idx="3"/>
            <a:endCxn id="12" idx="1"/>
          </p:cNvCxnSpPr>
          <p:nvPr/>
        </p:nvCxnSpPr>
        <p:spPr>
          <a:xfrm flipV="1">
            <a:off x="4481916" y="2004568"/>
            <a:ext cx="232961" cy="593535"/>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4" name="Прямая со стрелкой 63"/>
          <p:cNvCxnSpPr>
            <a:stCxn id="17" idx="2"/>
            <a:endCxn id="7" idx="0"/>
          </p:cNvCxnSpPr>
          <p:nvPr/>
        </p:nvCxnSpPr>
        <p:spPr>
          <a:xfrm>
            <a:off x="3870729" y="2852103"/>
            <a:ext cx="948066" cy="61951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6" name="Прямая со стрелкой 65"/>
          <p:cNvCxnSpPr>
            <a:stCxn id="17" idx="2"/>
            <a:endCxn id="6" idx="0"/>
          </p:cNvCxnSpPr>
          <p:nvPr/>
        </p:nvCxnSpPr>
        <p:spPr>
          <a:xfrm>
            <a:off x="3870729" y="2852103"/>
            <a:ext cx="1963015" cy="78413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8" name="Прямая со стрелкой 67"/>
          <p:cNvCxnSpPr>
            <a:stCxn id="17" idx="3"/>
            <a:endCxn id="17" idx="3"/>
          </p:cNvCxnSpPr>
          <p:nvPr/>
        </p:nvCxnSpPr>
        <p:spPr>
          <a:xfrm>
            <a:off x="4481916" y="2598103"/>
            <a:ext cx="0"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0" name="Прямая со стрелкой 69"/>
          <p:cNvCxnSpPr>
            <a:stCxn id="18" idx="2"/>
            <a:endCxn id="9" idx="0"/>
          </p:cNvCxnSpPr>
          <p:nvPr/>
        </p:nvCxnSpPr>
        <p:spPr>
          <a:xfrm flipH="1">
            <a:off x="1015806" y="3422594"/>
            <a:ext cx="1654093" cy="42899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4" name="Прямая со стрелкой 73"/>
          <p:cNvCxnSpPr>
            <a:stCxn id="18" idx="0"/>
            <a:endCxn id="11" idx="2"/>
          </p:cNvCxnSpPr>
          <p:nvPr/>
        </p:nvCxnSpPr>
        <p:spPr>
          <a:xfrm flipV="1">
            <a:off x="2669899" y="2262091"/>
            <a:ext cx="327127" cy="65250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8" name="Прямая со стрелкой 77"/>
          <p:cNvCxnSpPr>
            <a:stCxn id="17" idx="3"/>
            <a:endCxn id="10" idx="1"/>
          </p:cNvCxnSpPr>
          <p:nvPr/>
        </p:nvCxnSpPr>
        <p:spPr>
          <a:xfrm flipV="1">
            <a:off x="4481916" y="2578832"/>
            <a:ext cx="998141" cy="1927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79" name="Прямоугольник 78"/>
          <p:cNvSpPr/>
          <p:nvPr/>
        </p:nvSpPr>
        <p:spPr>
          <a:xfrm>
            <a:off x="2056483" y="4105306"/>
            <a:ext cx="1222375" cy="508000"/>
          </a:xfrm>
          <a:prstGeom prst="rect">
            <a:avLst/>
          </a:prstGeom>
          <a:solidFill>
            <a:schemeClr val="accent4"/>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Notifications</a:t>
            </a:r>
            <a:endParaRPr lang="ru-RU" dirty="0"/>
          </a:p>
        </p:txBody>
      </p:sp>
      <p:cxnSp>
        <p:nvCxnSpPr>
          <p:cNvPr id="81" name="Прямая со стрелкой 80"/>
          <p:cNvCxnSpPr>
            <a:stCxn id="18" idx="2"/>
            <a:endCxn id="79" idx="0"/>
          </p:cNvCxnSpPr>
          <p:nvPr/>
        </p:nvCxnSpPr>
        <p:spPr>
          <a:xfrm flipH="1">
            <a:off x="2667671" y="3422594"/>
            <a:ext cx="2228" cy="68271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3" name="Прямая со стрелкой 82"/>
          <p:cNvCxnSpPr>
            <a:stCxn id="17" idx="2"/>
            <a:endCxn id="79" idx="0"/>
          </p:cNvCxnSpPr>
          <p:nvPr/>
        </p:nvCxnSpPr>
        <p:spPr>
          <a:xfrm flipH="1">
            <a:off x="2667671" y="2852103"/>
            <a:ext cx="1203058" cy="125320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5" name="Прямоугольник 34"/>
          <p:cNvSpPr/>
          <p:nvPr/>
        </p:nvSpPr>
        <p:spPr>
          <a:xfrm>
            <a:off x="3532386" y="4214465"/>
            <a:ext cx="1222375" cy="508000"/>
          </a:xfrm>
          <a:prstGeom prst="rect">
            <a:avLst/>
          </a:prstGeom>
          <a:solidFill>
            <a:schemeClr val="accent4"/>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Foreign Exchange</a:t>
            </a:r>
            <a:endParaRPr lang="ru-RU" dirty="0"/>
          </a:p>
        </p:txBody>
      </p:sp>
      <p:cxnSp>
        <p:nvCxnSpPr>
          <p:cNvPr id="4" name="Прямая со стрелкой 3"/>
          <p:cNvCxnSpPr>
            <a:stCxn id="17" idx="2"/>
            <a:endCxn id="35" idx="0"/>
          </p:cNvCxnSpPr>
          <p:nvPr/>
        </p:nvCxnSpPr>
        <p:spPr>
          <a:xfrm>
            <a:off x="3870729" y="2852103"/>
            <a:ext cx="272845" cy="136236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62988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When to use </a:t>
            </a:r>
            <a:r>
              <a:rPr lang="en-US" dirty="0" err="1" smtClean="0"/>
              <a:t>Microservices</a:t>
            </a:r>
            <a:endParaRPr lang="en-US" dirty="0"/>
          </a:p>
        </p:txBody>
      </p:sp>
      <p:sp>
        <p:nvSpPr>
          <p:cNvPr id="4" name="Прямоугольник 3"/>
          <p:cNvSpPr/>
          <p:nvPr/>
        </p:nvSpPr>
        <p:spPr>
          <a:xfrm>
            <a:off x="120937" y="685172"/>
            <a:ext cx="6465601" cy="3539430"/>
          </a:xfrm>
          <a:prstGeom prst="rect">
            <a:avLst/>
          </a:prstGeom>
        </p:spPr>
        <p:txBody>
          <a:bodyPr wrap="square">
            <a:spAutoFit/>
          </a:bodyPr>
          <a:lstStyle/>
          <a:p>
            <a:pPr marL="571500" indent="-571500">
              <a:lnSpc>
                <a:spcPct val="200000"/>
              </a:lnSpc>
              <a:buClr>
                <a:schemeClr val="accent3">
                  <a:lumMod val="75000"/>
                </a:schemeClr>
              </a:buClr>
              <a:buFont typeface="Arial" pitchFamily="34" charset="0"/>
              <a:buChar char="•"/>
            </a:pPr>
            <a:r>
              <a:rPr lang="en-US" sz="2800" dirty="0" smtClean="0">
                <a:solidFill>
                  <a:srgbClr val="444444"/>
                </a:solidFill>
                <a:cs typeface="Trebuchet MS"/>
              </a:rPr>
              <a:t>System is too big</a:t>
            </a:r>
            <a:endParaRPr lang="ru-RU" sz="2800" dirty="0">
              <a:solidFill>
                <a:srgbClr val="444444"/>
              </a:solidFill>
              <a:cs typeface="Trebuchet MS"/>
            </a:endParaRPr>
          </a:p>
          <a:p>
            <a:pPr marL="571500" indent="-571500">
              <a:lnSpc>
                <a:spcPct val="200000"/>
              </a:lnSpc>
              <a:buClr>
                <a:schemeClr val="accent3">
                  <a:lumMod val="75000"/>
                </a:schemeClr>
              </a:buClr>
              <a:buFont typeface="Arial" pitchFamily="34" charset="0"/>
              <a:buChar char="•"/>
            </a:pPr>
            <a:r>
              <a:rPr lang="en-US" sz="2800" dirty="0" smtClean="0">
                <a:solidFill>
                  <a:srgbClr val="444444"/>
                </a:solidFill>
                <a:cs typeface="Trebuchet MS"/>
              </a:rPr>
              <a:t>Team is too big</a:t>
            </a:r>
            <a:endParaRPr lang="ru-RU" sz="2800" dirty="0">
              <a:solidFill>
                <a:srgbClr val="444444"/>
              </a:solidFill>
              <a:cs typeface="Trebuchet MS"/>
            </a:endParaRPr>
          </a:p>
          <a:p>
            <a:pPr marL="571500" indent="-571500">
              <a:lnSpc>
                <a:spcPct val="200000"/>
              </a:lnSpc>
              <a:buClr>
                <a:schemeClr val="accent3">
                  <a:lumMod val="75000"/>
                </a:schemeClr>
              </a:buClr>
              <a:buFont typeface="Arial" pitchFamily="34" charset="0"/>
              <a:buChar char="•"/>
            </a:pPr>
            <a:r>
              <a:rPr lang="en-US" sz="2800" dirty="0" smtClean="0">
                <a:solidFill>
                  <a:srgbClr val="444444"/>
                </a:solidFill>
                <a:cs typeface="Trebuchet MS"/>
              </a:rPr>
              <a:t>System is too complicated</a:t>
            </a:r>
            <a:endParaRPr lang="ru-RU" sz="2800" dirty="0">
              <a:solidFill>
                <a:srgbClr val="444444"/>
              </a:solidFill>
              <a:cs typeface="Trebuchet MS"/>
            </a:endParaRPr>
          </a:p>
          <a:p>
            <a:pPr marL="571500" indent="-571500">
              <a:lnSpc>
                <a:spcPct val="200000"/>
              </a:lnSpc>
              <a:buClr>
                <a:schemeClr val="accent3">
                  <a:lumMod val="75000"/>
                </a:schemeClr>
              </a:buClr>
              <a:buFont typeface="Arial" pitchFamily="34" charset="0"/>
              <a:buChar char="•"/>
            </a:pPr>
            <a:r>
              <a:rPr lang="en-US" sz="2800" dirty="0" smtClean="0">
                <a:solidFill>
                  <a:srgbClr val="444444"/>
                </a:solidFill>
                <a:cs typeface="Trebuchet MS"/>
              </a:rPr>
              <a:t>System is too new</a:t>
            </a:r>
            <a:endParaRPr lang="ru-RU" sz="2800" dirty="0">
              <a:solidFill>
                <a:srgbClr val="444444"/>
              </a:solidFill>
              <a:cs typeface="Trebuchet MS"/>
            </a:endParaRPr>
          </a:p>
        </p:txBody>
      </p:sp>
    </p:spTree>
    <p:extLst>
      <p:ext uri="{BB962C8B-B14F-4D97-AF65-F5344CB8AC3E}">
        <p14:creationId xmlns:p14="http://schemas.microsoft.com/office/powerpoint/2010/main" val="3122159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2" descr="http://www.voxmagazine.com/wp-content/uploads/2014/09/Q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1875" y="155575"/>
            <a:ext cx="4572000" cy="452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48371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90944" y="1239253"/>
            <a:ext cx="2075179" cy="1569660"/>
          </a:xfrm>
          <a:prstGeom prst="rect">
            <a:avLst/>
          </a:prstGeom>
          <a:noFill/>
        </p:spPr>
        <p:txBody>
          <a:bodyPr wrap="square" rtlCol="0">
            <a:spAutoFit/>
          </a:bodyPr>
          <a:lstStyle/>
          <a:p>
            <a:pPr algn="ctr"/>
            <a:r>
              <a:rPr lang="en-US" sz="4800" dirty="0" smtClean="0"/>
              <a:t>THANK YOU!</a:t>
            </a:r>
            <a:endParaRPr lang="ru-RU" sz="4800" dirty="0"/>
          </a:p>
        </p:txBody>
      </p:sp>
    </p:spTree>
    <p:extLst>
      <p:ext uri="{BB962C8B-B14F-4D97-AF65-F5344CB8AC3E}">
        <p14:creationId xmlns:p14="http://schemas.microsoft.com/office/powerpoint/2010/main" val="17134260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ru-RU" u="sng" dirty="0" err="1"/>
              <a:t>Business</a:t>
            </a:r>
            <a:r>
              <a:rPr lang="ru-RU" u="sng" dirty="0"/>
              <a:t> </a:t>
            </a:r>
            <a:r>
              <a:rPr lang="ru-RU" u="sng" dirty="0" err="1"/>
              <a:t>Capabilities</a:t>
            </a:r>
            <a:endParaRPr lang="en-US" dirty="0"/>
          </a:p>
        </p:txBody>
      </p:sp>
      <p:sp>
        <p:nvSpPr>
          <p:cNvPr id="2" name="Прямоугольник 1"/>
          <p:cNvSpPr/>
          <p:nvPr/>
        </p:nvSpPr>
        <p:spPr>
          <a:xfrm>
            <a:off x="132347" y="775525"/>
            <a:ext cx="6593305" cy="3877985"/>
          </a:xfrm>
          <a:prstGeom prst="rect">
            <a:avLst/>
          </a:prstGeom>
        </p:spPr>
        <p:txBody>
          <a:bodyPr wrap="square">
            <a:spAutoFit/>
          </a:bodyPr>
          <a:lstStyle/>
          <a:p>
            <a:pPr>
              <a:lnSpc>
                <a:spcPct val="150000"/>
              </a:lnSpc>
              <a:buClr>
                <a:schemeClr val="accent3">
                  <a:lumMod val="75000"/>
                </a:schemeClr>
              </a:buClr>
              <a:buFont typeface="Arial" pitchFamily="34" charset="0"/>
              <a:buChar char="•"/>
            </a:pPr>
            <a:r>
              <a:rPr lang="en-US" sz="2800" dirty="0" smtClean="0"/>
              <a:t> Separate services for different needs</a:t>
            </a:r>
            <a:endParaRPr lang="en-US" sz="3200" dirty="0"/>
          </a:p>
          <a:p>
            <a:pPr lvl="1">
              <a:lnSpc>
                <a:spcPct val="150000"/>
              </a:lnSpc>
              <a:buClr>
                <a:schemeClr val="accent3">
                  <a:lumMod val="75000"/>
                </a:schemeClr>
              </a:buClr>
              <a:buFont typeface="Arial" pitchFamily="34" charset="0"/>
              <a:buChar char="•"/>
            </a:pPr>
            <a:r>
              <a:rPr lang="en-US" sz="2400" dirty="0" smtClean="0"/>
              <a:t> reporting</a:t>
            </a:r>
            <a:endParaRPr lang="en-US" sz="2400" dirty="0"/>
          </a:p>
          <a:p>
            <a:pPr lvl="1">
              <a:lnSpc>
                <a:spcPct val="150000"/>
              </a:lnSpc>
              <a:buClr>
                <a:schemeClr val="accent3">
                  <a:lumMod val="75000"/>
                </a:schemeClr>
              </a:buClr>
              <a:buFont typeface="Arial" pitchFamily="34" charset="0"/>
              <a:buChar char="•"/>
            </a:pPr>
            <a:r>
              <a:rPr lang="en-US" sz="2400" dirty="0" smtClean="0"/>
              <a:t> payments</a:t>
            </a:r>
            <a:endParaRPr lang="ru-RU" sz="2400" dirty="0"/>
          </a:p>
          <a:p>
            <a:pPr>
              <a:lnSpc>
                <a:spcPct val="150000"/>
              </a:lnSpc>
              <a:buClr>
                <a:schemeClr val="accent3">
                  <a:lumMod val="75000"/>
                </a:schemeClr>
              </a:buClr>
              <a:buFont typeface="Arial" pitchFamily="34" charset="0"/>
              <a:buChar char="•"/>
            </a:pPr>
            <a:r>
              <a:rPr lang="en-US" sz="3200" dirty="0"/>
              <a:t> </a:t>
            </a:r>
            <a:r>
              <a:rPr lang="en-US" sz="2800" dirty="0" smtClean="0"/>
              <a:t>Separate teams</a:t>
            </a:r>
            <a:endParaRPr lang="ru-RU" sz="3200" dirty="0"/>
          </a:p>
          <a:p>
            <a:pPr>
              <a:lnSpc>
                <a:spcPct val="150000"/>
              </a:lnSpc>
              <a:buClr>
                <a:schemeClr val="accent3">
                  <a:lumMod val="75000"/>
                </a:schemeClr>
              </a:buClr>
              <a:buFont typeface="Arial" pitchFamily="34" charset="0"/>
              <a:buChar char="•"/>
            </a:pPr>
            <a:r>
              <a:rPr lang="en-US" sz="2800" dirty="0"/>
              <a:t> </a:t>
            </a:r>
            <a:r>
              <a:rPr lang="en-US" sz="2800" dirty="0" smtClean="0"/>
              <a:t>Production Support</a:t>
            </a:r>
            <a:endParaRPr lang="en-US" sz="2800" dirty="0"/>
          </a:p>
          <a:p>
            <a:pPr lvl="1">
              <a:lnSpc>
                <a:spcPct val="150000"/>
              </a:lnSpc>
              <a:buClr>
                <a:schemeClr val="accent3">
                  <a:lumMod val="75000"/>
                </a:schemeClr>
              </a:buClr>
              <a:buFont typeface="Arial" pitchFamily="34" charset="0"/>
              <a:buChar char="•"/>
            </a:pPr>
            <a:r>
              <a:rPr lang="en-US" sz="2400" dirty="0" smtClean="0"/>
              <a:t> Creating additional tools / applications</a:t>
            </a:r>
            <a:endParaRPr lang="en-US" sz="2400" dirty="0"/>
          </a:p>
        </p:txBody>
      </p:sp>
    </p:spTree>
    <p:extLst>
      <p:ext uri="{BB962C8B-B14F-4D97-AF65-F5344CB8AC3E}">
        <p14:creationId xmlns:p14="http://schemas.microsoft.com/office/powerpoint/2010/main" val="33512549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Infrastructure</a:t>
            </a:r>
          </a:p>
        </p:txBody>
      </p:sp>
      <p:sp>
        <p:nvSpPr>
          <p:cNvPr id="2" name="Прямоугольник 1"/>
          <p:cNvSpPr/>
          <p:nvPr/>
        </p:nvSpPr>
        <p:spPr>
          <a:xfrm>
            <a:off x="132347" y="525269"/>
            <a:ext cx="6593305" cy="4401205"/>
          </a:xfrm>
          <a:prstGeom prst="rect">
            <a:avLst/>
          </a:prstGeom>
        </p:spPr>
        <p:txBody>
          <a:bodyPr wrap="square">
            <a:spAutoFit/>
          </a:bodyPr>
          <a:lstStyle/>
          <a:p>
            <a:pPr>
              <a:lnSpc>
                <a:spcPct val="200000"/>
              </a:lnSpc>
              <a:buClr>
                <a:schemeClr val="accent3">
                  <a:lumMod val="75000"/>
                </a:schemeClr>
              </a:buClr>
              <a:buFont typeface="Arial" pitchFamily="34" charset="0"/>
              <a:buChar char="•"/>
            </a:pPr>
            <a:r>
              <a:rPr lang="en-US" sz="2800" b="1" dirty="0"/>
              <a:t> Separate </a:t>
            </a:r>
            <a:r>
              <a:rPr lang="en-US" sz="2800" b="1" dirty="0" err="1"/>
              <a:t>envs</a:t>
            </a:r>
            <a:r>
              <a:rPr lang="en-US" sz="2800" b="1" dirty="0"/>
              <a:t> (QA/DEV/</a:t>
            </a:r>
            <a:r>
              <a:rPr lang="en-US" sz="2800" b="1" u="sng" dirty="0"/>
              <a:t>DEMO)</a:t>
            </a:r>
          </a:p>
          <a:p>
            <a:pPr>
              <a:lnSpc>
                <a:spcPct val="200000"/>
              </a:lnSpc>
              <a:buClr>
                <a:schemeClr val="accent3">
                  <a:lumMod val="75000"/>
                </a:schemeClr>
              </a:buClr>
              <a:buFont typeface="Arial" pitchFamily="34" charset="0"/>
              <a:buChar char="•"/>
            </a:pPr>
            <a:r>
              <a:rPr lang="en-US" sz="2800" b="1" dirty="0"/>
              <a:t> Dedicated integration </a:t>
            </a:r>
            <a:r>
              <a:rPr lang="en-US" sz="2800" b="1" dirty="0" err="1"/>
              <a:t>env</a:t>
            </a:r>
            <a:r>
              <a:rPr lang="en-US" sz="2800" b="1" dirty="0"/>
              <a:t> (DEV)</a:t>
            </a:r>
            <a:endParaRPr lang="ru-RU" sz="2800" b="1" dirty="0"/>
          </a:p>
          <a:p>
            <a:pPr>
              <a:lnSpc>
                <a:spcPct val="200000"/>
              </a:lnSpc>
              <a:buClr>
                <a:schemeClr val="accent3">
                  <a:lumMod val="75000"/>
                </a:schemeClr>
              </a:buClr>
              <a:buFont typeface="Arial" pitchFamily="34" charset="0"/>
              <a:buChar char="•"/>
            </a:pPr>
            <a:r>
              <a:rPr lang="en-US" sz="2800" b="1" dirty="0"/>
              <a:t> Align environment </a:t>
            </a:r>
            <a:r>
              <a:rPr lang="en-US" sz="2800" b="1" dirty="0" err="1"/>
              <a:t>config</a:t>
            </a:r>
            <a:r>
              <a:rPr lang="en-US" sz="2800" b="1" dirty="0"/>
              <a:t> (chef)</a:t>
            </a:r>
          </a:p>
          <a:p>
            <a:pPr>
              <a:lnSpc>
                <a:spcPct val="200000"/>
              </a:lnSpc>
              <a:buClr>
                <a:schemeClr val="accent3">
                  <a:lumMod val="75000"/>
                </a:schemeClr>
              </a:buClr>
              <a:buFont typeface="Arial" pitchFamily="34" charset="0"/>
              <a:buChar char="•"/>
            </a:pPr>
            <a:r>
              <a:rPr lang="en-US" sz="2800" b="1" dirty="0"/>
              <a:t> Monitoring (</a:t>
            </a:r>
            <a:r>
              <a:rPr lang="en-US" sz="2800" b="1" dirty="0" err="1"/>
              <a:t>Zabbix</a:t>
            </a:r>
            <a:r>
              <a:rPr lang="en-US" sz="2800" b="1" dirty="0"/>
              <a:t>)</a:t>
            </a:r>
          </a:p>
          <a:p>
            <a:pPr>
              <a:lnSpc>
                <a:spcPct val="200000"/>
              </a:lnSpc>
              <a:buClr>
                <a:schemeClr val="accent3">
                  <a:lumMod val="75000"/>
                </a:schemeClr>
              </a:buClr>
              <a:buFont typeface="Arial" pitchFamily="34" charset="0"/>
              <a:buChar char="•"/>
            </a:pPr>
            <a:r>
              <a:rPr lang="en-US" sz="2800" b="1" dirty="0"/>
              <a:t> Automation is </a:t>
            </a:r>
            <a:r>
              <a:rPr lang="en-US" sz="2800" b="1" dirty="0" smtClean="0"/>
              <a:t>a must </a:t>
            </a:r>
            <a:r>
              <a:rPr lang="en-US" sz="2800" b="1" dirty="0"/>
              <a:t>have</a:t>
            </a:r>
          </a:p>
        </p:txBody>
      </p:sp>
    </p:spTree>
    <p:extLst>
      <p:ext uri="{BB962C8B-B14F-4D97-AF65-F5344CB8AC3E}">
        <p14:creationId xmlns:p14="http://schemas.microsoft.com/office/powerpoint/2010/main" val="14872419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u="sng" dirty="0"/>
              <a:t>Infrastructure </a:t>
            </a:r>
            <a:r>
              <a:rPr lang="en-US" u="sng" dirty="0" smtClean="0"/>
              <a:t>Automation</a:t>
            </a:r>
            <a:endParaRPr lang="en-US" dirty="0"/>
          </a:p>
        </p:txBody>
      </p:sp>
      <p:sp>
        <p:nvSpPr>
          <p:cNvPr id="2" name="Прямоугольник 1"/>
          <p:cNvSpPr/>
          <p:nvPr/>
        </p:nvSpPr>
        <p:spPr>
          <a:xfrm>
            <a:off x="0" y="699516"/>
            <a:ext cx="6593305" cy="4154984"/>
          </a:xfrm>
          <a:prstGeom prst="rect">
            <a:avLst/>
          </a:prstGeom>
        </p:spPr>
        <p:txBody>
          <a:bodyPr wrap="square">
            <a:spAutoFit/>
          </a:bodyPr>
          <a:lstStyle/>
          <a:p>
            <a:pPr lvl="1">
              <a:lnSpc>
                <a:spcPct val="150000"/>
              </a:lnSpc>
              <a:buClr>
                <a:schemeClr val="accent3">
                  <a:lumMod val="75000"/>
                </a:schemeClr>
              </a:buClr>
              <a:buFont typeface="Arial" pitchFamily="34" charset="0"/>
              <a:buChar char="•"/>
            </a:pPr>
            <a:r>
              <a:rPr lang="en-US" sz="2400" b="1" dirty="0" smtClean="0"/>
              <a:t> Automated </a:t>
            </a:r>
            <a:r>
              <a:rPr lang="en-US" sz="2400" b="1" dirty="0"/>
              <a:t>DB </a:t>
            </a:r>
            <a:r>
              <a:rPr lang="en-US" sz="2400" b="1" dirty="0" smtClean="0"/>
              <a:t>scripts (</a:t>
            </a:r>
            <a:r>
              <a:rPr lang="en-US" sz="2400" b="1" dirty="0" err="1" smtClean="0"/>
              <a:t>liquibase</a:t>
            </a:r>
            <a:r>
              <a:rPr lang="en-US" sz="2400" b="1" dirty="0" smtClean="0"/>
              <a:t>)</a:t>
            </a:r>
            <a:endParaRPr lang="en-US" sz="2400" b="1" dirty="0"/>
          </a:p>
          <a:p>
            <a:pPr lvl="1">
              <a:lnSpc>
                <a:spcPct val="150000"/>
              </a:lnSpc>
              <a:buClr>
                <a:schemeClr val="accent3">
                  <a:lumMod val="75000"/>
                </a:schemeClr>
              </a:buClr>
              <a:buFont typeface="Arial" pitchFamily="34" charset="0"/>
              <a:buChar char="•"/>
            </a:pPr>
            <a:r>
              <a:rPr lang="en-US" sz="2400" b="1" dirty="0" smtClean="0"/>
              <a:t> Automated </a:t>
            </a:r>
            <a:r>
              <a:rPr lang="en-US" sz="2400" b="1" dirty="0" smtClean="0"/>
              <a:t>data migration </a:t>
            </a:r>
            <a:endParaRPr lang="en-US" sz="2400" b="1" dirty="0" smtClean="0"/>
          </a:p>
          <a:p>
            <a:pPr lvl="1">
              <a:lnSpc>
                <a:spcPct val="150000"/>
              </a:lnSpc>
              <a:buClr>
                <a:schemeClr val="accent3">
                  <a:lumMod val="75000"/>
                </a:schemeClr>
              </a:buClr>
              <a:buFont typeface="Arial" pitchFamily="34" charset="0"/>
              <a:buChar char="•"/>
            </a:pPr>
            <a:r>
              <a:rPr lang="en-US" sz="2400" b="1" dirty="0" smtClean="0"/>
              <a:t> Automated </a:t>
            </a:r>
            <a:r>
              <a:rPr lang="en-US" sz="2400" b="1" dirty="0"/>
              <a:t>deployment (Jenkins)</a:t>
            </a:r>
          </a:p>
          <a:p>
            <a:pPr lvl="2">
              <a:lnSpc>
                <a:spcPct val="150000"/>
              </a:lnSpc>
              <a:buClr>
                <a:schemeClr val="accent3">
                  <a:lumMod val="75000"/>
                </a:schemeClr>
              </a:buClr>
              <a:buFont typeface="Arial" pitchFamily="34" charset="0"/>
              <a:buChar char="•"/>
            </a:pPr>
            <a:r>
              <a:rPr lang="en-US" sz="2000" b="1" dirty="0" smtClean="0"/>
              <a:t> </a:t>
            </a:r>
            <a:r>
              <a:rPr lang="en-US" sz="2000" b="1" dirty="0"/>
              <a:t>Check (unit + integration tests)</a:t>
            </a:r>
          </a:p>
          <a:p>
            <a:pPr lvl="2">
              <a:lnSpc>
                <a:spcPct val="150000"/>
              </a:lnSpc>
              <a:buClr>
                <a:schemeClr val="accent3">
                  <a:lumMod val="75000"/>
                </a:schemeClr>
              </a:buClr>
              <a:buFont typeface="Arial" pitchFamily="34" charset="0"/>
              <a:buChar char="•"/>
            </a:pPr>
            <a:r>
              <a:rPr lang="en-US" sz="2000" b="1" dirty="0" smtClean="0"/>
              <a:t> </a:t>
            </a:r>
            <a:r>
              <a:rPr lang="en-US" sz="2000" b="1" dirty="0"/>
              <a:t>Release (</a:t>
            </a:r>
            <a:r>
              <a:rPr lang="en-US" sz="2000" b="1" dirty="0" err="1"/>
              <a:t>artifactory</a:t>
            </a:r>
            <a:r>
              <a:rPr lang="en-US" sz="2000" b="1" dirty="0"/>
              <a:t>)</a:t>
            </a:r>
          </a:p>
          <a:p>
            <a:pPr lvl="2">
              <a:lnSpc>
                <a:spcPct val="150000"/>
              </a:lnSpc>
              <a:buClr>
                <a:schemeClr val="accent3">
                  <a:lumMod val="75000"/>
                </a:schemeClr>
              </a:buClr>
              <a:buFont typeface="Arial" pitchFamily="34" charset="0"/>
              <a:buChar char="•"/>
            </a:pPr>
            <a:r>
              <a:rPr lang="en-US" sz="2000" b="1" dirty="0" smtClean="0"/>
              <a:t> </a:t>
            </a:r>
            <a:r>
              <a:rPr lang="en-US" sz="2000" b="1" dirty="0"/>
              <a:t>Deploy (chef)</a:t>
            </a:r>
          </a:p>
          <a:p>
            <a:pPr lvl="2">
              <a:lnSpc>
                <a:spcPct val="150000"/>
              </a:lnSpc>
              <a:buClr>
                <a:schemeClr val="accent3">
                  <a:lumMod val="75000"/>
                </a:schemeClr>
              </a:buClr>
              <a:buFont typeface="Arial" pitchFamily="34" charset="0"/>
              <a:buChar char="•"/>
            </a:pPr>
            <a:r>
              <a:rPr lang="en-US" sz="2000" b="1" dirty="0" smtClean="0"/>
              <a:t> </a:t>
            </a:r>
            <a:r>
              <a:rPr lang="en-US" sz="2000" b="1" dirty="0"/>
              <a:t>Accept </a:t>
            </a:r>
            <a:r>
              <a:rPr lang="en-US" sz="2000" b="1" dirty="0" smtClean="0"/>
              <a:t>(selenium)</a:t>
            </a:r>
          </a:p>
          <a:p>
            <a:pPr lvl="1">
              <a:lnSpc>
                <a:spcPct val="150000"/>
              </a:lnSpc>
              <a:buClr>
                <a:schemeClr val="accent3">
                  <a:lumMod val="75000"/>
                </a:schemeClr>
              </a:buClr>
              <a:buFont typeface="Arial" pitchFamily="34" charset="0"/>
              <a:buChar char="•"/>
            </a:pPr>
            <a:r>
              <a:rPr lang="en-US" sz="2400" b="1" dirty="0" smtClean="0"/>
              <a:t> One-button deployment</a:t>
            </a:r>
            <a:endParaRPr lang="en-US" sz="2400" b="1" dirty="0"/>
          </a:p>
        </p:txBody>
      </p:sp>
    </p:spTree>
    <p:extLst>
      <p:ext uri="{BB962C8B-B14F-4D97-AF65-F5344CB8AC3E}">
        <p14:creationId xmlns:p14="http://schemas.microsoft.com/office/powerpoint/2010/main" val="28815607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err="1" smtClean="0"/>
              <a:t>Microservices</a:t>
            </a:r>
            <a:r>
              <a:rPr lang="en-US" dirty="0" smtClean="0"/>
              <a:t> Design</a:t>
            </a:r>
            <a:endParaRPr lang="en-US" dirty="0"/>
          </a:p>
        </p:txBody>
      </p:sp>
      <p:sp>
        <p:nvSpPr>
          <p:cNvPr id="2" name="Прямоугольник 1"/>
          <p:cNvSpPr/>
          <p:nvPr/>
        </p:nvSpPr>
        <p:spPr>
          <a:xfrm>
            <a:off x="264695" y="699516"/>
            <a:ext cx="6593305" cy="3046988"/>
          </a:xfrm>
          <a:prstGeom prst="rect">
            <a:avLst/>
          </a:prstGeom>
        </p:spPr>
        <p:txBody>
          <a:bodyPr wrap="square">
            <a:spAutoFit/>
          </a:bodyPr>
          <a:lstStyle/>
          <a:p>
            <a:pPr marL="342900" indent="-342900">
              <a:lnSpc>
                <a:spcPct val="150000"/>
              </a:lnSpc>
              <a:buClr>
                <a:schemeClr val="accent3">
                  <a:lumMod val="75000"/>
                </a:schemeClr>
              </a:buClr>
              <a:buFont typeface="Arial" panose="020B0604020202020204" pitchFamily="34" charset="0"/>
              <a:buChar char="•"/>
            </a:pPr>
            <a:r>
              <a:rPr lang="en-US" sz="2400" b="1" dirty="0" smtClean="0"/>
              <a:t> </a:t>
            </a:r>
            <a:r>
              <a:rPr lang="en-US" sz="3200" b="1" u="sng" dirty="0" smtClean="0"/>
              <a:t>Decentralized data</a:t>
            </a:r>
            <a:endParaRPr lang="ru-RU" sz="3200" b="1" u="sng" dirty="0"/>
          </a:p>
          <a:p>
            <a:pPr marL="457200" indent="-457200">
              <a:lnSpc>
                <a:spcPct val="150000"/>
              </a:lnSpc>
              <a:buClr>
                <a:schemeClr val="accent3">
                  <a:lumMod val="75000"/>
                </a:schemeClr>
              </a:buClr>
              <a:buFont typeface="Arial" panose="020B0604020202020204" pitchFamily="34" charset="0"/>
              <a:buChar char="•"/>
            </a:pPr>
            <a:r>
              <a:rPr lang="en-US" sz="3200" dirty="0" smtClean="0"/>
              <a:t>Services interaction</a:t>
            </a:r>
            <a:endParaRPr lang="en-US" sz="3200" dirty="0"/>
          </a:p>
          <a:p>
            <a:pPr marL="457200" indent="-457200">
              <a:lnSpc>
                <a:spcPct val="150000"/>
              </a:lnSpc>
              <a:buClr>
                <a:schemeClr val="accent3">
                  <a:lumMod val="75000"/>
                </a:schemeClr>
              </a:buClr>
              <a:buFont typeface="Arial" panose="020B0604020202020204" pitchFamily="34" charset="0"/>
              <a:buChar char="•"/>
            </a:pPr>
            <a:r>
              <a:rPr lang="en-US" sz="3200" dirty="0"/>
              <a:t>Interaction types</a:t>
            </a:r>
            <a:endParaRPr lang="ru-RU" sz="3200" dirty="0"/>
          </a:p>
          <a:p>
            <a:pPr marL="457200" indent="-457200">
              <a:lnSpc>
                <a:spcPct val="150000"/>
              </a:lnSpc>
              <a:buClr>
                <a:schemeClr val="accent3">
                  <a:lumMod val="75000"/>
                </a:schemeClr>
              </a:buClr>
              <a:buFont typeface="Arial" panose="020B0604020202020204" pitchFamily="34" charset="0"/>
              <a:buChar char="•"/>
            </a:pPr>
            <a:r>
              <a:rPr lang="en-US" sz="3200" dirty="0" smtClean="0"/>
              <a:t>Failure design</a:t>
            </a:r>
            <a:endParaRPr lang="ru-RU" sz="3200" dirty="0"/>
          </a:p>
        </p:txBody>
      </p:sp>
    </p:spTree>
    <p:extLst>
      <p:ext uri="{BB962C8B-B14F-4D97-AF65-F5344CB8AC3E}">
        <p14:creationId xmlns:p14="http://schemas.microsoft.com/office/powerpoint/2010/main" val="5349119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u="sng" dirty="0"/>
              <a:t>Decentralized Data</a:t>
            </a:r>
            <a:endParaRPr lang="en-US" dirty="0"/>
          </a:p>
        </p:txBody>
      </p:sp>
      <p:sp>
        <p:nvSpPr>
          <p:cNvPr id="4" name="Прямоугольник 3"/>
          <p:cNvSpPr/>
          <p:nvPr/>
        </p:nvSpPr>
        <p:spPr>
          <a:xfrm>
            <a:off x="120937" y="685172"/>
            <a:ext cx="8369605" cy="1938992"/>
          </a:xfrm>
          <a:prstGeom prst="rect">
            <a:avLst/>
          </a:prstGeom>
        </p:spPr>
        <p:txBody>
          <a:bodyPr wrap="square">
            <a:spAutoFit/>
          </a:bodyPr>
          <a:lstStyle/>
          <a:p>
            <a:pPr marL="457200" indent="-457200">
              <a:lnSpc>
                <a:spcPct val="150000"/>
              </a:lnSpc>
              <a:buClr>
                <a:schemeClr val="accent3">
                  <a:lumMod val="75000"/>
                </a:schemeClr>
              </a:buClr>
              <a:buFont typeface="Arial" pitchFamily="34" charset="0"/>
              <a:buChar char="•"/>
            </a:pPr>
            <a:r>
              <a:rPr lang="en-US" sz="2000" dirty="0" smtClean="0"/>
              <a:t>Separate storages</a:t>
            </a:r>
            <a:endParaRPr lang="en-US" sz="2000" dirty="0"/>
          </a:p>
          <a:p>
            <a:pPr marL="914400" lvl="1" indent="-457200">
              <a:lnSpc>
                <a:spcPct val="150000"/>
              </a:lnSpc>
              <a:buClr>
                <a:schemeClr val="accent3">
                  <a:lumMod val="75000"/>
                </a:schemeClr>
              </a:buClr>
              <a:buFont typeface="Arial" pitchFamily="34" charset="0"/>
              <a:buChar char="•"/>
            </a:pPr>
            <a:r>
              <a:rPr lang="en-US" sz="2000" dirty="0" smtClean="0"/>
              <a:t>polyglot </a:t>
            </a:r>
            <a:r>
              <a:rPr lang="en-US" sz="2000" dirty="0"/>
              <a:t>persistence</a:t>
            </a:r>
          </a:p>
          <a:p>
            <a:pPr marL="914400" lvl="1" indent="-457200">
              <a:lnSpc>
                <a:spcPct val="150000"/>
              </a:lnSpc>
              <a:buClr>
                <a:schemeClr val="accent3">
                  <a:lumMod val="75000"/>
                </a:schemeClr>
              </a:buClr>
              <a:buFont typeface="Arial" pitchFamily="34" charset="0"/>
              <a:buChar char="•"/>
            </a:pPr>
            <a:r>
              <a:rPr lang="en-US" sz="2000" dirty="0" err="1" smtClean="0"/>
              <a:t>MongoDB</a:t>
            </a:r>
            <a:r>
              <a:rPr lang="en-US" sz="2000" dirty="0" smtClean="0"/>
              <a:t>/</a:t>
            </a:r>
            <a:r>
              <a:rPr lang="en-US" sz="2000" dirty="0" err="1" smtClean="0"/>
              <a:t>PostgreSQL</a:t>
            </a:r>
            <a:endParaRPr lang="en-US" sz="2000" dirty="0" smtClean="0"/>
          </a:p>
          <a:p>
            <a:pPr marL="457200" indent="-457200">
              <a:lnSpc>
                <a:spcPct val="150000"/>
              </a:lnSpc>
              <a:buClr>
                <a:schemeClr val="accent3">
                  <a:lumMod val="75000"/>
                </a:schemeClr>
              </a:buClr>
              <a:buFont typeface="Arial" pitchFamily="34" charset="0"/>
              <a:buChar char="•"/>
            </a:pPr>
            <a:r>
              <a:rPr lang="en-US" sz="2000" dirty="0" smtClean="0"/>
              <a:t>No direct access to storages of other services</a:t>
            </a:r>
            <a:endParaRPr lang="ru-RU" sz="2000" dirty="0"/>
          </a:p>
        </p:txBody>
      </p:sp>
      <p:sp>
        <p:nvSpPr>
          <p:cNvPr id="14" name="Блок-схема: магнитный диск 13"/>
          <p:cNvSpPr/>
          <p:nvPr/>
        </p:nvSpPr>
        <p:spPr>
          <a:xfrm>
            <a:off x="1366123" y="3892645"/>
            <a:ext cx="1296144" cy="576064"/>
          </a:xfrm>
          <a:prstGeom prst="flowChartMagneticDisk">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sysClr val="window" lastClr="FFFFFF"/>
                </a:solidFill>
                <a:effectLst/>
                <a:uLnTx/>
                <a:uFillTx/>
                <a:latin typeface="Calibri"/>
                <a:ea typeface="+mn-ea"/>
                <a:cs typeface="+mn-cs"/>
              </a:rPr>
              <a:t>MongoDB</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5" name="Блок-схема: магнитный диск 14"/>
          <p:cNvSpPr/>
          <p:nvPr/>
        </p:nvSpPr>
        <p:spPr>
          <a:xfrm>
            <a:off x="4293299" y="3921903"/>
            <a:ext cx="1296144" cy="576064"/>
          </a:xfrm>
          <a:prstGeom prst="flowChartMagneticDisk">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sysClr val="window" lastClr="FFFFFF"/>
                </a:solidFill>
                <a:effectLst/>
                <a:uLnTx/>
                <a:uFillTx/>
                <a:latin typeface="Calibri"/>
                <a:ea typeface="+mn-ea"/>
                <a:cs typeface="+mn-cs"/>
              </a:rPr>
              <a:t>PostgreSQL</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6" name="Прямоугольник 15"/>
          <p:cNvSpPr/>
          <p:nvPr/>
        </p:nvSpPr>
        <p:spPr>
          <a:xfrm>
            <a:off x="1268236" y="3057807"/>
            <a:ext cx="1484588" cy="576064"/>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Article Management</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7" name="Прямоугольник 16"/>
          <p:cNvSpPr/>
          <p:nvPr/>
        </p:nvSpPr>
        <p:spPr>
          <a:xfrm>
            <a:off x="4394720" y="3057807"/>
            <a:ext cx="1105272" cy="576064"/>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Orders</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18" name="Прямая со стрелкой 17"/>
          <p:cNvCxnSpPr>
            <a:endCxn id="16" idx="1"/>
          </p:cNvCxnSpPr>
          <p:nvPr/>
        </p:nvCxnSpPr>
        <p:spPr>
          <a:xfrm>
            <a:off x="476148" y="3345839"/>
            <a:ext cx="792088" cy="0"/>
          </a:xfrm>
          <a:prstGeom prst="straightConnector1">
            <a:avLst/>
          </a:prstGeom>
          <a:noFill/>
          <a:ln w="9525" cap="flat" cmpd="sng" algn="ctr">
            <a:solidFill>
              <a:srgbClr val="4F81BD">
                <a:shade val="95000"/>
                <a:satMod val="105000"/>
              </a:srgbClr>
            </a:solidFill>
            <a:prstDash val="solid"/>
            <a:tailEnd type="arrow"/>
          </a:ln>
          <a:effectLst/>
        </p:spPr>
      </p:cxnSp>
      <p:cxnSp>
        <p:nvCxnSpPr>
          <p:cNvPr id="19" name="Прямая со стрелкой 18"/>
          <p:cNvCxnSpPr>
            <a:stCxn id="16" idx="3"/>
            <a:endCxn id="17" idx="1"/>
          </p:cNvCxnSpPr>
          <p:nvPr/>
        </p:nvCxnSpPr>
        <p:spPr>
          <a:xfrm>
            <a:off x="2752824" y="3345839"/>
            <a:ext cx="1641896" cy="0"/>
          </a:xfrm>
          <a:prstGeom prst="straightConnector1">
            <a:avLst/>
          </a:prstGeom>
          <a:noFill/>
          <a:ln w="9525" cap="flat" cmpd="sng" algn="ctr">
            <a:solidFill>
              <a:srgbClr val="4F81BD">
                <a:shade val="95000"/>
                <a:satMod val="105000"/>
              </a:srgbClr>
            </a:solidFill>
            <a:prstDash val="solid"/>
            <a:tailEnd type="arrow"/>
          </a:ln>
          <a:effectLst/>
        </p:spPr>
      </p:cxnSp>
      <p:sp>
        <p:nvSpPr>
          <p:cNvPr id="20" name="TextBox 19"/>
          <p:cNvSpPr txBox="1"/>
          <p:nvPr/>
        </p:nvSpPr>
        <p:spPr>
          <a:xfrm>
            <a:off x="3141171" y="3345839"/>
            <a:ext cx="63607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REST</a:t>
            </a:r>
            <a:endParaRPr kumimoji="0" lang="ru-RU" sz="1800" b="0" i="0" u="none" strike="noStrike" kern="0" cap="none" spc="0" normalizeH="0" baseline="0" noProof="0" dirty="0">
              <a:ln>
                <a:noFill/>
              </a:ln>
              <a:solidFill>
                <a:sysClr val="windowText" lastClr="000000"/>
              </a:solidFill>
              <a:effectLst/>
              <a:uLnTx/>
              <a:uFillTx/>
            </a:endParaRPr>
          </a:p>
        </p:txBody>
      </p:sp>
      <p:cxnSp>
        <p:nvCxnSpPr>
          <p:cNvPr id="21" name="Прямая со стрелкой 20"/>
          <p:cNvCxnSpPr>
            <a:stCxn id="16" idx="2"/>
            <a:endCxn id="14" idx="1"/>
          </p:cNvCxnSpPr>
          <p:nvPr/>
        </p:nvCxnSpPr>
        <p:spPr>
          <a:xfrm>
            <a:off x="2010530" y="3633871"/>
            <a:ext cx="3665" cy="258774"/>
          </a:xfrm>
          <a:prstGeom prst="straightConnector1">
            <a:avLst/>
          </a:prstGeom>
          <a:noFill/>
          <a:ln w="9525" cap="flat" cmpd="sng" algn="ctr">
            <a:solidFill>
              <a:srgbClr val="4F81BD">
                <a:shade val="95000"/>
                <a:satMod val="105000"/>
              </a:srgbClr>
            </a:solidFill>
            <a:prstDash val="solid"/>
            <a:tailEnd type="arrow"/>
          </a:ln>
          <a:effectLst/>
        </p:spPr>
      </p:cxnSp>
      <p:cxnSp>
        <p:nvCxnSpPr>
          <p:cNvPr id="22" name="Прямая со стрелкой 21"/>
          <p:cNvCxnSpPr>
            <a:stCxn id="17" idx="2"/>
            <a:endCxn id="15" idx="1"/>
          </p:cNvCxnSpPr>
          <p:nvPr/>
        </p:nvCxnSpPr>
        <p:spPr>
          <a:xfrm flipH="1">
            <a:off x="4941371" y="3633871"/>
            <a:ext cx="5985" cy="288032"/>
          </a:xfrm>
          <a:prstGeom prst="straightConnector1">
            <a:avLst/>
          </a:prstGeom>
          <a:noFill/>
          <a:ln w="9525" cap="flat" cmpd="sng" algn="ctr">
            <a:solidFill>
              <a:srgbClr val="4F81BD">
                <a:shade val="95000"/>
                <a:satMod val="105000"/>
              </a:srgbClr>
            </a:solidFill>
            <a:prstDash val="solid"/>
            <a:tailEnd type="arrow"/>
          </a:ln>
          <a:effectLst/>
        </p:spPr>
      </p:cxnSp>
    </p:spTree>
    <p:extLst>
      <p:ext uri="{BB962C8B-B14F-4D97-AF65-F5344CB8AC3E}">
        <p14:creationId xmlns:p14="http://schemas.microsoft.com/office/powerpoint/2010/main" val="12123397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err="1" smtClean="0"/>
              <a:t>Microservices</a:t>
            </a:r>
            <a:r>
              <a:rPr lang="en-US" dirty="0" smtClean="0"/>
              <a:t> Design</a:t>
            </a:r>
            <a:endParaRPr lang="en-US" dirty="0"/>
          </a:p>
        </p:txBody>
      </p:sp>
      <p:sp>
        <p:nvSpPr>
          <p:cNvPr id="2" name="Прямоугольник 1"/>
          <p:cNvSpPr/>
          <p:nvPr/>
        </p:nvSpPr>
        <p:spPr>
          <a:xfrm>
            <a:off x="264695" y="699516"/>
            <a:ext cx="6593305" cy="3046988"/>
          </a:xfrm>
          <a:prstGeom prst="rect">
            <a:avLst/>
          </a:prstGeom>
        </p:spPr>
        <p:txBody>
          <a:bodyPr wrap="square">
            <a:spAutoFit/>
          </a:bodyPr>
          <a:lstStyle/>
          <a:p>
            <a:pPr marL="342900" indent="-342900">
              <a:lnSpc>
                <a:spcPct val="150000"/>
              </a:lnSpc>
              <a:buClr>
                <a:schemeClr val="accent3">
                  <a:lumMod val="75000"/>
                </a:schemeClr>
              </a:buClr>
              <a:buFont typeface="Arial" panose="020B0604020202020204" pitchFamily="34" charset="0"/>
              <a:buChar char="•"/>
            </a:pPr>
            <a:r>
              <a:rPr lang="en-US" sz="2400" dirty="0" smtClean="0"/>
              <a:t> </a:t>
            </a:r>
            <a:r>
              <a:rPr lang="en-US" sz="3200" dirty="0" smtClean="0">
                <a:solidFill>
                  <a:schemeClr val="bg1">
                    <a:lumMod val="75000"/>
                  </a:schemeClr>
                </a:solidFill>
              </a:rPr>
              <a:t>Decentralized data</a:t>
            </a:r>
            <a:endParaRPr lang="ru-RU" sz="3200" dirty="0">
              <a:solidFill>
                <a:schemeClr val="bg1">
                  <a:lumMod val="75000"/>
                </a:schemeClr>
              </a:solidFill>
            </a:endParaRPr>
          </a:p>
          <a:p>
            <a:pPr marL="457200" indent="-457200">
              <a:lnSpc>
                <a:spcPct val="150000"/>
              </a:lnSpc>
              <a:buClr>
                <a:schemeClr val="accent3">
                  <a:lumMod val="75000"/>
                </a:schemeClr>
              </a:buClr>
              <a:buFont typeface="Arial" panose="020B0604020202020204" pitchFamily="34" charset="0"/>
              <a:buChar char="•"/>
            </a:pPr>
            <a:r>
              <a:rPr lang="en-US" sz="3200" b="1" u="sng" dirty="0" smtClean="0"/>
              <a:t>Services interaction</a:t>
            </a:r>
            <a:endParaRPr lang="en-US" sz="3200" b="1" u="sng" dirty="0"/>
          </a:p>
          <a:p>
            <a:pPr marL="457200" indent="-457200">
              <a:lnSpc>
                <a:spcPct val="150000"/>
              </a:lnSpc>
              <a:buClr>
                <a:schemeClr val="accent3">
                  <a:lumMod val="75000"/>
                </a:schemeClr>
              </a:buClr>
              <a:buFont typeface="Arial" panose="020B0604020202020204" pitchFamily="34" charset="0"/>
              <a:buChar char="•"/>
            </a:pPr>
            <a:r>
              <a:rPr lang="en-US" sz="3200" dirty="0"/>
              <a:t>Interaction types</a:t>
            </a:r>
            <a:endParaRPr lang="ru-RU" sz="3200" dirty="0"/>
          </a:p>
          <a:p>
            <a:pPr marL="457200" indent="-457200">
              <a:lnSpc>
                <a:spcPct val="150000"/>
              </a:lnSpc>
              <a:buClr>
                <a:schemeClr val="accent3">
                  <a:lumMod val="75000"/>
                </a:schemeClr>
              </a:buClr>
              <a:buFont typeface="Arial" panose="020B0604020202020204" pitchFamily="34" charset="0"/>
              <a:buChar char="•"/>
            </a:pPr>
            <a:r>
              <a:rPr lang="en-US" sz="3200" dirty="0" smtClean="0"/>
              <a:t>Failure design</a:t>
            </a:r>
            <a:endParaRPr lang="ru-RU" sz="3200" dirty="0"/>
          </a:p>
        </p:txBody>
      </p:sp>
    </p:spTree>
    <p:extLst>
      <p:ext uri="{BB962C8B-B14F-4D97-AF65-F5344CB8AC3E}">
        <p14:creationId xmlns:p14="http://schemas.microsoft.com/office/powerpoint/2010/main" val="2331719812"/>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Slides">
  <a:themeElements>
    <a:clrScheme name="EPAM_Color">
      <a:dk1>
        <a:srgbClr val="464547"/>
      </a:dk1>
      <a:lt1>
        <a:sysClr val="window" lastClr="FFFFFF"/>
      </a:lt1>
      <a:dk2>
        <a:srgbClr val="666666"/>
      </a:dk2>
      <a:lt2>
        <a:srgbClr val="999999"/>
      </a:lt2>
      <a:accent1>
        <a:srgbClr val="CCCCCC"/>
      </a:accent1>
      <a:accent2>
        <a:srgbClr val="39C2D7"/>
      </a:accent2>
      <a:accent3>
        <a:srgbClr val="1B8BA0"/>
      </a:accent3>
      <a:accent4>
        <a:srgbClr val="A3C644"/>
      </a:accent4>
      <a:accent5>
        <a:srgbClr val="7F993A"/>
      </a:accent5>
      <a:accent6>
        <a:srgbClr val="B22746"/>
      </a:accent6>
      <a:hlink>
        <a:srgbClr val="32B6CE"/>
      </a:hlink>
      <a:folHlink>
        <a:srgbClr val="1B8A9F"/>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0E9A4A7D20EA84CAA39F80EA2A19865" ma:contentTypeVersion="1" ma:contentTypeDescription="Create a new document." ma:contentTypeScope="" ma:versionID="4ed0c655cf5595f31b06ef1418ca28bf">
  <xsd:schema xmlns:xsd="http://www.w3.org/2001/XMLSchema" xmlns:xs="http://www.w3.org/2001/XMLSchema" xmlns:p="http://schemas.microsoft.com/office/2006/metadata/properties" xmlns:ns1="http://schemas.microsoft.com/sharepoint/v3" targetNamespace="http://schemas.microsoft.com/office/2006/metadata/properties" ma:root="true" ma:fieldsID="4dcce58c87e9fcebab8021569449a8d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C3A1A37E-F8E3-427A-BCE9-B1DDB8B96C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4883F0F-DE57-4ECA-B9BB-F22E8C5B5D82}">
  <ds:schemaRefs>
    <ds:schemaRef ds:uri="http://schemas.microsoft.com/sharepoint/v3/contenttype/forms"/>
  </ds:schemaRefs>
</ds:datastoreItem>
</file>

<file path=customXml/itemProps3.xml><?xml version="1.0" encoding="utf-8"?>
<ds:datastoreItem xmlns:ds="http://schemas.openxmlformats.org/officeDocument/2006/customXml" ds:itemID="{D5E3C081-4081-47AD-A9A6-9F18F525DA1D}">
  <ds:schemaRefs>
    <ds:schemaRef ds:uri="http://schemas.microsoft.com/office/2006/documentManagement/types"/>
    <ds:schemaRef ds:uri="http://schemas.openxmlformats.org/package/2006/metadata/core-properties"/>
    <ds:schemaRef ds:uri="http://schemas.microsoft.com/office/infopath/2007/PartnerControls"/>
    <ds:schemaRef ds:uri="http://schemas.microsoft.com/office/2006/metadata/properties"/>
    <ds:schemaRef ds:uri="http://schemas.microsoft.com/sharepoint/v3"/>
    <ds:schemaRef ds:uri="http://www.w3.org/XML/1998/namespace"/>
    <ds:schemaRef ds:uri="http://purl.org/dc/dcmitype/"/>
    <ds:schemaRef ds:uri="http://purl.org/dc/term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22814</TotalTime>
  <Words>2881</Words>
  <Application>Microsoft Office PowerPoint</Application>
  <PresentationFormat>Произвольный</PresentationFormat>
  <Paragraphs>465</Paragraphs>
  <Slides>34</Slides>
  <Notes>33</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34</vt:i4>
      </vt:variant>
    </vt:vector>
  </HeadingPairs>
  <TitlesOfParts>
    <vt:vector size="41" baseType="lpstr">
      <vt:lpstr>Arial</vt:lpstr>
      <vt:lpstr>Arial Black</vt:lpstr>
      <vt:lpstr>Calibri</vt:lpstr>
      <vt:lpstr>Lucida Grande</vt:lpstr>
      <vt:lpstr>Trebuchet MS</vt:lpstr>
      <vt:lpstr>Wingdings</vt:lpstr>
      <vt:lpstr>Cover Slides</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EPAM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Canning</dc:creator>
  <cp:lastModifiedBy>kelt</cp:lastModifiedBy>
  <cp:revision>1188</cp:revision>
  <cp:lastPrinted>2014-07-09T13:30:36Z</cp:lastPrinted>
  <dcterms:created xsi:type="dcterms:W3CDTF">2014-07-08T13:27:24Z</dcterms:created>
  <dcterms:modified xsi:type="dcterms:W3CDTF">2017-03-16T21:14:29Z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0x010100B0E9A4A7D20EA84CAA39F80EA2A19865</vt:lpwstr>
  </property>
</Properties>
</file>