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892" r:id="rId2"/>
    <p:sldMasterId id="2147483916" r:id="rId3"/>
    <p:sldMasterId id="2147483958" r:id="rId4"/>
    <p:sldMasterId id="2147483964" r:id="rId5"/>
    <p:sldMasterId id="2147483981" r:id="rId6"/>
  </p:sldMasterIdLst>
  <p:notesMasterIdLst>
    <p:notesMasterId r:id="rId32"/>
  </p:notesMasterIdLst>
  <p:sldIdLst>
    <p:sldId id="256" r:id="rId7"/>
    <p:sldId id="257" r:id="rId8"/>
    <p:sldId id="291" r:id="rId9"/>
    <p:sldId id="294" r:id="rId10"/>
    <p:sldId id="258" r:id="rId11"/>
    <p:sldId id="283" r:id="rId12"/>
    <p:sldId id="284" r:id="rId13"/>
    <p:sldId id="278" r:id="rId14"/>
    <p:sldId id="286" r:id="rId15"/>
    <p:sldId id="287" r:id="rId16"/>
    <p:sldId id="288" r:id="rId17"/>
    <p:sldId id="292" r:id="rId18"/>
    <p:sldId id="262" r:id="rId19"/>
    <p:sldId id="268" r:id="rId20"/>
    <p:sldId id="269" r:id="rId21"/>
    <p:sldId id="270" r:id="rId22"/>
    <p:sldId id="272" r:id="rId23"/>
    <p:sldId id="271" r:id="rId24"/>
    <p:sldId id="274" r:id="rId25"/>
    <p:sldId id="275" r:id="rId26"/>
    <p:sldId id="277" r:id="rId27"/>
    <p:sldId id="295" r:id="rId28"/>
    <p:sldId id="265" r:id="rId29"/>
    <p:sldId id="290" r:id="rId30"/>
    <p:sldId id="298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042FBB-A0FA-451D-A756-8345A2B994BD}">
          <p14:sldIdLst>
            <p14:sldId id="256"/>
            <p14:sldId id="257"/>
            <p14:sldId id="291"/>
            <p14:sldId id="294"/>
            <p14:sldId id="258"/>
            <p14:sldId id="283"/>
            <p14:sldId id="284"/>
            <p14:sldId id="278"/>
            <p14:sldId id="286"/>
            <p14:sldId id="287"/>
            <p14:sldId id="288"/>
            <p14:sldId id="292"/>
            <p14:sldId id="262"/>
            <p14:sldId id="268"/>
            <p14:sldId id="269"/>
            <p14:sldId id="270"/>
            <p14:sldId id="272"/>
            <p14:sldId id="271"/>
            <p14:sldId id="274"/>
            <p14:sldId id="275"/>
            <p14:sldId id="277"/>
            <p14:sldId id="295"/>
            <p14:sldId id="265"/>
            <p14:sldId id="290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459" autoAdjust="0"/>
  </p:normalViewPr>
  <p:slideViewPr>
    <p:cSldViewPr snapToGrid="0">
      <p:cViewPr varScale="1">
        <p:scale>
          <a:sx n="57" d="100"/>
          <a:sy n="57" d="100"/>
        </p:scale>
        <p:origin x="19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A44-4E5B-8C02-E4EDC55913DA}"/>
              </c:ext>
            </c:extLst>
          </c:dPt>
          <c:cat>
            <c:strRef>
              <c:f>Лист1!$A$2</c:f>
              <c:strCache>
                <c:ptCount val="1"/>
                <c:pt idx="0">
                  <c:v>Программирование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A44-4E5B-8C02-E4EDC5591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71542194210177"/>
          <c:y val="3.3319187982529724E-2"/>
          <c:w val="0.5424109552261932"/>
          <c:h val="0.825068578715816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DB3-4C94-A8A8-35BEEA26AD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DB3-4C94-A8A8-35BEEA26ADA0}"/>
              </c:ext>
            </c:extLst>
          </c:dPt>
          <c:cat>
            <c:strRef>
              <c:f>Лист1!$A$2:$A$3</c:f>
              <c:strCache>
                <c:ptCount val="2"/>
                <c:pt idx="0">
                  <c:v>Программирование</c:v>
                </c:pt>
                <c:pt idx="1">
                  <c:v>Требования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DB3-4C94-A8A8-35BEEA26A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58725103778989"/>
          <c:y val="8.3297969956324311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C71-41DA-9079-06FF377037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C71-41DA-9079-06FF3770378A}"/>
              </c:ext>
            </c:extLst>
          </c:dPt>
          <c:dPt>
            <c:idx val="2"/>
            <c:bubble3D val="0"/>
            <c:explosion val="11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C71-41DA-9079-06FF3770378A}"/>
              </c:ext>
            </c:extLst>
          </c:dPt>
          <c:cat>
            <c:strRef>
              <c:f>Лист1!$A$2:$A$4</c:f>
              <c:strCache>
                <c:ptCount val="3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C71-41DA-9079-06FF37703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8723206092951348"/>
          <c:w val="0.40242753499539408"/>
          <c:h val="0.21276793907048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63A-4B54-B521-F54EBCA427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63A-4B54-B521-F54EBCA427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63A-4B54-B521-F54EBCA427F8}"/>
              </c:ext>
            </c:extLst>
          </c:dPt>
          <c:dPt>
            <c:idx val="3"/>
            <c:bubble3D val="0"/>
            <c:explosion val="1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63A-4B54-B521-F54EBCA427F8}"/>
              </c:ext>
            </c:extLst>
          </c:dPt>
          <c:cat>
            <c:strRef>
              <c:f>Лист1!$A$2:$A$5</c:f>
              <c:strCache>
                <c:ptCount val="4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  <c:pt idx="3">
                  <c:v>Автотесты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63A-4B54-B521-F54EBCA42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567319079979389"/>
          <c:w val="0.37534224298118635"/>
          <c:h val="0.32879304739610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0DB-4A09-ADCA-7042E2952C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0DB-4A09-ADCA-7042E2952C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0DB-4A09-ADCA-7042E2952C35}"/>
              </c:ext>
            </c:extLst>
          </c:dPt>
          <c:dPt>
            <c:idx val="3"/>
            <c:bubble3D val="0"/>
            <c:explosion val="1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0DB-4A09-ADCA-7042E2952C3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0DB-4A09-ADCA-7042E2952C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Лист1!$A$2:$A$6</c:f>
              <c:strCache>
                <c:ptCount val="5"/>
                <c:pt idx="0">
                  <c:v>Анализ требований</c:v>
                </c:pt>
                <c:pt idx="1">
                  <c:v>Дизайн тестов</c:v>
                </c:pt>
                <c:pt idx="2">
                  <c:v>Выполнение тестов</c:v>
                </c:pt>
                <c:pt idx="3">
                  <c:v>Работа с багами</c:v>
                </c:pt>
                <c:pt idx="4">
                  <c:v>Планерки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0DB-4A09-ADCA-7042E2952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1135175582595391"/>
          <c:w val="0.37534224298118635"/>
          <c:h val="0.384850943439850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45F6-0AEB-4DC2-90E5-18A18839626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1CBD-3302-4BCA-82F2-2D3160A62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4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Метки</a:t>
            </a:r>
          </a:p>
          <a:p>
            <a:r>
              <a:rPr lang="ru-RU" dirty="0" smtClean="0"/>
              <a:t>Красный – </a:t>
            </a:r>
            <a:r>
              <a:rPr lang="ru-RU" dirty="0" err="1" smtClean="0"/>
              <a:t>виталий</a:t>
            </a:r>
            <a:r>
              <a:rPr lang="ru-RU" dirty="0" smtClean="0"/>
              <a:t> слайд, фраза кати</a:t>
            </a:r>
          </a:p>
          <a:p>
            <a:r>
              <a:rPr lang="ru-RU" dirty="0" smtClean="0"/>
              <a:t>Черный – весь слайд кати</a:t>
            </a:r>
          </a:p>
          <a:p>
            <a:r>
              <a:rPr lang="ru-RU" dirty="0" smtClean="0"/>
              <a:t>Синий – слайд кати, фраза </a:t>
            </a:r>
            <a:r>
              <a:rPr lang="ru-RU" smtClean="0"/>
              <a:t>виталика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15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</a:t>
            </a:r>
            <a:r>
              <a:rPr lang="ru-RU" baseline="0" dirty="0"/>
              <a:t> это не все. Программист должен еще и тестировать свой код. Как вручную,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33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и создавать автоматизированные</a:t>
            </a:r>
            <a:r>
              <a:rPr lang="ru-RU" baseline="0" dirty="0"/>
              <a:t> тесты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0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День</a:t>
            </a:r>
            <a:r>
              <a:rPr lang="ru-RU" baseline="0" dirty="0"/>
              <a:t> тестировщика тоже насыщенный, мы тестируем не все время, а также собираем требования, а главное – работаем с багами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274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вы думаете?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27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ли знать все эти технологии</a:t>
            </a:r>
            <a:r>
              <a:rPr lang="ru-RU" baseline="0" dirty="0"/>
              <a:t> и язык </a:t>
            </a:r>
            <a:r>
              <a:rPr lang="en-US" baseline="0" dirty="0"/>
              <a:t>Java </a:t>
            </a:r>
            <a:r>
              <a:rPr lang="ru-RU" baseline="0" dirty="0"/>
              <a:t>в частности? Ну, неплохо бы, но не обязательно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48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ваши навыки, все ваши умения</a:t>
            </a:r>
            <a:r>
              <a:rPr lang="ru-RU" baseline="0" dirty="0" smtClean="0"/>
              <a:t> можно условно поделить на 2 части.</a:t>
            </a:r>
            <a:endParaRPr lang="ru-RU" dirty="0" smtClean="0"/>
          </a:p>
          <a:p>
            <a:r>
              <a:rPr lang="en-US" dirty="0" smtClean="0"/>
              <a:t>Hard </a:t>
            </a:r>
            <a:r>
              <a:rPr lang="en-US" dirty="0"/>
              <a:t>skills</a:t>
            </a:r>
            <a:r>
              <a:rPr lang="ru-RU" dirty="0"/>
              <a:t> (технические навыки)</a:t>
            </a:r>
            <a:r>
              <a:rPr lang="en-US" baseline="0" dirty="0"/>
              <a:t> – </a:t>
            </a:r>
            <a:r>
              <a:rPr lang="ru-RU" baseline="0" dirty="0"/>
              <a:t>это умение программировать на </a:t>
            </a:r>
            <a:r>
              <a:rPr lang="en-US" baseline="0" dirty="0"/>
              <a:t>Java, </a:t>
            </a:r>
            <a:r>
              <a:rPr lang="ru-RU" baseline="0" dirty="0"/>
              <a:t>вышивать крестиком, водить автомобиль</a:t>
            </a:r>
          </a:p>
          <a:p>
            <a:r>
              <a:rPr lang="en-US" baseline="0" dirty="0"/>
              <a:t>Soft Skills</a:t>
            </a:r>
            <a:r>
              <a:rPr lang="ru-RU" baseline="0" dirty="0"/>
              <a:t> (гибкие навыки)</a:t>
            </a:r>
            <a:r>
              <a:rPr lang="en-US" baseline="0" dirty="0"/>
              <a:t> – </a:t>
            </a:r>
            <a:r>
              <a:rPr lang="ru-RU" baseline="0" dirty="0"/>
              <a:t>это умение вести переговоры, вести за собой людей как лидер,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умение работать в команде, развитие себя как личности, управление временем, эрудированность, креативность</a:t>
            </a:r>
          </a:p>
          <a:p>
            <a:r>
              <a:rPr lang="ru-RU" dirty="0"/>
              <a:t>Основная разница между ними в том, что развивать </a:t>
            </a:r>
            <a:r>
              <a:rPr lang="en-US" dirty="0"/>
              <a:t>soft skills </a:t>
            </a:r>
            <a:r>
              <a:rPr lang="ru-RU" dirty="0"/>
              <a:t>навыки гораздо сложнее и дольше. Кроме того, они пригодятся вам вне зависимости от профессии</a:t>
            </a:r>
          </a:p>
          <a:p>
            <a:r>
              <a:rPr lang="ru-RU" dirty="0"/>
              <a:t>Поэтому я рекомендую</a:t>
            </a:r>
            <a:r>
              <a:rPr lang="ru-RU" baseline="0" dirty="0"/>
              <a:t> в первую очередь обратить внимание на гибкие навыки потому что именно их чаще всего не хватает начинающим программистам</a:t>
            </a:r>
          </a:p>
          <a:p>
            <a:r>
              <a:rPr lang="ru-RU" baseline="0" dirty="0"/>
              <a:t>Кстати, кто догадается по этому слайду об одном из таких навыков?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7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Правильно, английский. Знание</a:t>
            </a:r>
            <a:r>
              <a:rPr lang="ru-RU" baseline="0" dirty="0"/>
              <a:t> английского просто обязательно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783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68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и способность</a:t>
            </a:r>
            <a:r>
              <a:rPr lang="ru-RU" baseline="0" dirty="0"/>
              <a:t> к анализу – понимать и анализировать почему это так работает</a:t>
            </a:r>
            <a:r>
              <a:rPr lang="ru-RU" baseline="0" dirty="0" smtClean="0"/>
              <a:t>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522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Нет, не так. Также крайне важно уметь учиться самостоятельно. У вас не будет преподавателя,</a:t>
            </a:r>
            <a:r>
              <a:rPr lang="ru-RU" baseline="0" dirty="0"/>
              <a:t> который будет вести вас за руку. Вам будут помогать, но не вести</a:t>
            </a:r>
            <a:endParaRPr lang="ru-RU" b="1" dirty="0"/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7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TBD??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36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Не менее важны и для программиста и для тестировщика</a:t>
            </a:r>
            <a:endParaRPr lang="en-US" dirty="0"/>
          </a:p>
          <a:p>
            <a:r>
              <a:rPr lang="ru-RU" dirty="0"/>
              <a:t>Быть самостоятельным, ответственным, уметь общаться</a:t>
            </a:r>
            <a:r>
              <a:rPr lang="ru-RU" baseline="0" dirty="0"/>
              <a:t> и работать в команде</a:t>
            </a:r>
          </a:p>
          <a:p>
            <a:r>
              <a:rPr lang="ru-RU" b="1" baseline="0" dirty="0" smtClean="0"/>
              <a:t>ВИТ: И </a:t>
            </a:r>
            <a:r>
              <a:rPr lang="ru-RU" b="1" baseline="0" dirty="0"/>
              <a:t>все это звучит довольно отвлеченно – ну как это все связано с программированием?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если вспомнить из чего состоит день программиста, то все эти важные навыки применяются каждый </a:t>
            </a:r>
            <a:r>
              <a:rPr lang="ru-RU" baseline="0" dirty="0" smtClean="0"/>
              <a:t>день</a:t>
            </a:r>
          </a:p>
          <a:p>
            <a:r>
              <a:rPr lang="ru-RU" baseline="0" dirty="0" smtClean="0"/>
              <a:t>Умение логически мыслить – если я ввожу что-то в поле ввода и нажимаю на кнопку – все работает, а что если не вводить ничего и просто нажать на кнопку. Здесь у разработчиков перед </a:t>
            </a:r>
            <a:r>
              <a:rPr lang="ru-RU" baseline="0" dirty="0" err="1" smtClean="0"/>
              <a:t>тестировщиками</a:t>
            </a:r>
            <a:r>
              <a:rPr lang="ru-RU" baseline="0" dirty="0" smtClean="0"/>
              <a:t> есть преимущество – они знают как внутри работает программа. Например они могут знать что если ввести очень длинный текст и нажать кнопку, то программа наверно сломается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547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TBD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967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это все что мы хотели рассказать, есть ли</a:t>
            </a:r>
            <a:r>
              <a:rPr lang="ru-RU" baseline="0" dirty="0" smtClean="0"/>
              <a:t> у вас вопросы?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174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Мастер класс – аудитория</a:t>
            </a:r>
            <a:r>
              <a:rPr lang="ru-RU" baseline="0" dirty="0" smtClean="0"/>
              <a:t> по программированию , аудитория по тестированию</a:t>
            </a:r>
          </a:p>
          <a:p>
            <a:r>
              <a:rPr lang="ru-RU" baseline="0" dirty="0" smtClean="0"/>
              <a:t>Для мастер класса по программированию необходим телефон на </a:t>
            </a:r>
            <a:r>
              <a:rPr lang="ru-RU" baseline="0" dirty="0" err="1" smtClean="0"/>
              <a:t>андроиде</a:t>
            </a:r>
            <a:r>
              <a:rPr lang="ru-RU" baseline="0" dirty="0" smtClean="0"/>
              <a:t>. На двери аудитории будет название </a:t>
            </a:r>
            <a:r>
              <a:rPr lang="ru-RU" baseline="0" dirty="0" err="1" smtClean="0"/>
              <a:t>вайфай</a:t>
            </a:r>
            <a:r>
              <a:rPr lang="ru-RU" baseline="0" dirty="0" smtClean="0"/>
              <a:t> сети, а также названия приложений, которые нужно установить для мастер-класса. Пожалуйста, попытайтесь подсоединиться к сети и скачать приложения до начала мастер-класса.</a:t>
            </a:r>
          </a:p>
          <a:p>
            <a:r>
              <a:rPr lang="ru-RU" baseline="0" dirty="0" smtClean="0"/>
              <a:t>Еще надеюсь вы знаете пароль от своего </a:t>
            </a:r>
            <a:r>
              <a:rPr lang="ru-RU" baseline="0" dirty="0" err="1" smtClean="0"/>
              <a:t>гугл</a:t>
            </a:r>
            <a:r>
              <a:rPr lang="ru-RU" baseline="0" dirty="0" smtClean="0"/>
              <a:t> аккаунта, он </a:t>
            </a:r>
            <a:r>
              <a:rPr lang="ru-RU" baseline="0" smtClean="0"/>
              <a:t>вам понадобится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758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Мастер класс – аудитория</a:t>
            </a:r>
            <a:r>
              <a:rPr lang="ru-RU" baseline="0" dirty="0" smtClean="0"/>
              <a:t> по программированию , аудитория по тестированию</a:t>
            </a:r>
          </a:p>
          <a:p>
            <a:r>
              <a:rPr lang="ru-RU" baseline="0" dirty="0" smtClean="0"/>
              <a:t>Для мастер класса по программированию необходим телефон на </a:t>
            </a:r>
            <a:r>
              <a:rPr lang="ru-RU" baseline="0" dirty="0" err="1" smtClean="0"/>
              <a:t>андроиде</a:t>
            </a:r>
            <a:r>
              <a:rPr lang="ru-RU" baseline="0" dirty="0" smtClean="0"/>
              <a:t>. На двери аудитории будет название </a:t>
            </a:r>
            <a:r>
              <a:rPr lang="ru-RU" baseline="0" dirty="0" err="1" smtClean="0"/>
              <a:t>вайфай</a:t>
            </a:r>
            <a:r>
              <a:rPr lang="ru-RU" baseline="0" dirty="0" smtClean="0"/>
              <a:t> сети, а также названия приложений, которые нужно установить для мастер-класса. Пожалуйста, попытайтесь подсоединиться к сети и скачать приложения до начала мастер-класса.</a:t>
            </a:r>
          </a:p>
          <a:p>
            <a:r>
              <a:rPr lang="ru-RU" baseline="0" dirty="0" smtClean="0"/>
              <a:t>Еще надеюсь вы знаете пароль от своего </a:t>
            </a:r>
            <a:r>
              <a:rPr lang="ru-RU" baseline="0" dirty="0" err="1" smtClean="0"/>
              <a:t>гугл</a:t>
            </a:r>
            <a:r>
              <a:rPr lang="ru-RU" baseline="0" dirty="0" smtClean="0"/>
              <a:t> аккаунта, он </a:t>
            </a:r>
            <a:r>
              <a:rPr lang="ru-RU" baseline="0" smtClean="0"/>
              <a:t>вам понадобится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8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Почему вам может быть интересно программирование? Например потому</a:t>
            </a:r>
            <a:r>
              <a:rPr lang="ru-RU" baseline="0" dirty="0" smtClean="0"/>
              <a:t> что профессии связанные с ИТ всегда были одними из самых передовых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Какие</a:t>
            </a:r>
            <a:r>
              <a:rPr lang="ru-RU" baseline="0" dirty="0" smtClean="0"/>
              <a:t> </a:t>
            </a:r>
            <a:r>
              <a:rPr lang="ru-RU" baseline="0" dirty="0"/>
              <a:t>изобретения сейчас наиболее популярны? Про какие говорят больше всего?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Роботы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Интернет Вещей</a:t>
            </a:r>
          </a:p>
          <a:p>
            <a:pPr marL="171450" indent="-171450">
              <a:buFontTx/>
              <a:buChar char="-"/>
            </a:pPr>
            <a:r>
              <a:rPr lang="ru-RU" dirty="0"/>
              <a:t>Искусственный интеллект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Виртуальная и дополненная реальность</a:t>
            </a:r>
          </a:p>
          <a:p>
            <a:pPr marL="0" indent="0">
              <a:buFontTx/>
              <a:buNone/>
            </a:pPr>
            <a:r>
              <a:rPr lang="ru-RU" dirty="0"/>
              <a:t>Что их объединяет?</a:t>
            </a:r>
            <a:r>
              <a:rPr lang="ru-RU" baseline="0" dirty="0"/>
              <a:t> Сами по себе они пусты и бесполезны – их необходимо запрограммировать чтобы они начали делать что-то полезное. И чтобы их запрограммировать, нужен человек. Нужен программист. И вы можете стать одним из тех кто оживит </a:t>
            </a:r>
            <a:r>
              <a:rPr lang="ru-RU" baseline="0" dirty="0" smtClean="0"/>
              <a:t>их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Или разломать – чем и занимаются наши друзья </a:t>
            </a:r>
            <a:r>
              <a:rPr lang="ru-RU" baseline="0" dirty="0" err="1" smtClean="0"/>
              <a:t>тестировщики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28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КАТЯ: ВСЕ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Иногда</a:t>
            </a:r>
            <a:r>
              <a:rPr lang="ru-RU" baseline="0" dirty="0"/>
              <a:t> не все получается правильно с первого раза и программа не работает правильно с первого раза. Для этого и нужны </a:t>
            </a:r>
            <a:r>
              <a:rPr lang="ru-RU" baseline="0" dirty="0" err="1"/>
              <a:t>тестировщки</a:t>
            </a:r>
            <a:r>
              <a:rPr lang="ru-RU" baseline="0" dirty="0"/>
              <a:t> – проверить, что программа работает именно так, как ожидается. А также как она будет себя вести в неожиданных ситуациях.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процессе тестирования мы сравниваем ожидаемое поведение программы с ее фактическим поведением. Если ожидания и реальность расходятся – по сути это и есть баг (в переводе с английского жук).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69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популярно в Беларуси?</a:t>
            </a:r>
          </a:p>
          <a:p>
            <a:r>
              <a:rPr lang="ru-RU" baseline="0" dirty="0"/>
              <a:t>У нас есть парк высоких технологий, который делает очень много чего с помощью законов, чтобы </a:t>
            </a:r>
            <a:r>
              <a:rPr lang="en-US" b="1" baseline="0" dirty="0">
                <a:solidFill>
                  <a:srgbClr val="FF0000"/>
                </a:solidFill>
              </a:rPr>
              <a:t>IT</a:t>
            </a:r>
            <a:r>
              <a:rPr lang="en-US" baseline="0" dirty="0"/>
              <a:t> </a:t>
            </a:r>
            <a:r>
              <a:rPr lang="ru-RU" baseline="0" dirty="0"/>
              <a:t>компаниям было удобно работать и такие белорусские компании выглядели для клиентов скажем из Англии более выгодно</a:t>
            </a:r>
          </a:p>
          <a:p>
            <a:r>
              <a:rPr lang="ru-RU" dirty="0"/>
              <a:t>Поэтому мы создаем</a:t>
            </a:r>
            <a:r>
              <a:rPr lang="ru-RU" baseline="0" dirty="0"/>
              <a:t> очень много программ для заказчиков не из Беларуси, а из других стран. Это называет аутсорсингом. Мы создаем программы для клиентов из Соединенных Штатов, Англии, Германии, России</a:t>
            </a:r>
          </a:p>
          <a:p>
            <a:r>
              <a:rPr lang="ru-RU" baseline="0" dirty="0"/>
              <a:t>Нас </a:t>
            </a:r>
            <a:r>
              <a:rPr lang="ru-RU" baseline="0" dirty="0" err="1"/>
              <a:t>айтишников</a:t>
            </a:r>
            <a:r>
              <a:rPr lang="ru-RU" baseline="0" dirty="0"/>
              <a:t> становится все больше с каждым годов – за прошлый год нас стало больше на 20</a:t>
            </a:r>
            <a:r>
              <a:rPr lang="ru-RU" baseline="0" dirty="0" smtClean="0"/>
              <a:t>% и все равно </a:t>
            </a:r>
            <a:r>
              <a:rPr lang="ru-RU" baseline="0" dirty="0" err="1" smtClean="0"/>
              <a:t>насмотря</a:t>
            </a:r>
            <a:r>
              <a:rPr lang="ru-RU" baseline="0" dirty="0" smtClean="0"/>
              <a:t> на то что нас все больше, найти работу в </a:t>
            </a:r>
            <a:r>
              <a:rPr lang="en-US" baseline="0" dirty="0" smtClean="0"/>
              <a:t>IT </a:t>
            </a:r>
            <a:r>
              <a:rPr lang="ru-RU" baseline="0" dirty="0" smtClean="0"/>
              <a:t>для специалиста нетрудно</a:t>
            </a:r>
            <a:endParaRPr lang="ru-RU" baseline="0" dirty="0"/>
          </a:p>
          <a:p>
            <a:r>
              <a:rPr lang="ru-RU" baseline="0" dirty="0"/>
              <a:t>Ну и зарплата </a:t>
            </a:r>
            <a:r>
              <a:rPr lang="ru-RU" baseline="0" dirty="0" err="1"/>
              <a:t>айтишников</a:t>
            </a:r>
            <a:r>
              <a:rPr lang="ru-RU" baseline="0" dirty="0"/>
              <a:t> обычно больше чем средняя зарплата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58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если вы захотели стать программистом, то как начать?</a:t>
            </a:r>
            <a:endParaRPr lang="ru-RU" dirty="0"/>
          </a:p>
          <a:p>
            <a:r>
              <a:rPr lang="ru-RU" dirty="0"/>
              <a:t>Учеба именно на программиста Сильно помогает</a:t>
            </a:r>
          </a:p>
          <a:p>
            <a:r>
              <a:rPr lang="ru-RU" dirty="0"/>
              <a:t>Не обязательна – если вы захотите</a:t>
            </a:r>
            <a:r>
              <a:rPr lang="ru-RU" baseline="0" dirty="0"/>
              <a:t> обучиться программированию, вам придется гораздо проще чем если бы вы захотели стать врачом. Врачом трудно стать дома, не имея практике на настоящих больных. А программирование – вам достаточно домашнего компьютера и свободного времени.</a:t>
            </a:r>
          </a:p>
          <a:p>
            <a:r>
              <a:rPr lang="ru-RU" baseline="0" dirty="0"/>
              <a:t>КАТЯ: С тестированием немного проще: существует множество курсов которые требуют меньше курсы по программированию и, конечно же, самообразование.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70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</a:t>
            </a:r>
            <a:r>
              <a:rPr lang="ru-RU" baseline="0" dirty="0"/>
              <a:t> учебы, когда вас принимают на работу, вы проходите три сакральных стадии развития – </a:t>
            </a:r>
            <a:r>
              <a:rPr lang="ru-RU" baseline="0" dirty="0" err="1"/>
              <a:t>джун</a:t>
            </a:r>
            <a:r>
              <a:rPr lang="ru-RU" baseline="0" dirty="0"/>
              <a:t> , </a:t>
            </a:r>
            <a:r>
              <a:rPr lang="ru-RU" baseline="0" dirty="0" err="1"/>
              <a:t>мидл</a:t>
            </a:r>
            <a:r>
              <a:rPr lang="ru-RU" baseline="0" dirty="0"/>
              <a:t>, сеньор. Этот </a:t>
            </a:r>
            <a:r>
              <a:rPr lang="ru-RU" baseline="0" dirty="0" err="1"/>
              <a:t>айтишный</a:t>
            </a:r>
            <a:r>
              <a:rPr lang="ru-RU" baseline="0" dirty="0"/>
              <a:t> сленг в других профессиях означает к примеру младший научный сотрудник, научный сотрудник,  старший научный сотрудник. И для </a:t>
            </a:r>
            <a:r>
              <a:rPr lang="ru-RU" baseline="0" dirty="0" err="1"/>
              <a:t>джуна</a:t>
            </a:r>
            <a:r>
              <a:rPr lang="ru-RU" baseline="0" dirty="0"/>
              <a:t> вас еще водят за руку, показывают как делать правильно, для </a:t>
            </a:r>
            <a:r>
              <a:rPr lang="ru-RU" baseline="0" dirty="0" err="1"/>
              <a:t>мидла</a:t>
            </a:r>
            <a:r>
              <a:rPr lang="ru-RU" baseline="0" dirty="0"/>
              <a:t> вы уже делаете все самостоятельно, а сеньор уже учит других</a:t>
            </a:r>
          </a:p>
          <a:p>
            <a:r>
              <a:rPr lang="ru-RU" baseline="0" dirty="0"/>
              <a:t>КАТЯ: Точно те же уровни у </a:t>
            </a:r>
            <a:r>
              <a:rPr lang="ru-RU" baseline="0" dirty="0" err="1"/>
              <a:t>тестировщика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2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выглядит день программиста? В идеальном</a:t>
            </a:r>
            <a:r>
              <a:rPr lang="ru-RU" baseline="0" dirty="0"/>
              <a:t> представлении о программисте примерно так. Целый день программирует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8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на самом деле</a:t>
            </a:r>
            <a:r>
              <a:rPr lang="ru-RU" baseline="0" dirty="0"/>
              <a:t> еще же надо знать что программировать, как должна работать программа. </a:t>
            </a:r>
          </a:p>
          <a:p>
            <a:r>
              <a:rPr lang="ru-RU" baseline="0" dirty="0"/>
              <a:t>Поэтому нужно сначала понять что делать, какие требования к программе, прояснить все мелочи, а потом уже приступать к программированию.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5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2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2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87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72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46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899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96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854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052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51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403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25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36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633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03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07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7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7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77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310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71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061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963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883221"/>
            <a:ext cx="4315968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4066329"/>
            <a:ext cx="4315968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3937" y="0"/>
            <a:ext cx="381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1909977" y="3163824"/>
            <a:ext cx="68580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681708"/>
            <a:ext cx="891284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71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883221"/>
            <a:ext cx="4315968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4066329"/>
            <a:ext cx="4315968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681708"/>
            <a:ext cx="891284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165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4847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5931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427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39333"/>
            <a:ext cx="8429625" cy="45296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94409" y="955249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99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39333"/>
            <a:ext cx="3986212" cy="45296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1" y="1439333"/>
            <a:ext cx="3986213" cy="45296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4409" y="955249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81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896533"/>
            <a:ext cx="8429625" cy="40724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439333"/>
            <a:ext cx="8429625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94409" y="955249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878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896533"/>
            <a:ext cx="3986211" cy="40724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439333"/>
            <a:ext cx="398621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896533"/>
            <a:ext cx="3993357" cy="40724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439333"/>
            <a:ext cx="399335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4409" y="955249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319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39333"/>
            <a:ext cx="3986211" cy="45296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4410" y="955249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741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896533"/>
            <a:ext cx="3986212" cy="40724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439333"/>
            <a:ext cx="398621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94410" y="955249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57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4410" y="955249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456655"/>
            <a:ext cx="356616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456655"/>
            <a:ext cx="3632428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5493512"/>
            <a:ext cx="356616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2264027"/>
            <a:ext cx="356616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3071399"/>
            <a:ext cx="356616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3878771"/>
            <a:ext cx="356616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4686143"/>
            <a:ext cx="356616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2263477"/>
            <a:ext cx="3632428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3070300"/>
            <a:ext cx="3632428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3877123"/>
            <a:ext cx="3632428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4683945"/>
            <a:ext cx="3632428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5490769"/>
            <a:ext cx="3632428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28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5" y="2373859"/>
            <a:ext cx="3986211" cy="359514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439333"/>
            <a:ext cx="398621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916660"/>
            <a:ext cx="398621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0" y="1"/>
            <a:ext cx="3810001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6228906" y="1870968"/>
            <a:ext cx="2020186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2108287"/>
            <a:ext cx="1664208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882714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2" y="2373859"/>
            <a:ext cx="3993357" cy="359514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2" y="1439333"/>
            <a:ext cx="398621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"/>
            <a:ext cx="3810001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894906" y="1870968"/>
            <a:ext cx="2020186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2108287"/>
            <a:ext cx="1664208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916660"/>
            <a:ext cx="399354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312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39333"/>
            <a:ext cx="8429625" cy="45296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94409" y="955249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150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896533"/>
            <a:ext cx="3986211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439333"/>
            <a:ext cx="398621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896533"/>
            <a:ext cx="3993357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439333"/>
            <a:ext cx="3986214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4409" y="955249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7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429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651445"/>
            <a:ext cx="2304288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1066229"/>
            <a:ext cx="2304288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1066229"/>
            <a:ext cx="2304288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1066229"/>
            <a:ext cx="2304288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651445"/>
            <a:ext cx="2304288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651445"/>
            <a:ext cx="2304288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805955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797813"/>
            <a:ext cx="5582093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24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63253"/>
            <a:ext cx="1548202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4909146"/>
            <a:ext cx="1548202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62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94409" y="955249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168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94409" y="955249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3040C60-A39E-8442-A520-BA092303AC98}"/>
              </a:ext>
            </a:extLst>
          </p:cNvPr>
          <p:cNvCxnSpPr/>
          <p:nvPr/>
        </p:nvCxnSpPr>
        <p:spPr>
          <a:xfrm flipV="1">
            <a:off x="5986464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5986464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xmlns="" id="{D1A5E50C-7A92-6F49-870C-2507B203D755}"/>
              </a:ext>
            </a:extLst>
          </p:cNvPr>
          <p:cNvSpPr/>
          <p:nvPr/>
        </p:nvSpPr>
        <p:spPr>
          <a:xfrm>
            <a:off x="5986464" y="948969"/>
            <a:ext cx="3157536" cy="691457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3" y="1025995"/>
            <a:ext cx="3157537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2363052"/>
            <a:ext cx="2656378" cy="407246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905852"/>
            <a:ext cx="2656378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4331421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768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5596" y="5125025"/>
            <a:ext cx="1945326" cy="532608"/>
          </a:xfrm>
          <a:prstGeom prst="rect">
            <a:avLst/>
          </a:prstGeom>
        </p:spPr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789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2404304"/>
            <a:ext cx="5582093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6187378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2404304"/>
            <a:ext cx="5582093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908947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2404304"/>
            <a:ext cx="5582093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0385239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2404304"/>
            <a:ext cx="5582093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9855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1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0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5.e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1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466" y="1883221"/>
            <a:ext cx="4315968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5596" y="5125025"/>
            <a:ext cx="1945326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06.04.2018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25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19"/>
            <a:ext cx="9144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439333"/>
            <a:ext cx="8426449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6549297"/>
            <a:ext cx="47091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304800"/>
            <a:ext cx="8426449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6435519"/>
            <a:ext cx="1373372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1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6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2404304"/>
            <a:ext cx="5582093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19"/>
            <a:ext cx="9144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6549297"/>
            <a:ext cx="470910" cy="2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1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Я – программист</a:t>
            </a:r>
            <a:br>
              <a:rPr lang="ru-RU" sz="6600" dirty="0"/>
            </a:br>
            <a:r>
              <a:rPr lang="ru-RU" sz="6600" dirty="0"/>
              <a:t>Я – </a:t>
            </a:r>
            <a:r>
              <a:rPr lang="ru-RU" sz="6600" dirty="0" err="1"/>
              <a:t>тестировщик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Виталий </a:t>
            </a:r>
            <a:r>
              <a:rPr lang="ru-RU" dirty="0" err="1"/>
              <a:t>квятковский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ЕКАТЕРИНА ТАРАСЕВИЧ</a:t>
            </a:r>
          </a:p>
        </p:txBody>
      </p:sp>
    </p:spTree>
    <p:extLst>
      <p:ext uri="{BB962C8B-B14F-4D97-AF65-F5344CB8AC3E}">
        <p14:creationId xmlns:p14="http://schemas.microsoft.com/office/powerpoint/2010/main" val="22135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72633977"/>
              </p:ext>
            </p:extLst>
          </p:nvPr>
        </p:nvGraphicFramePr>
        <p:xfrm>
          <a:off x="598310" y="1557866"/>
          <a:ext cx="8116711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28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02927723"/>
              </p:ext>
            </p:extLst>
          </p:nvPr>
        </p:nvGraphicFramePr>
        <p:xfrm>
          <a:off x="564444" y="1557866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7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день </a:t>
            </a:r>
            <a:r>
              <a:rPr lang="ru-RU" sz="4000" dirty="0" err="1"/>
              <a:t>тестировщика</a:t>
            </a:r>
            <a:r>
              <a:rPr lang="ru-RU" sz="4000" dirty="0"/>
              <a:t>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88023575"/>
              </p:ext>
            </p:extLst>
          </p:nvPr>
        </p:nvGraphicFramePr>
        <p:xfrm>
          <a:off x="564444" y="1557866"/>
          <a:ext cx="8252178" cy="475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12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Что необходимо для успеха?</a:t>
            </a:r>
          </a:p>
        </p:txBody>
      </p:sp>
    </p:spTree>
    <p:extLst>
      <p:ext uri="{BB962C8B-B14F-4D97-AF65-F5344CB8AC3E}">
        <p14:creationId xmlns:p14="http://schemas.microsoft.com/office/powerpoint/2010/main" val="16429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268" y="235905"/>
            <a:ext cx="10459403" cy="57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583" y="273579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Hard Skills / Soft Skills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1284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 Skills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English</a:t>
            </a:r>
            <a:endParaRPr lang="en-US" sz="3600" dirty="0"/>
          </a:p>
        </p:txBody>
      </p:sp>
      <p:pic>
        <p:nvPicPr>
          <p:cNvPr id="2052" name="Picture 4" descr="ÐÐ°ÑÑÐ¸Ð½ÐºÐ¸ Ð¿Ð¾ Ð·Ð°Ð¿ÑÐ¾ÑÑ Ð°Ð²ÑÐ¾Ð±ÑÑ Ð°Ð½Ð³Ð»Ð¸Ñ Ð±ÑÐ´Ðº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33" y="2410407"/>
            <a:ext cx="4997027" cy="364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 Skills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 </a:t>
            </a:r>
            <a:r>
              <a:rPr lang="ru-RU" sz="3600" dirty="0" smtClean="0"/>
              <a:t>Абстрактное </a:t>
            </a:r>
            <a:r>
              <a:rPr lang="ru-RU" sz="3600" dirty="0"/>
              <a:t>и логическое мышление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 English</a:t>
            </a:r>
            <a:endParaRPr lang="en-US" sz="3600" dirty="0"/>
          </a:p>
        </p:txBody>
      </p:sp>
      <p:pic>
        <p:nvPicPr>
          <p:cNvPr id="1030" name="Picture 6" descr="ÐÐ°ÑÑÐ¸Ð½ÐºÐ¸ Ð¿Ð¾ Ð·Ð°Ð¿ÑÐ¾ÑÑ ÑÐµÑÐ»Ð¾Ðº ÐºÐ°Ð¼Ð±ÐµÑÐ±ÑÑÑ Ð² ÑÐ»ÑÐ¿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215" y="2387599"/>
            <a:ext cx="248454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1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 Skills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 </a:t>
            </a:r>
            <a:r>
              <a:rPr lang="ru-RU" sz="3600" dirty="0" smtClean="0"/>
              <a:t>Абстрактное </a:t>
            </a:r>
            <a:r>
              <a:rPr lang="ru-RU" sz="3600" dirty="0"/>
              <a:t>и логическое мышление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 </a:t>
            </a:r>
            <a:r>
              <a:rPr lang="ru-RU" sz="3600" dirty="0" smtClean="0"/>
              <a:t>Способность </a:t>
            </a:r>
            <a:r>
              <a:rPr lang="ru-RU" sz="3600" dirty="0"/>
              <a:t>к анализу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 </a:t>
            </a:r>
            <a:r>
              <a:rPr lang="ru-RU" sz="3200" dirty="0" smtClean="0"/>
              <a:t>Как это </a:t>
            </a:r>
            <a:r>
              <a:rPr lang="ru-RU" sz="3200" dirty="0"/>
              <a:t>работает?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 English</a:t>
            </a:r>
            <a:endParaRPr lang="en-US" sz="3600" dirty="0"/>
          </a:p>
          <a:p>
            <a:pPr marL="457200" lvl="1" indent="0">
              <a:lnSpc>
                <a:spcPct val="150000"/>
              </a:lnSpc>
              <a:buNone/>
            </a:pPr>
            <a:endParaRPr lang="ru-RU" dirty="0"/>
          </a:p>
          <a:p>
            <a:pPr lvl="1">
              <a:lnSpc>
                <a:spcPct val="150000"/>
              </a:lnSpc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683" y="3857414"/>
            <a:ext cx="6047317" cy="239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 Skills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 </a:t>
            </a:r>
            <a:r>
              <a:rPr lang="ru-RU" sz="3200" dirty="0" smtClean="0"/>
              <a:t>Абстрактное </a:t>
            </a:r>
            <a:r>
              <a:rPr lang="ru-RU" sz="3200" dirty="0"/>
              <a:t>и логическое мышление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 </a:t>
            </a:r>
            <a:r>
              <a:rPr lang="ru-RU" sz="3200" dirty="0" smtClean="0"/>
              <a:t>Способность </a:t>
            </a:r>
            <a:r>
              <a:rPr lang="ru-RU" sz="3200" dirty="0"/>
              <a:t>к анализу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 English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 smtClean="0"/>
              <a:t> </a:t>
            </a:r>
            <a:r>
              <a:rPr lang="ru-RU" sz="3200" dirty="0" smtClean="0"/>
              <a:t>Способность </a:t>
            </a:r>
            <a:r>
              <a:rPr lang="ru-RU" sz="3200" dirty="0"/>
              <a:t>учиться </a:t>
            </a:r>
            <a:r>
              <a:rPr lang="ru-RU" sz="3200" b="1" dirty="0"/>
              <a:t>самостоятельно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ru-RU" sz="1050" dirty="0"/>
          </a:p>
          <a:p>
            <a:pPr lvl="1">
              <a:lnSpc>
                <a:spcPct val="150000"/>
              </a:lnSpc>
            </a:pPr>
            <a:endParaRPr lang="ru-RU" sz="1050" dirty="0"/>
          </a:p>
        </p:txBody>
      </p:sp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ÐÐ°ÑÑÐ¸Ð½ÐºÐ¸ Ð¿Ð¾ Ð·Ð°Ð¿ÑÐ¾ÑÑ ÐºÐ½Ð¸Ð³Ð¸ ÑÑÐ¾Ð¿ÐºÐ¾Ð¹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63" y="4436534"/>
            <a:ext cx="2011759" cy="18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8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4962" y="0"/>
            <a:ext cx="7543800" cy="1450757"/>
          </a:xfrm>
        </p:spPr>
        <p:txBody>
          <a:bodyPr>
            <a:normAutofit/>
          </a:bodyPr>
          <a:lstStyle/>
          <a:p>
            <a:r>
              <a:rPr lang="ru-RU" sz="4000" dirty="0"/>
              <a:t>кто 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6585" y="4873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42484" y="5384798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Программист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5601" y="5384798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Тестировщик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74" y="1972380"/>
            <a:ext cx="3069527" cy="3186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" y="2027003"/>
            <a:ext cx="3102388" cy="3223260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 Skills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360365" y="1508707"/>
            <a:ext cx="7543801" cy="43292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 </a:t>
            </a:r>
            <a:r>
              <a:rPr lang="ru-RU" sz="3600" dirty="0" smtClean="0"/>
              <a:t>Самостоятельность</a:t>
            </a:r>
            <a:endParaRPr lang="ru-RU" sz="3600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 </a:t>
            </a:r>
            <a:r>
              <a:rPr lang="ru-RU" sz="3600" dirty="0" smtClean="0"/>
              <a:t>Ответственность</a:t>
            </a:r>
            <a:endParaRPr lang="ru-RU" sz="3600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 </a:t>
            </a:r>
            <a:r>
              <a:rPr lang="ru-RU" sz="3600" dirty="0" smtClean="0"/>
              <a:t>Общение</a:t>
            </a:r>
            <a:endParaRPr lang="ru-RU" sz="3600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 </a:t>
            </a:r>
            <a:r>
              <a:rPr lang="ru-RU" sz="3600" dirty="0" smtClean="0"/>
              <a:t>Работа </a:t>
            </a:r>
            <a:r>
              <a:rPr lang="ru-RU" sz="3600" dirty="0"/>
              <a:t>в команде</a:t>
            </a:r>
          </a:p>
          <a:p>
            <a:pPr>
              <a:lnSpc>
                <a:spcPct val="150000"/>
              </a:lnSpc>
            </a:pPr>
            <a:endParaRPr lang="ru-RU" sz="2400" b="1" dirty="0"/>
          </a:p>
          <a:p>
            <a:pPr marL="457200" lvl="1" indent="0">
              <a:lnSpc>
                <a:spcPct val="150000"/>
              </a:lnSpc>
              <a:buNone/>
            </a:pPr>
            <a:endParaRPr lang="ru-RU" sz="2000" dirty="0"/>
          </a:p>
          <a:p>
            <a:pPr lvl="1">
              <a:lnSpc>
                <a:spcPct val="150000"/>
              </a:lnSpc>
            </a:pPr>
            <a:endParaRPr lang="ru-RU" sz="2000" dirty="0"/>
          </a:p>
        </p:txBody>
      </p:sp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8382001" y="5840818"/>
            <a:ext cx="287866" cy="283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ÐÐ°ÑÑÐ¸Ð½ÐºÐ¸ Ð¿Ð¾ Ð·Ð°Ð¿ÑÐ¾ÑÑ ÑÑÐ¿ÐµÑÐ¼ÐµÐ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18" y="1702028"/>
            <a:ext cx="3216149" cy="41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День программиста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ru-RU" sz="2800" dirty="0"/>
              <a:t>Программирование</a:t>
            </a:r>
          </a:p>
          <a:p>
            <a:pPr lvl="1">
              <a:lnSpc>
                <a:spcPct val="130000"/>
              </a:lnSpc>
            </a:pPr>
            <a:r>
              <a:rPr lang="ru-RU" sz="2800" dirty="0"/>
              <a:t>Работа в команде</a:t>
            </a:r>
          </a:p>
          <a:p>
            <a:pPr lvl="1">
              <a:lnSpc>
                <a:spcPct val="130000"/>
              </a:lnSpc>
            </a:pPr>
            <a:r>
              <a:rPr lang="ru-RU" sz="2800" dirty="0"/>
              <a:t>Самостоятельность</a:t>
            </a:r>
          </a:p>
          <a:p>
            <a:pPr lvl="1">
              <a:lnSpc>
                <a:spcPct val="130000"/>
              </a:lnSpc>
            </a:pPr>
            <a:r>
              <a:rPr lang="ru-RU" sz="2800" dirty="0" err="1"/>
              <a:t>Самообучаемость</a:t>
            </a:r>
            <a:endParaRPr lang="ru-RU" sz="2800" dirty="0"/>
          </a:p>
          <a:p>
            <a:pPr>
              <a:lnSpc>
                <a:spcPct val="130000"/>
              </a:lnSpc>
            </a:pPr>
            <a:r>
              <a:rPr lang="ru-RU" sz="2800" dirty="0"/>
              <a:t>Обсуждение требований</a:t>
            </a:r>
          </a:p>
          <a:p>
            <a:pPr lvl="1">
              <a:lnSpc>
                <a:spcPct val="130000"/>
              </a:lnSpc>
            </a:pPr>
            <a:r>
              <a:rPr lang="ru-RU" sz="2800" dirty="0"/>
              <a:t>Общение</a:t>
            </a:r>
          </a:p>
          <a:p>
            <a:pPr lvl="1">
              <a:lnSpc>
                <a:spcPct val="130000"/>
              </a:lnSpc>
            </a:pPr>
            <a:r>
              <a:rPr lang="ru-RU" sz="2800" dirty="0"/>
              <a:t>Работа в команде</a:t>
            </a:r>
          </a:p>
          <a:p>
            <a:pPr lvl="1">
              <a:lnSpc>
                <a:spcPct val="130000"/>
              </a:lnSpc>
            </a:pPr>
            <a:r>
              <a:rPr lang="ru-RU" sz="2800" dirty="0"/>
              <a:t>Способность к анализу</a:t>
            </a:r>
          </a:p>
          <a:p>
            <a:pPr>
              <a:lnSpc>
                <a:spcPct val="130000"/>
              </a:lnSpc>
            </a:pPr>
            <a:r>
              <a:rPr lang="ru-RU" sz="2800" dirty="0"/>
              <a:t>Тестирование</a:t>
            </a:r>
          </a:p>
          <a:p>
            <a:pPr lvl="1">
              <a:lnSpc>
                <a:spcPct val="130000"/>
              </a:lnSpc>
            </a:pPr>
            <a:r>
              <a:rPr lang="ru-RU" sz="2800" dirty="0" smtClean="0"/>
              <a:t>Умение логически мыслить</a:t>
            </a:r>
            <a:endParaRPr lang="ru-RU" sz="2800" dirty="0"/>
          </a:p>
        </p:txBody>
      </p:sp>
      <p:pic>
        <p:nvPicPr>
          <p:cNvPr id="4100" name="Picture 4" descr="ÐÐ°ÑÑÐ¸Ð½ÐºÐ¸ Ð¿Ð¾ Ð·Ð°Ð¿ÑÐ¾ÑÑ Ð¿ÑÐ¾Ð³ÑÐ°Ð¼Ð¼Ð¸ÑÑ Ð·Ð° ÐºÐ¾Ð¼Ð¿ÑÑÑÐµÑÐ¾Ð¼ ÑÐ¸ÑÑÐ½Ð¾Ð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42" y="1896534"/>
            <a:ext cx="3823758" cy="34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5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ÐÐ°ÑÑÐ¸Ð½ÐºÐ¸ Ð¿Ð¾ Ð·Ð°Ð¿ÑÐ¾ÑÑ girl bug catching d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82" y="1766634"/>
            <a:ext cx="3431878" cy="45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День </a:t>
            </a:r>
            <a:r>
              <a:rPr lang="ru-RU" sz="4000" dirty="0" err="1"/>
              <a:t>тестировщика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000" dirty="0"/>
              <a:t>Тестирование</a:t>
            </a:r>
          </a:p>
          <a:p>
            <a:pPr lvl="1">
              <a:lnSpc>
                <a:spcPct val="120000"/>
              </a:lnSpc>
            </a:pPr>
            <a:r>
              <a:rPr lang="ru-RU" sz="2000" b="1" dirty="0"/>
              <a:t>Способность к анализу</a:t>
            </a:r>
          </a:p>
          <a:p>
            <a:pPr lvl="1">
              <a:lnSpc>
                <a:spcPct val="120000"/>
              </a:lnSpc>
            </a:pPr>
            <a:r>
              <a:rPr lang="ru-RU" sz="2000" dirty="0"/>
              <a:t>Внимание к деталям</a:t>
            </a:r>
          </a:p>
          <a:p>
            <a:pPr lvl="1">
              <a:lnSpc>
                <a:spcPct val="120000"/>
              </a:lnSpc>
            </a:pPr>
            <a:r>
              <a:rPr lang="ru-RU" sz="2000" dirty="0"/>
              <a:t>Креативность</a:t>
            </a:r>
          </a:p>
          <a:p>
            <a:pPr>
              <a:lnSpc>
                <a:spcPct val="120000"/>
              </a:lnSpc>
            </a:pPr>
            <a:r>
              <a:rPr lang="ru-RU" sz="2000" dirty="0"/>
              <a:t>Обсуждение требований</a:t>
            </a:r>
          </a:p>
          <a:p>
            <a:pPr lvl="1">
              <a:lnSpc>
                <a:spcPct val="120000"/>
              </a:lnSpc>
            </a:pPr>
            <a:r>
              <a:rPr lang="ru-RU" sz="2000" b="1" dirty="0"/>
              <a:t>Способность к анализу</a:t>
            </a:r>
          </a:p>
          <a:p>
            <a:pPr lvl="1">
              <a:lnSpc>
                <a:spcPct val="120000"/>
              </a:lnSpc>
            </a:pPr>
            <a:r>
              <a:rPr lang="ru-RU" sz="2000" dirty="0"/>
              <a:t>Командная игра</a:t>
            </a:r>
          </a:p>
          <a:p>
            <a:pPr lvl="1">
              <a:lnSpc>
                <a:spcPct val="120000"/>
              </a:lnSpc>
            </a:pPr>
            <a:r>
              <a:rPr lang="ru-RU" sz="2000" dirty="0"/>
              <a:t>Общение</a:t>
            </a:r>
          </a:p>
          <a:p>
            <a:pPr lvl="1">
              <a:lnSpc>
                <a:spcPct val="120000"/>
              </a:lnSpc>
            </a:pPr>
            <a:r>
              <a:rPr lang="ru-RU" sz="2000" dirty="0"/>
              <a:t>Английский</a:t>
            </a:r>
          </a:p>
          <a:p>
            <a:pPr>
              <a:lnSpc>
                <a:spcPct val="120000"/>
              </a:lnSpc>
            </a:pPr>
            <a:r>
              <a:rPr lang="ru-RU" sz="2000" dirty="0"/>
              <a:t>Работа с багами</a:t>
            </a:r>
          </a:p>
          <a:p>
            <a:pPr lvl="1">
              <a:lnSpc>
                <a:spcPct val="120000"/>
              </a:lnSpc>
            </a:pPr>
            <a:r>
              <a:rPr lang="ru-RU" sz="2000" b="1" dirty="0"/>
              <a:t>Способность к анализу</a:t>
            </a:r>
          </a:p>
        </p:txBody>
      </p:sp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671" y="3424916"/>
            <a:ext cx="7543800" cy="1450757"/>
          </a:xfrm>
        </p:spPr>
        <p:txBody>
          <a:bodyPr>
            <a:noAutofit/>
          </a:bodyPr>
          <a:lstStyle/>
          <a:p>
            <a:pPr algn="ctr"/>
            <a:r>
              <a:rPr lang="ru-RU" sz="23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15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Мастер класс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smtClean="0"/>
              <a:t>- </a:t>
            </a:r>
            <a:r>
              <a:rPr lang="ru-RU" sz="4000" dirty="0" smtClean="0"/>
              <a:t>программирование а.313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/>
              <a:t>	</a:t>
            </a:r>
            <a:r>
              <a:rPr lang="ru-RU" sz="4000" dirty="0" smtClean="0"/>
              <a:t>- </a:t>
            </a:r>
            <a:r>
              <a:rPr lang="en-US" sz="4000" dirty="0" smtClean="0"/>
              <a:t>android</a:t>
            </a:r>
            <a:endParaRPr lang="ru-RU" sz="4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/>
              <a:t>- </a:t>
            </a:r>
            <a:r>
              <a:rPr lang="ru-RU" sz="4000" dirty="0" smtClean="0"/>
              <a:t>тестирование а.308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2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000" dirty="0"/>
              <a:t>Спасибо за внимание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648" y="225778"/>
            <a:ext cx="7543800" cy="910018"/>
          </a:xfrm>
        </p:spPr>
        <p:txBody>
          <a:bodyPr>
            <a:normAutofit/>
          </a:bodyPr>
          <a:lstStyle/>
          <a:p>
            <a:r>
              <a:rPr lang="ru-RU" sz="4000" dirty="0"/>
              <a:t>почему интересно?</a:t>
            </a:r>
          </a:p>
        </p:txBody>
      </p:sp>
      <p:pic>
        <p:nvPicPr>
          <p:cNvPr id="1026" name="Picture 2" descr="ÐÐ°ÑÑÐ¸Ð½ÐºÐ¸ Ð¿Ð¾ Ð·Ð°Ð¿ÑÐ¾ÑÑ io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9" y="1781175"/>
            <a:ext cx="2707379" cy="24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70240" cy="3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ÐÐ°ÑÑÐ¸Ð½ÐºÐ¸ Ð¿Ð¾ Ð·Ð°Ð¿ÑÐ¾ÑÑ robo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120604"/>
            <a:ext cx="1808691" cy="180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ÐÐ°ÑÑÐ¸Ð½ÐºÐ¸ Ð¿Ð¾ Ð·Ð°Ð¿ÑÐ¾ÑÑ artificial intelligence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62" y="3860799"/>
            <a:ext cx="2595918" cy="25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8" descr="ÐÐ°ÑÑÐ¸Ð½ÐºÐ¸ Ð¿Ð¾ Ð·Ð°Ð¿ÑÐ¾ÑÑ virtual reality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8" name="Picture 24" descr="ÐÐ°ÑÑÐ¸Ð½ÐºÐ¸ Ð¿Ð¾ Ð·Ð°Ð¿ÑÐ¾ÑÑ virtual realit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50" y="4433235"/>
            <a:ext cx="1491015" cy="149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975" y="225778"/>
            <a:ext cx="7543800" cy="910018"/>
          </a:xfrm>
        </p:spPr>
        <p:txBody>
          <a:bodyPr>
            <a:normAutofit/>
          </a:bodyPr>
          <a:lstStyle/>
          <a:p>
            <a:r>
              <a:rPr lang="ru-RU" sz="4000" dirty="0"/>
              <a:t>что же такое тестирование</a:t>
            </a:r>
          </a:p>
        </p:txBody>
      </p:sp>
      <p:sp>
        <p:nvSpPr>
          <p:cNvPr id="3" name="AutoShape 4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70240" cy="3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ÐÐ°ÑÑÐ¸Ð½ÐºÐ¸ Ð¿Ð¾ Ð·Ð°Ð¿ÑÐ¾ÑÑ virtual reality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7" y="2034795"/>
            <a:ext cx="5590794" cy="3321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71" y="2623820"/>
            <a:ext cx="2143125" cy="2143125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958" y="0"/>
            <a:ext cx="8321041" cy="1395440"/>
          </a:xfrm>
        </p:spPr>
        <p:txBody>
          <a:bodyPr>
            <a:normAutofit/>
          </a:bodyPr>
          <a:lstStyle/>
          <a:p>
            <a:r>
              <a:rPr lang="ru-RU" sz="4000" dirty="0"/>
              <a:t>почему популярно в Беларуси?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9556" y="2111022"/>
            <a:ext cx="53238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Парк высоких технологий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Аутсорсинг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Больше с каждым годом (+20%)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В среднем больше заработок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516" y="3302352"/>
            <a:ext cx="876220" cy="5358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695" y="3291063"/>
            <a:ext cx="965061" cy="5686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715" y="3302352"/>
            <a:ext cx="928872" cy="5573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345" y="3302353"/>
            <a:ext cx="829277" cy="5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путь программиста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0" y="2837133"/>
            <a:ext cx="1908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Учеба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4001637" y="306173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04933" y="3298798"/>
            <a:ext cx="2202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Работа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0800" y="3810770"/>
            <a:ext cx="1978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Курсы</a:t>
            </a:r>
          </a:p>
        </p:txBody>
      </p:sp>
      <p:sp>
        <p:nvSpPr>
          <p:cNvPr id="8" name="Стрелка вправо 4"/>
          <p:cNvSpPr/>
          <p:nvPr/>
        </p:nvSpPr>
        <p:spPr>
          <a:xfrm>
            <a:off x="4001637" y="398506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ulbasaur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0" y="2346295"/>
            <a:ext cx="8452202" cy="39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467" y="3708399"/>
            <a:ext cx="75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L1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7554" y="2539999"/>
            <a:ext cx="75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L2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74266" y="1524336"/>
            <a:ext cx="899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L3</a:t>
            </a:r>
            <a:endParaRPr lang="ru-RU" sz="7200" b="1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путь специалиста</a:t>
            </a:r>
          </a:p>
        </p:txBody>
      </p:sp>
      <p:sp>
        <p:nvSpPr>
          <p:cNvPr id="8" name="Овал 7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18222062"/>
              </p:ext>
            </p:extLst>
          </p:nvPr>
        </p:nvGraphicFramePr>
        <p:xfrm>
          <a:off x="632178" y="1580444"/>
          <a:ext cx="80489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41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63386099"/>
              </p:ext>
            </p:extLst>
          </p:nvPr>
        </p:nvGraphicFramePr>
        <p:xfrm>
          <a:off x="519290" y="1580444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56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pam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" id="{39887EB3-746E-4D20-90C3-9D135B68499A}" vid="{080FEAFA-04F6-4D84-AB4E-A20A16158A1D}"/>
    </a:ext>
  </a:extLst>
</a:theme>
</file>

<file path=ppt/theme/theme5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6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2186</TotalTime>
  <Words>1258</Words>
  <Application>Microsoft Office PowerPoint</Application>
  <PresentationFormat>Экран (4:3)</PresentationFormat>
  <Paragraphs>160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Oswald DemiBold</vt:lpstr>
      <vt:lpstr>Wingdings 2</vt:lpstr>
      <vt:lpstr>HDOfficeLightV0</vt:lpstr>
      <vt:lpstr>1_HDOfficeLightV0</vt:lpstr>
      <vt:lpstr>2_HDOfficeLightV0</vt:lpstr>
      <vt:lpstr>epam</vt:lpstr>
      <vt:lpstr>General</vt:lpstr>
      <vt:lpstr>Breakers</vt:lpstr>
      <vt:lpstr>Я – программист Я – тестировщик</vt:lpstr>
      <vt:lpstr>кто мы</vt:lpstr>
      <vt:lpstr>почему интересно?</vt:lpstr>
      <vt:lpstr>что же такое тестирование</vt:lpstr>
      <vt:lpstr>почему популярно в Беларуси?</vt:lpstr>
      <vt:lpstr>путь программиста</vt:lpstr>
      <vt:lpstr>путь специалиста</vt:lpstr>
      <vt:lpstr>день программиста​</vt:lpstr>
      <vt:lpstr>день программиста​</vt:lpstr>
      <vt:lpstr>день программиста​</vt:lpstr>
      <vt:lpstr>день программиста​</vt:lpstr>
      <vt:lpstr>день тестировщика​</vt:lpstr>
      <vt:lpstr>Что необходимо для успеха?</vt:lpstr>
      <vt:lpstr>Презентация PowerPoint</vt:lpstr>
      <vt:lpstr>Hard Skills / Soft Skills</vt:lpstr>
      <vt:lpstr>Soft Skills</vt:lpstr>
      <vt:lpstr>Soft Skills</vt:lpstr>
      <vt:lpstr>Soft Skills</vt:lpstr>
      <vt:lpstr>Soft Skills</vt:lpstr>
      <vt:lpstr>Soft Skills</vt:lpstr>
      <vt:lpstr>День программиста</vt:lpstr>
      <vt:lpstr>День тестировщика</vt:lpstr>
      <vt:lpstr>?</vt:lpstr>
      <vt:lpstr>Мастер класс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kelt</dc:creator>
  <cp:lastModifiedBy>kelt</cp:lastModifiedBy>
  <cp:revision>125</cp:revision>
  <dcterms:created xsi:type="dcterms:W3CDTF">2017-02-20T18:53:21Z</dcterms:created>
  <dcterms:modified xsi:type="dcterms:W3CDTF">2018-04-06T19:07:17Z</dcterms:modified>
</cp:coreProperties>
</file>