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892" r:id="rId2"/>
    <p:sldMasterId id="2147483916" r:id="rId3"/>
    <p:sldMasterId id="2147483946" r:id="rId4"/>
  </p:sldMasterIdLst>
  <p:notesMasterIdLst>
    <p:notesMasterId r:id="rId29"/>
  </p:notesMasterIdLst>
  <p:sldIdLst>
    <p:sldId id="256" r:id="rId5"/>
    <p:sldId id="257" r:id="rId6"/>
    <p:sldId id="291" r:id="rId7"/>
    <p:sldId id="258" r:id="rId8"/>
    <p:sldId id="283" r:id="rId9"/>
    <p:sldId id="284" r:id="rId10"/>
    <p:sldId id="278" r:id="rId11"/>
    <p:sldId id="286" r:id="rId12"/>
    <p:sldId id="287" r:id="rId13"/>
    <p:sldId id="288" r:id="rId14"/>
    <p:sldId id="292" r:id="rId15"/>
    <p:sldId id="262" r:id="rId16"/>
    <p:sldId id="268" r:id="rId17"/>
    <p:sldId id="269" r:id="rId18"/>
    <p:sldId id="270" r:id="rId19"/>
    <p:sldId id="272" r:id="rId20"/>
    <p:sldId id="267" r:id="rId21"/>
    <p:sldId id="271" r:id="rId22"/>
    <p:sldId id="273" r:id="rId23"/>
    <p:sldId id="274" r:id="rId24"/>
    <p:sldId id="275" r:id="rId25"/>
    <p:sldId id="277" r:id="rId26"/>
    <p:sldId id="265" r:id="rId27"/>
    <p:sldId id="290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0042FBB-A0FA-451D-A756-8345A2B994BD}">
          <p14:sldIdLst>
            <p14:sldId id="256"/>
            <p14:sldId id="257"/>
            <p14:sldId id="291"/>
            <p14:sldId id="258"/>
            <p14:sldId id="283"/>
            <p14:sldId id="284"/>
            <p14:sldId id="278"/>
            <p14:sldId id="286"/>
            <p14:sldId id="287"/>
            <p14:sldId id="288"/>
            <p14:sldId id="292"/>
            <p14:sldId id="262"/>
            <p14:sldId id="268"/>
            <p14:sldId id="269"/>
            <p14:sldId id="270"/>
            <p14:sldId id="272"/>
            <p14:sldId id="267"/>
            <p14:sldId id="271"/>
            <p14:sldId id="273"/>
            <p14:sldId id="274"/>
            <p14:sldId id="275"/>
            <p14:sldId id="277"/>
            <p14:sldId id="265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3459" autoAdjust="0"/>
  </p:normalViewPr>
  <p:slideViewPr>
    <p:cSldViewPr snapToGrid="0">
      <p:cViewPr varScale="1">
        <p:scale>
          <a:sx n="85" d="100"/>
          <a:sy n="85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explosion val="19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</c:f>
              <c:strCache>
                <c:ptCount val="1"/>
                <c:pt idx="0">
                  <c:v>Программирование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1558973266625317E-3"/>
          <c:y val="0.83165764490621985"/>
          <c:w val="0.43997971268084235"/>
          <c:h val="0.159420508484914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71542194210177"/>
          <c:y val="3.3319187982529724E-2"/>
          <c:w val="0.5424109552261932"/>
          <c:h val="0.8250685787158164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explosion val="19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Лист1!$A$2:$A$3</c:f>
              <c:strCache>
                <c:ptCount val="2"/>
                <c:pt idx="0">
                  <c:v>Программирование</c:v>
                </c:pt>
                <c:pt idx="1">
                  <c:v>Требования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100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1558973266625317E-3"/>
          <c:y val="0.83165764490621985"/>
          <c:w val="0.43997971268084235"/>
          <c:h val="0.159420508484914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158725103778989"/>
          <c:y val="8.3297969956324311E-2"/>
          <c:w val="0.56522437783893975"/>
          <c:h val="0.8597703818217157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explosion val="11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Лист1!$A$2:$A$4</c:f>
              <c:strCache>
                <c:ptCount val="3"/>
                <c:pt idx="0">
                  <c:v>Программирование</c:v>
                </c:pt>
                <c:pt idx="1">
                  <c:v>Требования</c:v>
                </c:pt>
                <c:pt idx="2">
                  <c:v>Тестирование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100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8723206092951348"/>
          <c:w val="0.40242753499539408"/>
          <c:h val="0.212767939070486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53079682965856"/>
          <c:y val="8.8851167953412608E-2"/>
          <c:w val="0.56522437783893975"/>
          <c:h val="0.8597703818217157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explosion val="1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4"/>
                <c:pt idx="0">
                  <c:v>Программирование</c:v>
                </c:pt>
                <c:pt idx="1">
                  <c:v>Требования</c:v>
                </c:pt>
                <c:pt idx="2">
                  <c:v>Тестирование</c:v>
                </c:pt>
                <c:pt idx="3">
                  <c:v>Автотесты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100</c:v>
                </c:pt>
                <c:pt idx="1">
                  <c:v>20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6567319079979389"/>
          <c:w val="0.37534224298118635"/>
          <c:h val="0.328793047396107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53079682965856"/>
          <c:y val="8.8851167953412608E-2"/>
          <c:w val="0.56522437783893975"/>
          <c:h val="0.8597703818217157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explosion val="1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4"/>
                <c:pt idx="0">
                  <c:v>Программирование</c:v>
                </c:pt>
                <c:pt idx="1">
                  <c:v>Требования</c:v>
                </c:pt>
                <c:pt idx="2">
                  <c:v>Тестирование</c:v>
                </c:pt>
                <c:pt idx="3">
                  <c:v>Автотесты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100</c:v>
                </c:pt>
                <c:pt idx="1">
                  <c:v>20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6567319079979389"/>
          <c:w val="0.37534224298118635"/>
          <c:h val="0.328793047396107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C45F6-0AEB-4DC2-90E5-18A18839626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B1CBD-3302-4BCA-82F2-2D3160A62E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54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Виталий, я работаю в </a:t>
            </a:r>
            <a:r>
              <a:rPr lang="ru-RU" dirty="0" err="1" smtClean="0"/>
              <a:t>епаме</a:t>
            </a:r>
            <a:r>
              <a:rPr lang="ru-RU" dirty="0" smtClean="0"/>
              <a:t>. Уже как 9 лет</a:t>
            </a:r>
            <a:r>
              <a:rPr lang="ru-RU" baseline="0" dirty="0" smtClean="0"/>
              <a:t> работаю. В </a:t>
            </a:r>
            <a:r>
              <a:rPr lang="en-US" baseline="0" dirty="0" smtClean="0"/>
              <a:t>IT </a:t>
            </a:r>
            <a:r>
              <a:rPr lang="ru-RU" baseline="0" dirty="0" smtClean="0"/>
              <a:t>индустрии примерно столько же. Сейчас руковожу командой разработки на таком довольно известном языке как </a:t>
            </a:r>
            <a:r>
              <a:rPr lang="en-US" baseline="0" dirty="0" smtClean="0"/>
              <a:t>Java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Я</a:t>
            </a:r>
            <a:r>
              <a:rPr lang="ru-RU" baseline="0" dirty="0" smtClean="0"/>
              <a:t> бы хотел рассказать вам о том, почему я стал программистом, что я делаю, как выглядит мой рабочий день и что нужно чтобы стать программистом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436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КАТЯ: День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тестировщика</a:t>
            </a:r>
            <a:r>
              <a:rPr lang="ru-RU" baseline="0" dirty="0" smtClean="0"/>
              <a:t> тоже насыщенный, не все время мы тестируем, мы тоже собираем требования, пишем автоматизированные тесты….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274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вы думаете?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427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Нужно ли знать все эти технологии</a:t>
            </a:r>
            <a:r>
              <a:rPr lang="ru-RU" baseline="0" dirty="0" smtClean="0"/>
              <a:t> и язык </a:t>
            </a:r>
            <a:r>
              <a:rPr lang="en-US" baseline="0" dirty="0" smtClean="0"/>
              <a:t>Java </a:t>
            </a:r>
            <a:r>
              <a:rPr lang="ru-RU" baseline="0" dirty="0" smtClean="0"/>
              <a:t>в частности? Ну, неплохо бы, но не обязательно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548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 skills</a:t>
            </a:r>
            <a:r>
              <a:rPr lang="ru-RU" dirty="0" smtClean="0"/>
              <a:t> (технические навыки)</a:t>
            </a:r>
            <a:r>
              <a:rPr lang="en-US" baseline="0" dirty="0" smtClean="0"/>
              <a:t> – </a:t>
            </a:r>
            <a:r>
              <a:rPr lang="ru-RU" baseline="0" dirty="0" smtClean="0"/>
              <a:t>это умение программировать на </a:t>
            </a:r>
            <a:r>
              <a:rPr lang="en-US" baseline="0" dirty="0" smtClean="0"/>
              <a:t>Java, </a:t>
            </a:r>
            <a:r>
              <a:rPr lang="ru-RU" baseline="0" dirty="0" smtClean="0"/>
              <a:t>вышивать крестиком, водить автомобиль</a:t>
            </a:r>
          </a:p>
          <a:p>
            <a:r>
              <a:rPr lang="en-US" baseline="0" dirty="0" smtClean="0"/>
              <a:t>Soft Skills</a:t>
            </a:r>
            <a:r>
              <a:rPr lang="ru-RU" baseline="0" dirty="0" smtClean="0"/>
              <a:t> (гибкие навыки)</a:t>
            </a:r>
            <a:r>
              <a:rPr lang="en-US" baseline="0" dirty="0" smtClean="0"/>
              <a:t> – </a:t>
            </a:r>
            <a:r>
              <a:rPr lang="ru-RU" baseline="0" dirty="0" smtClean="0"/>
              <a:t>это умение вести переговоры, вести за собой людей как лидер,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умение работать в команде, развитие себя как личности, управление временем, эрудированность, креативность</a:t>
            </a:r>
          </a:p>
          <a:p>
            <a:r>
              <a:rPr lang="ru-RU" dirty="0" smtClean="0"/>
              <a:t>Основная разница между ними в том, что развивать </a:t>
            </a:r>
            <a:r>
              <a:rPr lang="en-US" dirty="0" smtClean="0"/>
              <a:t>soft skills </a:t>
            </a:r>
            <a:r>
              <a:rPr lang="ru-RU" dirty="0" smtClean="0"/>
              <a:t>навыки гораздо сложнее и дольше. Кроме того, они пригодятся вам вне зависимости от профессии</a:t>
            </a:r>
          </a:p>
          <a:p>
            <a:r>
              <a:rPr lang="ru-RU" dirty="0" smtClean="0"/>
              <a:t>Поэтому я рекомендую</a:t>
            </a:r>
            <a:r>
              <a:rPr lang="ru-RU" baseline="0" dirty="0" smtClean="0"/>
              <a:t> в первую очередь обратить внимание на гибкие </a:t>
            </a:r>
            <a:r>
              <a:rPr lang="ru-RU" baseline="0" dirty="0" smtClean="0"/>
              <a:t>навыки потому что именно их чаще </a:t>
            </a:r>
            <a:r>
              <a:rPr lang="ru-RU" baseline="0" dirty="0" smtClean="0"/>
              <a:t>всего не хватает начинающим программистам</a:t>
            </a:r>
          </a:p>
          <a:p>
            <a:r>
              <a:rPr lang="ru-RU" baseline="0" dirty="0" smtClean="0"/>
              <a:t>Кстати, кто догадается по этому слайду об одном из таких навыков?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074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Правильно, английский. Знание</a:t>
            </a:r>
            <a:r>
              <a:rPr lang="ru-RU" baseline="0" dirty="0" smtClean="0"/>
              <a:t> английского просто обязательно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783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868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Любят на интервью задавать</a:t>
            </a:r>
            <a:r>
              <a:rPr lang="ru-RU" baseline="0" dirty="0" smtClean="0"/>
              <a:t> вот такие задачи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Зачем это нужно?</a:t>
            </a:r>
          </a:p>
          <a:p>
            <a:r>
              <a:rPr lang="en-US" dirty="0" smtClean="0"/>
              <a:t>TBD: delete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046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Как и способность</a:t>
            </a:r>
            <a:r>
              <a:rPr lang="ru-RU" baseline="0" dirty="0" smtClean="0"/>
              <a:t> к анализу – понимать и анализировать почему это так работает.</a:t>
            </a:r>
          </a:p>
          <a:p>
            <a:r>
              <a:rPr lang="ru-RU" baseline="0" dirty="0" smtClean="0"/>
              <a:t>Когда я перехожу дорогу на зеленый, все машины останавливаются. Почему? Потому что видят меня? Будут ли они останавливаться если я не буду переходить дорогу на зеленый? Будут ли они останавливаться если я буду переходить дорогу на красный?</a:t>
            </a:r>
          </a:p>
          <a:p>
            <a:r>
              <a:rPr lang="ru-RU" baseline="0" dirty="0" smtClean="0"/>
              <a:t>Только пожалуйста, не надо этого пробовать – для этого у нас в </a:t>
            </a:r>
            <a:r>
              <a:rPr lang="en-US" baseline="0" dirty="0" smtClean="0"/>
              <a:t>IT </a:t>
            </a:r>
            <a:r>
              <a:rPr lang="ru-RU" baseline="0" dirty="0" smtClean="0"/>
              <a:t>есть специальные люди которых называют </a:t>
            </a:r>
            <a:r>
              <a:rPr lang="ru-RU" baseline="0" dirty="0" err="1" smtClean="0"/>
              <a:t>тестировщками</a:t>
            </a:r>
            <a:r>
              <a:rPr lang="ru-RU" baseline="0" dirty="0" smtClean="0"/>
              <a:t>. Они задаются порой казалось бы самыми нелепыми вопросами.</a:t>
            </a:r>
          </a:p>
          <a:p>
            <a:r>
              <a:rPr lang="ru-RU" baseline="0" dirty="0" smtClean="0"/>
              <a:t>А ведь ответ простой – машины останавливаются, потому что им показывается красный свет. И уже зная это, вы можете ответить на все предыдущие </a:t>
            </a:r>
            <a:r>
              <a:rPr lang="ru-RU" baseline="0" dirty="0" smtClean="0"/>
              <a:t>вопросы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522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КАТЯ: Следующие 3 слайда</a:t>
            </a:r>
          </a:p>
          <a:p>
            <a:r>
              <a:rPr lang="ru-RU" dirty="0" smtClean="0"/>
              <a:t>Также </a:t>
            </a:r>
            <a:r>
              <a:rPr lang="ru-RU" dirty="0" smtClean="0"/>
              <a:t>крайне важно уметь учиться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465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Нет, не так. Также крайне важно уметь учиться самостоятельно. У вас не будет преподавателя,</a:t>
            </a:r>
            <a:r>
              <a:rPr lang="ru-RU" baseline="0" dirty="0" smtClean="0"/>
              <a:t> который будет вести вас за руку. Вам будут помогать, но не вести</a:t>
            </a:r>
            <a:endParaRPr lang="ru-RU" b="1" dirty="0" smtClean="0"/>
          </a:p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17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Какие</a:t>
            </a:r>
            <a:r>
              <a:rPr lang="ru-RU" baseline="0" dirty="0" smtClean="0"/>
              <a:t> изобретения сейчас наиболее популярны? Про какие говорят больше всего?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- Роботы</a:t>
            </a:r>
          </a:p>
          <a:p>
            <a:r>
              <a:rPr lang="ru-RU" dirty="0" smtClean="0"/>
              <a:t>- Интернет Вещей</a:t>
            </a:r>
          </a:p>
          <a:p>
            <a:r>
              <a:rPr lang="ru-RU" dirty="0" smtClean="0"/>
              <a:t>- </a:t>
            </a:r>
            <a:r>
              <a:rPr lang="ru-RU" dirty="0" err="1" smtClean="0"/>
              <a:t>Искуственный</a:t>
            </a:r>
            <a:r>
              <a:rPr lang="ru-RU" dirty="0" smtClean="0"/>
              <a:t> интеллект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Виртуальная и дополненная реальность</a:t>
            </a:r>
          </a:p>
          <a:p>
            <a:pPr marL="0" indent="0">
              <a:buFontTx/>
              <a:buNone/>
            </a:pPr>
            <a:r>
              <a:rPr lang="ru-RU" dirty="0" smtClean="0"/>
              <a:t>Что их объединяет?</a:t>
            </a:r>
            <a:r>
              <a:rPr lang="ru-RU" baseline="0" dirty="0" smtClean="0"/>
              <a:t> Сами по себе они пусты и бесполезны – их необходимо запрограммировать чтобы они начали делать что-то полезное. И чтобы их запрограммировать, нужен человек. Нужен программист. И вы можете стать одним из тех кто оживит их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288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Быть самостоятельным, ответственным, уметь общаться</a:t>
            </a:r>
            <a:r>
              <a:rPr lang="ru-RU" baseline="0" dirty="0" smtClean="0"/>
              <a:t> и работать в </a:t>
            </a:r>
            <a:r>
              <a:rPr lang="ru-RU" baseline="0" dirty="0" smtClean="0"/>
              <a:t>команде</a:t>
            </a:r>
          </a:p>
          <a:p>
            <a:r>
              <a:rPr lang="ru-RU" b="1" baseline="0" dirty="0" smtClean="0"/>
              <a:t>И все это звучит довольно отвлеченно – ну как это все связано с программированием?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44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</a:t>
            </a:r>
            <a:r>
              <a:rPr lang="ru-RU" baseline="0" dirty="0" smtClean="0"/>
              <a:t> если вспомнить из чего состоит день программиста, то все эти важные навыки применяются каждый </a:t>
            </a:r>
            <a:r>
              <a:rPr lang="ru-RU" baseline="0" dirty="0" smtClean="0"/>
              <a:t>день</a:t>
            </a:r>
          </a:p>
          <a:p>
            <a:r>
              <a:rPr lang="ru-RU" baseline="0" smtClean="0"/>
              <a:t>КАТИН?????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547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Почему</a:t>
            </a:r>
            <a:r>
              <a:rPr lang="ru-RU" baseline="0" dirty="0" smtClean="0"/>
              <a:t> популярно в Беларуси?</a:t>
            </a:r>
          </a:p>
          <a:p>
            <a:r>
              <a:rPr lang="ru-RU" baseline="0" dirty="0" smtClean="0"/>
              <a:t>У нас есть парк высоких технологий, который делает очень много чего с помощью законов, чтобы компаниям программистов было удобно работать и такие белорусские компании выглядели для клиентов скажем из </a:t>
            </a:r>
            <a:r>
              <a:rPr lang="ru-RU" baseline="0" dirty="0" err="1" smtClean="0"/>
              <a:t>англии</a:t>
            </a:r>
            <a:r>
              <a:rPr lang="ru-RU" baseline="0" dirty="0" smtClean="0"/>
              <a:t> более выгодно</a:t>
            </a:r>
          </a:p>
          <a:p>
            <a:r>
              <a:rPr lang="ru-RU" dirty="0" smtClean="0"/>
              <a:t>Поэтому мы создаем</a:t>
            </a:r>
            <a:r>
              <a:rPr lang="ru-RU" baseline="0" dirty="0" smtClean="0"/>
              <a:t> очень много программ для заказчиков не из </a:t>
            </a:r>
            <a:r>
              <a:rPr lang="ru-RU" baseline="0" dirty="0" err="1" smtClean="0"/>
              <a:t>беларуси</a:t>
            </a:r>
            <a:r>
              <a:rPr lang="ru-RU" baseline="0" dirty="0" smtClean="0"/>
              <a:t>, а из других стран. Это называет аутсорсингом. Мы создаем программы для клиентов из соединенных штатов, </a:t>
            </a:r>
            <a:r>
              <a:rPr lang="ru-RU" baseline="0" dirty="0" err="1" smtClean="0"/>
              <a:t>англии</a:t>
            </a:r>
            <a:r>
              <a:rPr lang="ru-RU" baseline="0" dirty="0" smtClean="0"/>
              <a:t>, германии, </a:t>
            </a:r>
            <a:r>
              <a:rPr lang="ru-RU" baseline="0" dirty="0" err="1" smtClean="0"/>
              <a:t>россии</a:t>
            </a:r>
            <a:endParaRPr lang="ru-RU" baseline="0" dirty="0" smtClean="0"/>
          </a:p>
          <a:p>
            <a:r>
              <a:rPr lang="ru-RU" baseline="0" dirty="0" smtClean="0"/>
              <a:t>Нас </a:t>
            </a:r>
            <a:r>
              <a:rPr lang="ru-RU" baseline="0" dirty="0" err="1" smtClean="0"/>
              <a:t>айтишников</a:t>
            </a:r>
            <a:r>
              <a:rPr lang="ru-RU" baseline="0" dirty="0" smtClean="0"/>
              <a:t> становится все больше с каждым годов – за прошлый год нас стало больше на 20%</a:t>
            </a:r>
          </a:p>
          <a:p>
            <a:r>
              <a:rPr lang="ru-RU" baseline="0" dirty="0" smtClean="0"/>
              <a:t>Ну и зарплата </a:t>
            </a:r>
            <a:r>
              <a:rPr lang="ru-RU" baseline="0" dirty="0" err="1" smtClean="0"/>
              <a:t>айтишников</a:t>
            </a:r>
            <a:r>
              <a:rPr lang="ru-RU" baseline="0" dirty="0" smtClean="0"/>
              <a:t> обычно больше чем средняя зарплата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558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</a:t>
            </a:r>
            <a:r>
              <a:rPr lang="ru-RU" baseline="0" dirty="0" smtClean="0"/>
              <a:t> если вы захотели стать программистом, то как начать?</a:t>
            </a:r>
            <a:endParaRPr lang="ru-RU" dirty="0" smtClean="0"/>
          </a:p>
          <a:p>
            <a:r>
              <a:rPr lang="ru-RU" dirty="0" smtClean="0"/>
              <a:t>Учеба </a:t>
            </a:r>
            <a:r>
              <a:rPr lang="ru-RU" dirty="0" smtClean="0"/>
              <a:t>именно на </a:t>
            </a:r>
            <a:r>
              <a:rPr lang="ru-RU" dirty="0" smtClean="0"/>
              <a:t>программиста Сильно помогает</a:t>
            </a:r>
          </a:p>
          <a:p>
            <a:r>
              <a:rPr lang="ru-RU" dirty="0" smtClean="0"/>
              <a:t>Не </a:t>
            </a:r>
            <a:r>
              <a:rPr lang="ru-RU" dirty="0" smtClean="0"/>
              <a:t>обязательна – если вы захотите</a:t>
            </a:r>
            <a:r>
              <a:rPr lang="ru-RU" baseline="0" dirty="0" smtClean="0"/>
              <a:t> обучиться программированию, вам придется гораздо проще чем если бы вы захотели стать врачом. Врачом трудно стать дома, не имея практике на </a:t>
            </a:r>
            <a:r>
              <a:rPr lang="ru-RU" baseline="0" dirty="0" smtClean="0"/>
              <a:t>настоящих </a:t>
            </a:r>
            <a:r>
              <a:rPr lang="ru-RU" baseline="0" dirty="0" smtClean="0"/>
              <a:t>больных. А программирование – вам достаточно домашнего компьютера и свободного времени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С тестированием немного посложнее – в университете специальностей по тестированию еще нет, поэтому тут поможет либо учеба на программиста либо самообразование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77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</a:t>
            </a:r>
            <a:r>
              <a:rPr lang="ru-RU" baseline="0" dirty="0" smtClean="0"/>
              <a:t> учебы, когда вас принимают на работу, вы проходите три </a:t>
            </a:r>
            <a:r>
              <a:rPr lang="ru-RU" baseline="0" dirty="0" smtClean="0"/>
              <a:t>сакральных </a:t>
            </a:r>
            <a:r>
              <a:rPr lang="ru-RU" baseline="0" dirty="0" smtClean="0"/>
              <a:t>стадии </a:t>
            </a:r>
            <a:r>
              <a:rPr lang="ru-RU" baseline="0" dirty="0" smtClean="0"/>
              <a:t>развития – </a:t>
            </a:r>
            <a:r>
              <a:rPr lang="ru-RU" baseline="0" dirty="0" err="1" smtClean="0"/>
              <a:t>джун</a:t>
            </a:r>
            <a:r>
              <a:rPr lang="ru-RU" baseline="0" dirty="0" smtClean="0"/>
              <a:t> , </a:t>
            </a:r>
            <a:r>
              <a:rPr lang="ru-RU" baseline="0" dirty="0" err="1" smtClean="0"/>
              <a:t>мидл</a:t>
            </a:r>
            <a:r>
              <a:rPr lang="ru-RU" baseline="0" dirty="0" smtClean="0"/>
              <a:t>, сеньор. Этот </a:t>
            </a:r>
            <a:r>
              <a:rPr lang="ru-RU" baseline="0" dirty="0" err="1" smtClean="0"/>
              <a:t>айтишный</a:t>
            </a:r>
            <a:r>
              <a:rPr lang="ru-RU" baseline="0" dirty="0" smtClean="0"/>
              <a:t> сленг в других профессиях означает к примеру младший научный сотрудник, научный сотрудник,  старший научный сотрудник</a:t>
            </a:r>
            <a:r>
              <a:rPr lang="ru-RU" baseline="0" dirty="0" smtClean="0"/>
              <a:t>. И для </a:t>
            </a:r>
            <a:r>
              <a:rPr lang="ru-RU" baseline="0" dirty="0" err="1" smtClean="0"/>
              <a:t>джуна</a:t>
            </a:r>
            <a:r>
              <a:rPr lang="ru-RU" baseline="0" dirty="0" smtClean="0"/>
              <a:t> вас еще водят за руку, показывают как делать правильно, для </a:t>
            </a:r>
            <a:r>
              <a:rPr lang="ru-RU" baseline="0" dirty="0" err="1" smtClean="0"/>
              <a:t>мидла</a:t>
            </a:r>
            <a:r>
              <a:rPr lang="ru-RU" baseline="0" dirty="0" smtClean="0"/>
              <a:t> вы уже делаете все самостоятельно, а сеньор уже учит других</a:t>
            </a:r>
          </a:p>
          <a:p>
            <a:r>
              <a:rPr lang="ru-RU" baseline="0" dirty="0" smtClean="0"/>
              <a:t>КАТЯ: Точно те же уровни у </a:t>
            </a:r>
            <a:r>
              <a:rPr lang="ru-RU" baseline="0" dirty="0" err="1" smtClean="0"/>
              <a:t>тестировщика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124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же выглядит день программиста? В </a:t>
            </a:r>
            <a:r>
              <a:rPr lang="ru-RU" dirty="0" smtClean="0"/>
              <a:t>идеальном</a:t>
            </a:r>
            <a:r>
              <a:rPr lang="ru-RU" baseline="0" dirty="0" smtClean="0"/>
              <a:t> представлении о программисте примерно так. Целый день программирует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83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на самом деле</a:t>
            </a:r>
            <a:r>
              <a:rPr lang="ru-RU" baseline="0" dirty="0" smtClean="0"/>
              <a:t> еще же надо знать что программировать, как должна работать программа. </a:t>
            </a:r>
          </a:p>
          <a:p>
            <a:r>
              <a:rPr lang="ru-RU" baseline="0" dirty="0" smtClean="0"/>
              <a:t>Поэтому нужно сначала понять что делать, какие требования к программе, прояснить все мелочи, а потом уже приступать к программированию.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19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</a:t>
            </a:r>
            <a:r>
              <a:rPr lang="ru-RU" baseline="0" dirty="0" smtClean="0"/>
              <a:t> это не все. Программист должен еще и тестировать свой код. Как вручную,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339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 и создавать автоматизированные</a:t>
            </a:r>
            <a:r>
              <a:rPr lang="ru-RU" baseline="0" dirty="0" smtClean="0"/>
              <a:t> тесты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50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37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5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128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278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27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87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726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46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0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899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96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854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0528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651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403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7251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4364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6331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037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076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07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17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7771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3100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71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0616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9634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6138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1928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081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3531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5534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98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899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235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4794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2624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9256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44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4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5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19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60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7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20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10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3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48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dirty="0" smtClean="0"/>
              <a:t>Я – программист</a:t>
            </a:r>
            <a:br>
              <a:rPr lang="ru-RU" sz="6600" dirty="0" smtClean="0"/>
            </a:br>
            <a:r>
              <a:rPr lang="ru-RU" sz="6600" dirty="0" smtClean="0"/>
              <a:t>Я – </a:t>
            </a:r>
            <a:r>
              <a:rPr lang="ru-RU" sz="6600" dirty="0" err="1" smtClean="0"/>
              <a:t>тестировщик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Виталий </a:t>
            </a:r>
            <a:r>
              <a:rPr lang="ru-RU" dirty="0" err="1" smtClean="0"/>
              <a:t>квятковский</a:t>
            </a:r>
            <a:endParaRPr lang="ru-RU" dirty="0" smtClean="0"/>
          </a:p>
          <a:p>
            <a:r>
              <a:rPr lang="ru-RU" dirty="0" smtClean="0"/>
              <a:t>ЕКАТЕРИНА ТАРАСЕВИЧ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56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программиста​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927723"/>
              </p:ext>
            </p:extLst>
          </p:nvPr>
        </p:nvGraphicFramePr>
        <p:xfrm>
          <a:off x="564444" y="1557866"/>
          <a:ext cx="8252178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72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</a:t>
            </a:r>
            <a:r>
              <a:rPr lang="ru-RU" dirty="0" err="1" smtClean="0"/>
              <a:t>тестировщика</a:t>
            </a:r>
            <a:r>
              <a:rPr lang="ru-RU" dirty="0" smtClean="0"/>
              <a:t>​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/>
          </p:nvPr>
        </p:nvGraphicFramePr>
        <p:xfrm>
          <a:off x="564444" y="1557866"/>
          <a:ext cx="8252178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512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необходимо для успеха?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94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ek_Resume-Cloud.png (542×28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0" y="753533"/>
            <a:ext cx="8967810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1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583" y="273579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Hard Skills / Soft Skills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1284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244248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Абстрактное и логическое мышление</a:t>
            </a:r>
          </a:p>
          <a:p>
            <a:r>
              <a:rPr lang="en-US" sz="3600" dirty="0" smtClean="0"/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12171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Логическое </a:t>
            </a:r>
            <a:r>
              <a:rPr lang="ru-RU" dirty="0" smtClean="0"/>
              <a:t>мышление</a:t>
            </a:r>
            <a:r>
              <a:rPr lang="en-US" dirty="0" smtClean="0"/>
              <a:t>???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Некоторые улитки являются горами. 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Все </a:t>
            </a:r>
            <a:r>
              <a:rPr lang="ru-RU" sz="3200" dirty="0"/>
              <a:t>горы любят кошек. 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Значит</a:t>
            </a:r>
            <a:r>
              <a:rPr lang="ru-RU" sz="3200" dirty="0"/>
              <a:t>, все улитки любят кошек</a:t>
            </a:r>
            <a:r>
              <a:rPr lang="ru-RU" sz="3200" dirty="0" smtClean="0"/>
              <a:t>.</a:t>
            </a:r>
          </a:p>
          <a:p>
            <a:pPr marL="0" indent="0">
              <a:buNone/>
            </a:pP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а) </a:t>
            </a:r>
            <a:r>
              <a:rPr lang="ru-RU" sz="3200" dirty="0" smtClean="0"/>
              <a:t>правильно</a:t>
            </a:r>
          </a:p>
          <a:p>
            <a:pPr marL="0" indent="0">
              <a:buNone/>
            </a:pP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б) неправильно</a:t>
            </a:r>
          </a:p>
        </p:txBody>
      </p:sp>
    </p:spTree>
    <p:extLst>
      <p:ext uri="{BB962C8B-B14F-4D97-AF65-F5344CB8AC3E}">
        <p14:creationId xmlns:p14="http://schemas.microsoft.com/office/powerpoint/2010/main" val="17928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Абстрактное и логическое мышление</a:t>
            </a:r>
          </a:p>
          <a:p>
            <a:r>
              <a:rPr lang="ru-RU" sz="3600" dirty="0"/>
              <a:t>Способность к анализу</a:t>
            </a:r>
          </a:p>
          <a:p>
            <a:pPr lvl="1">
              <a:lnSpc>
                <a:spcPct val="150000"/>
              </a:lnSpc>
            </a:pPr>
            <a:r>
              <a:rPr lang="ru-RU" sz="3200" dirty="0"/>
              <a:t>Почему это так работает?</a:t>
            </a:r>
          </a:p>
          <a:p>
            <a:r>
              <a:rPr lang="en-US" sz="3600" dirty="0" smtClean="0"/>
              <a:t>English</a:t>
            </a:r>
          </a:p>
          <a:p>
            <a:pPr marL="457200" lvl="1" indent="0">
              <a:buNone/>
            </a:pP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50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Абстрактное и логическое мышление</a:t>
            </a:r>
          </a:p>
          <a:p>
            <a:r>
              <a:rPr lang="ru-RU" sz="3600" dirty="0" smtClean="0"/>
              <a:t>Способность к анализу</a:t>
            </a:r>
          </a:p>
          <a:p>
            <a:r>
              <a:rPr lang="en-US" sz="3600" dirty="0"/>
              <a:t>English</a:t>
            </a:r>
          </a:p>
          <a:p>
            <a:r>
              <a:rPr lang="ru-RU" sz="3600" strike="sngStrike" dirty="0" smtClean="0"/>
              <a:t>Способность учиться</a:t>
            </a:r>
          </a:p>
          <a:p>
            <a:pPr marL="457200" lvl="1" indent="0">
              <a:buNone/>
            </a:pP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42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0722" y="295889"/>
            <a:ext cx="7543800" cy="1450757"/>
          </a:xfrm>
        </p:spPr>
        <p:txBody>
          <a:bodyPr>
            <a:normAutofit/>
          </a:bodyPr>
          <a:lstStyle/>
          <a:p>
            <a:r>
              <a:rPr lang="ru-RU" dirty="0" smtClean="0"/>
              <a:t>кто мы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166037" y="2737045"/>
            <a:ext cx="2198051" cy="213603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066585" y="4873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64356" y="5384800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Программист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35601" y="5384799"/>
            <a:ext cx="188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 smtClean="0"/>
              <a:t>Тестировщик</a:t>
            </a:r>
            <a:endParaRPr lang="en-US" sz="24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636" y="2648952"/>
            <a:ext cx="2281839" cy="22241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prstMaterial="powder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0401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Абстрактное и логическое мышление</a:t>
            </a:r>
          </a:p>
          <a:p>
            <a:r>
              <a:rPr lang="ru-RU" sz="3600" dirty="0" smtClean="0"/>
              <a:t>Способность к анализу</a:t>
            </a:r>
          </a:p>
          <a:p>
            <a:r>
              <a:rPr lang="en-US" sz="3600" dirty="0"/>
              <a:t>English</a:t>
            </a:r>
          </a:p>
          <a:p>
            <a:r>
              <a:rPr lang="ru-RU" sz="3600" strike="sngStrike" dirty="0" smtClean="0"/>
              <a:t>Способность учиться</a:t>
            </a:r>
          </a:p>
          <a:p>
            <a:r>
              <a:rPr lang="ru-RU" sz="3600" dirty="0" smtClean="0"/>
              <a:t>Способность учиться </a:t>
            </a:r>
            <a:r>
              <a:rPr lang="ru-RU" sz="3600" b="1" dirty="0" smtClean="0"/>
              <a:t>самостоятельно</a:t>
            </a:r>
          </a:p>
          <a:p>
            <a:pPr marL="457200" lvl="1" indent="0">
              <a:buNone/>
            </a:pP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88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2928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Самостоятельность</a:t>
            </a:r>
            <a:endParaRPr lang="ru-RU" sz="3600" dirty="0"/>
          </a:p>
          <a:p>
            <a:r>
              <a:rPr lang="ru-RU" sz="3600" dirty="0" smtClean="0"/>
              <a:t>Ответственность</a:t>
            </a:r>
            <a:endParaRPr lang="ru-RU" sz="3600" dirty="0"/>
          </a:p>
          <a:p>
            <a:r>
              <a:rPr lang="ru-RU" sz="3600" dirty="0" smtClean="0"/>
              <a:t>Общение</a:t>
            </a:r>
            <a:endParaRPr lang="ru-RU" sz="3600" dirty="0"/>
          </a:p>
          <a:p>
            <a:r>
              <a:rPr lang="ru-RU" sz="3600" dirty="0"/>
              <a:t>Работа в команде</a:t>
            </a:r>
          </a:p>
          <a:p>
            <a:endParaRPr lang="ru-RU" sz="2400" b="1" dirty="0" smtClean="0"/>
          </a:p>
          <a:p>
            <a:pPr marL="457200" lvl="1" indent="0">
              <a:buNone/>
            </a:pPr>
            <a:endParaRPr lang="ru-RU" sz="2000" dirty="0" smtClean="0"/>
          </a:p>
          <a:p>
            <a:pPr lvl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9367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день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Программирование</a:t>
            </a:r>
          </a:p>
          <a:p>
            <a:pPr lvl="1"/>
            <a:r>
              <a:rPr lang="ru-RU" dirty="0" smtClean="0"/>
              <a:t>Работа в команде</a:t>
            </a:r>
          </a:p>
          <a:p>
            <a:pPr lvl="1"/>
            <a:r>
              <a:rPr lang="ru-RU" dirty="0" smtClean="0"/>
              <a:t>Самостоятельность</a:t>
            </a:r>
          </a:p>
          <a:p>
            <a:pPr lvl="1"/>
            <a:r>
              <a:rPr lang="ru-RU" dirty="0" err="1" smtClean="0"/>
              <a:t>Самообучаемость</a:t>
            </a:r>
            <a:endParaRPr lang="ru-RU" dirty="0" smtClean="0"/>
          </a:p>
          <a:p>
            <a:r>
              <a:rPr lang="ru-RU" dirty="0" smtClean="0"/>
              <a:t>Обсуждение требований</a:t>
            </a:r>
          </a:p>
          <a:p>
            <a:pPr lvl="1"/>
            <a:r>
              <a:rPr lang="ru-RU" dirty="0" smtClean="0"/>
              <a:t>Общение</a:t>
            </a:r>
          </a:p>
          <a:p>
            <a:pPr lvl="1"/>
            <a:r>
              <a:rPr lang="ru-RU" dirty="0" smtClean="0"/>
              <a:t>Переговоры</a:t>
            </a:r>
          </a:p>
          <a:p>
            <a:pPr lvl="1"/>
            <a:r>
              <a:rPr lang="ru-RU" dirty="0" smtClean="0"/>
              <a:t>Способность к анализу</a:t>
            </a:r>
          </a:p>
          <a:p>
            <a:r>
              <a:rPr lang="ru-RU" dirty="0" smtClean="0"/>
              <a:t>Тестирование</a:t>
            </a:r>
          </a:p>
          <a:p>
            <a:pPr lvl="1"/>
            <a:r>
              <a:rPr lang="ru-RU" dirty="0" smtClean="0"/>
              <a:t>Способность к анализу</a:t>
            </a:r>
          </a:p>
        </p:txBody>
      </p:sp>
    </p:spTree>
    <p:extLst>
      <p:ext uri="{BB962C8B-B14F-4D97-AF65-F5344CB8AC3E}">
        <p14:creationId xmlns:p14="http://schemas.microsoft.com/office/powerpoint/2010/main" val="116951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1671" y="3424916"/>
            <a:ext cx="7543800" cy="1450757"/>
          </a:xfrm>
        </p:spPr>
        <p:txBody>
          <a:bodyPr>
            <a:noAutofit/>
          </a:bodyPr>
          <a:lstStyle/>
          <a:p>
            <a:pPr algn="ctr"/>
            <a:r>
              <a:rPr lang="ru-RU" sz="23900" dirty="0" smtClean="0"/>
              <a:t>?</a:t>
            </a:r>
            <a:endParaRPr lang="ru-RU" sz="23900" dirty="0"/>
          </a:p>
        </p:txBody>
      </p:sp>
    </p:spTree>
    <p:extLst>
      <p:ext uri="{BB962C8B-B14F-4D97-AF65-F5344CB8AC3E}">
        <p14:creationId xmlns:p14="http://schemas.microsoft.com/office/powerpoint/2010/main" val="21215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4000" dirty="0" smtClean="0"/>
              <a:t>Спасибо за внимание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62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1620" y="871157"/>
            <a:ext cx="7543800" cy="910018"/>
          </a:xfrm>
        </p:spPr>
        <p:txBody>
          <a:bodyPr>
            <a:normAutofit/>
          </a:bodyPr>
          <a:lstStyle/>
          <a:p>
            <a:r>
              <a:rPr lang="ru-RU" dirty="0" smtClean="0"/>
              <a:t>почему интересно?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io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69" y="1781175"/>
            <a:ext cx="2707379" cy="248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ÐÐ°ÑÑÐ¸Ð½ÐºÐ¸ Ð¿Ð¾ Ð·Ð°Ð¿ÑÐ¾ÑÑ robo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70240" cy="37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ÐÐ°ÑÑÐ¸Ð½ÐºÐ¸ Ð¿Ð¾ Ð·Ð°Ð¿ÑÐ¾ÑÑ robo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ÐÐ°ÑÑÐ¸Ð½ÐºÐ¸ Ð¿Ð¾ Ð·Ð°Ð¿ÑÐ¾ÑÑ robot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120604"/>
            <a:ext cx="1808691" cy="180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ÐÐ°ÑÑÐ¸Ð½ÐºÐ¸ Ð¿Ð¾ Ð·Ð°Ð¿ÑÐ¾ÑÑ artificial intelligence icon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ÐÐ°ÑÑÐ¸Ð½ÐºÐ¸ Ð¿Ð¾ Ð·Ð°Ð¿ÑÐ¾ÑÑ artificial intelligence icon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ÐÐ°ÑÑÐ¸Ð½ÐºÐ¸ Ð¿Ð¾ Ð·Ð°Ð¿ÑÐ¾ÑÑ artificial intelligence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962" y="3860799"/>
            <a:ext cx="2595918" cy="259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8" descr="ÐÐ°ÑÑÐ¸Ð½ÐºÐ¸ Ð¿Ð¾ Ð·Ð°Ð¿ÑÐ¾ÑÑ virtual reality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8" name="Picture 24" descr="ÐÐ°ÑÑÐ¸Ð½ÐºÐ¸ Ð¿Ð¾ Ð·Ð°Ð¿ÑÐ¾ÑÑ virtual reality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50" y="4433235"/>
            <a:ext cx="1491015" cy="149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8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092" y="365628"/>
            <a:ext cx="8321041" cy="1395440"/>
          </a:xfrm>
        </p:spPr>
        <p:txBody>
          <a:bodyPr>
            <a:normAutofit/>
          </a:bodyPr>
          <a:lstStyle/>
          <a:p>
            <a:r>
              <a:rPr lang="ru-RU" dirty="0" smtClean="0"/>
              <a:t>почему популярно в Беларуси?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59556" y="2111022"/>
            <a:ext cx="532383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 smtClean="0"/>
              <a:t>Парк высоких технологий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 smtClean="0"/>
              <a:t>Аутсорсинг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Больше с каждым годом (+20%)</a:t>
            </a: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 smtClean="0"/>
              <a:t>В </a:t>
            </a:r>
            <a:r>
              <a:rPr lang="ru-RU" sz="2800" dirty="0"/>
              <a:t>среднем больше </a:t>
            </a:r>
            <a:r>
              <a:rPr lang="ru-RU" sz="2800" dirty="0" smtClean="0"/>
              <a:t>заработок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516" y="3302352"/>
            <a:ext cx="876220" cy="5358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695" y="3291063"/>
            <a:ext cx="965061" cy="5686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715" y="3302352"/>
            <a:ext cx="928872" cy="55732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3345" y="3302353"/>
            <a:ext cx="829277" cy="5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1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 программиста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20800" y="2837133"/>
            <a:ext cx="1908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Учеба</a:t>
            </a:r>
            <a:endParaRPr lang="ru-RU" sz="5400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3883574" y="3061731"/>
            <a:ext cx="1066800" cy="474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604933" y="2837133"/>
            <a:ext cx="2202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Работа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61833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bulbasaur ev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0" y="2346295"/>
            <a:ext cx="8452202" cy="397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3467" y="3708399"/>
            <a:ext cx="885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D1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77554" y="2539999"/>
            <a:ext cx="885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D2</a:t>
            </a:r>
            <a:endParaRPr lang="ru-RU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74266" y="1524336"/>
            <a:ext cx="10599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D3</a:t>
            </a:r>
            <a:endParaRPr lang="ru-RU" sz="7200" b="1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 программиста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0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программиста​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222062"/>
              </p:ext>
            </p:extLst>
          </p:nvPr>
        </p:nvGraphicFramePr>
        <p:xfrm>
          <a:off x="632178" y="1580444"/>
          <a:ext cx="8048978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41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программиста​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386099"/>
              </p:ext>
            </p:extLst>
          </p:nvPr>
        </p:nvGraphicFramePr>
        <p:xfrm>
          <a:off x="519290" y="1580444"/>
          <a:ext cx="8252178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856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программиста​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633977"/>
              </p:ext>
            </p:extLst>
          </p:nvPr>
        </p:nvGraphicFramePr>
        <p:xfrm>
          <a:off x="598310" y="1557866"/>
          <a:ext cx="8116711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28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Ретро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522</TotalTime>
  <Words>1037</Words>
  <Application>Microsoft Office PowerPoint</Application>
  <PresentationFormat>Экран (4:3)</PresentationFormat>
  <Paragraphs>140</Paragraphs>
  <Slides>24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Wingdings 2</vt:lpstr>
      <vt:lpstr>HDOfficeLightV0</vt:lpstr>
      <vt:lpstr>1_HDOfficeLightV0</vt:lpstr>
      <vt:lpstr>2_HDOfficeLightV0</vt:lpstr>
      <vt:lpstr>Ретро</vt:lpstr>
      <vt:lpstr>Я – программист Я – тестировщик</vt:lpstr>
      <vt:lpstr>кто мы</vt:lpstr>
      <vt:lpstr>почему интересно?</vt:lpstr>
      <vt:lpstr>почему популярно в Беларуси?</vt:lpstr>
      <vt:lpstr>путь программиста</vt:lpstr>
      <vt:lpstr>путь программиста</vt:lpstr>
      <vt:lpstr>день программиста​</vt:lpstr>
      <vt:lpstr>день программиста​</vt:lpstr>
      <vt:lpstr>день программиста​</vt:lpstr>
      <vt:lpstr>день программиста​</vt:lpstr>
      <vt:lpstr>день тестировщика​</vt:lpstr>
      <vt:lpstr>Что необходимо для успеха?</vt:lpstr>
      <vt:lpstr>Презентация PowerPoint</vt:lpstr>
      <vt:lpstr>Hard Skills / Soft Skills</vt:lpstr>
      <vt:lpstr>Soft Skills</vt:lpstr>
      <vt:lpstr>Soft Skills</vt:lpstr>
      <vt:lpstr>Логическое мышление???</vt:lpstr>
      <vt:lpstr>Soft Skills</vt:lpstr>
      <vt:lpstr>Soft Skills</vt:lpstr>
      <vt:lpstr>Soft Skills</vt:lpstr>
      <vt:lpstr>Soft Skills</vt:lpstr>
      <vt:lpstr>Мой день</vt:lpstr>
      <vt:lpstr>?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</dc:title>
  <dc:creator>kelt</dc:creator>
  <cp:lastModifiedBy>kelt</cp:lastModifiedBy>
  <cp:revision>87</cp:revision>
  <dcterms:created xsi:type="dcterms:W3CDTF">2017-02-20T18:53:21Z</dcterms:created>
  <dcterms:modified xsi:type="dcterms:W3CDTF">2018-03-31T15:47:53Z</dcterms:modified>
</cp:coreProperties>
</file>