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64" r:id="rId4"/>
    <p:sldId id="265" r:id="rId5"/>
    <p:sldId id="266" r:id="rId6"/>
    <p:sldId id="267" r:id="rId7"/>
    <p:sldId id="270" r:id="rId8"/>
    <p:sldId id="257" r:id="rId9"/>
    <p:sldId id="258" r:id="rId10"/>
    <p:sldId id="272" r:id="rId11"/>
    <p:sldId id="259" r:id="rId12"/>
    <p:sldId id="260" r:id="rId13"/>
    <p:sldId id="261" r:id="rId14"/>
    <p:sldId id="262" r:id="rId15"/>
    <p:sldId id="263" r:id="rId16"/>
    <p:sldId id="268" r:id="rId17"/>
    <p:sldId id="269" r:id="rId18"/>
    <p:sldId id="274" r:id="rId19"/>
    <p:sldId id="273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484" autoAdjust="0"/>
  </p:normalViewPr>
  <p:slideViewPr>
    <p:cSldViewPr>
      <p:cViewPr varScale="1">
        <p:scale>
          <a:sx n="92" d="100"/>
          <a:sy n="92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25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Tip #2: </a:t>
            </a:r>
            <a:br>
              <a:rPr lang="en-US" dirty="0" smtClean="0"/>
            </a:br>
            <a:r>
              <a:rPr lang="ru-RU" sz="8000" dirty="0" smtClean="0"/>
              <a:t>Аудит и блокировка</a:t>
            </a:r>
            <a:r>
              <a:rPr lang="en-US" sz="10700" dirty="0" smtClean="0"/>
              <a:t> </a:t>
            </a:r>
            <a:endParaRPr lang="ru-RU" sz="10700" dirty="0"/>
          </a:p>
        </p:txBody>
      </p:sp>
    </p:spTree>
    <p:extLst>
      <p:ext uri="{BB962C8B-B14F-4D97-AF65-F5344CB8AC3E}">
        <p14:creationId xmlns:p14="http://schemas.microsoft.com/office/powerpoint/2010/main" val="329524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Аудит и блокировка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658534"/>
              </p:ext>
            </p:extLst>
          </p:nvPr>
        </p:nvGraphicFramePr>
        <p:xfrm>
          <a:off x="2771800" y="1556792"/>
          <a:ext cx="3456384" cy="27649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56384"/>
              </a:tblGrid>
              <a:tr h="55298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CREATED_BY_USER</a:t>
                      </a:r>
                      <a:endParaRPr lang="ru-RU" sz="2800" dirty="0"/>
                    </a:p>
                  </a:txBody>
                  <a:tcPr/>
                </a:tc>
              </a:tr>
              <a:tr h="55298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UPDATED_BY_USER</a:t>
                      </a:r>
                      <a:endParaRPr lang="ru-RU" sz="2800" dirty="0"/>
                    </a:p>
                  </a:txBody>
                  <a:tcPr/>
                </a:tc>
              </a:tr>
              <a:tr h="55298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CREATED_DATETIME</a:t>
                      </a:r>
                      <a:endParaRPr lang="ru-RU" sz="2800" dirty="0"/>
                    </a:p>
                  </a:txBody>
                  <a:tcPr/>
                </a:tc>
              </a:tr>
              <a:tr h="55298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UPDATED_DATETIME</a:t>
                      </a:r>
                      <a:endParaRPr lang="ru-RU" sz="2800" dirty="0"/>
                    </a:p>
                  </a:txBody>
                  <a:tcPr/>
                </a:tc>
              </a:tr>
              <a:tr h="55298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RECORD_VERSION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Правая фигурная скобка 4"/>
          <p:cNvSpPr/>
          <p:nvPr/>
        </p:nvSpPr>
        <p:spPr>
          <a:xfrm>
            <a:off x="6228184" y="1556792"/>
            <a:ext cx="720080" cy="1080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2123728" y="2708920"/>
            <a:ext cx="566645" cy="1080120"/>
          </a:xfrm>
          <a:prstGeom prst="leftBrace">
            <a:avLst>
              <a:gd name="adj1" fmla="val 8333"/>
              <a:gd name="adj2" fmla="val 490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964738" y="1619798"/>
            <a:ext cx="12200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Аудит, </a:t>
            </a:r>
          </a:p>
          <a:p>
            <a:r>
              <a:rPr lang="ru-RU" sz="2800" dirty="0" smtClean="0"/>
              <a:t>Кто?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39810" y="2925814"/>
            <a:ext cx="1061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400" dirty="0"/>
              <a:t>Аудит, </a:t>
            </a:r>
          </a:p>
          <a:p>
            <a:pPr algn="r"/>
            <a:r>
              <a:rPr lang="ru-RU" sz="2400" dirty="0" smtClean="0"/>
              <a:t>Когда?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707903" y="5263064"/>
            <a:ext cx="4095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Оптимистическая блокировка</a:t>
            </a:r>
            <a:endParaRPr lang="ru-RU" sz="2400" dirty="0"/>
          </a:p>
        </p:txBody>
      </p:sp>
      <p:cxnSp>
        <p:nvCxnSpPr>
          <p:cNvPr id="11" name="Прямая со стрелкой 10"/>
          <p:cNvCxnSpPr>
            <a:stCxn id="9" idx="0"/>
          </p:cNvCxnSpPr>
          <p:nvPr/>
        </p:nvCxnSpPr>
        <p:spPr>
          <a:xfrm flipH="1" flipV="1">
            <a:off x="5580112" y="4077072"/>
            <a:ext cx="175660" cy="1185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99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Аудит: Общий предок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	</a:t>
            </a:r>
            <a:r>
              <a:rPr lang="en-US" b="1" dirty="0" smtClean="0">
                <a:solidFill>
                  <a:srgbClr val="800000"/>
                </a:solidFill>
              </a:rPr>
              <a:t>public </a:t>
            </a:r>
            <a:r>
              <a:rPr lang="en-US" b="1" dirty="0">
                <a:solidFill>
                  <a:srgbClr val="800000"/>
                </a:solidFill>
              </a:rPr>
              <a:t>class </a:t>
            </a:r>
            <a:r>
              <a:rPr lang="en-US" dirty="0" err="1"/>
              <a:t>AuditableEntity</a:t>
            </a:r>
            <a:r>
              <a:rPr lang="en-US" b="1" dirty="0"/>
              <a:t> {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    </a:t>
            </a:r>
            <a:r>
              <a:rPr lang="en-US" b="1" dirty="0">
                <a:solidFill>
                  <a:srgbClr val="800000"/>
                </a:solidFill>
              </a:rPr>
              <a:t>private</a:t>
            </a:r>
            <a:r>
              <a:rPr lang="en-US" b="1" dirty="0"/>
              <a:t> </a:t>
            </a:r>
            <a:r>
              <a:rPr lang="en-US" dirty="0"/>
              <a:t>String </a:t>
            </a:r>
            <a:r>
              <a:rPr lang="en-US" dirty="0" err="1">
                <a:solidFill>
                  <a:srgbClr val="333399"/>
                </a:solidFill>
              </a:rPr>
              <a:t>createdByUser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    </a:t>
            </a:r>
            <a:r>
              <a:rPr lang="en-US" b="1" dirty="0">
                <a:solidFill>
                  <a:srgbClr val="800000"/>
                </a:solidFill>
              </a:rPr>
              <a:t>private</a:t>
            </a:r>
            <a:r>
              <a:rPr lang="en-US" b="1" dirty="0"/>
              <a:t> </a:t>
            </a:r>
            <a:r>
              <a:rPr lang="en-US" dirty="0"/>
              <a:t>String </a:t>
            </a:r>
            <a:r>
              <a:rPr lang="en-US" dirty="0" err="1">
                <a:solidFill>
                  <a:srgbClr val="333399"/>
                </a:solidFill>
              </a:rPr>
              <a:t>updatedByUser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    </a:t>
            </a:r>
            <a:r>
              <a:rPr lang="en-US" b="1" dirty="0">
                <a:solidFill>
                  <a:srgbClr val="800000"/>
                </a:solidFill>
              </a:rPr>
              <a:t>private</a:t>
            </a:r>
            <a:r>
              <a:rPr lang="en-US" b="1" dirty="0"/>
              <a:t> </a:t>
            </a:r>
            <a:r>
              <a:rPr lang="en-US" dirty="0"/>
              <a:t>Date</a:t>
            </a:r>
            <a:r>
              <a:rPr lang="en-US" b="1" dirty="0"/>
              <a:t> </a:t>
            </a:r>
            <a:r>
              <a:rPr lang="en-US" dirty="0" err="1">
                <a:solidFill>
                  <a:srgbClr val="333399"/>
                </a:solidFill>
              </a:rPr>
              <a:t>createdDatetime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    </a:t>
            </a:r>
            <a:r>
              <a:rPr lang="en-US" b="1" dirty="0">
                <a:solidFill>
                  <a:srgbClr val="800000"/>
                </a:solidFill>
              </a:rPr>
              <a:t>private</a:t>
            </a:r>
            <a:r>
              <a:rPr lang="en-US" b="1" dirty="0"/>
              <a:t> </a:t>
            </a:r>
            <a:r>
              <a:rPr lang="en-US" dirty="0"/>
              <a:t>Date</a:t>
            </a:r>
            <a:r>
              <a:rPr lang="en-US" b="1" dirty="0"/>
              <a:t> </a:t>
            </a:r>
            <a:r>
              <a:rPr lang="en-US" dirty="0" err="1">
                <a:solidFill>
                  <a:srgbClr val="333399"/>
                </a:solidFill>
              </a:rPr>
              <a:t>updatedDatetime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    </a:t>
            </a:r>
            <a:r>
              <a:rPr lang="en-US" b="1" dirty="0">
                <a:solidFill>
                  <a:srgbClr val="800000"/>
                </a:solidFill>
              </a:rPr>
              <a:t>private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800000"/>
                </a:solidFill>
              </a:rPr>
              <a:t>int</a:t>
            </a:r>
            <a:r>
              <a:rPr lang="en-US" b="1" dirty="0"/>
              <a:t> </a:t>
            </a:r>
            <a:r>
              <a:rPr lang="en-US" dirty="0" smtClean="0">
                <a:solidFill>
                  <a:srgbClr val="333399"/>
                </a:solidFill>
              </a:rPr>
              <a:t>version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ru-RU" dirty="0" smtClean="0"/>
              <a:t>	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319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Аудит: Базовая </a:t>
            </a:r>
            <a:r>
              <a:rPr lang="en-US" dirty="0" err="1" smtClean="0"/>
              <a:t>resultMap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04864"/>
            <a:ext cx="8579296" cy="4248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resultMap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type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AuditableEntity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id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auditableEntityMap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"&gt;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&lt;result property="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createDate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" column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created_datetime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&lt;result property="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updateDate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" column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updated_datetime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&lt;result property="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createUser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" column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created_by_user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&lt;result property="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updateUser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" column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updated_by_user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&lt;result property="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version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"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column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record_version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resultMap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&gt;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00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Аудит: Наследование </a:t>
            </a:r>
            <a:r>
              <a:rPr lang="en-US" dirty="0" err="1" smtClean="0"/>
              <a:t>ResultMap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3140968"/>
            <a:ext cx="8229600" cy="2260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resultMap</a:t>
            </a:r>
            <a:r>
              <a:rPr lang="en-US" sz="2400" dirty="0"/>
              <a:t> id="</a:t>
            </a:r>
            <a:r>
              <a:rPr lang="en-US" sz="2400" b="1" dirty="0" err="1"/>
              <a:t>userMap</a:t>
            </a:r>
            <a:r>
              <a:rPr lang="en-US" sz="2400" dirty="0"/>
              <a:t>" type="</a:t>
            </a:r>
            <a:r>
              <a:rPr lang="en-US" sz="2400" b="1" dirty="0"/>
              <a:t>User</a:t>
            </a:r>
            <a:r>
              <a:rPr lang="en-US" sz="2400" dirty="0"/>
              <a:t>" </a:t>
            </a:r>
            <a:r>
              <a:rPr lang="en-US" sz="2400" dirty="0" smtClean="0"/>
              <a:t>	extends</a:t>
            </a:r>
            <a:r>
              <a:rPr lang="en-US" sz="2400" dirty="0"/>
              <a:t>="</a:t>
            </a:r>
            <a:r>
              <a:rPr lang="en-US" sz="2400" b="1" dirty="0" err="1"/>
              <a:t>auditableEntityMap</a:t>
            </a:r>
            <a:r>
              <a:rPr lang="en-US" sz="2400" dirty="0"/>
              <a:t>"&gt;</a:t>
            </a:r>
          </a:p>
          <a:p>
            <a:pPr marL="0" indent="0">
              <a:buNone/>
            </a:pPr>
            <a:r>
              <a:rPr lang="en-US" sz="2400" dirty="0"/>
              <a:t>	&lt;result property="</a:t>
            </a:r>
            <a:r>
              <a:rPr lang="en-US" sz="2400" b="1" dirty="0"/>
              <a:t>id</a:t>
            </a:r>
            <a:r>
              <a:rPr lang="en-US" sz="2400" dirty="0"/>
              <a:t>" column="</a:t>
            </a:r>
            <a:r>
              <a:rPr lang="en-US" sz="2400" b="1" dirty="0"/>
              <a:t>id</a:t>
            </a:r>
            <a:r>
              <a:rPr lang="en-US" sz="2400" dirty="0"/>
              <a:t>"/&gt;</a:t>
            </a:r>
          </a:p>
          <a:p>
            <a:pPr marL="0" indent="0">
              <a:buNone/>
            </a:pPr>
            <a:r>
              <a:rPr lang="en-US" sz="2400" dirty="0"/>
              <a:t>	&lt;result property="</a:t>
            </a:r>
            <a:r>
              <a:rPr lang="en-US" sz="2400" b="1" dirty="0"/>
              <a:t>name</a:t>
            </a:r>
            <a:r>
              <a:rPr lang="en-US" sz="2400" dirty="0"/>
              <a:t>" column="</a:t>
            </a:r>
            <a:r>
              <a:rPr lang="en-US" sz="2400" b="1" dirty="0"/>
              <a:t>name</a:t>
            </a:r>
            <a:r>
              <a:rPr lang="en-US" sz="2400" dirty="0"/>
              <a:t>"/&gt;</a:t>
            </a:r>
          </a:p>
          <a:p>
            <a:pPr marL="0" indent="0">
              <a:buNone/>
            </a:pPr>
            <a:r>
              <a:rPr lang="en-US" sz="2400" dirty="0"/>
              <a:t>&lt;/</a:t>
            </a:r>
            <a:r>
              <a:rPr lang="en-US" sz="2400" dirty="0" err="1"/>
              <a:t>resultMap</a:t>
            </a:r>
            <a:r>
              <a:rPr lang="en-US" sz="2400" dirty="0"/>
              <a:t>&gt;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90447" y="1916832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&lt;</a:t>
            </a:r>
            <a:r>
              <a:rPr lang="en-US" sz="2400" dirty="0" err="1"/>
              <a:t>resultMap</a:t>
            </a:r>
            <a:r>
              <a:rPr lang="en-US" sz="2400" dirty="0"/>
              <a:t> type="</a:t>
            </a:r>
            <a:r>
              <a:rPr lang="en-US" sz="2400" b="1" dirty="0" err="1"/>
              <a:t>AuditableEntity</a:t>
            </a:r>
            <a:r>
              <a:rPr lang="en-US" sz="2400" dirty="0"/>
              <a:t>" id="</a:t>
            </a:r>
            <a:r>
              <a:rPr lang="en-US" sz="2400" b="1" dirty="0" err="1"/>
              <a:t>auditableEntityMap</a:t>
            </a:r>
            <a:r>
              <a:rPr lang="en-US" sz="2400" dirty="0"/>
              <a:t>"&gt;</a:t>
            </a:r>
            <a:endParaRPr lang="ru-RU" sz="2400" dirty="0"/>
          </a:p>
        </p:txBody>
      </p:sp>
      <p:cxnSp>
        <p:nvCxnSpPr>
          <p:cNvPr id="6" name="Прямая со стрелкой 5"/>
          <p:cNvCxnSpPr>
            <a:stCxn id="3" idx="0"/>
            <a:endCxn id="4" idx="2"/>
          </p:cNvCxnSpPr>
          <p:nvPr/>
        </p:nvCxnSpPr>
        <p:spPr>
          <a:xfrm flipV="1">
            <a:off x="4582344" y="2378497"/>
            <a:ext cx="12559" cy="76247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39004" y="2581870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Inherit mapping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374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Аудит: </a:t>
            </a:r>
            <a:r>
              <a:rPr lang="en-US" dirty="0" smtClean="0"/>
              <a:t>Custom </a:t>
            </a:r>
            <a:r>
              <a:rPr lang="en-US" dirty="0" err="1" smtClean="0"/>
              <a:t>SqlSessionFactory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b="1" dirty="0" err="1"/>
              <a:t>UserAuditSessionTemplate</a:t>
            </a:r>
            <a:r>
              <a:rPr lang="en-US" dirty="0"/>
              <a:t> extends </a:t>
            </a:r>
            <a:r>
              <a:rPr lang="en-US" b="1" dirty="0" err="1"/>
              <a:t>SqlSessionTemplate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 smtClean="0"/>
              <a:t>  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/>
              <a:t>insert</a:t>
            </a:r>
            <a:r>
              <a:rPr lang="en-US" dirty="0"/>
              <a:t>(String statement, Object parameter) {</a:t>
            </a:r>
          </a:p>
          <a:p>
            <a:pPr marL="0" indent="0">
              <a:buNone/>
            </a:pPr>
            <a:r>
              <a:rPr lang="en-US" dirty="0"/>
              <a:t>         if (parameter </a:t>
            </a:r>
            <a:r>
              <a:rPr lang="en-US" dirty="0" err="1"/>
              <a:t>instanceof</a:t>
            </a:r>
            <a:r>
              <a:rPr lang="en-US" dirty="0"/>
              <a:t> </a:t>
            </a:r>
            <a:r>
              <a:rPr lang="en-US" dirty="0" err="1" smtClean="0"/>
              <a:t>AuditableEntity</a:t>
            </a:r>
            <a:r>
              <a:rPr lang="en-US" dirty="0" smtClean="0"/>
              <a:t>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err="1"/>
              <a:t>AuditableEntity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(</a:t>
            </a:r>
            <a:r>
              <a:rPr lang="en-US" b="1" dirty="0" err="1"/>
              <a:t>AuditableEntity</a:t>
            </a:r>
            <a:r>
              <a:rPr lang="en-US" dirty="0" smtClean="0"/>
              <a:t>) </a:t>
            </a:r>
            <a:r>
              <a:rPr lang="en-US" dirty="0"/>
              <a:t>parameter;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param.setCreateUser</a:t>
            </a:r>
            <a:r>
              <a:rPr lang="en-US" dirty="0" smtClean="0"/>
              <a:t>(username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return </a:t>
            </a:r>
            <a:r>
              <a:rPr lang="en-US" dirty="0" err="1"/>
              <a:t>super.insert</a:t>
            </a:r>
            <a:r>
              <a:rPr lang="en-US" dirty="0"/>
              <a:t>(statement, parameter);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public </a:t>
            </a:r>
            <a:r>
              <a:rPr lang="en-US" dirty="0" err="1"/>
              <a:t>int</a:t>
            </a:r>
            <a:r>
              <a:rPr lang="en-US" dirty="0"/>
              <a:t> update(String statement, Object parameter)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     …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Аудит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Запрос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&lt;insert </a:t>
            </a:r>
            <a:r>
              <a:rPr lang="en-US" dirty="0" smtClean="0"/>
              <a:t>id=</a:t>
            </a:r>
            <a:r>
              <a:rPr lang="en-US" i="1" dirty="0" smtClean="0"/>
              <a:t>" </a:t>
            </a:r>
            <a:r>
              <a:rPr lang="en-US" i="1" dirty="0" err="1" smtClean="0"/>
              <a:t>insertPerson</a:t>
            </a:r>
            <a:r>
              <a:rPr lang="en-US" i="1" dirty="0" smtClean="0"/>
              <a:t>“&gt;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insert into person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created_datetime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created_by_user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values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now(),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#{</a:t>
            </a:r>
            <a:r>
              <a:rPr lang="en-US" dirty="0" err="1" smtClean="0"/>
              <a:t>created_by_user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    )</a:t>
            </a:r>
          </a:p>
          <a:p>
            <a:pPr marL="0" indent="0">
              <a:buNone/>
            </a:pPr>
            <a:r>
              <a:rPr lang="en-US" dirty="0" smtClean="0"/>
              <a:t>&lt;/insert&gt;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76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Оптимистическая блокировка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&lt;update </a:t>
            </a:r>
            <a:r>
              <a:rPr lang="en-US" sz="2800" dirty="0"/>
              <a:t>id</a:t>
            </a:r>
            <a:r>
              <a:rPr lang="en-US" sz="2800" dirty="0" smtClean="0"/>
              <a:t>=</a:t>
            </a:r>
            <a:r>
              <a:rPr lang="en-US" sz="2800" i="1" dirty="0" smtClean="0"/>
              <a:t>“</a:t>
            </a:r>
            <a:r>
              <a:rPr lang="en-US" sz="2800" i="1" dirty="0" err="1" smtClean="0"/>
              <a:t>updatePerson</a:t>
            </a:r>
            <a:r>
              <a:rPr lang="en-US" sz="2800" i="1" dirty="0"/>
              <a:t>“&gt;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en-US" sz="2800" dirty="0" smtClean="0"/>
              <a:t>update person set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name = #{name},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record_version</a:t>
            </a:r>
            <a:r>
              <a:rPr lang="en-US" sz="2800" dirty="0" smtClean="0"/>
              <a:t> = </a:t>
            </a:r>
            <a:r>
              <a:rPr lang="en-US" sz="2800" dirty="0" err="1" smtClean="0"/>
              <a:t>record_version</a:t>
            </a:r>
            <a:r>
              <a:rPr lang="en-US" sz="2800" dirty="0" smtClean="0"/>
              <a:t> + 1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where </a:t>
            </a:r>
            <a:r>
              <a:rPr lang="en-US" sz="2800" dirty="0" err="1" smtClean="0"/>
              <a:t>record_version</a:t>
            </a:r>
            <a:r>
              <a:rPr lang="en-US" sz="2800" dirty="0" smtClean="0"/>
              <a:t> = #{</a:t>
            </a:r>
            <a:r>
              <a:rPr lang="en-US" sz="2800" dirty="0" err="1" smtClean="0"/>
              <a:t>record_version</a:t>
            </a:r>
            <a:r>
              <a:rPr lang="en-US" sz="2800" dirty="0" smtClean="0"/>
              <a:t>}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&lt;/insert&gt;</a:t>
            </a:r>
            <a:endParaRPr lang="ru-RU" sz="2800" dirty="0"/>
          </a:p>
          <a:p>
            <a:endParaRPr lang="ru-RU" sz="28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09600" y="4309121"/>
            <a:ext cx="8229600" cy="2216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updated = </a:t>
            </a:r>
            <a:r>
              <a:rPr lang="en-US" sz="2800" dirty="0" err="1" smtClean="0"/>
              <a:t>session.update</a:t>
            </a:r>
            <a:r>
              <a:rPr lang="en-US" sz="2800" dirty="0" smtClean="0"/>
              <a:t>(“</a:t>
            </a:r>
            <a:r>
              <a:rPr lang="en-US" sz="2800" dirty="0" err="1" smtClean="0"/>
              <a:t>updatePerson</a:t>
            </a:r>
            <a:r>
              <a:rPr lang="en-US" sz="2800" dirty="0" smtClean="0"/>
              <a:t>”, person);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 smtClean="0"/>
              <a:t>if (updated == 0)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/>
              <a:t>	</a:t>
            </a:r>
            <a:r>
              <a:rPr lang="en-US" sz="2800" dirty="0" smtClean="0"/>
              <a:t>throw new </a:t>
            </a:r>
            <a:r>
              <a:rPr lang="en-US" sz="2800" dirty="0" err="1" smtClean="0"/>
              <a:t>OptimisticLockingFailureException</a:t>
            </a:r>
            <a:r>
              <a:rPr lang="en-US" sz="2800" dirty="0" smtClean="0"/>
              <a:t>();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7730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Tip #</a:t>
            </a:r>
            <a:r>
              <a:rPr lang="ru-RU" dirty="0" smtClean="0"/>
              <a:t>3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ru-RU" sz="8000" dirty="0" err="1" smtClean="0"/>
              <a:t>Маппинг</a:t>
            </a:r>
            <a:r>
              <a:rPr lang="en-US" sz="10700" dirty="0" smtClean="0"/>
              <a:t> </a:t>
            </a:r>
            <a:endParaRPr lang="ru-RU" sz="10700" dirty="0"/>
          </a:p>
        </p:txBody>
      </p:sp>
    </p:spTree>
    <p:extLst>
      <p:ext uri="{BB962C8B-B14F-4D97-AF65-F5344CB8AC3E}">
        <p14:creationId xmlns:p14="http://schemas.microsoft.com/office/powerpoint/2010/main" val="127067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select * </a:t>
            </a:r>
          </a:p>
          <a:p>
            <a:pPr marL="0" indent="0">
              <a:buNone/>
            </a:pPr>
            <a:r>
              <a:rPr lang="en-US" dirty="0" smtClean="0"/>
              <a:t>from person </a:t>
            </a:r>
          </a:p>
          <a:p>
            <a:pPr marL="0" indent="0">
              <a:buNone/>
            </a:pPr>
            <a:r>
              <a:rPr lang="en-US" dirty="0" smtClean="0"/>
              <a:t>order by ${</a:t>
            </a:r>
            <a:r>
              <a:rPr lang="en-US" dirty="0" err="1" smtClean="0"/>
              <a:t>sortField</a:t>
            </a: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3861048"/>
            <a:ext cx="8229600" cy="17567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4000" dirty="0" smtClean="0"/>
              <a:t>Что если пользователь выбирает сам по какому полю объекта сортировать?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56974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en-US" dirty="0" err="1" smtClean="0"/>
              <a:t>MyBatis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+ Legacy DB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ru-RU" dirty="0" smtClean="0"/>
              <a:t>Легковесный и быстрый</a:t>
            </a:r>
          </a:p>
          <a:p>
            <a:pPr marL="0" indent="0">
              <a:buNone/>
            </a:pPr>
            <a:r>
              <a:rPr lang="ru-RU" dirty="0" smtClean="0"/>
              <a:t>+ Легко освоить</a:t>
            </a:r>
          </a:p>
          <a:p>
            <a:pPr marL="0" indent="0">
              <a:buNone/>
            </a:pPr>
            <a:r>
              <a:rPr lang="ru-RU" dirty="0" smtClean="0"/>
              <a:t>+ Чистый </a:t>
            </a:r>
            <a:r>
              <a:rPr lang="en-US" dirty="0" smtClean="0"/>
              <a:t>SQL</a:t>
            </a:r>
          </a:p>
          <a:p>
            <a:pPr>
              <a:buFontTx/>
              <a:buChar char="-"/>
            </a:pPr>
            <a:r>
              <a:rPr lang="ru-RU" dirty="0" smtClean="0"/>
              <a:t>Больше кода</a:t>
            </a:r>
          </a:p>
          <a:p>
            <a:pPr>
              <a:buFontTx/>
              <a:buChar char="-"/>
            </a:pPr>
            <a:r>
              <a:rPr lang="ru-RU" dirty="0" smtClean="0"/>
              <a:t>Сложнее поддерживать несколько БД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3344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/>
          <a:lstStyle/>
          <a:p>
            <a:r>
              <a:rPr lang="ru-RU" dirty="0" smtClean="0"/>
              <a:t>Необходимо знать </a:t>
            </a:r>
            <a:r>
              <a:rPr lang="ru-RU" dirty="0" err="1" smtClean="0"/>
              <a:t>маппинг</a:t>
            </a:r>
            <a:endParaRPr lang="ru-RU" dirty="0" smtClean="0"/>
          </a:p>
          <a:p>
            <a:pPr lvl="1"/>
            <a:r>
              <a:rPr lang="ru-RU" dirty="0" err="1" smtClean="0"/>
              <a:t>ПолеОбъекта</a:t>
            </a:r>
            <a:r>
              <a:rPr lang="ru-RU" dirty="0" smtClean="0"/>
              <a:t>    -</a:t>
            </a:r>
            <a:r>
              <a:rPr lang="en-US" dirty="0" smtClean="0"/>
              <a:t>&gt; </a:t>
            </a:r>
            <a:r>
              <a:rPr lang="ru-RU" dirty="0" smtClean="0"/>
              <a:t>   </a:t>
            </a:r>
            <a:r>
              <a:rPr lang="ru-RU" dirty="0" err="1" smtClean="0"/>
              <a:t>СтолбецТаблицы</a:t>
            </a:r>
            <a:endParaRPr lang="ru-RU" dirty="0" smtClean="0"/>
          </a:p>
          <a:p>
            <a:pPr lvl="1"/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98323" y="3284984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Уже есть готовый </a:t>
            </a:r>
            <a:r>
              <a:rPr lang="ru-RU" dirty="0" err="1" smtClean="0"/>
              <a:t>маппинг</a:t>
            </a:r>
            <a:endParaRPr lang="ru-RU" dirty="0" smtClean="0"/>
          </a:p>
          <a:p>
            <a:pPr marL="0" indent="0">
              <a:buNone/>
            </a:pPr>
            <a:r>
              <a:rPr lang="en-US" sz="2800" dirty="0"/>
              <a:t>&lt;</a:t>
            </a:r>
            <a:r>
              <a:rPr lang="en-US" sz="2800" dirty="0" err="1"/>
              <a:t>resultMap</a:t>
            </a:r>
            <a:r>
              <a:rPr lang="en-US" sz="2800" dirty="0"/>
              <a:t> type="</a:t>
            </a:r>
            <a:r>
              <a:rPr lang="en-US" sz="2800" b="1" dirty="0"/>
              <a:t>Person</a:t>
            </a:r>
            <a:r>
              <a:rPr lang="en-US" sz="2800" dirty="0"/>
              <a:t>" id="</a:t>
            </a:r>
            <a:r>
              <a:rPr lang="en-US" sz="2800" b="1" dirty="0" err="1"/>
              <a:t>PersonMap</a:t>
            </a:r>
            <a:r>
              <a:rPr lang="en-US" sz="2800" dirty="0"/>
              <a:t>"&gt;</a:t>
            </a:r>
          </a:p>
          <a:p>
            <a:pPr marL="0" indent="0">
              <a:buNone/>
            </a:pPr>
            <a:r>
              <a:rPr lang="en-US" sz="2800" dirty="0"/>
              <a:t>    &lt;id property="</a:t>
            </a:r>
            <a:r>
              <a:rPr lang="en-US" sz="2800" b="1" dirty="0"/>
              <a:t>id</a:t>
            </a:r>
            <a:r>
              <a:rPr lang="en-US" sz="2800" dirty="0"/>
              <a:t>" column="</a:t>
            </a:r>
            <a:r>
              <a:rPr lang="en-US" sz="2800" b="1" dirty="0" err="1"/>
              <a:t>person_id</a:t>
            </a:r>
            <a:r>
              <a:rPr lang="en-US" sz="2800" dirty="0"/>
              <a:t>"/&gt;</a:t>
            </a:r>
          </a:p>
          <a:p>
            <a:pPr marL="0" indent="0">
              <a:buNone/>
            </a:pPr>
            <a:r>
              <a:rPr lang="en-US" sz="2800" dirty="0"/>
              <a:t>    &lt;result property="</a:t>
            </a:r>
            <a:r>
              <a:rPr lang="en-US" sz="2800" b="1" dirty="0"/>
              <a:t>name</a:t>
            </a:r>
            <a:r>
              <a:rPr lang="en-US" sz="2800" dirty="0"/>
              <a:t>" column="</a:t>
            </a:r>
            <a:r>
              <a:rPr lang="en-US" sz="2800" b="1" dirty="0" err="1"/>
              <a:t>person_name</a:t>
            </a:r>
            <a:r>
              <a:rPr lang="en-US" sz="2800" dirty="0"/>
              <a:t>"/&gt;</a:t>
            </a:r>
          </a:p>
          <a:p>
            <a:pPr marL="0" indent="0">
              <a:buNone/>
            </a:pPr>
            <a:r>
              <a:rPr lang="en-US" sz="2800" dirty="0"/>
              <a:t>&lt;/</a:t>
            </a:r>
            <a:r>
              <a:rPr lang="en-US" sz="2800" dirty="0" err="1"/>
              <a:t>resultMap</a:t>
            </a:r>
            <a:r>
              <a:rPr lang="en-US" sz="2800" dirty="0"/>
              <a:t>&gt;</a:t>
            </a:r>
            <a:endParaRPr lang="ru-RU" sz="2800" dirty="0"/>
          </a:p>
          <a:p>
            <a:pPr marL="457200" lvl="1" indent="0">
              <a:buNone/>
            </a:pPr>
            <a:endParaRPr lang="ru-RU" dirty="0" smtClean="0"/>
          </a:p>
          <a:p>
            <a:pPr marL="457200" lvl="1" indent="0">
              <a:buFont typeface="Arial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728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MappedStatement</a:t>
            </a:r>
            <a:r>
              <a:rPr lang="en-US" sz="2400" dirty="0"/>
              <a:t> </a:t>
            </a:r>
            <a:r>
              <a:rPr lang="en-US" sz="2400" dirty="0" err="1"/>
              <a:t>ms</a:t>
            </a:r>
            <a:r>
              <a:rPr lang="en-US" sz="2400" dirty="0"/>
              <a:t> = </a:t>
            </a:r>
            <a:r>
              <a:rPr lang="en-US" sz="2400" dirty="0" err="1"/>
              <a:t>config.getMappedStatement</a:t>
            </a:r>
            <a:r>
              <a:rPr lang="en-US" sz="2400" dirty="0"/>
              <a:t>(statement);</a:t>
            </a:r>
          </a:p>
          <a:p>
            <a:pPr marL="0" indent="0">
              <a:buNone/>
            </a:pPr>
            <a:r>
              <a:rPr lang="en-US" sz="2400" dirty="0"/>
              <a:t>for (</a:t>
            </a:r>
            <a:r>
              <a:rPr lang="en-US" sz="2400" dirty="0" err="1"/>
              <a:t>ResultMapping</a:t>
            </a:r>
            <a:r>
              <a:rPr lang="en-US" sz="2400" dirty="0"/>
              <a:t> m :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ms.getResultMaps</a:t>
            </a:r>
            <a:r>
              <a:rPr lang="en-US" sz="2400" dirty="0"/>
              <a:t>().get(0).</a:t>
            </a:r>
            <a:r>
              <a:rPr lang="en-US" sz="2400" dirty="0" err="1"/>
              <a:t>getPropertyResultMappings</a:t>
            </a:r>
            <a:r>
              <a:rPr lang="en-US" sz="2400" dirty="0"/>
              <a:t>()) {</a:t>
            </a:r>
          </a:p>
          <a:p>
            <a:pPr marL="0" indent="0">
              <a:buNone/>
            </a:pPr>
            <a:r>
              <a:rPr lang="en-US" sz="2400" dirty="0"/>
              <a:t>	if (</a:t>
            </a:r>
            <a:r>
              <a:rPr lang="en-US" sz="2400" dirty="0" err="1"/>
              <a:t>m.getProperty</a:t>
            </a:r>
            <a:r>
              <a:rPr lang="en-US" sz="2400" dirty="0"/>
              <a:t>().</a:t>
            </a:r>
            <a:r>
              <a:rPr lang="en-US" sz="2400" dirty="0" smtClean="0"/>
              <a:t>equals(</a:t>
            </a:r>
            <a:r>
              <a:rPr lang="en-US" sz="2400" dirty="0" err="1" smtClean="0"/>
              <a:t>userEnteredSortField</a:t>
            </a:r>
            <a:r>
              <a:rPr lang="en-US" sz="2400" dirty="0" smtClean="0"/>
              <a:t>)) </a:t>
            </a: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sortColumnName</a:t>
            </a:r>
            <a:r>
              <a:rPr lang="en-US" sz="2400" dirty="0"/>
              <a:t> = </a:t>
            </a:r>
            <a:r>
              <a:rPr lang="en-US" sz="2400" dirty="0" err="1"/>
              <a:t>m.getColumn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		return </a:t>
            </a:r>
            <a:r>
              <a:rPr lang="en-US" sz="2400" dirty="0" err="1"/>
              <a:t>sortColumnName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	}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9913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463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90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</a:t>
            </a:r>
            <a:r>
              <a:rPr lang="en-US" dirty="0" err="1" smtClean="0"/>
              <a:t>MyBatis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4800" dirty="0" smtClean="0"/>
              <a:t>Domain</a:t>
            </a:r>
          </a:p>
          <a:p>
            <a:pPr>
              <a:lnSpc>
                <a:spcPct val="150000"/>
              </a:lnSpc>
            </a:pPr>
            <a:r>
              <a:rPr lang="en-US" sz="4800" dirty="0" err="1" smtClean="0"/>
              <a:t>ResultMap</a:t>
            </a:r>
            <a:endParaRPr lang="en-US" sz="4800" dirty="0" smtClean="0"/>
          </a:p>
          <a:p>
            <a:pPr>
              <a:lnSpc>
                <a:spcPct val="150000"/>
              </a:lnSpc>
            </a:pPr>
            <a:r>
              <a:rPr lang="en-US" sz="4800" dirty="0" smtClean="0"/>
              <a:t>Query</a:t>
            </a:r>
          </a:p>
          <a:p>
            <a:pPr>
              <a:lnSpc>
                <a:spcPct val="150000"/>
              </a:lnSpc>
            </a:pPr>
            <a:r>
              <a:rPr lang="en-US" sz="4800" dirty="0" smtClean="0"/>
              <a:t>Repository</a:t>
            </a:r>
            <a:endParaRPr lang="ru-RU" sz="4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417" y="1421454"/>
            <a:ext cx="971550" cy="1123950"/>
          </a:xfrm>
          <a:prstGeom prst="rect">
            <a:avLst/>
          </a:prstGeom>
        </p:spPr>
      </p:pic>
      <p:sp>
        <p:nvSpPr>
          <p:cNvPr id="5" name="Прямоугольник с одним вырезанным углом 4"/>
          <p:cNvSpPr/>
          <p:nvPr/>
        </p:nvSpPr>
        <p:spPr>
          <a:xfrm>
            <a:off x="5364088" y="2924944"/>
            <a:ext cx="1872208" cy="122413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ResultMap</a:t>
            </a:r>
            <a:endParaRPr lang="ru-RU" sz="2800" dirty="0"/>
          </a:p>
        </p:txBody>
      </p:sp>
      <p:cxnSp>
        <p:nvCxnSpPr>
          <p:cNvPr id="7" name="Прямая со стрелкой 6"/>
          <p:cNvCxnSpPr>
            <a:stCxn id="4" idx="2"/>
            <a:endCxn id="5" idx="3"/>
          </p:cNvCxnSpPr>
          <p:nvPr/>
        </p:nvCxnSpPr>
        <p:spPr>
          <a:xfrm>
            <a:off x="6300192" y="2545404"/>
            <a:ext cx="0" cy="379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Цилиндр 9"/>
          <p:cNvSpPr/>
          <p:nvPr/>
        </p:nvSpPr>
        <p:spPr>
          <a:xfrm>
            <a:off x="5769272" y="4725144"/>
            <a:ext cx="1061839" cy="151216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DB</a:t>
            </a:r>
            <a:endParaRPr lang="ru-RU" sz="4400" dirty="0"/>
          </a:p>
        </p:txBody>
      </p:sp>
      <p:cxnSp>
        <p:nvCxnSpPr>
          <p:cNvPr id="12" name="Прямая со стрелкой 11"/>
          <p:cNvCxnSpPr>
            <a:stCxn id="5" idx="1"/>
            <a:endCxn id="10" idx="1"/>
          </p:cNvCxnSpPr>
          <p:nvPr/>
        </p:nvCxnSpPr>
        <p:spPr>
          <a:xfrm>
            <a:off x="6300192" y="414908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2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</a:t>
            </a:r>
            <a:r>
              <a:rPr lang="en-US" dirty="0" err="1"/>
              <a:t>MyBatis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3682752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class Person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Integer id;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String </a:t>
            </a:r>
            <a:r>
              <a:rPr lang="en-US" dirty="0"/>
              <a:t>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4005064"/>
            <a:ext cx="8280920" cy="2293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&lt;</a:t>
            </a:r>
            <a:r>
              <a:rPr lang="en-US" sz="2800" dirty="0" err="1"/>
              <a:t>resultMap</a:t>
            </a:r>
            <a:r>
              <a:rPr lang="en-US" sz="2800" dirty="0"/>
              <a:t> type</a:t>
            </a:r>
            <a:r>
              <a:rPr lang="en-US" sz="2800" dirty="0" smtClean="0"/>
              <a:t>="</a:t>
            </a:r>
            <a:r>
              <a:rPr lang="en-US" sz="2800" b="1" dirty="0" smtClean="0"/>
              <a:t>Person</a:t>
            </a:r>
            <a:r>
              <a:rPr lang="en-US" sz="2800" dirty="0" smtClean="0"/>
              <a:t>" </a:t>
            </a:r>
            <a:r>
              <a:rPr lang="en-US" sz="2800" dirty="0"/>
              <a:t>id</a:t>
            </a:r>
            <a:r>
              <a:rPr lang="en-US" sz="2800" dirty="0" smtClean="0"/>
              <a:t>="</a:t>
            </a:r>
            <a:r>
              <a:rPr lang="en-US" sz="2800" b="1" dirty="0" err="1" smtClean="0"/>
              <a:t>PersonMap</a:t>
            </a:r>
            <a:r>
              <a:rPr lang="en-US" sz="2800" dirty="0" smtClean="0"/>
              <a:t>"&gt;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   &lt;</a:t>
            </a:r>
            <a:r>
              <a:rPr lang="en-US" sz="2800" dirty="0"/>
              <a:t>id property</a:t>
            </a:r>
            <a:r>
              <a:rPr lang="en-US" sz="2800" dirty="0" smtClean="0"/>
              <a:t>="</a:t>
            </a:r>
            <a:r>
              <a:rPr lang="en-US" sz="2800" b="1" dirty="0" smtClean="0"/>
              <a:t>id</a:t>
            </a:r>
            <a:r>
              <a:rPr lang="en-US" sz="2800" dirty="0" smtClean="0"/>
              <a:t>" </a:t>
            </a:r>
            <a:r>
              <a:rPr lang="en-US" sz="2800" dirty="0"/>
              <a:t>column</a:t>
            </a:r>
            <a:r>
              <a:rPr lang="en-US" sz="2800" dirty="0" smtClean="0"/>
              <a:t>="</a:t>
            </a:r>
            <a:r>
              <a:rPr lang="en-US" sz="2800" b="1" dirty="0" err="1" smtClean="0"/>
              <a:t>person_id</a:t>
            </a:r>
            <a:r>
              <a:rPr lang="en-US" sz="2800" dirty="0" smtClean="0"/>
              <a:t>"/&gt;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   &lt;</a:t>
            </a:r>
            <a:r>
              <a:rPr lang="en-US" sz="2800" dirty="0"/>
              <a:t>result property="</a:t>
            </a:r>
            <a:r>
              <a:rPr lang="en-US" sz="2800" b="1" dirty="0"/>
              <a:t>name</a:t>
            </a:r>
            <a:r>
              <a:rPr lang="en-US" sz="2800" dirty="0"/>
              <a:t>" column</a:t>
            </a:r>
            <a:r>
              <a:rPr lang="en-US" sz="2800" dirty="0" smtClean="0"/>
              <a:t>="</a:t>
            </a:r>
            <a:r>
              <a:rPr lang="en-US" sz="2800" b="1" dirty="0" err="1" smtClean="0"/>
              <a:t>person_name</a:t>
            </a:r>
            <a:r>
              <a:rPr lang="en-US" sz="2800" dirty="0" smtClean="0"/>
              <a:t>"/&gt;</a:t>
            </a:r>
          </a:p>
          <a:p>
            <a:pPr marL="0" indent="0">
              <a:buNone/>
            </a:pPr>
            <a:r>
              <a:rPr lang="en-US" sz="2800" dirty="0" smtClean="0"/>
              <a:t>&lt;/</a:t>
            </a:r>
            <a:r>
              <a:rPr lang="en-US" sz="2800" dirty="0" err="1"/>
              <a:t>resultMap</a:t>
            </a:r>
            <a:r>
              <a:rPr lang="en-US" sz="2800" dirty="0"/>
              <a:t>&gt;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549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</a:t>
            </a:r>
            <a:r>
              <a:rPr lang="en-US" dirty="0" err="1"/>
              <a:t>MyBatis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select id</a:t>
            </a:r>
            <a:r>
              <a:rPr lang="en-US" dirty="0" smtClean="0"/>
              <a:t>=</a:t>
            </a:r>
            <a:r>
              <a:rPr lang="en-US" i="1" dirty="0" smtClean="0"/>
              <a:t>"</a:t>
            </a:r>
            <a:r>
              <a:rPr lang="en-US" i="1" dirty="0" err="1" smtClean="0"/>
              <a:t>getPersonById</a:t>
            </a:r>
            <a:r>
              <a:rPr lang="en-US" i="1" dirty="0"/>
              <a:t>" </a:t>
            </a:r>
            <a:r>
              <a:rPr lang="en-US" i="1" dirty="0" err="1"/>
              <a:t>parameterType</a:t>
            </a:r>
            <a:r>
              <a:rPr lang="en-US" i="1" dirty="0"/>
              <a:t>="</a:t>
            </a:r>
            <a:r>
              <a:rPr lang="en-US" i="1" dirty="0" err="1"/>
              <a:t>int</a:t>
            </a:r>
            <a:r>
              <a:rPr lang="en-US" i="1" dirty="0"/>
              <a:t>" </a:t>
            </a:r>
            <a:r>
              <a:rPr lang="en-US" i="1" dirty="0" err="1"/>
              <a:t>resultType</a:t>
            </a:r>
            <a:r>
              <a:rPr lang="en-US" i="1" dirty="0" smtClean="0"/>
              <a:t>=</a:t>
            </a:r>
            <a:r>
              <a:rPr lang="en-US" i="1" dirty="0"/>
              <a:t> " </a:t>
            </a:r>
            <a:r>
              <a:rPr lang="en-US" i="1" dirty="0" smtClean="0"/>
              <a:t>Person"&gt;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    select </a:t>
            </a:r>
            <a:r>
              <a:rPr lang="en-US" dirty="0"/>
              <a:t>*</a:t>
            </a:r>
            <a:r>
              <a:rPr lang="en-US" dirty="0" smtClean="0"/>
              <a:t> from person </a:t>
            </a:r>
            <a:r>
              <a:rPr lang="en-US" dirty="0"/>
              <a:t>where </a:t>
            </a:r>
            <a:r>
              <a:rPr lang="en-US" dirty="0" err="1" smtClean="0"/>
              <a:t>person_id</a:t>
            </a:r>
            <a:r>
              <a:rPr lang="en-US" dirty="0" smtClean="0"/>
              <a:t>=#{id}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select&gt;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09600" y="3991702"/>
            <a:ext cx="8229600" cy="2188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public Person </a:t>
            </a:r>
            <a:r>
              <a:rPr lang="en-US" sz="2800" dirty="0" err="1" smtClean="0"/>
              <a:t>getById</a:t>
            </a:r>
            <a:r>
              <a:rPr lang="en-US" sz="2800" dirty="0" smtClean="0"/>
              <a:t>(Integer id) {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return </a:t>
            </a:r>
            <a:r>
              <a:rPr lang="en-US" sz="2800" dirty="0" err="1"/>
              <a:t>session.selectOne</a:t>
            </a:r>
            <a:r>
              <a:rPr lang="en-US" sz="2800" dirty="0"/>
              <a:t>("</a:t>
            </a:r>
            <a:r>
              <a:rPr lang="en-US" sz="2800" dirty="0" err="1" smtClean="0"/>
              <a:t>getPersonById</a:t>
            </a:r>
            <a:r>
              <a:rPr lang="en-US" sz="2800" dirty="0"/>
              <a:t>"</a:t>
            </a:r>
            <a:r>
              <a:rPr lang="en-US" sz="2800" dirty="0" smtClean="0"/>
              <a:t>, </a:t>
            </a:r>
            <a:r>
              <a:rPr lang="en-US" sz="2800" dirty="0"/>
              <a:t>id);</a:t>
            </a:r>
          </a:p>
          <a:p>
            <a:pPr marL="0" indent="0">
              <a:buNone/>
            </a:pPr>
            <a:r>
              <a:rPr lang="en-US" sz="2800" dirty="0"/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6947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600" cy="1143000"/>
          </a:xfrm>
        </p:spPr>
        <p:txBody>
          <a:bodyPr/>
          <a:lstStyle/>
          <a:p>
            <a:r>
              <a:rPr lang="en-US" dirty="0" smtClean="0"/>
              <a:t>Tips &amp; Tricks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251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Tip #1: </a:t>
            </a:r>
            <a:br>
              <a:rPr lang="en-US" dirty="0" smtClean="0"/>
            </a:br>
            <a:r>
              <a:rPr lang="en-US" sz="10700" dirty="0" smtClean="0"/>
              <a:t>$ </a:t>
            </a:r>
            <a:endParaRPr lang="ru-RU" sz="10700" dirty="0"/>
          </a:p>
        </p:txBody>
      </p:sp>
    </p:spTree>
    <p:extLst>
      <p:ext uri="{BB962C8B-B14F-4D97-AF65-F5344CB8AC3E}">
        <p14:creationId xmlns:p14="http://schemas.microsoft.com/office/powerpoint/2010/main" val="175869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vs</a:t>
            </a:r>
            <a:r>
              <a:rPr lang="en-US" dirty="0" smtClean="0"/>
              <a:t> #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dirty="0" smtClean="0"/>
              <a:t>${id} </a:t>
            </a:r>
            <a:r>
              <a:rPr lang="ru-RU" dirty="0" smtClean="0"/>
              <a:t>вставляет подстроку</a:t>
            </a:r>
          </a:p>
          <a:p>
            <a:pPr marL="457200" lvl="1" indent="0">
              <a:buNone/>
            </a:pPr>
            <a:r>
              <a:rPr lang="en-US" dirty="0" smtClean="0"/>
              <a:t>	select * from ${schema}.users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-&gt; </a:t>
            </a:r>
            <a:r>
              <a:rPr lang="en-US" dirty="0"/>
              <a:t>	select * from </a:t>
            </a:r>
            <a:r>
              <a:rPr lang="en-US" dirty="0" err="1" smtClean="0"/>
              <a:t>secur.users</a:t>
            </a:r>
            <a:endParaRPr lang="en-US" dirty="0"/>
          </a:p>
          <a:p>
            <a:r>
              <a:rPr lang="en-US" dirty="0" smtClean="0"/>
              <a:t>#{id} </a:t>
            </a:r>
            <a:r>
              <a:rPr lang="ru-RU" dirty="0" smtClean="0"/>
              <a:t>создает параметризованный запрос</a:t>
            </a:r>
          </a:p>
          <a:p>
            <a:pPr marL="457200" lvl="1" indent="0">
              <a:buNone/>
            </a:pPr>
            <a:r>
              <a:rPr lang="en-US" dirty="0"/>
              <a:t>	select * from </a:t>
            </a:r>
            <a:r>
              <a:rPr lang="en-US" dirty="0" err="1" smtClean="0"/>
              <a:t>secur.users</a:t>
            </a:r>
            <a:r>
              <a:rPr lang="en-US" dirty="0" smtClean="0"/>
              <a:t> where id=#{id}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 -&gt; 	select * from </a:t>
            </a:r>
            <a:r>
              <a:rPr lang="en-US" dirty="0" err="1"/>
              <a:t>secur.users</a:t>
            </a:r>
            <a:r>
              <a:rPr lang="en-US" dirty="0"/>
              <a:t> where id=#{id}</a:t>
            </a:r>
          </a:p>
          <a:p>
            <a:endParaRPr lang="en-US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151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использовать </a:t>
            </a:r>
            <a:r>
              <a:rPr lang="en-US" dirty="0" smtClean="0"/>
              <a:t>$?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Где нельзя использовать параметр</a:t>
            </a:r>
          </a:p>
          <a:p>
            <a:pPr lvl="1"/>
            <a:r>
              <a:rPr lang="en-US" dirty="0" smtClean="0"/>
              <a:t>select * from users order by ${field}</a:t>
            </a:r>
          </a:p>
          <a:p>
            <a:r>
              <a:rPr lang="ru-RU" dirty="0" smtClean="0"/>
              <a:t>Для конфигурационных настроек</a:t>
            </a:r>
          </a:p>
          <a:p>
            <a:pPr lvl="1"/>
            <a:r>
              <a:rPr lang="en-US" dirty="0"/>
              <a:t>select * from ${schema}.users</a:t>
            </a:r>
          </a:p>
          <a:p>
            <a:pPr lvl="1"/>
            <a:r>
              <a:rPr lang="ru-RU" dirty="0" smtClean="0"/>
              <a:t>Одна константа на всё приложение</a:t>
            </a:r>
            <a:endParaRPr lang="en-US" dirty="0" smtClean="0"/>
          </a:p>
          <a:p>
            <a:pPr marL="457200" lvl="1" indent="0">
              <a:buNone/>
            </a:pPr>
            <a:r>
              <a:rPr lang="ru-RU" sz="2000" dirty="0"/>
              <a:t> </a:t>
            </a:r>
            <a:r>
              <a:rPr lang="ru-RU" sz="2000" dirty="0" smtClean="0"/>
              <a:t>   </a:t>
            </a:r>
            <a:r>
              <a:rPr lang="en-US" sz="2000" dirty="0" smtClean="0"/>
              <a:t>&lt;</a:t>
            </a:r>
            <a:r>
              <a:rPr lang="en-US" sz="2000" dirty="0"/>
              <a:t>configuration&gt;</a:t>
            </a:r>
          </a:p>
          <a:p>
            <a:pPr marL="457200" lvl="1" indent="0">
              <a:buNone/>
            </a:pPr>
            <a:r>
              <a:rPr lang="ru-RU" sz="2000" dirty="0" smtClean="0"/>
              <a:t>	</a:t>
            </a:r>
            <a:r>
              <a:rPr lang="en-US" sz="2000" dirty="0" smtClean="0"/>
              <a:t> </a:t>
            </a:r>
            <a:r>
              <a:rPr lang="en-US" sz="2000" dirty="0"/>
              <a:t>&lt;properties&gt;</a:t>
            </a:r>
          </a:p>
          <a:p>
            <a:pPr marL="457200" lvl="1" indent="0">
              <a:buNone/>
            </a:pPr>
            <a:r>
              <a:rPr lang="ru-RU" sz="2000" dirty="0" smtClean="0"/>
              <a:t>	</a:t>
            </a:r>
            <a:r>
              <a:rPr lang="en-US" sz="2000" dirty="0" smtClean="0"/>
              <a:t>        </a:t>
            </a:r>
            <a:r>
              <a:rPr lang="en-US" sz="2000" dirty="0"/>
              <a:t>&lt;property name="</a:t>
            </a:r>
            <a:r>
              <a:rPr lang="en-US" sz="2000" b="1" dirty="0"/>
              <a:t>schema</a:t>
            </a:r>
            <a:r>
              <a:rPr lang="en-US" sz="2000" dirty="0"/>
              <a:t>" value</a:t>
            </a:r>
            <a:r>
              <a:rPr lang="en-US" sz="2000" dirty="0" smtClean="0"/>
              <a:t>="</a:t>
            </a:r>
            <a:r>
              <a:rPr lang="en-US" sz="2000" b="1" dirty="0" err="1" smtClean="0"/>
              <a:t>secur</a:t>
            </a:r>
            <a:r>
              <a:rPr lang="en-US" sz="2000" dirty="0" smtClean="0"/>
              <a:t>"/&gt;</a:t>
            </a:r>
            <a:endParaRPr lang="en-US" sz="2000" dirty="0"/>
          </a:p>
          <a:p>
            <a:pPr marL="457200" lvl="1" indent="0">
              <a:buNone/>
            </a:pPr>
            <a:r>
              <a:rPr lang="ru-RU" sz="2000" dirty="0" smtClean="0"/>
              <a:t>	</a:t>
            </a:r>
            <a:r>
              <a:rPr lang="en-US" sz="2000" dirty="0" smtClean="0"/>
              <a:t> </a:t>
            </a:r>
            <a:r>
              <a:rPr lang="en-US" sz="2000" dirty="0"/>
              <a:t>&lt;/properties</a:t>
            </a:r>
            <a:r>
              <a:rPr lang="en-US" sz="2000" dirty="0" smtClean="0"/>
              <a:t>&gt;</a:t>
            </a:r>
          </a:p>
          <a:p>
            <a:pPr marL="457200" lvl="1" indent="0">
              <a:buNone/>
            </a:pPr>
            <a:r>
              <a:rPr lang="en-US" sz="2000" dirty="0" smtClean="0"/>
              <a:t>    &lt;/configuration</a:t>
            </a:r>
            <a:r>
              <a:rPr lang="en-US" sz="2000" dirty="0"/>
              <a:t>&gt;</a:t>
            </a:r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713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482</Words>
  <Application>Microsoft Office PowerPoint</Application>
  <PresentationFormat>Экран (4:3)</PresentationFormat>
  <Paragraphs>142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Презентация PowerPoint</vt:lpstr>
      <vt:lpstr>MyBatis</vt:lpstr>
      <vt:lpstr>Getting Started with MyBatis</vt:lpstr>
      <vt:lpstr>Getting Started with MyBatis</vt:lpstr>
      <vt:lpstr>Getting Started with MyBatis</vt:lpstr>
      <vt:lpstr>Tips &amp; Tricks</vt:lpstr>
      <vt:lpstr>Tip #1:  $ </vt:lpstr>
      <vt:lpstr>$ vs #</vt:lpstr>
      <vt:lpstr>Где использовать $?</vt:lpstr>
      <vt:lpstr>Tip #2:  Аудит и блокировка </vt:lpstr>
      <vt:lpstr>Аудит и блокировка</vt:lpstr>
      <vt:lpstr>Аудит: Общий предок</vt:lpstr>
      <vt:lpstr>Аудит: Базовая resultMap</vt:lpstr>
      <vt:lpstr>Аудит: Наследование ResultMap</vt:lpstr>
      <vt:lpstr>Аудит: Custom SqlSessionFactory</vt:lpstr>
      <vt:lpstr>Аудит: Запрос</vt:lpstr>
      <vt:lpstr>Оптимистическая блокировка</vt:lpstr>
      <vt:lpstr>Tip #3:  Маппинг </vt:lpstr>
      <vt:lpstr>Сортировка</vt:lpstr>
      <vt:lpstr>Сортировка</vt:lpstr>
      <vt:lpstr>Презентация PowerPoint</vt:lpstr>
      <vt:lpstr>Вопросы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kelt</cp:lastModifiedBy>
  <cp:revision>21</cp:revision>
  <dcterms:modified xsi:type="dcterms:W3CDTF">2015-05-13T21:07:27Z</dcterms:modified>
</cp:coreProperties>
</file>