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42" r:id="rId5"/>
    <p:sldMasterId id="2147483730" r:id="rId6"/>
  </p:sldMasterIdLst>
  <p:notesMasterIdLst>
    <p:notesMasterId r:id="rId49"/>
  </p:notesMasterIdLst>
  <p:handoutMasterIdLst>
    <p:handoutMasterId r:id="rId50"/>
  </p:handoutMasterIdLst>
  <p:sldIdLst>
    <p:sldId id="452" r:id="rId7"/>
    <p:sldId id="271" r:id="rId8"/>
    <p:sldId id="400" r:id="rId9"/>
    <p:sldId id="460" r:id="rId10"/>
    <p:sldId id="461" r:id="rId11"/>
    <p:sldId id="462" r:id="rId12"/>
    <p:sldId id="459" r:id="rId13"/>
    <p:sldId id="486" r:id="rId14"/>
    <p:sldId id="463" r:id="rId15"/>
    <p:sldId id="464" r:id="rId16"/>
    <p:sldId id="465" r:id="rId17"/>
    <p:sldId id="466" r:id="rId18"/>
    <p:sldId id="471" r:id="rId19"/>
    <p:sldId id="467" r:id="rId20"/>
    <p:sldId id="472" r:id="rId21"/>
    <p:sldId id="468" r:id="rId22"/>
    <p:sldId id="473" r:id="rId23"/>
    <p:sldId id="469" r:id="rId24"/>
    <p:sldId id="474" r:id="rId25"/>
    <p:sldId id="470" r:id="rId26"/>
    <p:sldId id="475" r:id="rId27"/>
    <p:sldId id="476" r:id="rId28"/>
    <p:sldId id="501" r:id="rId29"/>
    <p:sldId id="502" r:id="rId30"/>
    <p:sldId id="495" r:id="rId31"/>
    <p:sldId id="500" r:id="rId32"/>
    <p:sldId id="499" r:id="rId33"/>
    <p:sldId id="498" r:id="rId34"/>
    <p:sldId id="497" r:id="rId35"/>
    <p:sldId id="496" r:id="rId36"/>
    <p:sldId id="478" r:id="rId37"/>
    <p:sldId id="479" r:id="rId38"/>
    <p:sldId id="491" r:id="rId39"/>
    <p:sldId id="492" r:id="rId40"/>
    <p:sldId id="493" r:id="rId41"/>
    <p:sldId id="494" r:id="rId42"/>
    <p:sldId id="490" r:id="rId43"/>
    <p:sldId id="483" r:id="rId44"/>
    <p:sldId id="484" r:id="rId45"/>
    <p:sldId id="485" r:id="rId46"/>
    <p:sldId id="481" r:id="rId47"/>
    <p:sldId id="48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kelt" initials="k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CC"/>
    <a:srgbClr val="6600FF"/>
    <a:srgbClr val="FF8C19"/>
    <a:srgbClr val="CC6600"/>
    <a:srgbClr val="CC3300"/>
    <a:srgbClr val="FF9900"/>
    <a:srgbClr val="9F3FFF"/>
    <a:srgbClr val="464547"/>
    <a:srgbClr val="666666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66893" autoAdjust="0"/>
  </p:normalViewPr>
  <p:slideViewPr>
    <p:cSldViewPr snapToGrid="0">
      <p:cViewPr varScale="1">
        <p:scale>
          <a:sx n="72" d="100"/>
          <a:sy n="72" d="100"/>
        </p:scale>
        <p:origin x="-210" y="-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67"/>
        <p:guide pos="2962"/>
        <p:guide pos="391"/>
        <p:guide pos="3158"/>
        <p:guide pos="5474"/>
        <p:guide pos="3987"/>
        <p:guide pos="258"/>
        <p:guide pos="257"/>
        <p:guide pos="5107"/>
        <p:guide pos="544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7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 день.</a:t>
            </a:r>
          </a:p>
          <a:p>
            <a:r>
              <a:rPr lang="ru-RU" dirty="0" smtClean="0"/>
              <a:t>Меня зовут Виталий. И сегодня мы поговорим о таком</a:t>
            </a:r>
            <a:r>
              <a:rPr lang="ru-RU" baseline="0" dirty="0" smtClean="0"/>
              <a:t> подходе к построению архитектуры как </a:t>
            </a:r>
            <a:r>
              <a:rPr lang="ru-RU" baseline="0" dirty="0" err="1" smtClean="0"/>
              <a:t>микросервисы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Инфраструктура для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,</a:t>
            </a:r>
            <a:r>
              <a:rPr lang="ru-RU" baseline="0" dirty="0" smtClean="0"/>
              <a:t> в силу их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, также играет важную роль</a:t>
            </a:r>
          </a:p>
          <a:p>
            <a:r>
              <a:rPr lang="ru-RU" baseline="0" dirty="0" smtClean="0"/>
              <a:t>Для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архитектуры важно уметь абстрагироваться от </a:t>
            </a:r>
            <a:r>
              <a:rPr lang="ru-RU" baseline="0" dirty="0" err="1" smtClean="0"/>
              <a:t>инфрастуктуры</a:t>
            </a:r>
            <a:r>
              <a:rPr lang="ru-RU" baseline="0" dirty="0" smtClean="0"/>
              <a:t> и предъявлять минимум требований к подготовке окружения</a:t>
            </a:r>
          </a:p>
          <a:p>
            <a:r>
              <a:rPr lang="ru-RU" baseline="0" dirty="0" smtClean="0"/>
              <a:t>Практической необходимостью является наличие нескольких окружений – у нас есть отдельные окружения для разработки, тестирования, </a:t>
            </a:r>
            <a:r>
              <a:rPr lang="ru-RU" baseline="0" dirty="0" err="1" smtClean="0"/>
              <a:t>продакшен</a:t>
            </a:r>
            <a:r>
              <a:rPr lang="ru-RU" baseline="0" dirty="0" smtClean="0"/>
              <a:t>. При этом инфраструктура этих окружений должна быть одинаковой (ОС, сервер приложений, версия </a:t>
            </a:r>
            <a:r>
              <a:rPr lang="ru-RU" baseline="0" dirty="0" err="1" smtClean="0"/>
              <a:t>явы</a:t>
            </a:r>
            <a:r>
              <a:rPr lang="ru-RU" baseline="0" dirty="0" smtClean="0"/>
              <a:t>), это позволит исключить множество странных и плохо диагностируемых проблем.</a:t>
            </a:r>
          </a:p>
          <a:p>
            <a:r>
              <a:rPr lang="ru-RU" baseline="0" dirty="0" smtClean="0"/>
              <a:t>Развертывание инфраструктуры должно быть по возможности максимально автоматизировано.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 автоматизация</a:t>
            </a:r>
            <a:r>
              <a:rPr lang="ru-RU" baseline="0" dirty="0" smtClean="0"/>
              <a:t> крайне важна  из-за их количества и общей сложности развертывания системы.</a:t>
            </a:r>
          </a:p>
          <a:p>
            <a:r>
              <a:rPr lang="ru-RU" baseline="0" dirty="0" smtClean="0"/>
              <a:t>Мы используем следующие практики: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циклом выпуска приложения (через </a:t>
            </a:r>
            <a:r>
              <a:rPr lang="en-US" baseline="0" dirty="0" smtClean="0"/>
              <a:t>CI). </a:t>
            </a:r>
            <a:r>
              <a:rPr lang="ru-RU" baseline="0" dirty="0" smtClean="0"/>
              <a:t>Приложение постоянно собирается на </a:t>
            </a:r>
            <a:r>
              <a:rPr lang="ru-RU" baseline="0" dirty="0" err="1" smtClean="0"/>
              <a:t>дженкинсе</a:t>
            </a:r>
            <a:r>
              <a:rPr lang="ru-RU" baseline="0" dirty="0" smtClean="0"/>
              <a:t> для контроля ??корректности??.  Он же помогает собрать и </a:t>
            </a:r>
            <a:r>
              <a:rPr lang="ru-RU" baseline="0" dirty="0" err="1" smtClean="0"/>
              <a:t>задеплоить</a:t>
            </a:r>
            <a:r>
              <a:rPr lang="ru-RU" baseline="0" dirty="0" smtClean="0"/>
              <a:t> финальную версию приложения на окружение разработчика для проверки интеграции сервисов друг с другом.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Развертывание производится нажатием одной кнопки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Структуры БД создаются и изменяются эволюционно, согласно требованиям текущего состояния приложения. Каждый раз при </a:t>
            </a:r>
            <a:r>
              <a:rPr lang="ru-RU" baseline="0" dirty="0" err="1" smtClean="0"/>
              <a:t>деплое</a:t>
            </a:r>
            <a:r>
              <a:rPr lang="ru-RU" baseline="0" dirty="0" smtClean="0"/>
              <a:t> новая порция изменений накатывается на БД, гибко изменяя ее.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Уже существующие данные необходимо адаптировать под изменившуюся структуру БД выполняя автоматизированную миграцию данных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Скрипты создания/обновления БД автоматически запускаются при </a:t>
            </a:r>
            <a:r>
              <a:rPr lang="ru-RU" baseline="0" dirty="0" err="1" smtClean="0"/>
              <a:t>деплое</a:t>
            </a:r>
            <a:r>
              <a:rPr lang="ru-RU" baseline="0" dirty="0" smtClean="0"/>
              <a:t> (том самом, одной кнопкой)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Само окружение (установка </a:t>
            </a:r>
            <a:r>
              <a:rPr lang="ru-RU" baseline="0" dirty="0" err="1" smtClean="0"/>
              <a:t>ява</a:t>
            </a:r>
            <a:r>
              <a:rPr lang="ru-RU" baseline="0" dirty="0" smtClean="0"/>
              <a:t> машины, установка и настройка сервера приложений) автоматизировано с помощью шеф-скриптов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ранее</a:t>
            </a:r>
            <a:r>
              <a:rPr lang="ru-RU" baseline="0" dirty="0" smtClean="0"/>
              <a:t> мы говорили о дизайне системы в виде набора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, то сейчас мы рассмотрим практические подходы к дизайну конкретной шестеренки этой системы, конкретного сервиса.</a:t>
            </a:r>
          </a:p>
          <a:p>
            <a:r>
              <a:rPr lang="ru-RU" baseline="0" dirty="0" smtClean="0"/>
              <a:t>Первый подход, который мы использовали – децентрализованное управление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</a:t>
            </a:r>
            <a:r>
              <a:rPr lang="ru-RU" baseline="0" dirty="0" smtClean="0"/>
              <a:t> подход несмотря на сложное название, достаточно прост – каждая команда работающая над сервисом принимает решение о том как достигнуть цели создания своего приложения самостоятельно.</a:t>
            </a:r>
          </a:p>
          <a:p>
            <a:r>
              <a:rPr lang="ru-RU" baseline="0" dirty="0" smtClean="0"/>
              <a:t>В чем же заключается это решение?</a:t>
            </a:r>
          </a:p>
          <a:p>
            <a:r>
              <a:rPr lang="ru-RU" baseline="0" dirty="0" smtClean="0"/>
              <a:t>Для разных сервисов и целей подходящими могут быть разные </a:t>
            </a:r>
            <a:r>
              <a:rPr lang="ru-RU" baseline="0" dirty="0" err="1" smtClean="0"/>
              <a:t>фреймворки</a:t>
            </a:r>
            <a:r>
              <a:rPr lang="ru-RU" baseline="0" dirty="0" smtClean="0"/>
              <a:t>, БД. Например в нашем сервисе используются </a:t>
            </a:r>
            <a:r>
              <a:rPr lang="ru-RU" baseline="0" dirty="0" err="1" smtClean="0"/>
              <a:t>постгрес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в другом – </a:t>
            </a:r>
            <a:r>
              <a:rPr lang="ru-RU" baseline="0" dirty="0" err="1" smtClean="0"/>
              <a:t>хазелкаст</a:t>
            </a:r>
            <a:r>
              <a:rPr lang="ru-RU" baseline="0" dirty="0" smtClean="0"/>
              <a:t>, в третьем – </a:t>
            </a:r>
            <a:r>
              <a:rPr lang="ru-RU" baseline="0" dirty="0" err="1" smtClean="0"/>
              <a:t>амазон</a:t>
            </a:r>
            <a:r>
              <a:rPr lang="ru-RU" baseline="0" dirty="0" smtClean="0"/>
              <a:t> с3</a:t>
            </a:r>
          </a:p>
          <a:p>
            <a:r>
              <a:rPr lang="ru-RU" baseline="0" dirty="0" smtClean="0"/>
              <a:t>Архитектурные решений (как управлять транзакциями, ???</a:t>
            </a:r>
            <a:r>
              <a:rPr lang="ru-RU" baseline="0" dirty="0" err="1" smtClean="0"/>
              <a:t>реализовавывть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взаимодействи</a:t>
            </a:r>
            <a:r>
              <a:rPr lang="ru-RU" baseline="0" dirty="0" smtClean="0"/>
              <a:t>????)</a:t>
            </a:r>
            <a:r>
              <a:rPr lang="ru-RU" baseline="0" dirty="0"/>
              <a:t> </a:t>
            </a:r>
            <a:r>
              <a:rPr lang="ru-RU" baseline="0" dirty="0" smtClean="0"/>
              <a:t>также могут варьироваться</a:t>
            </a:r>
          </a:p>
          <a:p>
            <a:r>
              <a:rPr lang="ru-RU" baseline="0" dirty="0" smtClean="0"/>
              <a:t>Однако при это у нас есть общая платформа – просто чтобы не плодить копи-паст и иметь экспертизу по выбранным технологиям. Общая платформа вводит единые стандарты кода, систему сборки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, </a:t>
            </a:r>
            <a:r>
              <a:rPr lang="ru-RU" baseline="0" dirty="0" smtClean="0"/>
              <a:t>библиотеки </a:t>
            </a:r>
            <a:r>
              <a:rPr lang="en-US" baseline="0" dirty="0" smtClean="0"/>
              <a:t>(</a:t>
            </a:r>
            <a:r>
              <a:rPr lang="ru-RU" baseline="0" dirty="0" smtClean="0"/>
              <a:t>активно используется </a:t>
            </a:r>
            <a:r>
              <a:rPr lang="en-US" baseline="0" dirty="0" smtClean="0"/>
              <a:t>Guava)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подход</a:t>
            </a:r>
            <a:r>
              <a:rPr lang="ru-RU" baseline="0" dirty="0" smtClean="0"/>
              <a:t> к децентрализации управления.</a:t>
            </a:r>
            <a:endParaRPr lang="ru-RU" dirty="0" smtClean="0"/>
          </a:p>
          <a:p>
            <a:r>
              <a:rPr lang="ru-RU" dirty="0" smtClean="0"/>
              <a:t>А второй</a:t>
            </a:r>
            <a:r>
              <a:rPr lang="ru-RU" baseline="0" dirty="0" smtClean="0"/>
              <a:t> подход также рассматривает децентрализацию, но уже данных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Каждый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может использовать свою базу данных, ту, которая лучше всего подходит под его нужды. Также приветствуется то что называется </a:t>
            </a:r>
            <a:r>
              <a:rPr lang="en-US" baseline="0" dirty="0" smtClean="0"/>
              <a:t>Polyglot persistence, </a:t>
            </a:r>
            <a:r>
              <a:rPr lang="ru-RU" baseline="0" dirty="0" smtClean="0"/>
              <a:t>когда отдельные части информации распределены по разным базам данных. В случае нашего приложения статьи авторов (которые представляют собой сложные документы) мы храним в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а заказы в реляционной БД.</a:t>
            </a:r>
          </a:p>
          <a:p>
            <a:r>
              <a:rPr lang="ru-RU" baseline="0" dirty="0" smtClean="0"/>
              <a:t>Важнейший принцип, показанный на рисунке – клиент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никогда не получает доступ к БД напрямую, вместо этого он использует </a:t>
            </a:r>
            <a:r>
              <a:rPr lang="en-US" baseline="0" dirty="0" smtClean="0"/>
              <a:t>API </a:t>
            </a:r>
            <a:r>
              <a:rPr lang="ru-RU" baseline="0" dirty="0" smtClean="0"/>
              <a:t>предоставляемый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 (чаще всего в виде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децентрализацию</a:t>
            </a:r>
            <a:r>
              <a:rPr lang="ru-RU" baseline="0" dirty="0" smtClean="0"/>
              <a:t> данных и теперь стоит задаться вопросом:</a:t>
            </a:r>
            <a:endParaRPr lang="ru-RU" dirty="0" smtClean="0"/>
          </a:p>
          <a:p>
            <a:r>
              <a:rPr lang="ru-RU" dirty="0" smtClean="0"/>
              <a:t>Как же взаимодействуют </a:t>
            </a:r>
            <a:r>
              <a:rPr lang="ru-RU" dirty="0" err="1" smtClean="0"/>
              <a:t>микросервисы</a:t>
            </a:r>
            <a:r>
              <a:rPr lang="ru-RU" baseline="0" dirty="0" smtClean="0"/>
              <a:t> друг с другом?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принципе, протокол, по которому они взаимодействуют, может быть любым,</a:t>
            </a:r>
            <a:r>
              <a:rPr lang="ru-RU" baseline="0" dirty="0" smtClean="0"/>
              <a:t> но наиболее распространенными являются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Выставление РЕСТ АПИ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 обмен асинхронными сообщениями (в случае </a:t>
            </a:r>
            <a:r>
              <a:rPr lang="en-US" baseline="0" dirty="0" smtClean="0"/>
              <a:t>Java </a:t>
            </a:r>
            <a:r>
              <a:rPr lang="ru-RU" baseline="0" dirty="0" smtClean="0"/>
              <a:t>платформы чаще всего это </a:t>
            </a:r>
            <a:r>
              <a:rPr lang="en-US" baseline="0" dirty="0" smtClean="0"/>
              <a:t>JMS </a:t>
            </a:r>
            <a:r>
              <a:rPr lang="ru-RU" baseline="0" dirty="0" smtClean="0"/>
              <a:t>сообщения)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 проектировании РЕСТ АПИ важно соблюдать </a:t>
            </a:r>
            <a:r>
              <a:rPr lang="ru-RU" baseline="0" dirty="0" err="1" smtClean="0"/>
              <a:t>версионирование</a:t>
            </a:r>
            <a:r>
              <a:rPr lang="ru-RU" baseline="0" dirty="0" smtClean="0"/>
              <a:t>, чтобы разработчики приложений использующих ваш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узнали, изменился ли он, остался ли обратно совместимым или необходимо пересмотреть правила его использования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Также важное правило при проектировании РЕСТ АПИ – состояние клиента (сессии) не хранятся на сервере. Каждый вызов РЕСТ сервиса самодостаточен и может быть перенаправлен на совсем другой сервер чем предыдущий вызов. Таким образом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позволяют горизонтально масштабироваться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</a:t>
            </a:r>
            <a:r>
              <a:rPr lang="ru-RU" baseline="0" dirty="0" smtClean="0"/>
              <a:t> система из составленная из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по сравнению с монолитным приложением более хрупкая, отказы отдельных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(из-за проблем сети, серверов, баз данных) это неизбежное зло, которое нужно учитывать при проектировании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проектировании под отказ необходимо</a:t>
            </a:r>
            <a:r>
              <a:rPr lang="ru-RU" baseline="0" dirty="0" smtClean="0"/>
              <a:t> для начала найти отказ. Для определения, все ли части приложения корректно работают, во всех модулях у нас используется подробное </a:t>
            </a:r>
            <a:r>
              <a:rPr lang="ru-RU" baseline="0" dirty="0" err="1" smtClean="0"/>
              <a:t>логгирование</a:t>
            </a:r>
            <a:r>
              <a:rPr lang="ru-RU" baseline="0" dirty="0" smtClean="0"/>
              <a:t> с использованием библиотеки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, </a:t>
            </a:r>
            <a:r>
              <a:rPr lang="ru-RU" baseline="0" dirty="0" smtClean="0"/>
              <a:t>а события с уровнем </a:t>
            </a:r>
            <a:r>
              <a:rPr lang="en-US" baseline="0" dirty="0" smtClean="0"/>
              <a:t>warn </a:t>
            </a:r>
            <a:r>
              <a:rPr lang="ru-RU" baseline="0" dirty="0" smtClean="0"/>
              <a:t>или</a:t>
            </a:r>
            <a:r>
              <a:rPr lang="en-US" baseline="0" dirty="0" smtClean="0"/>
              <a:t> error</a:t>
            </a:r>
            <a:r>
              <a:rPr lang="ru-RU" baseline="0" dirty="0" smtClean="0"/>
              <a:t> отслеживаются </a:t>
            </a:r>
            <a:r>
              <a:rPr lang="ru-RU" baseline="0" dirty="0" err="1" smtClean="0"/>
              <a:t>спланком</a:t>
            </a:r>
            <a:r>
              <a:rPr lang="ru-RU" baseline="0" dirty="0" smtClean="0"/>
              <a:t>, который рассылает команде разработки и поддержки письма со </a:t>
            </a:r>
            <a:r>
              <a:rPr lang="ru-RU" baseline="0" dirty="0" err="1" smtClean="0"/>
              <a:t>стектрейсами</a:t>
            </a:r>
            <a:endParaRPr lang="ru-RU" baseline="0" dirty="0" smtClean="0"/>
          </a:p>
          <a:p>
            <a:r>
              <a:rPr lang="ru-RU" baseline="0" dirty="0" smtClean="0"/>
              <a:t>После того как проблема найдена, ее необходимо исправить и чем быстрее, тем лучше. Тут есть два подхода:</a:t>
            </a:r>
          </a:p>
          <a:p>
            <a:r>
              <a:rPr lang="ru-RU" baseline="0" dirty="0" smtClean="0"/>
              <a:t>Автоматическое исправление и ручное. </a:t>
            </a:r>
          </a:p>
          <a:p>
            <a:r>
              <a:rPr lang="ru-RU" baseline="0" dirty="0" smtClean="0"/>
              <a:t>Автоматическое исправление исправляет большую часть ошибок.</a:t>
            </a:r>
          </a:p>
          <a:p>
            <a:r>
              <a:rPr lang="ru-RU" baseline="0" dirty="0" smtClean="0"/>
              <a:t>Так, автоматическая повторная попытка (когда мы просто еще раз повторяем действие) позволяет исправить ошибки связанные с временными проблемами сети или недоступностью БД. А </a:t>
            </a:r>
            <a:r>
              <a:rPr lang="en-US" baseline="0" dirty="0" smtClean="0"/>
              <a:t>High Availability </a:t>
            </a:r>
            <a:r>
              <a:rPr lang="ru-RU" baseline="0" dirty="0" smtClean="0"/>
              <a:t>позволяет спрятать падение сервера, перекинув запрос на другой сервер.</a:t>
            </a:r>
          </a:p>
          <a:p>
            <a:r>
              <a:rPr lang="ru-RU" baseline="0" dirty="0" smtClean="0"/>
              <a:t>Ручное же исправление требует участия человека и отдельного внимания к каждой найденной ошибке, когда автоматическое исправление ничем помочь не может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presentation</a:t>
            </a:r>
            <a:r>
              <a:rPr lang="en-US" baseline="0" dirty="0" smtClean="0"/>
              <a:t> consists of two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first part we will talk about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What are </a:t>
            </a:r>
            <a:r>
              <a:rPr lang="en-US" dirty="0" err="1" smtClean="0"/>
              <a:t>microservices</a:t>
            </a:r>
            <a:r>
              <a:rPr lang="en-US" dirty="0" smtClean="0"/>
              <a:t>,</a:t>
            </a:r>
            <a:endParaRPr lang="ru-RU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How they allow to organize around business capabilities</a:t>
            </a:r>
            <a:endParaRPr lang="ru-RU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and how to prepare infrastructure for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second part we will take a look at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design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presentation is called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on practice for a reason – with all the approaches, all the nuances described our team faced on practice while creating our application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как предусматривать отказы в системе, теперь</a:t>
            </a:r>
            <a:r>
              <a:rPr lang="ru-RU" baseline="0" dirty="0" smtClean="0"/>
              <a:t> стоит взглянуть на то, какие типы взаимодействия бывают, потому что п</a:t>
            </a:r>
            <a:r>
              <a:rPr lang="ru-RU" dirty="0" smtClean="0"/>
              <a:t>ри проектировании </a:t>
            </a:r>
            <a:r>
              <a:rPr lang="ru-RU" dirty="0" err="1" smtClean="0"/>
              <a:t>микросервиса</a:t>
            </a:r>
            <a:r>
              <a:rPr lang="ru-RU" baseline="0" dirty="0" smtClean="0"/>
              <a:t> важно выбрать тип его взаимодействия с другими сервисами.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Взаимодействие может быть либо синхронным, когда клиент ожидает что запрашиваемые</a:t>
            </a:r>
            <a:r>
              <a:rPr lang="ru-RU" baseline="0" dirty="0" smtClean="0"/>
              <a:t> </a:t>
            </a:r>
            <a:r>
              <a:rPr lang="ru-RU" dirty="0" smtClean="0"/>
              <a:t>данные будут возвращены тут же, в цикле создание-чтение-обновление-удаление</a:t>
            </a:r>
            <a:r>
              <a:rPr lang="ru-RU" baseline="0" dirty="0" smtClean="0"/>
              <a:t> это обычно чтение. Например, просмотр заказа – клиент ожидает что все детали заказа будут возвращены тут же</a:t>
            </a:r>
          </a:p>
          <a:p>
            <a:r>
              <a:rPr lang="ru-RU" baseline="0" dirty="0" smtClean="0"/>
              <a:t>Либо асинхронным, когда выполнение действия прямо сейчас клиенту не так и важно, главное что запрос принят на обработку. Например, когда клиент заказывает электронную отсканированную копию документа, он не ждет пока документ </a:t>
            </a:r>
            <a:r>
              <a:rPr lang="ru-RU" baseline="0" dirty="0" err="1" smtClean="0"/>
              <a:t>отсканируется</a:t>
            </a:r>
            <a:r>
              <a:rPr lang="ru-RU" baseline="0" dirty="0" smtClean="0"/>
              <a:t>, а продолжает работу. А отсканированная копия позже будет прислана по </a:t>
            </a:r>
            <a:r>
              <a:rPr lang="ru-RU" baseline="0" dirty="0" err="1" smtClean="0"/>
              <a:t>емейлу</a:t>
            </a:r>
            <a:r>
              <a:rPr lang="ru-RU" baseline="0" dirty="0" smtClean="0"/>
              <a:t>. Это могут быть (хоть и необязательно) создание-обновление-удаление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синхронном взаимодействии сам запрос должен обрабатываться</a:t>
            </a:r>
            <a:r>
              <a:rPr lang="ru-RU" baseline="0" dirty="0" smtClean="0"/>
              <a:t> максимально быстро. Если он длится больше 2-3 секунд, имеет смысл сделать его асинхронным</a:t>
            </a:r>
          </a:p>
          <a:p>
            <a:r>
              <a:rPr lang="ru-RU" baseline="0" dirty="0" smtClean="0"/>
              <a:t>Например, в нашей системе создание заказа состоит из 3 шагов: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Сохранение заказа в БД </a:t>
            </a:r>
            <a:r>
              <a:rPr lang="ru-RU" baseline="0" dirty="0" err="1" smtClean="0"/>
              <a:t>микросервиса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Снятие денег с карточки за заказ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Создание лицензии в финансовой системе</a:t>
            </a: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 smtClean="0"/>
              <a:t>Из этих действий первые 2 по архитектуре мы сделать асинхронными никак не можем, потому что они требуют внимания пользователя. Последнее (создание лицензии) вполне можно сделать асинхронным, так как оно довольно тяжеловесно, а в случае ошибки пользователь все равно никак это не исправит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Также при получении данных от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имеет смысл использовать кэширование. Если объем данных небольшой, можно использовать </a:t>
            </a:r>
            <a:r>
              <a:rPr lang="ru-RU" baseline="0" dirty="0" err="1" smtClean="0"/>
              <a:t>внутрипроцессный</a:t>
            </a:r>
            <a:r>
              <a:rPr lang="ru-RU" baseline="0" dirty="0" smtClean="0"/>
              <a:t> </a:t>
            </a:r>
            <a:r>
              <a:rPr lang="en-US" baseline="0" dirty="0" smtClean="0"/>
              <a:t>Guava</a:t>
            </a:r>
            <a:r>
              <a:rPr lang="ru-RU" baseline="0" dirty="0" smtClean="0"/>
              <a:t> кэш как одно из самых легких и быстрых решений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 запрос клиента принимается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микросервисом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сохраняется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клиенту возвращается идентификатор принятого запроса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Клиент сохраняет на своей стороне идентификатор запроса и занимается своими делами. Позже по идентификатору он может периодически проверять статус работы.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Микросервис</a:t>
            </a:r>
            <a:r>
              <a:rPr lang="ru-RU" baseline="0" dirty="0" smtClean="0"/>
              <a:t> же выполняет асинхронную обработку запроса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Когда фоновая обработка завершена,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обновляет статус запроса в БД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и может уведомить клиента асинхронным сообщением о том, что работа выполнена.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Итак, что же такое </a:t>
            </a:r>
            <a:r>
              <a:rPr lang="ru-RU" dirty="0" err="1" smtClean="0"/>
              <a:t>микросервисы</a:t>
            </a:r>
            <a:r>
              <a:rPr lang="ru-RU" dirty="0" smtClean="0"/>
              <a:t>? </a:t>
            </a:r>
          </a:p>
          <a:p>
            <a:r>
              <a:rPr lang="ru-RU" dirty="0" smtClean="0"/>
              <a:t>Традиционно </a:t>
            </a:r>
            <a:r>
              <a:rPr lang="ru-RU" baseline="0" dirty="0" smtClean="0"/>
              <a:t>вся реализуемая система, вся логика упаковывается в одно большое приложение. Такое приложение называется монолитным, потому что разрабатывается, выпускается и </a:t>
            </a:r>
            <a:r>
              <a:rPr lang="ru-RU" baseline="0" dirty="0" err="1" smtClean="0"/>
              <a:t>деплоится</a:t>
            </a:r>
            <a:r>
              <a:rPr lang="ru-RU" baseline="0" dirty="0" smtClean="0"/>
              <a:t> оно единым целым.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напротив, вся система представляет собой набор сервисов, которые достаточно слабо связаны друг с другом и потому могут разрабатываться и </a:t>
            </a:r>
            <a:r>
              <a:rPr lang="ru-RU" baseline="0" dirty="0" err="1" smtClean="0"/>
              <a:t>деплоиться</a:t>
            </a:r>
            <a:r>
              <a:rPr lang="ru-RU" baseline="0" dirty="0" smtClean="0"/>
              <a:t> отдельно друг от друга.</a:t>
            </a:r>
            <a:endParaRPr lang="ru-RU" dirty="0" smtClean="0"/>
          </a:p>
          <a:p>
            <a:r>
              <a:rPr lang="ru-RU" dirty="0" smtClean="0"/>
              <a:t>Этот подход к архитектуре формировался и</a:t>
            </a:r>
            <a:r>
              <a:rPr lang="ru-RU" baseline="0" dirty="0" smtClean="0"/>
              <a:t> применялся в том или ином виде на продолжении многих лет, но более-менее подробно был описан сравнительно недавно.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Или клиент сам запросит статус если не поддерживает обмен сообщениями</a:t>
            </a:r>
          </a:p>
          <a:p>
            <a:r>
              <a:rPr lang="ru-RU" baseline="0" dirty="0" smtClean="0"/>
              <a:t>Как правило, некоторые данные (статус обработки запроса, идентификатор и так далее) сохраняются как в БД клиента так и в БД сервиса, что приводит к некоторой избыточности, но она необходима для диагностики отказов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Возвращаясь к теме отказов на примере этих двух</a:t>
            </a:r>
            <a:r>
              <a:rPr lang="ru-RU" baseline="0" dirty="0" smtClean="0"/>
              <a:t> типов взаимодействия (синхронного и асинхронного):</a:t>
            </a:r>
          </a:p>
          <a:p>
            <a:r>
              <a:rPr lang="ru-RU" baseline="0" dirty="0" smtClean="0"/>
              <a:t>Необходимо быть готовым к отказу и проектировать приложения, считая что если в этом месте что-то может отказать, то это случится. Асинхронная обработка в предыдущем примере может не быть закончена из-за падения сервера</a:t>
            </a:r>
          </a:p>
          <a:p>
            <a:r>
              <a:rPr lang="ru-RU" baseline="0" dirty="0" smtClean="0"/>
              <a:t>Быть готовым к восстановлению данных или состояния системы. Например, если в предыдущем примере асинхронная обработка упала, мы должны предписать что должна делать служба поддержки</a:t>
            </a:r>
          </a:p>
          <a:p>
            <a:r>
              <a:rPr lang="ru-RU" baseline="0" dirty="0" smtClean="0"/>
              <a:t>Также необходимо найти точки отказа. В предыдущем примере их более чем достаточно: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клиента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Асинхронная обработка упала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Отсылка асинхронного сообщения не удалась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Определить как восстанавливать: 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Синхронное взаимодействие – на стороне клиента, показать пользователю ошибку и попросить выполнить действие еще 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Асинхронное- на стороне сервиса обработка не удалась, автоматически попробовать выполнить ее еще 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Ответственный в этом случае разработчик, который должен предусмотреть пути восстановления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Автоматическая повторная доставка на самом деле довольно мощный инструмент.</a:t>
            </a:r>
          </a:p>
          <a:p>
            <a:r>
              <a:rPr lang="ru-RU" dirty="0" smtClean="0"/>
              <a:t>Лучше всего она подходит</a:t>
            </a:r>
            <a:r>
              <a:rPr lang="ru-RU" baseline="0" dirty="0" smtClean="0"/>
              <a:t> для асинхронных сообщений. В этом случае на промежуточное хранилище для сообщений (так называемый брокер) приходит запрос от клиента, который помещается в очередь</a:t>
            </a:r>
            <a:r>
              <a:rPr lang="en-US" baseline="0" dirty="0" smtClean="0"/>
              <a:t>1</a:t>
            </a:r>
            <a:r>
              <a:rPr lang="ru-RU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Консьюмер</a:t>
            </a:r>
            <a:r>
              <a:rPr lang="ru-RU" baseline="0" dirty="0" smtClean="0"/>
              <a:t> читает сообщение и выполняет обработку запроса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Если она неудачна, обработка повторяется еще раз.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Если в течении нескольких попыток обработать </a:t>
            </a:r>
            <a:r>
              <a:rPr lang="ru-RU" baseline="0" dirty="0" err="1" smtClean="0"/>
              <a:t>сообшение</a:t>
            </a:r>
            <a:r>
              <a:rPr lang="ru-RU" baseline="0" dirty="0" smtClean="0"/>
              <a:t> автоматически корректно не получилось, оно перемещается в специальную очередь </a:t>
            </a:r>
            <a:r>
              <a:rPr lang="en-US" baseline="0" dirty="0" smtClean="0"/>
              <a:t>DLQ</a:t>
            </a:r>
            <a:r>
              <a:rPr lang="ru-RU" baseline="0" dirty="0" smtClean="0"/>
              <a:t> (</a:t>
            </a:r>
            <a:r>
              <a:rPr lang="en-US" baseline="0" dirty="0" smtClean="0"/>
              <a:t>Dead Letter Queue).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Эту очередь периодически просматривает служба поддержки и пытается исправить проблему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либо изменяет само сообщение либо состояние системы и пересылает сообщение обратно в очередь</a:t>
            </a:r>
            <a:r>
              <a:rPr lang="en-US" baseline="0" dirty="0" smtClean="0"/>
              <a:t>1, </a:t>
            </a:r>
            <a:r>
              <a:rPr lang="ru-RU" baseline="0" dirty="0" smtClean="0"/>
              <a:t>откуда снова начинается цикл.</a:t>
            </a:r>
          </a:p>
          <a:p>
            <a:r>
              <a:rPr lang="ru-RU" baseline="0" dirty="0" smtClean="0"/>
              <a:t>Итак, мы рассмотрели подходы которые используются в нашем приложении при создании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Но при этом возникает вопрос когда проектировать приложение по монолитной архитектуре, а когда использовать </a:t>
            </a:r>
            <a:r>
              <a:rPr lang="ru-RU" baseline="0" dirty="0" err="1" smtClean="0"/>
              <a:t>микросервисный</a:t>
            </a:r>
            <a:r>
              <a:rPr lang="ru-RU" baseline="0" dirty="0" smtClean="0"/>
              <a:t>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понятна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Если</a:t>
            </a:r>
            <a:r>
              <a:rPr lang="ru-RU" sz="1200" baseline="0" dirty="0" smtClean="0">
                <a:solidFill>
                  <a:srgbClr val="444444"/>
                </a:solidFill>
                <a:latin typeface="Trebuchet MS"/>
                <a:cs typeface="Trebuchet MS"/>
              </a:rPr>
              <a:t> вы можете сказать глядя на приложение, как реализован тот или иной функционал и не возникает вопроса «Что здесь происходит?»</a:t>
            </a:r>
            <a:endParaRPr lang="en-US" sz="12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1450" indent="-171450">
              <a:buFontTx/>
              <a:buChar char="-"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размыта</a:t>
            </a:r>
          </a:p>
          <a:p>
            <a:pPr marL="628650" lvl="1" indent="-171450">
              <a:buFontTx/>
              <a:buChar char="-"/>
            </a:pPr>
            <a:r>
              <a:rPr lang="ru-RU" dirty="0" smtClean="0">
                <a:solidFill>
                  <a:srgbClr val="444444"/>
                </a:solidFill>
                <a:latin typeface="Trebuchet MS"/>
              </a:rPr>
              <a:t>Когда сложно</a:t>
            </a:r>
            <a:r>
              <a:rPr lang="ru-RU" baseline="0" dirty="0" smtClean="0">
                <a:solidFill>
                  <a:srgbClr val="444444"/>
                </a:solidFill>
                <a:latin typeface="Trebuchet MS"/>
              </a:rPr>
              <a:t> разбить систему на слабо связанные сервисы с ограниченными доменными областями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0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Система чересчур большая 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просто не помещается на одном сервере</a:t>
            </a:r>
          </a:p>
          <a:p>
            <a:pPr marL="171450" lvl="0" indent="-171450">
              <a:buFontTx/>
              <a:buChar char="-"/>
            </a:pPr>
            <a:r>
              <a:rPr lang="ru-RU" dirty="0" smtClean="0"/>
              <a:t>Команда</a:t>
            </a:r>
            <a:r>
              <a:rPr lang="ru-RU" baseline="0" dirty="0" smtClean="0"/>
              <a:t> чересчур большая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 распределенная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Система чересчур сложная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понимании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разработке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развертывании</a:t>
            </a:r>
          </a:p>
          <a:p>
            <a:pPr marL="628650" lvl="1" indent="-171450">
              <a:buFontTx/>
              <a:buChar char="-"/>
            </a:pPr>
            <a:endParaRPr lang="ru-RU" dirty="0" smtClean="0"/>
          </a:p>
          <a:p>
            <a:pPr marL="457200" lvl="1" indent="0">
              <a:buFontTx/>
              <a:buNone/>
            </a:pPr>
            <a:r>
              <a:rPr lang="ru-RU" dirty="0" smtClean="0"/>
              <a:t>В</a:t>
            </a:r>
            <a:r>
              <a:rPr lang="ru-RU" baseline="0" dirty="0" smtClean="0"/>
              <a:t> этом случае разбиение на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не решит сложность системы, но позволит от нее абстрагироваться</a:t>
            </a:r>
            <a:endParaRPr lang="ru-RU" dirty="0" smtClean="0"/>
          </a:p>
          <a:p>
            <a:pPr marL="171450" lvl="0" indent="-171450">
              <a:buFontTx/>
              <a:buChar char="-"/>
            </a:pPr>
            <a:r>
              <a:rPr lang="ru-RU" dirty="0" smtClean="0"/>
              <a:t>Система</a:t>
            </a:r>
            <a:r>
              <a:rPr lang="ru-RU" baseline="0" dirty="0" smtClean="0"/>
              <a:t> слишком новая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Изолировать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приложения</a:t>
            </a:r>
          </a:p>
          <a:p>
            <a:pPr marL="1085850" lvl="2" indent="-171450">
              <a:buFontTx/>
              <a:buChar char="-"/>
            </a:pPr>
            <a:r>
              <a:rPr lang="ru-RU" baseline="0" dirty="0" smtClean="0"/>
              <a:t>Именно так и зародилось наше приложение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заказчика </a:t>
            </a:r>
            <a:r>
              <a:rPr lang="en-US" dirty="0" smtClean="0"/>
              <a:t>Copyright</a:t>
            </a:r>
            <a:r>
              <a:rPr lang="en-US" baseline="0" dirty="0" smtClean="0"/>
              <a:t> Clearance Center </a:t>
            </a:r>
            <a:r>
              <a:rPr lang="ru-RU" baseline="0" dirty="0" smtClean="0"/>
              <a:t>наша команда разработала приложение которое называется </a:t>
            </a:r>
            <a:r>
              <a:rPr lang="en-US" baseline="0" dirty="0" err="1" smtClean="0"/>
              <a:t>Rightslink</a:t>
            </a:r>
            <a:r>
              <a:rPr lang="en-US" baseline="0" dirty="0" smtClean="0"/>
              <a:t> for Open Access (ROA</a:t>
            </a:r>
            <a:r>
              <a:rPr lang="ru-RU" baseline="0" dirty="0" smtClean="0"/>
              <a:t> сокращенно). Оно позволяет оплачивать публикацию авторами статей в журналах под открытыми лицензиями. И для корректной работы оно должно представлять достаточно широкий спектр функциональности: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справочниками издателей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Предоставление скидок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Формирование отчетов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Работа с кредитками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И если бы РОА создавалось по монолитной архитектуре, то вся эта функциональность включалась бы в приложение в качестве кода или библиотек</a:t>
            </a:r>
          </a:p>
          <a:p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Упрощают понимание – за счет</a:t>
            </a:r>
            <a:r>
              <a:rPr lang="ru-RU" baseline="0" dirty="0" smtClean="0"/>
              <a:t> необходимости разбиения системы на слабосвязанные сервисы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Упрощают масштабирование – за</a:t>
            </a:r>
            <a:r>
              <a:rPr lang="ru-RU" baseline="0" dirty="0" smtClean="0"/>
              <a:t> счет возможности создания множества серверов с развернутыми </a:t>
            </a:r>
            <a:r>
              <a:rPr lang="ru-RU" baseline="0" dirty="0" err="1" smtClean="0"/>
              <a:t>микросервисами</a:t>
            </a:r>
            <a:endParaRPr lang="ru-RU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Подбирая нужный</a:t>
            </a:r>
            <a:r>
              <a:rPr lang="ru-RU" baseline="0" dirty="0" smtClean="0"/>
              <a:t> инструмент для каждой цели, мы используем максимально удобный способ решения бизнес-задач</a:t>
            </a:r>
            <a:endParaRPr lang="ru-RU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95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презентация завершена, и</a:t>
            </a:r>
            <a:r>
              <a:rPr lang="ru-RU" baseline="0" dirty="0" smtClean="0"/>
              <a:t> я хотел бы узнать, есть ли у вас вопросы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если бы весь</a:t>
            </a:r>
            <a:r>
              <a:rPr lang="ru-RU" baseline="0" dirty="0" smtClean="0"/>
              <a:t> спектр услуг </a:t>
            </a:r>
            <a:r>
              <a:rPr lang="en-US" baseline="0" dirty="0" smtClean="0"/>
              <a:t>Copyright Clearance Center </a:t>
            </a:r>
            <a:r>
              <a:rPr lang="ru-RU" baseline="0" dirty="0" smtClean="0"/>
              <a:t>создавался по монолитной архитектуре, то наше приложение было бы еще одним кусочком еще большего монолита, </a:t>
            </a:r>
            <a:r>
              <a:rPr lang="ru-RU" baseline="0" dirty="0" err="1" smtClean="0"/>
              <a:t>супермонолита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вместо этого РОА как и другие приложения</a:t>
            </a:r>
            <a:r>
              <a:rPr lang="ru-RU" baseline="0" dirty="0" smtClean="0"/>
              <a:t> системы были реализованы по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архитектуре, когда многие части, которые не относятся к бизнесу приложения напрямую, выносятся в отдельные слабо связанные сервисы.</a:t>
            </a:r>
          </a:p>
          <a:p>
            <a:r>
              <a:rPr lang="ru-RU" baseline="0" dirty="0" smtClean="0"/>
              <a:t>Так, управление кредитными карточками (добавление, удаление) или работа со скидками были выделены в отдельные сервисы, оставив нашему приложению то что входит в его компетенцию – работу с авторами, статьями и покупкой прав.</a:t>
            </a:r>
          </a:p>
          <a:p>
            <a:r>
              <a:rPr lang="ru-RU" dirty="0" smtClean="0"/>
              <a:t>Ключевые особенности такой архитектуры: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Сервисы </a:t>
            </a:r>
            <a:r>
              <a:rPr lang="ru-RU" baseline="0" dirty="0" err="1" smtClean="0"/>
              <a:t>деплоятся</a:t>
            </a:r>
            <a:r>
              <a:rPr lang="ru-RU" baseline="0" dirty="0" smtClean="0"/>
              <a:t> на разные сервера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взаимодействуют друг с другом через РЕСТ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Естественно,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не являются серебряной пулей, как и у любого подхода, у него есть плюсы и минусы.</a:t>
            </a:r>
          </a:p>
          <a:p>
            <a:r>
              <a:rPr lang="ru-RU" baseline="0" dirty="0" smtClean="0"/>
              <a:t>К плюсам традиционно относятся 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явно прописанный протокол взаимодействия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Простота отдельно взятого сервиса, поскольку он концентрируется лишь на собственной бизнес-логике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За счет простоты повышается скорость разработки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Команды становятся слабо зависимыми друг от друга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Технологии используемые в одном приложении могут отличаться от используемых в другом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baseline="0" dirty="0" smtClean="0"/>
              <a:t>Вместе с тем есть и минусы: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Система, за счет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 и необходимости работы по сети становится сложнее и более подверженной ошибкам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Как результат, сложность разработки также повышается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Сложность системы приводит и к более трудоемкому развертыванию, поэтому частичная или полная автоматизация является практически обязательной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этой презентации</a:t>
            </a:r>
            <a:r>
              <a:rPr lang="ru-RU" baseline="0" dirty="0" smtClean="0"/>
              <a:t> я буду ссылаться на основные особенности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архитектуры, описанные в статье </a:t>
            </a:r>
            <a:r>
              <a:rPr lang="ru-RU" baseline="0" dirty="0" err="1" smtClean="0"/>
              <a:t>мартина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фаулера</a:t>
            </a:r>
            <a:r>
              <a:rPr lang="ru-RU" baseline="0" dirty="0" smtClean="0"/>
              <a:t> (они будут подчеркнуты)</a:t>
            </a:r>
          </a:p>
          <a:p>
            <a:r>
              <a:rPr lang="ru-RU" baseline="0" dirty="0" smtClean="0"/>
              <a:t>Поэтому если вы видите сложный термин или упаси боже термин на английском, то это оттуда</a:t>
            </a:r>
          </a:p>
          <a:p>
            <a:r>
              <a:rPr lang="ru-RU" baseline="0" dirty="0" smtClean="0"/>
              <a:t>Первая особенность, первый подход – это ориентация вокруг потребностей бизнеса</a:t>
            </a:r>
            <a:endParaRPr lang="ru-RU" dirty="0" smtClean="0"/>
          </a:p>
          <a:p>
            <a:r>
              <a:rPr lang="ru-RU" dirty="0" smtClean="0"/>
              <a:t>При традиционном подходе</a:t>
            </a:r>
            <a:r>
              <a:rPr lang="ru-RU" baseline="0" dirty="0" smtClean="0"/>
              <a:t> команда часто разделяется на тех кто работает на уровне базы данных, уровне доступа к данным, на уровне </a:t>
            </a:r>
            <a:r>
              <a:rPr lang="ru-RU" baseline="0" dirty="0" err="1" smtClean="0"/>
              <a:t>фронтенда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за счет сравнительной простоты сервиса разработчик просто вынужден работать на всех уровнях и понимать бизнес клиента.</a:t>
            </a:r>
          </a:p>
          <a:p>
            <a:r>
              <a:rPr lang="ru-RU" baseline="0" dirty="0" smtClean="0"/>
              <a:t>При этом создаются разные сервисы под разные нужды заказчика. Эти сервисы создаются отдельными командами. Каждая команда отвечает за свой сервис, в том числе и при поддержке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 Различные проблемы возникающие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, стимулируют к созданию вспомогательных утилит для диагностики и исправления исключительных ситуаций. В нашем случае это привело к созданию отдельного приложения, которое изначально даже не планировалось, но оказалось существенным подспорьем</a:t>
            </a:r>
          </a:p>
          <a:p>
            <a:r>
              <a:rPr lang="ru-RU" dirty="0" smtClean="0"/>
              <a:t>Это приложение позволяет: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Просмотреть внутреннее состояние системы и ее компонентов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Изменять</a:t>
            </a:r>
            <a:r>
              <a:rPr lang="ru-RU" baseline="0" dirty="0" smtClean="0"/>
              <a:t> статусы транзакций и работ автора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другие вспомогательные и диагностические работы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72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222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62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471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8423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251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31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2272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581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886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37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EE60E-2D75-4960-8A8D-4E97DBD789C3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7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318125" y="4415409"/>
            <a:ext cx="2915222" cy="360099"/>
          </a:xfrm>
        </p:spPr>
        <p:txBody>
          <a:bodyPr/>
          <a:lstStyle/>
          <a:p>
            <a:r>
              <a:rPr lang="en-US" dirty="0" err="1" smtClean="0"/>
              <a:t>Vitali</a:t>
            </a:r>
            <a:r>
              <a:rPr lang="en-US" dirty="0" smtClean="0"/>
              <a:t> </a:t>
            </a:r>
            <a:r>
              <a:rPr lang="en-US" dirty="0" err="1" smtClean="0"/>
              <a:t>kviatkouski</a:t>
            </a:r>
            <a:endParaRPr lang="en-US" dirty="0"/>
          </a:p>
        </p:txBody>
      </p:sp>
      <p:pic>
        <p:nvPicPr>
          <p:cNvPr id="17" name="Picture Placeholder 16" descr="EPAM_LOGO_gray_blue.eps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6" b="-2046"/>
          <a:stretch>
            <a:fillRect/>
          </a:stretch>
        </p:blipFill>
        <p:spPr>
          <a:xfrm>
            <a:off x="628650" y="504825"/>
            <a:ext cx="1243013" cy="4587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122595" y="2480526"/>
            <a:ext cx="6910388" cy="1114151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Microservices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on practice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1800" y="61087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8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Infrastructure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Абстрагироваться от инфраструктуры</a:t>
            </a:r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Выровнять инфраструктуру окружений</a:t>
            </a:r>
            <a:endParaRPr lang="en-US" sz="2800" b="1" dirty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Отдельные окружения (</a:t>
            </a:r>
            <a:r>
              <a:rPr lang="en-US" sz="2400" dirty="0" smtClean="0"/>
              <a:t>DEV/QA/PS/PROD)</a:t>
            </a:r>
            <a:endParaRPr lang="ru-RU" sz="2400" dirty="0" smtClean="0"/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Автоматизация</a:t>
            </a:r>
          </a:p>
        </p:txBody>
      </p:sp>
    </p:spTree>
    <p:extLst>
      <p:ext uri="{BB962C8B-B14F-4D97-AF65-F5344CB8AC3E}">
        <p14:creationId xmlns:p14="http://schemas.microsoft.com/office/powerpoint/2010/main" val="15751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Infrastructure Automation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204686"/>
            <a:ext cx="8229600" cy="5208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Автоматизация </a:t>
            </a:r>
            <a:r>
              <a:rPr lang="ru-RU" sz="2800" b="1" u="sng" dirty="0"/>
              <a:t>инфраструктуры</a:t>
            </a:r>
            <a:endParaRPr lang="en-US" sz="2800" b="1" u="sng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b="1" dirty="0" smtClean="0"/>
              <a:t>Continuous Integration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/>
              <a:t>Jenkins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Выделенное окружение разработчика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smtClean="0"/>
              <a:t>Развертывание одной кнопкой</a:t>
            </a:r>
            <a:endParaRPr lang="en-US" sz="2800" b="1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smtClean="0"/>
              <a:t>Эволюция Базы Данных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Создание структур БД</a:t>
            </a:r>
            <a:endParaRPr lang="en-US" sz="2400" dirty="0" smtClean="0"/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Миграция данных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Автоматическое выполнение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8472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Децентрализованное управление </a:t>
            </a:r>
            <a:endParaRPr lang="en-US" sz="3200" b="1" u="sng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459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Governance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38249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u="sng" dirty="0"/>
              <a:t>Децентрализованное управление</a:t>
            </a:r>
            <a:endParaRPr lang="en-US" sz="2800" b="1" u="sng" dirty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Разные технологии для разных целей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Фреймворки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Базы Данных</a:t>
            </a:r>
            <a:endParaRPr lang="en-US" sz="2400" dirty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Архитектурные решения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Но единая платформа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Система </a:t>
            </a:r>
            <a:r>
              <a:rPr lang="ru-RU" sz="2400" dirty="0" smtClean="0"/>
              <a:t>сборки </a:t>
            </a:r>
            <a:r>
              <a:rPr lang="en-US" sz="2400" dirty="0" err="1" smtClean="0"/>
              <a:t>Gradle</a:t>
            </a:r>
            <a:endParaRPr lang="ru-RU" sz="2400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Общие библиотеки (</a:t>
            </a:r>
            <a:r>
              <a:rPr lang="en-US" sz="2400" dirty="0"/>
              <a:t>Guava)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Стандарты кода</a:t>
            </a:r>
          </a:p>
        </p:txBody>
      </p:sp>
    </p:spTree>
    <p:extLst>
      <p:ext uri="{BB962C8B-B14F-4D97-AF65-F5344CB8AC3E}">
        <p14:creationId xmlns:p14="http://schemas.microsoft.com/office/powerpoint/2010/main" val="20395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652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Data</a:t>
            </a:r>
            <a:endParaRPr lang="en-US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2220888" y="5631990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PostgreSQL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5148064" y="5661248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MongoDB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11760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ROA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38936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Скидки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Прямая со стрелкой 10"/>
          <p:cNvCxnSpPr>
            <a:endCxn id="9" idx="1"/>
          </p:cNvCxnSpPr>
          <p:nvPr/>
        </p:nvCxnSpPr>
        <p:spPr>
          <a:xfrm>
            <a:off x="1619672" y="5085184"/>
            <a:ext cx="79208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3326160" y="5085184"/>
            <a:ext cx="201277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95936" y="508518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REST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Прямая со стрелкой 13"/>
          <p:cNvCxnSpPr>
            <a:stCxn id="9" idx="2"/>
            <a:endCxn id="7" idx="1"/>
          </p:cNvCxnSpPr>
          <p:nvPr/>
        </p:nvCxnSpPr>
        <p:spPr>
          <a:xfrm>
            <a:off x="2868960" y="5373216"/>
            <a:ext cx="0" cy="25877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0" idx="2"/>
            <a:endCxn id="8" idx="1"/>
          </p:cNvCxnSpPr>
          <p:nvPr/>
        </p:nvCxnSpPr>
        <p:spPr>
          <a:xfrm>
            <a:off x="5796136" y="5373216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" name="Прямоугольник 2"/>
          <p:cNvSpPr/>
          <p:nvPr/>
        </p:nvSpPr>
        <p:spPr>
          <a:xfrm>
            <a:off x="498623" y="1202008"/>
            <a:ext cx="83696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u="sng" dirty="0"/>
              <a:t>Децентрализованные данные </a:t>
            </a:r>
          </a:p>
          <a:p>
            <a:pPr marL="457200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/>
              <a:t>Разные хранилища </a:t>
            </a:r>
            <a:r>
              <a:rPr lang="ru-RU" sz="2800" dirty="0" smtClean="0"/>
              <a:t>данных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smtClean="0"/>
              <a:t>polyglot </a:t>
            </a:r>
            <a:r>
              <a:rPr lang="en-US" sz="2800" dirty="0"/>
              <a:t>persistence</a:t>
            </a:r>
          </a:p>
          <a:p>
            <a:pPr marL="914400" lvl="1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err="1" smtClean="0"/>
              <a:t>MongoDB</a:t>
            </a:r>
            <a:r>
              <a:rPr lang="en-US" sz="2800" dirty="0" smtClean="0"/>
              <a:t>/</a:t>
            </a:r>
            <a:r>
              <a:rPr lang="en-US" sz="2800" dirty="0" err="1" smtClean="0"/>
              <a:t>PostgreSQL</a:t>
            </a:r>
            <a:r>
              <a:rPr lang="en-US" sz="2800" dirty="0" smtClean="0"/>
              <a:t>/</a:t>
            </a:r>
            <a:r>
              <a:rPr lang="en-US" sz="2800" dirty="0" err="1" smtClean="0"/>
              <a:t>Lucene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/>
              <a:t>Нет доступа к хранилищам других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5041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Взаимодействие сервисов</a:t>
            </a:r>
            <a:endParaRPr lang="en-US" sz="3200" b="1" u="sng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015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Взаимодействие 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190172"/>
            <a:ext cx="8229600" cy="493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Протокол взаимодействия</a:t>
            </a:r>
            <a:endParaRPr lang="en-US" sz="2800" b="1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REST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Messaging 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JMS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err="1"/>
              <a:t>Версионирование</a:t>
            </a:r>
            <a:r>
              <a:rPr lang="ru-RU" sz="2800" b="1" dirty="0"/>
              <a:t> (</a:t>
            </a:r>
            <a:r>
              <a:rPr lang="en-US" sz="2800" b="1" dirty="0"/>
              <a:t>X.Y.Z)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Без состояния / </a:t>
            </a:r>
            <a:r>
              <a:rPr lang="en-US" sz="2800" b="1" dirty="0"/>
              <a:t>Stateless</a:t>
            </a:r>
            <a:endParaRPr lang="ru-RU" sz="2800" b="1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Позволяет масштабироваться</a:t>
            </a:r>
          </a:p>
        </p:txBody>
      </p:sp>
    </p:spTree>
    <p:extLst>
      <p:ext uri="{BB962C8B-B14F-4D97-AF65-F5344CB8AC3E}">
        <p14:creationId xmlns:p14="http://schemas.microsoft.com/office/powerpoint/2010/main" val="981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Взаимодействие сервисов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56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86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100" u="sng" dirty="0" smtClean="0"/>
              <a:t>Проектирование </a:t>
            </a:r>
            <a:r>
              <a:rPr lang="ru-RU" sz="4100" u="sng" dirty="0"/>
              <a:t>под </a:t>
            </a:r>
            <a:r>
              <a:rPr lang="ru-RU" sz="4100" u="sng" dirty="0" smtClean="0"/>
              <a:t>отказ</a:t>
            </a:r>
            <a:endParaRPr lang="en-US" sz="4100" u="sng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400" dirty="0" smtClean="0"/>
              <a:t>Найти отказ</a:t>
            </a:r>
            <a:endParaRPr lang="en-US" sz="3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Мониторинг</a:t>
            </a:r>
            <a:endParaRPr lang="en-US" sz="30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Исчерпывающее </a:t>
            </a:r>
            <a:r>
              <a:rPr lang="ru-RU" sz="3000" dirty="0" err="1" smtClean="0"/>
              <a:t>логгирование</a:t>
            </a:r>
            <a:endParaRPr lang="en-US" sz="3000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400" dirty="0" smtClean="0"/>
              <a:t>Быстрое исправление</a:t>
            </a:r>
            <a:endParaRPr lang="en-US" sz="3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/>
              <a:t>Автоматическое</a:t>
            </a:r>
            <a:endParaRPr lang="en-US" sz="3000" dirty="0"/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600" dirty="0"/>
              <a:t>Автоматическая повторная попытка (</a:t>
            </a:r>
            <a:r>
              <a:rPr lang="en-US" sz="2600" dirty="0"/>
              <a:t>Redelivery)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600" dirty="0" smtClean="0"/>
              <a:t>High </a:t>
            </a:r>
            <a:r>
              <a:rPr lang="en-US" sz="2600" dirty="0"/>
              <a:t>Availability (Load balancing)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Ручное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600" dirty="0" smtClean="0"/>
              <a:t>Проверка </a:t>
            </a:r>
            <a:r>
              <a:rPr lang="en-US" sz="2600" dirty="0" smtClean="0"/>
              <a:t>email</a:t>
            </a:r>
          </a:p>
          <a:p>
            <a:endParaRPr lang="ru-RU" sz="34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u="sng" dirty="0" err="1"/>
              <a:t>Design</a:t>
            </a:r>
            <a:r>
              <a:rPr lang="ru-RU" sz="3200" u="sng" dirty="0"/>
              <a:t> </a:t>
            </a:r>
            <a:r>
              <a:rPr lang="ru-RU" sz="3200" u="sng" dirty="0" err="1"/>
              <a:t>for</a:t>
            </a:r>
            <a:r>
              <a:rPr lang="ru-RU" sz="3200" u="sng" dirty="0"/>
              <a:t> </a:t>
            </a:r>
            <a:r>
              <a:rPr lang="ru-RU" sz="3200" u="sng" dirty="0" err="1"/>
              <a:t>failure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357" y="4888246"/>
            <a:ext cx="1498600" cy="88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2896"/>
            <a:ext cx="151216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1" y="2726922"/>
            <a:ext cx="1728192" cy="77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Agenda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600" dirty="0" smtClean="0"/>
              <a:t>What are </a:t>
            </a:r>
            <a:r>
              <a:rPr lang="en-US" sz="3600" dirty="0" err="1" smtClean="0"/>
              <a:t>microservices</a:t>
            </a:r>
            <a:r>
              <a:rPr lang="ru-RU" sz="3600" dirty="0" smtClean="0"/>
              <a:t>?</a:t>
            </a:r>
            <a:endParaRPr lang="ru-RU" sz="3600" dirty="0"/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600" dirty="0" smtClean="0"/>
              <a:t>Organized around Business</a:t>
            </a:r>
            <a:endParaRPr lang="ru-RU" sz="3600" dirty="0"/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600" dirty="0" smtClean="0"/>
              <a:t>Infrastructure</a:t>
            </a:r>
            <a:endParaRPr lang="ru-RU" sz="3600" dirty="0"/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600" b="1" dirty="0" err="1" smtClean="0"/>
              <a:t>Microservices</a:t>
            </a:r>
            <a:r>
              <a:rPr lang="en-US" sz="3600" b="1" dirty="0" smtClean="0"/>
              <a:t> Design</a:t>
            </a:r>
            <a:endParaRPr lang="ru-RU" sz="3600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Agenda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Взаимодействие сервисов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Типы взаимодействия</a:t>
            </a:r>
            <a:endParaRPr lang="ru-RU" sz="3200" b="1" u="sng" dirty="0"/>
          </a:p>
        </p:txBody>
      </p:sp>
    </p:spTree>
    <p:extLst>
      <p:ext uri="{BB962C8B-B14F-4D97-AF65-F5344CB8AC3E}">
        <p14:creationId xmlns:p14="http://schemas.microsoft.com/office/powerpoint/2010/main" val="8261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Типы взаимодействия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900" dirty="0" smtClean="0"/>
              <a:t>Взаимодействие между сервисами</a:t>
            </a:r>
            <a:endParaRPr lang="en-US" sz="3900" dirty="0" smtClean="0"/>
          </a:p>
          <a:p>
            <a:pPr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4000" dirty="0"/>
              <a:t>Синхронное</a:t>
            </a:r>
            <a:r>
              <a:rPr lang="en-US" sz="4000" dirty="0"/>
              <a:t> </a:t>
            </a:r>
            <a:endParaRPr lang="ru-RU" sz="4000" dirty="0"/>
          </a:p>
          <a:p>
            <a:pPr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обычно</a:t>
            </a:r>
            <a:r>
              <a:rPr lang="en-US" sz="3600" dirty="0"/>
              <a:t> R </a:t>
            </a:r>
            <a:r>
              <a:rPr lang="ru-RU" sz="3600" dirty="0"/>
              <a:t>в</a:t>
            </a:r>
            <a:r>
              <a:rPr lang="en-US" sz="3600" dirty="0"/>
              <a:t> CRUD</a:t>
            </a:r>
          </a:p>
          <a:p>
            <a:pPr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4000" dirty="0" smtClean="0"/>
              <a:t>Асинхронное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 smtClean="0"/>
              <a:t>может быть </a:t>
            </a:r>
            <a:r>
              <a:rPr lang="en-US" sz="3600" dirty="0" smtClean="0"/>
              <a:t>CUD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</a:p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117553" y="4479226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Сканирование документа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037433" y="483006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62342" y="429754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асинх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597273" y="4479225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Заказ документа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101165" y="2752204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Чтение из БД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6021045" y="293060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021045" y="3218640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5954" y="25705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синх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580885" y="2752203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заказа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1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Синхронное Взаимодействие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7500" y="1215936"/>
            <a:ext cx="8432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/>
              <a:t>Максимально </a:t>
            </a:r>
            <a:r>
              <a:rPr lang="ru-RU" sz="3200" dirty="0" smtClean="0"/>
              <a:t>быстро</a:t>
            </a:r>
            <a:endParaRPr lang="en-US" sz="3200" dirty="0" smtClean="0"/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 smtClean="0"/>
              <a:t>Все </a:t>
            </a:r>
            <a:r>
              <a:rPr lang="ru-RU" sz="2800" dirty="0"/>
              <a:t>что требует внимания </a:t>
            </a:r>
            <a:r>
              <a:rPr lang="ru-RU" sz="2800" dirty="0" smtClean="0"/>
              <a:t>пользователя</a:t>
            </a:r>
            <a:endParaRPr lang="en-US" sz="28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ru-RU" sz="2400" dirty="0" smtClean="0"/>
              <a:t>Иначе асинхронное</a:t>
            </a:r>
            <a:endParaRPr lang="en-US" sz="24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571500" indent="-5715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/>
              <a:t>Использовать </a:t>
            </a:r>
            <a:r>
              <a:rPr lang="ru-RU" sz="3200" dirty="0" smtClean="0"/>
              <a:t>кэш</a:t>
            </a:r>
            <a:endParaRPr lang="en-US" sz="3600" dirty="0" smtClean="0"/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 err="1" smtClean="0"/>
              <a:t>Внутрипроцессный</a:t>
            </a:r>
            <a:r>
              <a:rPr lang="ru-RU" sz="2800" dirty="0" smtClean="0"/>
              <a:t> </a:t>
            </a:r>
            <a:r>
              <a:rPr lang="ru-RU" sz="2800" dirty="0"/>
              <a:t>кэш </a:t>
            </a:r>
            <a:r>
              <a:rPr lang="en-US" sz="2800" dirty="0" smtClean="0"/>
              <a:t>Guava</a:t>
            </a:r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ru-RU" sz="2400" dirty="0" smtClean="0"/>
              <a:t>Для </a:t>
            </a:r>
            <a:r>
              <a:rPr lang="ru-RU" sz="2400" dirty="0"/>
              <a:t>небольших данных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475656" y="3190203"/>
            <a:ext cx="1440160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Сохранение заказа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95936" y="3190203"/>
            <a:ext cx="1584176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Снятие денег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660232" y="3173079"/>
            <a:ext cx="1368152" cy="696601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лицензии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2915816" y="3365624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1" name="Прямая со стрелкой 30"/>
          <p:cNvCxnSpPr/>
          <p:nvPr/>
        </p:nvCxnSpPr>
        <p:spPr>
          <a:xfrm>
            <a:off x="2915816" y="3653656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40725" y="300553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95536" y="3368607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4" name="Прямая со стрелкой 33"/>
          <p:cNvCxnSpPr/>
          <p:nvPr/>
        </p:nvCxnSpPr>
        <p:spPr>
          <a:xfrm>
            <a:off x="395536" y="3656639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20445" y="30085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580112" y="3509640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805021" y="298677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а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86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smtClean="0"/>
              <a:t>Асинхронное Взаимодействие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err="1" smtClean="0">
                <a:solidFill>
                  <a:schemeClr val="accent1"/>
                </a:solidFill>
              </a:rPr>
              <a:t>Микросервиса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60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43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6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299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6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85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056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501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6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964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Тип Архитектуры</a:t>
            </a:r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6" y="2848863"/>
            <a:ext cx="1440160" cy="147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6" y="2787295"/>
            <a:ext cx="7200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20" y="2998388"/>
            <a:ext cx="650556" cy="65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61" y="3759787"/>
            <a:ext cx="690040" cy="6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13631" y="1807623"/>
            <a:ext cx="259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Монолитное приложение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8581" y="1807621"/>
            <a:ext cx="290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 smtClean="0"/>
              <a:t>Микросервисное</a:t>
            </a:r>
            <a:r>
              <a:rPr lang="ru-RU" sz="2400" dirty="0" smtClean="0"/>
              <a:t> </a:t>
            </a:r>
          </a:p>
          <a:p>
            <a:pPr algn="ctr"/>
            <a:r>
              <a:rPr lang="ru-RU" sz="2400" dirty="0" smtClean="0"/>
              <a:t>приложение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latin typeface="Trebuchet MS"/>
                <a:cs typeface="Trebuchet MS"/>
              </a:rPr>
              <a:t>Сообщение о завершении</a:t>
            </a:r>
            <a:endParaRPr lang="ru-RU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42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Отказы (</a:t>
            </a:r>
            <a:r>
              <a:rPr lang="en-US" sz="3200" dirty="0"/>
              <a:t>Failures)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00" y="1330335"/>
            <a:ext cx="8623300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отказу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</a:t>
            </a:r>
            <a:r>
              <a:rPr lang="ru-RU" sz="3200" dirty="0" smtClean="0">
                <a:latin typeface="Trebuchet MS" pitchFamily="34" charset="0"/>
              </a:rPr>
              <a:t>восстановлению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Найти точки отказа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>
                <a:latin typeface="Trebuchet MS" pitchFamily="34" charset="0"/>
              </a:rPr>
              <a:t>Определить </a:t>
            </a:r>
            <a:r>
              <a:rPr lang="ru-RU" sz="3200" dirty="0">
                <a:latin typeface="Trebuchet MS" pitchFamily="34" charset="0"/>
              </a:rPr>
              <a:t>как </a:t>
            </a:r>
            <a:r>
              <a:rPr lang="ru-RU" sz="3200" dirty="0" smtClean="0">
                <a:latin typeface="Trebuchet MS" pitchFamily="34" charset="0"/>
              </a:rPr>
              <a:t>восстанавливать</a:t>
            </a:r>
            <a:endParaRPr lang="en-US" sz="3200" dirty="0">
              <a:latin typeface="Trebuchet MS" pitchFamily="34" charset="0"/>
            </a:endParaRPr>
          </a:p>
          <a:p>
            <a:pPr marL="914400" lvl="1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>
                <a:latin typeface="Trebuchet MS" pitchFamily="34" charset="0"/>
              </a:rPr>
              <a:t>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клиента</a:t>
            </a:r>
            <a:endParaRPr lang="en-US" sz="2800" dirty="0">
              <a:latin typeface="Trebuchet MS" pitchFamily="34" charset="0"/>
            </a:endParaRPr>
          </a:p>
          <a:p>
            <a:pPr marL="1257300" lvl="2" indent="-3429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пользователь</a:t>
            </a:r>
            <a:endParaRPr lang="en-US" sz="2400" dirty="0">
              <a:latin typeface="Trebuchet MS" pitchFamily="34" charset="0"/>
            </a:endParaRPr>
          </a:p>
          <a:p>
            <a:pPr marL="914400" lvl="1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>
                <a:latin typeface="Trebuchet MS" pitchFamily="34" charset="0"/>
              </a:rPr>
              <a:t>Асинхронное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</a:t>
            </a:r>
            <a:r>
              <a:rPr lang="ru-RU" sz="2800">
                <a:latin typeface="Trebuchet MS" pitchFamily="34" charset="0"/>
              </a:rPr>
              <a:t>стороне </a:t>
            </a:r>
            <a:r>
              <a:rPr lang="ru-RU" sz="2800" smtClean="0">
                <a:latin typeface="Trebuchet MS" pitchFamily="34" charset="0"/>
              </a:rPr>
              <a:t>сервиса</a:t>
            </a:r>
            <a:endParaRPr lang="en-US" sz="2800" dirty="0">
              <a:latin typeface="Trebuchet MS" pitchFamily="34" charset="0"/>
            </a:endParaRPr>
          </a:p>
          <a:p>
            <a:pPr marL="1257300" lvl="2" indent="-3429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разработчик</a:t>
            </a:r>
            <a:endParaRPr lang="en-US" sz="24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endParaRPr lang="ru-RU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32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56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380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763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86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68168" y="5877272"/>
            <a:ext cx="130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322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Когда использовать монолиты?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1188168"/>
            <a:ext cx="8394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Первая версия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понятна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размыта</a:t>
            </a:r>
          </a:p>
        </p:txBody>
      </p:sp>
    </p:spTree>
    <p:extLst>
      <p:ext uri="{BB962C8B-B14F-4D97-AF65-F5344CB8AC3E}">
        <p14:creationId xmlns:p14="http://schemas.microsoft.com/office/powerpoint/2010/main" val="11518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Когда использовать </a:t>
            </a:r>
            <a:r>
              <a:rPr lang="ru-RU" sz="3200" dirty="0" err="1" smtClean="0"/>
              <a:t>микросервисы</a:t>
            </a:r>
            <a:r>
              <a:rPr lang="ru-RU" sz="3200" dirty="0" smtClean="0"/>
              <a:t>?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1188168"/>
            <a:ext cx="8394700" cy="364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большая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Команда слишком большая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сложная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новая</a:t>
            </a:r>
          </a:p>
        </p:txBody>
      </p:sp>
    </p:spTree>
    <p:extLst>
      <p:ext uri="{BB962C8B-B14F-4D97-AF65-F5344CB8AC3E}">
        <p14:creationId xmlns:p14="http://schemas.microsoft.com/office/powerpoint/2010/main" val="27825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Монолит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1844824"/>
            <a:ext cx="3960440" cy="3240360"/>
          </a:xfrm>
          <a:prstGeom prst="rect">
            <a:avLst/>
          </a:prstGeom>
          <a:solidFill>
            <a:srgbClr val="FF8C1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824" y="2127349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2127348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1999" y="3755913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3768097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1998" y="2891817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987824" y="2891817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206773" y="5847950"/>
            <a:ext cx="4669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err="1" smtClean="0"/>
              <a:t>R</a:t>
            </a:r>
            <a:r>
              <a:rPr lang="en-US" sz="3200" b="1" dirty="0" err="1" smtClean="0"/>
              <a:t>ightslink</a:t>
            </a:r>
            <a:r>
              <a:rPr lang="en-US" sz="3200" b="1" dirty="0" smtClean="0"/>
              <a:t> for </a:t>
            </a:r>
            <a:r>
              <a:rPr lang="en-US" sz="3200" b="1" i="1" u="sng" dirty="0" smtClean="0"/>
              <a:t>O</a:t>
            </a:r>
            <a:r>
              <a:rPr lang="en-US" sz="3200" b="1" dirty="0" smtClean="0"/>
              <a:t>pen </a:t>
            </a:r>
            <a:r>
              <a:rPr lang="en-US" sz="3200" b="1" i="1" u="sng" dirty="0" smtClean="0"/>
              <a:t>A</a:t>
            </a:r>
            <a:r>
              <a:rPr lang="en-US" sz="3200" b="1" dirty="0" smtClean="0"/>
              <a:t>ccess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1334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362" y="1439862"/>
            <a:ext cx="8237537" cy="4572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err="1" smtClean="0"/>
              <a:t>Микросервисы</a:t>
            </a:r>
            <a:endParaRPr lang="ru-RU" sz="3200" dirty="0" smtClean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Не серебряная пуля</a:t>
            </a:r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Упрощают понимание</a:t>
            </a:r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Упрощают масштабирование</a:t>
            </a:r>
            <a:endParaRPr lang="en-US" sz="3200" dirty="0" smtClean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Нужный инструмент для каждой цели</a:t>
            </a:r>
          </a:p>
          <a:p>
            <a:pPr lvl="1">
              <a:lnSpc>
                <a:spcPct val="200000"/>
              </a:lnSpc>
            </a:pP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4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voxmagazine.com/wp-content/uploads/2014/09/Q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879475"/>
            <a:ext cx="45720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0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0" y="2730500"/>
            <a:ext cx="9144000" cy="932688"/>
          </a:xfrm>
          <a:effectLst/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150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СуперМонолит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27500" y="1241140"/>
            <a:ext cx="7732931" cy="4564124"/>
          </a:xfrm>
          <a:prstGeom prst="rect">
            <a:avLst/>
          </a:prstGeom>
          <a:solidFill>
            <a:srgbClr val="6600CC">
              <a:alpha val="57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copyright.com</a:t>
            </a:r>
            <a:endParaRPr lang="ru-RU" sz="4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932040" y="133616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1</a:t>
            </a:r>
            <a:endParaRPr lang="ru-RU" sz="4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27584" y="1345527"/>
            <a:ext cx="3960440" cy="324036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59632" y="1628052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628051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43807" y="3256616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59632" y="3268800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43806" y="2392520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2392520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932040" y="313748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</a:t>
            </a:r>
          </a:p>
          <a:p>
            <a:pPr algn="ctr"/>
            <a:r>
              <a:rPr lang="ru-RU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45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Микросервисы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211867" y="1986945"/>
            <a:ext cx="1080120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199419" y="2329550"/>
            <a:ext cx="1152128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156176" y="3717032"/>
            <a:ext cx="1008112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477485" y="3109587"/>
            <a:ext cx="1080120" cy="72008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423479" y="4715437"/>
            <a:ext cx="1188132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508104" y="5057965"/>
            <a:ext cx="1008112" cy="6295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713899" y="1772816"/>
            <a:ext cx="1503784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6" idx="0"/>
            <a:endCxn id="29" idx="2"/>
          </p:cNvCxnSpPr>
          <p:nvPr/>
        </p:nvCxnSpPr>
        <p:spPr>
          <a:xfrm flipV="1">
            <a:off x="4017545" y="2492896"/>
            <a:ext cx="448246" cy="61669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3"/>
            <a:endCxn id="25" idx="1"/>
          </p:cNvCxnSpPr>
          <p:nvPr/>
        </p:nvCxnSpPr>
        <p:spPr>
          <a:xfrm>
            <a:off x="4557605" y="3469627"/>
            <a:ext cx="1598571" cy="57144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6" idx="2"/>
            <a:endCxn id="27" idx="0"/>
          </p:cNvCxnSpPr>
          <p:nvPr/>
        </p:nvCxnSpPr>
        <p:spPr>
          <a:xfrm>
            <a:off x="4017545" y="3829667"/>
            <a:ext cx="0" cy="885770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6" idx="0"/>
            <a:endCxn id="24" idx="1"/>
          </p:cNvCxnSpPr>
          <p:nvPr/>
        </p:nvCxnSpPr>
        <p:spPr>
          <a:xfrm flipV="1">
            <a:off x="4017545" y="2661970"/>
            <a:ext cx="2181874" cy="44761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6" idx="0"/>
            <a:endCxn id="23" idx="3"/>
          </p:cNvCxnSpPr>
          <p:nvPr/>
        </p:nvCxnSpPr>
        <p:spPr>
          <a:xfrm flipH="1" flipV="1">
            <a:off x="2291987" y="2346985"/>
            <a:ext cx="1725558" cy="762602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2"/>
            <a:endCxn id="28" idx="0"/>
          </p:cNvCxnSpPr>
          <p:nvPr/>
        </p:nvCxnSpPr>
        <p:spPr>
          <a:xfrm>
            <a:off x="4017545" y="3829667"/>
            <a:ext cx="1994615" cy="1228298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5" idx="2"/>
            <a:endCxn id="28" idx="0"/>
          </p:cNvCxnSpPr>
          <p:nvPr/>
        </p:nvCxnSpPr>
        <p:spPr>
          <a:xfrm flipH="1">
            <a:off x="6012160" y="4365104"/>
            <a:ext cx="648072" cy="69286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3" idx="3"/>
            <a:endCxn id="29" idx="1"/>
          </p:cNvCxnSpPr>
          <p:nvPr/>
        </p:nvCxnSpPr>
        <p:spPr>
          <a:xfrm flipV="1">
            <a:off x="2291987" y="2132856"/>
            <a:ext cx="1421912" cy="214129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Блок-схема: магнитный диск 37"/>
          <p:cNvSpPr/>
          <p:nvPr/>
        </p:nvSpPr>
        <p:spPr>
          <a:xfrm>
            <a:off x="1104900" y="3080977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</a:t>
            </a:r>
            <a:r>
              <a:rPr lang="en-US" dirty="0" smtClean="0"/>
              <a:t>    SQL</a:t>
            </a:r>
            <a:endParaRPr lang="ru-RU" dirty="0"/>
          </a:p>
        </p:txBody>
      </p:sp>
      <p:sp>
        <p:nvSpPr>
          <p:cNvPr id="39" name="Блок-схема: магнитный диск 38"/>
          <p:cNvSpPr/>
          <p:nvPr/>
        </p:nvSpPr>
        <p:spPr>
          <a:xfrm>
            <a:off x="1104900" y="4231488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26" idx="1"/>
            <a:endCxn id="38" idx="4"/>
          </p:cNvCxnSpPr>
          <p:nvPr/>
        </p:nvCxnSpPr>
        <p:spPr>
          <a:xfrm flipH="1">
            <a:off x="2126267" y="3469627"/>
            <a:ext cx="1351218" cy="91396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1"/>
            <a:endCxn id="39" idx="4"/>
          </p:cNvCxnSpPr>
          <p:nvPr/>
        </p:nvCxnSpPr>
        <p:spPr>
          <a:xfrm flipH="1">
            <a:off x="2126267" y="3469627"/>
            <a:ext cx="1351218" cy="124190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1176517">
            <a:off x="2684906" y="19245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 rot="21176517">
            <a:off x="4827289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570002">
            <a:off x="3023224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 rot="1256069">
            <a:off x="5038854" y="339027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 rot="1915235">
            <a:off x="5014146" y="42875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361193" y="40878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18861470">
            <a:off x="6356477" y="453077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2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 и Против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5" y="1271042"/>
            <a:ext cx="72625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/>
              <a:t>Плюсы</a:t>
            </a:r>
            <a:endParaRPr lang="en-US" sz="3200" b="1" dirty="0" smtClean="0"/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Протокол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Простота модуля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Скорость разработки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Независимость команд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FF0000"/>
                </a:solidFill>
              </a:rPr>
              <a:t>+</a:t>
            </a:r>
            <a:r>
              <a:rPr lang="ru-RU" sz="2800" dirty="0"/>
              <a:t> </a:t>
            </a:r>
            <a:r>
              <a:rPr lang="ru-RU" sz="2800" dirty="0" smtClean="0"/>
              <a:t>Независимость технологий</a:t>
            </a:r>
          </a:p>
          <a:p>
            <a:pPr>
              <a:lnSpc>
                <a:spcPct val="15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52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 и Против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46075" y="1272084"/>
            <a:ext cx="84888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/>
              <a:t>Минусы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Подверженность ошибкам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Сложность системы</a:t>
            </a:r>
          </a:p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rgbClr val="FF0000"/>
                </a:solidFill>
              </a:rPr>
              <a:t>-</a:t>
            </a:r>
            <a:r>
              <a:rPr lang="ru-RU" sz="2800" dirty="0"/>
              <a:t> Сложность разработки</a:t>
            </a:r>
            <a:endParaRPr lang="ru-RU" sz="2800" dirty="0" smtClean="0"/>
          </a:p>
          <a:p>
            <a:pPr marL="0" lvl="1"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Нужно автоматизировать</a:t>
            </a:r>
            <a:r>
              <a:rPr lang="en-US" sz="2800" dirty="0" smtClean="0"/>
              <a:t> </a:t>
            </a:r>
            <a:r>
              <a:rPr lang="ru-RU" sz="2800" dirty="0" smtClean="0"/>
              <a:t>развертывание</a:t>
            </a:r>
            <a:endParaRPr lang="en-US" sz="2800" dirty="0"/>
          </a:p>
          <a:p>
            <a:pPr lvl="1">
              <a:lnSpc>
                <a:spcPct val="15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92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u="sng" dirty="0" err="1"/>
              <a:t>Business</a:t>
            </a:r>
            <a:r>
              <a:rPr lang="ru-RU" sz="3200" u="sng" dirty="0"/>
              <a:t> </a:t>
            </a:r>
            <a:r>
              <a:rPr lang="ru-RU" sz="3200" u="sng" dirty="0" err="1"/>
              <a:t>Capabilities</a:t>
            </a:r>
            <a:endParaRPr lang="en-US" sz="3200" dirty="0"/>
          </a:p>
        </p:txBody>
      </p:sp>
      <p:sp>
        <p:nvSpPr>
          <p:cNvPr id="50" name="Объект 2"/>
          <p:cNvSpPr>
            <a:spLocks noGrp="1"/>
          </p:cNvSpPr>
          <p:nvPr>
            <p:ph idx="1"/>
          </p:nvPr>
        </p:nvSpPr>
        <p:spPr>
          <a:xfrm>
            <a:off x="457200" y="1206500"/>
            <a:ext cx="8547100" cy="4919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u="sng" dirty="0" smtClean="0"/>
              <a:t>Организация </a:t>
            </a:r>
            <a:r>
              <a:rPr lang="ru-RU" sz="3200" u="sng" dirty="0"/>
              <a:t>вокруг </a:t>
            </a:r>
            <a:r>
              <a:rPr lang="ru-RU" sz="3200" u="sng" dirty="0" smtClean="0"/>
              <a:t>потребностей бизнеса</a:t>
            </a:r>
            <a:endParaRPr lang="en-US" sz="3200" u="sng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2800" dirty="0" smtClean="0"/>
              <a:t>Разные</a:t>
            </a:r>
            <a:r>
              <a:rPr lang="ru-RU" sz="3200" dirty="0" smtClean="0"/>
              <a:t> </a:t>
            </a:r>
            <a:r>
              <a:rPr lang="ru-RU" sz="2800" dirty="0" smtClean="0"/>
              <a:t>сервисы под разные нужды</a:t>
            </a:r>
            <a:endParaRPr lang="en-US" sz="32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отчеты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кредитки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2800" dirty="0" smtClean="0"/>
              <a:t>Отдельные</a:t>
            </a:r>
            <a:r>
              <a:rPr lang="ru-RU" sz="3200" dirty="0" smtClean="0"/>
              <a:t> команды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ru-RU" sz="2800" dirty="0" smtClean="0"/>
              <a:t>Поддержка на </a:t>
            </a:r>
            <a:r>
              <a:rPr lang="ru-RU" sz="2800" dirty="0" err="1" smtClean="0"/>
              <a:t>продакшене</a:t>
            </a:r>
            <a:endParaRPr lang="en-US" sz="2800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Создание вспомогательных утилит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83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21175</TotalTime>
  <Words>3131</Words>
  <Application>Microsoft Office PowerPoint</Application>
  <PresentationFormat>Экран (4:3)</PresentationFormat>
  <Paragraphs>593</Paragraphs>
  <Slides>42</Slides>
  <Notes>41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42</vt:i4>
      </vt:variant>
    </vt:vector>
  </HeadingPairs>
  <TitlesOfParts>
    <vt:vector size="45" baseType="lpstr">
      <vt:lpstr>Epam_PPT_Template</vt:lpstr>
      <vt:lpstr>Специальное оформление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 Kviatkouski</dc:creator>
  <cp:lastModifiedBy>kelt</cp:lastModifiedBy>
  <cp:revision>1053</cp:revision>
  <cp:lastPrinted>2014-07-09T13:30:36Z</cp:lastPrinted>
  <dcterms:created xsi:type="dcterms:W3CDTF">2014-07-08T13:27:24Z</dcterms:created>
  <dcterms:modified xsi:type="dcterms:W3CDTF">2016-03-29T19:02:31Z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