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49"/>
  </p:notesMasterIdLst>
  <p:handoutMasterIdLst>
    <p:handoutMasterId r:id="rId50"/>
  </p:handoutMasterIdLst>
  <p:sldIdLst>
    <p:sldId id="452" r:id="rId6"/>
    <p:sldId id="271" r:id="rId7"/>
    <p:sldId id="400" r:id="rId8"/>
    <p:sldId id="460" r:id="rId9"/>
    <p:sldId id="461" r:id="rId10"/>
    <p:sldId id="462" r:id="rId11"/>
    <p:sldId id="459" r:id="rId12"/>
    <p:sldId id="486" r:id="rId13"/>
    <p:sldId id="463" r:id="rId14"/>
    <p:sldId id="464" r:id="rId15"/>
    <p:sldId id="465" r:id="rId16"/>
    <p:sldId id="466" r:id="rId17"/>
    <p:sldId id="471" r:id="rId18"/>
    <p:sldId id="467" r:id="rId19"/>
    <p:sldId id="472" r:id="rId20"/>
    <p:sldId id="468" r:id="rId21"/>
    <p:sldId id="473" r:id="rId22"/>
    <p:sldId id="469" r:id="rId23"/>
    <p:sldId id="474" r:id="rId24"/>
    <p:sldId id="470" r:id="rId25"/>
    <p:sldId id="475" r:id="rId26"/>
    <p:sldId id="476" r:id="rId27"/>
    <p:sldId id="477" r:id="rId28"/>
    <p:sldId id="501" r:id="rId29"/>
    <p:sldId id="502" r:id="rId30"/>
    <p:sldId id="495" r:id="rId31"/>
    <p:sldId id="500" r:id="rId32"/>
    <p:sldId id="499" r:id="rId33"/>
    <p:sldId id="498" r:id="rId34"/>
    <p:sldId id="497" r:id="rId35"/>
    <p:sldId id="496" r:id="rId36"/>
    <p:sldId id="478" r:id="rId37"/>
    <p:sldId id="479" r:id="rId38"/>
    <p:sldId id="491" r:id="rId39"/>
    <p:sldId id="492" r:id="rId40"/>
    <p:sldId id="493" r:id="rId41"/>
    <p:sldId id="494" r:id="rId42"/>
    <p:sldId id="490" r:id="rId43"/>
    <p:sldId id="483" r:id="rId44"/>
    <p:sldId id="484" r:id="rId45"/>
    <p:sldId id="485" r:id="rId46"/>
    <p:sldId id="481" r:id="rId47"/>
    <p:sldId id="48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 autoAdjust="0"/>
    <p:restoredTop sz="66896" autoAdjust="0"/>
  </p:normalViewPr>
  <p:slideViewPr>
    <p:cSldViewPr snapToGrid="0">
      <p:cViewPr>
        <p:scale>
          <a:sx n="75" d="100"/>
          <a:sy n="75" d="100"/>
        </p:scale>
        <p:origin x="-2634" y="-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0-20T22:06:46.038" idx="2">
    <p:pos x="10" y="10"/>
    <p:text>пересмотреть разговор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Инфраструктура,</a:t>
            </a:r>
            <a:r>
              <a:rPr lang="ru-RU" baseline="0" dirty="0" smtClean="0"/>
              <a:t> в силу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сервисов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что исключит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принимается решение о том как достигнуть цели создания своего приложения.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Второй</a:t>
            </a:r>
            <a:r>
              <a:rPr lang="ru-RU" baseline="0" dirty="0" smtClean="0"/>
              <a:t> подход, который мы сейчас рассмотрим </a:t>
            </a:r>
            <a:r>
              <a:rPr lang="ru-RU" baseline="0" dirty="0" smtClean="0"/>
              <a:t>– это децентрализация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 smtClean="0"/>
              <a:t>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</a:t>
            </a:r>
            <a:r>
              <a:rPr lang="ru-RU" baseline="0" dirty="0" smtClean="0"/>
              <a:t>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таком случае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 проблему от </a:t>
            </a:r>
          </a:p>
          <a:p>
            <a:r>
              <a:rPr lang="ru-RU" baseline="0" dirty="0" smtClean="0"/>
              <a:t>Ручное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????</a:t>
            </a:r>
            <a:r>
              <a:rPr lang="ru-RU" baseline="0" dirty="0" smtClean="0"/>
              <a:t> </a:t>
            </a:r>
            <a:r>
              <a:rPr lang="ru-RU" dirty="0" smtClean="0"/>
              <a:t>О</a:t>
            </a:r>
            <a:r>
              <a:rPr lang="ru-RU" baseline="0" dirty="0" smtClean="0"/>
              <a:t> том, как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О</a:t>
            </a:r>
            <a:r>
              <a:rPr lang="ru-RU" baseline="0" dirty="0" smtClean="0"/>
              <a:t> подходе к построению инфраструктуры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нюансами описанными здесь наша команда столкнулась на ???практике ???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как предусматривать отказы в системе, теперь</a:t>
            </a:r>
            <a:r>
              <a:rPr lang="ru-RU" baseline="0" dirty="0" smtClean="0"/>
              <a:t> стоит взглянуть на то, какие типы взаимодействия </a:t>
            </a:r>
            <a:r>
              <a:rPr lang="ru-RU" baseline="0" dirty="0" err="1" smtClean="0"/>
              <a:t>быва.ь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smtClean="0"/>
              <a:t>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Оно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 приложением,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, сохраняется, клиенту возвращается идентификатор принятого запроса, а в фоне запускается обработка.</a:t>
            </a:r>
          </a:p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</a:p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же, когда фоновая обработка завершена, обновляет статус запроса в БД и может уведомить клиента асинхронным сообщением о том, что работа выполнена.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состояния. Например, если в предыдущем примере асинхронная обработка упала, что должна делать служба поддержки</a:t>
            </a:r>
          </a:p>
          <a:p>
            <a:r>
              <a:rPr lang="ru-RU" baseline="0" dirty="0" smtClean="0"/>
              <a:t>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сервера обработка не удалась, автоматически попробовать выполнить ее еще раз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 </a:t>
            </a:r>
            <a:r>
              <a:rPr lang="en-US" baseline="0" dirty="0" smtClean="0"/>
              <a:t>Queue 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</a:t>
            </a:r>
            <a:r>
              <a:rPr lang="ru-RU" baseline="0" dirty="0" smtClean="0"/>
              <a:t>читает сообщение и выполняет обработку </a:t>
            </a:r>
            <a:r>
              <a:rPr lang="ru-RU" baseline="0" dirty="0" smtClean="0"/>
              <a:t>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</a:t>
            </a:r>
            <a:r>
              <a:rPr lang="ru-RU" baseline="0" dirty="0" smtClean="0"/>
              <a:t>она неудачна, обработка повторяется еще </a:t>
            </a:r>
            <a:r>
              <a:rPr lang="ru-RU" baseline="0" dirty="0" smtClean="0"/>
              <a:t>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</a:t>
            </a:r>
            <a:r>
              <a:rPr lang="ru-RU" baseline="0" dirty="0" smtClean="0"/>
              <a:t>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</a:t>
            </a:r>
            <a:r>
              <a:rPr lang="ru-RU" baseline="0" dirty="0" smtClean="0"/>
              <a:t>очередь периодически просматривает служба поддержки и пытается исправить </a:t>
            </a:r>
            <a:r>
              <a:rPr lang="ru-RU" baseline="0" dirty="0" smtClean="0"/>
              <a:t>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</a:t>
            </a:r>
            <a:r>
              <a:rPr lang="ru-RU" baseline="0" dirty="0" smtClean="0"/>
              <a:t>изменяет само сообщение либо состояние системы и пересылает сообщение обратно в очередь </a:t>
            </a:r>
            <a:r>
              <a:rPr lang="en-US" baseline="0" dirty="0" smtClean="0"/>
              <a:t>Queue 1, </a:t>
            </a:r>
            <a:r>
              <a:rPr lang="ru-RU" baseline="0" dirty="0" smtClean="0"/>
              <a:t>откуда снова начинается </a:t>
            </a:r>
            <a:r>
              <a:rPr lang="ru-RU" baseline="0" dirty="0" smtClean="0"/>
              <a:t>цикл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ответить на вопрос, как реализован тот или иной функционал и не возникает вопроса «Что </a:t>
            </a:r>
            <a:r>
              <a:rPr lang="ru-RU" sz="1200" baseline="0" smtClean="0">
                <a:solidFill>
                  <a:srgbClr val="444444"/>
                </a:solidFill>
                <a:latin typeface="Trebuchet MS"/>
                <a:cs typeface="Trebuchet MS"/>
              </a:rPr>
              <a:t>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библиотек.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развертывании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 Tool For Right Tool</a:t>
            </a:r>
            <a:endParaRPr lang="ru-RU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РОА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части</a:t>
            </a:r>
            <a:r>
              <a:rPr lang="ru-RU" baseline="0" dirty="0" smtClean="0"/>
              <a:t> системы </a:t>
            </a:r>
            <a:r>
              <a:rPr lang="en-US" baseline="0" dirty="0" smtClean="0"/>
              <a:t>Copyright Clearance Center</a:t>
            </a:r>
            <a:r>
              <a:rPr lang="ru-RU" baseline="0" dirty="0" smtClean="0"/>
              <a:t>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автора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14425" y="2075578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/>
              <a:t>Микросервисы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на практике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Абстрагироваться </a:t>
            </a:r>
            <a:r>
              <a:rPr lang="ru-RU" sz="2800" b="1" dirty="0" smtClean="0"/>
              <a:t>от инфраструктуры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Выровнять </a:t>
            </a:r>
            <a:r>
              <a:rPr lang="ru-RU" sz="2800" b="1" dirty="0" smtClean="0"/>
              <a:t>инфраструктуру </a:t>
            </a:r>
            <a:r>
              <a:rPr lang="ru-RU" sz="2800" b="1" dirty="0" smtClean="0"/>
              <a:t>окружений</a:t>
            </a:r>
            <a:endParaRPr lang="en-US" sz="2800" b="1" dirty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Автоматизация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Continuous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Jenkins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Развертывание одной кнопкой</a:t>
            </a:r>
            <a:endParaRPr lang="en-US" sz="2800" b="1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Эволюция Базы Данных</a:t>
            </a:r>
            <a:endParaRPr lang="ru-RU" sz="2800" b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Миграция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Децентрализованное </a:t>
            </a:r>
            <a:r>
              <a:rPr lang="ru-RU" sz="3200" b="1" u="sng" dirty="0" smtClean="0"/>
              <a:t>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Децентрализованные </a:t>
            </a:r>
            <a:r>
              <a:rPr lang="ru-RU" sz="3200" dirty="0" smtClean="0"/>
              <a:t>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</a:t>
            </a:r>
            <a:r>
              <a:rPr lang="ru-RU" sz="3200" dirty="0" smtClean="0"/>
              <a:t>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</a:t>
            </a:r>
            <a:r>
              <a:rPr lang="ru-RU" sz="3200" dirty="0" smtClean="0"/>
              <a:t>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</a:t>
            </a:r>
            <a:r>
              <a:rPr lang="ru-RU" sz="3200" dirty="0" smtClean="0"/>
              <a:t>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Разные технологии для разных целей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Фреймворки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Базы Данных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Архитектурные решения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Но единая платформа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Децентрализованные </a:t>
            </a:r>
            <a:r>
              <a:rPr lang="ru-RU" sz="3200" b="1" u="sng" dirty="0" smtClean="0"/>
              <a:t>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</a:t>
            </a:r>
            <a:r>
              <a:rPr lang="ru-RU" sz="3200" dirty="0" smtClean="0"/>
              <a:t>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</a:t>
            </a:r>
            <a:r>
              <a:rPr lang="ru-RU" sz="3200" dirty="0" smtClean="0"/>
              <a:t>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</a:t>
            </a:r>
            <a:r>
              <a:rPr lang="ru-RU" sz="3200" dirty="0" smtClean="0"/>
              <a:t>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/</a:t>
            </a:r>
            <a:r>
              <a:rPr lang="en-US" sz="2800" dirty="0" err="1" smtClean="0"/>
              <a:t>Lucene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</a:t>
            </a:r>
            <a:r>
              <a:rPr lang="ru-RU" sz="3200" b="1" u="sng" dirty="0" smtClean="0"/>
              <a:t>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</a:t>
            </a:r>
            <a:r>
              <a:rPr lang="ru-RU" sz="3200" dirty="0" smtClean="0"/>
              <a:t>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</a:t>
            </a:r>
            <a:r>
              <a:rPr lang="ru-RU" sz="3200" dirty="0" smtClean="0"/>
              <a:t>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REST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JMS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Проектирование </a:t>
            </a:r>
            <a:r>
              <a:rPr lang="ru-RU" sz="3200" b="1" u="sng" dirty="0" smtClean="0"/>
              <a:t>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</a:t>
            </a:r>
            <a:r>
              <a:rPr lang="ru-RU" sz="3200" dirty="0" smtClean="0"/>
              <a:t>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Проектирование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Типы </a:t>
            </a:r>
            <a:r>
              <a:rPr lang="ru-RU" sz="3200" b="1" u="sng" dirty="0" smtClean="0"/>
              <a:t>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Синхронное Взаимодействие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Максимально </a:t>
            </a:r>
            <a:r>
              <a:rPr lang="ru-RU" sz="3200" dirty="0" smtClean="0"/>
              <a:t>быстро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Асинхронное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/>
              <a:t>Отложенная обработка</a:t>
            </a:r>
            <a:endParaRPr lang="en-US" sz="32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Возвращаем </a:t>
            </a:r>
            <a:r>
              <a:rPr lang="en-US" sz="2800" dirty="0"/>
              <a:t>ID, </a:t>
            </a:r>
            <a:r>
              <a:rPr lang="ru-RU" sz="2800" dirty="0"/>
              <a:t>работа в фоне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Нужно хранилище</a:t>
            </a:r>
            <a:endParaRPr lang="en-US" sz="24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Хранение входных и выходных данных</a:t>
            </a:r>
          </a:p>
          <a:p>
            <a:pPr marL="1600200" lvl="3" indent="-22860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000" dirty="0" err="1"/>
              <a:t>Дупликаты</a:t>
            </a:r>
            <a:r>
              <a:rPr lang="ru-RU" sz="2000" dirty="0"/>
              <a:t>, но необходимы для диагностики</a:t>
            </a:r>
            <a:endParaRPr lang="en-US" sz="20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ru-RU" sz="2800" dirty="0"/>
              <a:t>Получение статуса</a:t>
            </a:r>
            <a:endParaRPr lang="en-US" sz="2800" dirty="0"/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Get Status REST</a:t>
            </a: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Асинхронное извещение по завершению обработки</a:t>
            </a:r>
            <a:endParaRPr lang="en-US" sz="2400" dirty="0"/>
          </a:p>
          <a:p>
            <a:pPr marL="742950" lvl="1" indent="-285750" defTabSz="914400">
              <a:spcBef>
                <a:spcPct val="20000"/>
              </a:spcBef>
              <a:buFont typeface="Arial" pitchFamily="34" charset="0"/>
              <a:buChar char="–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75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65632" y="5232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6906" y="4850440"/>
            <a:ext cx="1779654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49570" y="583882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3347" y="5470884"/>
            <a:ext cx="2938625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сервера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монолиты?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</a:t>
            </a:r>
            <a:r>
              <a:rPr lang="ru-RU" sz="3200" dirty="0" err="1" smtClean="0"/>
              <a:t>микросервисы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64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Не серебряная пуля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понимание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Нужный инструмент для каждой цели</a:t>
            </a:r>
          </a:p>
          <a:p>
            <a:pPr lvl="1">
              <a:lnSpc>
                <a:spcPct val="200000"/>
              </a:lnSpc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</a:t>
            </a:r>
            <a:r>
              <a:rPr lang="ru-RU" sz="4000" dirty="0" smtClean="0"/>
              <a:t>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</a:t>
            </a:r>
            <a:r>
              <a:rPr lang="ru-RU" dirty="0" smtClean="0"/>
              <a:t>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</a:t>
            </a:r>
            <a:r>
              <a:rPr lang="ru-RU" dirty="0" smtClean="0"/>
              <a:t>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72625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Плюсы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 команд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ru-RU" sz="2800" dirty="0"/>
              <a:t> </a:t>
            </a:r>
            <a:r>
              <a:rPr lang="ru-RU" sz="2800" dirty="0" smtClean="0"/>
              <a:t>Независимость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084"/>
            <a:ext cx="5038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системы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sz="2800" dirty="0"/>
              <a:t> Сложность разработки</a:t>
            </a:r>
            <a:endParaRPr lang="ru-RU" sz="2800" dirty="0" smtClean="0"/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автоматизировать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  <a:endParaRPr lang="ru-RU" sz="24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</a:t>
            </a:r>
            <a:r>
              <a:rPr lang="ru-RU" sz="3200" dirty="0" smtClean="0"/>
              <a:t>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</a:t>
            </a:r>
            <a:r>
              <a:rPr lang="ru-RU" sz="2800" dirty="0" smtClean="0"/>
              <a:t>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</a:t>
            </a:r>
            <a:r>
              <a:rPr lang="ru-RU" sz="2400" dirty="0" smtClean="0"/>
              <a:t>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20871</TotalTime>
  <Words>3712</Words>
  <Application>Microsoft Office PowerPoint</Application>
  <PresentationFormat>Экран (4:3)</PresentationFormat>
  <Paragraphs>613</Paragraphs>
  <Slides>43</Slides>
  <Notes>41</Notes>
  <HiddenSlides>1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1035</cp:revision>
  <cp:lastPrinted>2014-07-09T13:30:36Z</cp:lastPrinted>
  <dcterms:created xsi:type="dcterms:W3CDTF">2014-07-08T13:27:24Z</dcterms:created>
  <dcterms:modified xsi:type="dcterms:W3CDTF">2015-10-23T15:11:53Z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