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4.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2"/>
  </p:notesMasterIdLst>
  <p:handoutMasterIdLst>
    <p:handoutMasterId r:id="rId43"/>
  </p:handoutMasterIdLst>
  <p:sldIdLst>
    <p:sldId id="478" r:id="rId5"/>
    <p:sldId id="464" r:id="rId6"/>
    <p:sldId id="529" r:id="rId7"/>
    <p:sldId id="497" r:id="rId8"/>
    <p:sldId id="498" r:id="rId9"/>
    <p:sldId id="499" r:id="rId10"/>
    <p:sldId id="530" r:id="rId11"/>
    <p:sldId id="500" r:id="rId12"/>
    <p:sldId id="501" r:id="rId13"/>
    <p:sldId id="502" r:id="rId14"/>
    <p:sldId id="504" r:id="rId15"/>
    <p:sldId id="507" r:id="rId16"/>
    <p:sldId id="516" r:id="rId17"/>
    <p:sldId id="505" r:id="rId18"/>
    <p:sldId id="509" r:id="rId19"/>
    <p:sldId id="510" r:id="rId20"/>
    <p:sldId id="511" r:id="rId21"/>
    <p:sldId id="512" r:id="rId22"/>
    <p:sldId id="513" r:id="rId23"/>
    <p:sldId id="515" r:id="rId24"/>
    <p:sldId id="514" r:id="rId25"/>
    <p:sldId id="508" r:id="rId26"/>
    <p:sldId id="506" r:id="rId27"/>
    <p:sldId id="517" r:id="rId28"/>
    <p:sldId id="518" r:id="rId29"/>
    <p:sldId id="519" r:id="rId30"/>
    <p:sldId id="520" r:id="rId31"/>
    <p:sldId id="523" r:id="rId32"/>
    <p:sldId id="521" r:id="rId33"/>
    <p:sldId id="524" r:id="rId34"/>
    <p:sldId id="525" r:id="rId35"/>
    <p:sldId id="526" r:id="rId36"/>
    <p:sldId id="527" r:id="rId37"/>
    <p:sldId id="528" r:id="rId38"/>
    <p:sldId id="503" r:id="rId39"/>
    <p:sldId id="496" r:id="rId40"/>
    <p:sldId id="446" r:id="rId41"/>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64815" autoAdjust="0"/>
  </p:normalViewPr>
  <p:slideViewPr>
    <p:cSldViewPr snapToGrid="0">
      <p:cViewPr>
        <p:scale>
          <a:sx n="66" d="100"/>
          <a:sy n="66" d="100"/>
        </p:scale>
        <p:origin x="3300" y="630"/>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Most popular protocols</a:t>
            </a:r>
            <a:r>
              <a:rPr lang="en-US" baseline="0" dirty="0" smtClean="0"/>
              <a:t> of interaction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p>
          <a:p>
            <a:pPr marL="0" indent="0">
              <a:buFontTx/>
              <a:buNone/>
            </a:pPr>
            <a:r>
              <a:rPr lang="en-US" baseline="0" dirty="0" smtClean="0"/>
              <a:t>Also its better to agree among all services what protocols and formats to use.</a:t>
            </a:r>
          </a:p>
          <a:p>
            <a:pPr marL="0" indent="0">
              <a:buFontTx/>
              <a:buNone/>
            </a:pPr>
            <a:r>
              <a:rPr lang="en-US" baseline="0" dirty="0" err="1" smtClean="0"/>
              <a:t>Microservice</a:t>
            </a:r>
            <a:r>
              <a:rPr lang="en-US" baseline="0" dirty="0" smtClean="0"/>
              <a:t> can also provide client library to ease the access to it. Such library not only can ease the access, but it also server the documentation purpose and so on</a:t>
            </a:r>
          </a:p>
          <a:p>
            <a:pPr marL="0" indent="0">
              <a:buFontTx/>
              <a:buNone/>
            </a:pPr>
            <a:r>
              <a:rPr lang="en-US" baseline="0" dirty="0" smtClean="0"/>
              <a:t>Type of interactions (sync / </a:t>
            </a:r>
            <a:r>
              <a:rPr lang="en-US" baseline="0" dirty="0" err="1" smtClean="0"/>
              <a:t>async</a:t>
            </a:r>
            <a:r>
              <a:rPr lang="en-US" baseline="0" dirty="0" smtClean="0"/>
              <a:t>) should be chosen wisely depending on scenario</a:t>
            </a:r>
          </a:p>
          <a:p>
            <a:pPr marL="0" indent="0">
              <a:buFontTx/>
              <a:buNone/>
            </a:pPr>
            <a:r>
              <a:rPr lang="en-US" baseline="0" dirty="0" smtClean="0"/>
              <a:t>Be ready for failures – it’s such a huge topic that we will return to it.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178504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because we need to show the results of right away to user</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support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a:t>
            </a:r>
            <a:r>
              <a:rPr lang="en-US" baseline="0" dirty="0" err="1" smtClean="0"/>
              <a:t>th.e</a:t>
            </a:r>
            <a:r>
              <a:rPr lang="en-US" baseline="0" dirty="0" smtClean="0"/>
              <a:t> client that processing is complete.</a:t>
            </a:r>
          </a:p>
          <a:p>
            <a:r>
              <a:rPr lang="en-US" baseline="0" dirty="0" smtClean="0"/>
              <a:t>With this scheme we have descriptors of request with processing statuses and so on </a:t>
            </a:r>
            <a:r>
              <a:rPr lang="en-US" baseline="0" dirty="0" err="1" smtClean="0"/>
              <a:t>on</a:t>
            </a:r>
            <a:r>
              <a:rPr lang="en-US" baseline="0" dirty="0" smtClean="0"/>
              <a:t> both sides. This can look like overhead, but this really help with digging into issues on the </a:t>
            </a:r>
            <a:r>
              <a:rPr lang="en-US" baseline="0" dirty="0" err="1" smtClean="0"/>
              <a:t>microservice</a:t>
            </a:r>
            <a:r>
              <a:rPr lang="en-US" baseline="0" dirty="0" smtClean="0"/>
              <a:t> side.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distributed nature and due to amount of </a:t>
            </a:r>
            <a:r>
              <a:rPr lang="en-US" dirty="0" err="1" smtClean="0"/>
              <a:t>microservices</a:t>
            </a:r>
            <a:r>
              <a:rPr lang="en-US" baseline="0" dirty="0" smtClean="0"/>
              <a:t> they could be more fragile that a monolith</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first of all w</a:t>
            </a:r>
            <a:r>
              <a:rPr lang="en-US" baseline="0" dirty="0" smtClean="0"/>
              <a:t>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to predict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again and again, up to X attempts</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who see the issue and tries to fix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One more good point in ensuring reliability of a system is failover.</a:t>
            </a:r>
          </a:p>
          <a:p>
            <a:r>
              <a:rPr lang="en-US" baseline="0" dirty="0" smtClean="0"/>
              <a:t>For failover we use number 2. Each application or storage exists on production in </a:t>
            </a:r>
            <a:r>
              <a:rPr lang="en-US" b="1" baseline="0" dirty="0" smtClean="0"/>
              <a:t>two</a:t>
            </a:r>
            <a:r>
              <a:rPr lang="en-US" baseline="0" dirty="0" smtClean="0"/>
              <a:t> instances. And this relates to everything!</a:t>
            </a:r>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it is oriented</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Separate services are created for different customer needs. They are created by separate teams, and each team is responsible for its own one. Including production support.</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As usually it’s not a silver bullet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840231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en-US" baseline="0" dirty="0" smtClean="0"/>
              <a:t>That’s how our product </a:t>
            </a:r>
            <a:r>
              <a:rPr lang="en-US" baseline="0" smtClean="0"/>
              <a:t>was born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As there are many rather small services, chance one of them goes down is bigger than for one huge application. And when it happens, we’d like to know it so the monitoring is must have.</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33493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took a look at how to organize teams and infrastructure.</a:t>
            </a:r>
          </a:p>
          <a:p>
            <a:r>
              <a:rPr lang="en-US" baseline="0" dirty="0" smtClean="0"/>
              <a:t>Let’s take a look at something called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briefly touched this on </a:t>
            </a:r>
            <a:r>
              <a:rPr lang="en-US" dirty="0" err="1" smtClean="0"/>
              <a:t>prev</a:t>
            </a:r>
            <a:r>
              <a:rPr lang="en-US" dirty="0" smtClean="0"/>
              <a:t> slide, but let’s take a close look at how </a:t>
            </a:r>
            <a:r>
              <a:rPr lang="en-US" dirty="0" err="1" smtClean="0"/>
              <a:t>microservices</a:t>
            </a:r>
            <a:r>
              <a:rPr lang="en-US" dirty="0" smtClean="0"/>
              <a:t> interact with each other</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38654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png"/><Relationship Id="rId18" Type="http://schemas.openxmlformats.org/officeDocument/2006/relationships/image" Target="../media/image28.png"/><Relationship Id="rId3" Type="http://schemas.openxmlformats.org/officeDocument/2006/relationships/image" Target="../media/image16.jpe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7.png"/><Relationship Id="rId2" Type="http://schemas.openxmlformats.org/officeDocument/2006/relationships/notesSlide" Target="../notesSlides/notesSlide30.xml"/><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3.jpeg"/><Relationship Id="rId15" Type="http://schemas.openxmlformats.org/officeDocument/2006/relationships/image" Target="../media/image25.png"/><Relationship Id="rId10" Type="http://schemas.openxmlformats.org/officeDocument/2006/relationships/image" Target="../media/image21.png"/><Relationship Id="rId19" Type="http://schemas.openxmlformats.org/officeDocument/2006/relationships/comments" Target="../comments/comment3.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268236" y="3057807"/>
            <a:ext cx="1484588"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Article Management</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Orders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476148"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752824" y="3345839"/>
            <a:ext cx="1641896"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0530" y="3633871"/>
            <a:ext cx="3665"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693319"/>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Interaction type </a:t>
            </a:r>
            <a:endParaRPr lang="en-US" sz="2000" b="1" dirty="0" smtClean="0"/>
          </a:p>
          <a:p>
            <a:pPr lvl="1">
              <a:lnSpc>
                <a:spcPct val="150000"/>
              </a:lnSpc>
              <a:buClr>
                <a:schemeClr val="accent3">
                  <a:lumMod val="75000"/>
                </a:schemeClr>
              </a:buClr>
              <a:buFont typeface="Arial" pitchFamily="34" charset="0"/>
              <a:buChar char="•"/>
            </a:pPr>
            <a:r>
              <a:rPr lang="en-US" sz="2000" b="1" dirty="0"/>
              <a:t> </a:t>
            </a:r>
            <a:r>
              <a:rPr lang="en-US" sz="2000" b="1" dirty="0" smtClean="0"/>
              <a:t>sync</a:t>
            </a:r>
          </a:p>
          <a:p>
            <a:pPr lvl="1">
              <a:lnSpc>
                <a:spcPct val="150000"/>
              </a:lnSpc>
              <a:buClr>
                <a:schemeClr val="accent3">
                  <a:lumMod val="75000"/>
                </a:schemeClr>
              </a:buClr>
              <a:buFont typeface="Arial" pitchFamily="34" charset="0"/>
              <a:buChar char="•"/>
            </a:pPr>
            <a:r>
              <a:rPr lang="en-US" sz="2000" b="1" dirty="0" smtClean="0"/>
              <a:t> </a:t>
            </a:r>
            <a:r>
              <a:rPr lang="en-US" sz="2000" b="1" dirty="0" err="1" smtClean="0"/>
              <a:t>async</a:t>
            </a:r>
            <a:endParaRPr lang="en-US" sz="2000" b="1"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11190" y="699516"/>
            <a:ext cx="8432800" cy="4893647"/>
          </a:xfrm>
          <a:prstGeom prst="rect">
            <a:avLst/>
          </a:prstGeom>
        </p:spPr>
        <p:txBody>
          <a:bodyPr wrap="square">
            <a:spAutoFit/>
          </a:bodyPr>
          <a:lstStyle/>
          <a:p>
            <a:pPr marL="571500" indent="-571500">
              <a:lnSpc>
                <a:spcPct val="150000"/>
              </a:lnSpc>
              <a:buClr>
                <a:schemeClr val="accent3">
                  <a:lumMod val="75000"/>
                </a:schemeClr>
              </a:buClr>
              <a:buFont typeface="Arial" pitchFamily="34" charset="0"/>
              <a:buChar char="•"/>
            </a:pPr>
            <a:r>
              <a:rPr lang="en-US" sz="2400" dirty="0" smtClean="0"/>
              <a:t>As fast as possible</a:t>
            </a:r>
          </a:p>
          <a:p>
            <a:pPr marL="914400" lvl="1" indent="-457200">
              <a:lnSpc>
                <a:spcPct val="150000"/>
              </a:lnSpc>
              <a:buClr>
                <a:schemeClr val="accent3">
                  <a:lumMod val="75000"/>
                </a:schemeClr>
              </a:buClr>
              <a:buFont typeface="Arial" pitchFamily="34" charset="0"/>
              <a:buChar char="•"/>
            </a:pPr>
            <a:r>
              <a:rPr lang="en-US" sz="2000" dirty="0" smtClean="0"/>
              <a:t>Everything what requires user </a:t>
            </a:r>
            <a:r>
              <a:rPr lang="en-US" sz="2000" dirty="0" smtClean="0"/>
              <a:t>attention</a:t>
            </a:r>
          </a:p>
          <a:p>
            <a:pPr marL="914400" lvl="1" indent="-457200">
              <a:lnSpc>
                <a:spcPct val="150000"/>
              </a:lnSpc>
              <a:buClr>
                <a:schemeClr val="accent3">
                  <a:lumMod val="75000"/>
                </a:schemeClr>
              </a:buClr>
              <a:buFont typeface="Arial" pitchFamily="34" charset="0"/>
              <a:buChar char="•"/>
            </a:pPr>
            <a:endParaRPr lang="en-US" sz="2000" dirty="0" smtClean="0"/>
          </a:p>
          <a:p>
            <a:pPr marL="914400" lvl="2">
              <a:lnSpc>
                <a:spcPct val="200000"/>
              </a:lnSpc>
              <a:buClr>
                <a:schemeClr val="accent3">
                  <a:lumMod val="75000"/>
                </a:schemeClr>
              </a:buClr>
            </a:pPr>
            <a:endParaRPr lang="en-US" sz="2000" dirty="0"/>
          </a:p>
          <a:p>
            <a:pPr marL="571500" indent="-571500">
              <a:lnSpc>
                <a:spcPct val="200000"/>
              </a:lnSpc>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lnSpc>
                <a:spcPct val="200000"/>
              </a:lnSpc>
              <a:buClr>
                <a:schemeClr val="accent3">
                  <a:lumMod val="75000"/>
                </a:schemeClr>
              </a:buClr>
              <a:buFont typeface="Arial" pitchFamily="34" charset="0"/>
              <a:buChar char="•"/>
            </a:pPr>
            <a:r>
              <a:rPr lang="en-US" sz="2400" dirty="0" smtClean="0"/>
              <a:t>Use cache</a:t>
            </a:r>
            <a:endParaRPr lang="en-US" sz="2800" dirty="0" smtClean="0"/>
          </a:p>
          <a:p>
            <a:pPr marL="914400" lvl="1" indent="-457200">
              <a:lnSpc>
                <a:spcPct val="200000"/>
              </a:lnSpc>
              <a:buClr>
                <a:schemeClr val="accent3">
                  <a:lumMod val="75000"/>
                </a:schemeClr>
              </a:buClr>
              <a:buFont typeface="Arial" pitchFamily="34" charset="0"/>
              <a:buChar char="•"/>
            </a:pPr>
            <a:r>
              <a:rPr lang="en-US" sz="2000" dirty="0" smtClean="0"/>
              <a:t>Guava in-process </a:t>
            </a:r>
            <a:r>
              <a:rPr lang="en-US" sz="2000" dirty="0" smtClean="0"/>
              <a:t>cache</a:t>
            </a:r>
            <a:endParaRPr lang="en-US" sz="2000" dirty="0" smtClean="0"/>
          </a:p>
          <a:p>
            <a:pPr marL="1371600" lvl="2" indent="-457200">
              <a:lnSpc>
                <a:spcPct val="200000"/>
              </a:lnSpc>
              <a:buFont typeface="Arial" pitchFamily="34" charset="0"/>
              <a:buChar char="•"/>
            </a:pPr>
            <a:endParaRPr lang="en-US" sz="2000" dirty="0" smtClean="0"/>
          </a:p>
        </p:txBody>
      </p:sp>
      <p:sp>
        <p:nvSpPr>
          <p:cNvPr id="5" name="Скругленный прямоугольник 4"/>
          <p:cNvSpPr/>
          <p:nvPr/>
        </p:nvSpPr>
        <p:spPr>
          <a:xfrm>
            <a:off x="1028401" y="2113071"/>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085276"/>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085276"/>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274809"/>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565622"/>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1959182"/>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288492"/>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579507"/>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1931388"/>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425014"/>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1993852"/>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Client DB</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75000"/>
                  </a:schemeClr>
                </a:solidFill>
              </a:rPr>
              <a:t>Client DB</a:t>
            </a:r>
            <a:endParaRPr lang="ru-RU" sz="1600" dirty="0">
              <a:solidFill>
                <a:schemeClr val="bg1">
                  <a:lumMod val="75000"/>
                </a:schemeClr>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sz="1600"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1800" dirty="0" smtClean="0"/>
              <a:t>Intro</a:t>
            </a:r>
            <a:endParaRPr lang="ru-RU" sz="1800" dirty="0"/>
          </a:p>
          <a:p>
            <a:pPr marL="285750" indent="-285750">
              <a:lnSpc>
                <a:spcPct val="150000"/>
              </a:lnSpc>
              <a:buClr>
                <a:schemeClr val="accent3">
                  <a:lumMod val="75000"/>
                </a:schemeClr>
              </a:buClr>
              <a:buFont typeface="Arial" pitchFamily="34" charset="0"/>
              <a:buChar char="•"/>
            </a:pPr>
            <a:r>
              <a:rPr lang="en-US" sz="1800" dirty="0" smtClean="0"/>
              <a:t>Team</a:t>
            </a:r>
            <a:endParaRPr lang="ru-RU" sz="1800" dirty="0"/>
          </a:p>
          <a:p>
            <a:pPr marL="285750" indent="-285750">
              <a:lnSpc>
                <a:spcPct val="150000"/>
              </a:lnSpc>
              <a:buClr>
                <a:schemeClr val="accent3">
                  <a:lumMod val="75000"/>
                </a:schemeClr>
              </a:buClr>
              <a:buFont typeface="Arial" pitchFamily="34" charset="0"/>
              <a:buChar char="•"/>
            </a:pPr>
            <a:r>
              <a:rPr lang="en-US" sz="1800" dirty="0" smtClean="0"/>
              <a:t>Infrastructure</a:t>
            </a:r>
            <a:endParaRPr lang="ru-RU" sz="1800" dirty="0"/>
          </a:p>
          <a:p>
            <a:pPr marL="285750" indent="-285750">
              <a:lnSpc>
                <a:spcPct val="150000"/>
              </a:lnSpc>
              <a:buClr>
                <a:schemeClr val="accent3">
                  <a:lumMod val="75000"/>
                </a:schemeClr>
              </a:buClr>
              <a:buFont typeface="Arial" pitchFamily="34" charset="0"/>
              <a:buChar char="•"/>
            </a:pPr>
            <a:r>
              <a:rPr lang="en-US" sz="1800" b="1" dirty="0" err="1" smtClean="0"/>
              <a:t>Microservices</a:t>
            </a:r>
            <a:r>
              <a:rPr lang="en-US" sz="1800" b="1" dirty="0" smtClean="0"/>
              <a:t> Design</a:t>
            </a:r>
          </a:p>
          <a:p>
            <a:pPr marL="1028700" lvl="1">
              <a:lnSpc>
                <a:spcPct val="150000"/>
              </a:lnSpc>
              <a:spcBef>
                <a:spcPts val="0"/>
              </a:spcBef>
              <a:buClr>
                <a:schemeClr val="accent3">
                  <a:lumMod val="75000"/>
                </a:schemeClr>
              </a:buClr>
              <a:buFont typeface="Arial" pitchFamily="34" charset="0"/>
              <a:buChar char="•"/>
            </a:pPr>
            <a:r>
              <a:rPr lang="en-US" sz="1800" b="1" dirty="0" smtClean="0"/>
              <a:t>Data</a:t>
            </a:r>
          </a:p>
          <a:p>
            <a:pPr marL="1028700" lvl="1">
              <a:lnSpc>
                <a:spcPct val="150000"/>
              </a:lnSpc>
              <a:buClr>
                <a:schemeClr val="accent3">
                  <a:lumMod val="75000"/>
                </a:schemeClr>
              </a:buClr>
              <a:buFont typeface="Arial" pitchFamily="34" charset="0"/>
              <a:buChar char="•"/>
            </a:pPr>
            <a:r>
              <a:rPr lang="en-US" sz="1800" b="1" dirty="0" smtClean="0"/>
              <a:t>Interaction</a:t>
            </a:r>
          </a:p>
          <a:p>
            <a:pPr marL="1028700" lvl="1">
              <a:lnSpc>
                <a:spcPct val="150000"/>
              </a:lnSpc>
              <a:buClr>
                <a:schemeClr val="accent3">
                  <a:lumMod val="75000"/>
                </a:schemeClr>
              </a:buClr>
              <a:buFont typeface="Arial" pitchFamily="34" charset="0"/>
              <a:buChar char="•"/>
            </a:pPr>
            <a:r>
              <a:rPr lang="en-US" sz="1800" b="1" dirty="0" smtClean="0"/>
              <a:t>Failures</a:t>
            </a:r>
          </a:p>
          <a:p>
            <a:pPr marL="285750" indent="-285750">
              <a:lnSpc>
                <a:spcPct val="150000"/>
              </a:lnSpc>
              <a:buClr>
                <a:schemeClr val="accent3">
                  <a:lumMod val="75000"/>
                </a:schemeClr>
              </a:buClr>
              <a:buFont typeface="Arial" pitchFamily="34" charset="0"/>
              <a:buChar char="•"/>
            </a:pPr>
            <a:r>
              <a:rPr lang="en-US" sz="1800" dirty="0" smtClean="0"/>
              <a:t>When to use</a:t>
            </a:r>
            <a:endParaRPr lang="ru-RU" sz="1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Redelivery</a:t>
            </a:r>
            <a:endParaRPr lang="en-US" sz="2000" dirty="0"/>
          </a:p>
          <a:p>
            <a:pPr lvl="2">
              <a:lnSpc>
                <a:spcPct val="120000"/>
              </a:lnSpc>
              <a:buClr>
                <a:schemeClr val="accent3">
                  <a:lumMod val="75000"/>
                </a:schemeClr>
              </a:buClr>
              <a:buFont typeface="Arial" pitchFamily="34" charset="0"/>
              <a:buChar char="•"/>
            </a:pPr>
            <a:r>
              <a:rPr lang="en-US" sz="2000" dirty="0" smtClean="0"/>
              <a:t> High Availability</a:t>
            </a:r>
            <a:endParaRPr lang="en-US" sz="2000" dirty="0"/>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606" y="2867192"/>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Текст 2"/>
          <p:cNvSpPr>
            <a:spLocks noGrp="1"/>
          </p:cNvSpPr>
          <p:nvPr>
            <p:ph type="body" sz="quarter" idx="11"/>
          </p:nvPr>
        </p:nvSpPr>
        <p:spPr/>
        <p:txBody>
          <a:bodyPr/>
          <a:lstStyle/>
          <a:p>
            <a:endParaRPr lang="ru-RU"/>
          </a:p>
        </p:txBody>
      </p:sp>
      <p:sp>
        <p:nvSpPr>
          <p:cNvPr id="4" name="Текст 3"/>
          <p:cNvSpPr>
            <a:spLocks noGrp="1"/>
          </p:cNvSpPr>
          <p:nvPr>
            <p:ph type="body" sz="quarter" idx="12"/>
          </p:nvPr>
        </p:nvSpPr>
        <p:spPr/>
        <p:txBody>
          <a:bodyPr/>
          <a:lstStyle/>
          <a:p>
            <a:endParaRPr lang="ru-RU"/>
          </a:p>
        </p:txBody>
      </p:sp>
      <p:pic>
        <p:nvPicPr>
          <p:cNvPr id="3074" name="Picture 2" descr="Картинки по запросу microservices everyw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36" y="175585"/>
            <a:ext cx="6028928" cy="458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781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ln>
            <a:solidFill>
              <a:schemeClr val="tx1"/>
            </a:solidFill>
          </a:ln>
        </p:spPr>
        <p:txBody>
          <a:bodyPr/>
          <a:lstStyle/>
          <a:p>
            <a:r>
              <a:rPr lang="en-US" dirty="0" smtClean="0"/>
              <a:t>What we have?</a:t>
            </a:r>
            <a:endParaRPr lang="ru-RU" dirty="0"/>
          </a:p>
        </p:txBody>
      </p:sp>
      <p:sp>
        <p:nvSpPr>
          <p:cNvPr id="5" name="Прямоугольник 4"/>
          <p:cNvSpPr/>
          <p:nvPr/>
        </p:nvSpPr>
        <p:spPr>
          <a:xfrm>
            <a:off x="493519" y="889510"/>
            <a:ext cx="10445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5522594" y="3636234"/>
            <a:ext cx="622300" cy="4953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4501295" y="3471616"/>
            <a:ext cx="6350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460181" y="3851590"/>
            <a:ext cx="1111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7" y="2324832"/>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533476" y="1754091"/>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714877" y="1750568"/>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400550" y="1057021"/>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440139" y="1784858"/>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440139" y="281822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3259541" y="2344103"/>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2058711" y="291459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1978770" y="871610"/>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H="1" flipV="1">
            <a:off x="2997026" y="2262091"/>
            <a:ext cx="873703" cy="82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3"/>
            <a:endCxn id="11" idx="1"/>
          </p:cNvCxnSpPr>
          <p:nvPr/>
        </p:nvCxnSpPr>
        <p:spPr>
          <a:xfrm flipV="1">
            <a:off x="1662514" y="2008091"/>
            <a:ext cx="870962" cy="10641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3"/>
            <a:endCxn id="11" idx="1"/>
          </p:cNvCxnSpPr>
          <p:nvPr/>
        </p:nvCxnSpPr>
        <p:spPr>
          <a:xfrm flipV="1">
            <a:off x="1662514" y="2008091"/>
            <a:ext cx="870962" cy="307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3"/>
            <a:endCxn id="17" idx="0"/>
          </p:cNvCxnSpPr>
          <p:nvPr/>
        </p:nvCxnSpPr>
        <p:spPr>
          <a:xfrm>
            <a:off x="3201145" y="1125610"/>
            <a:ext cx="669584" cy="12184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1"/>
            <a:endCxn id="15" idx="3"/>
          </p:cNvCxnSpPr>
          <p:nvPr/>
        </p:nvCxnSpPr>
        <p:spPr>
          <a:xfrm flipH="1">
            <a:off x="1662514" y="1125610"/>
            <a:ext cx="316256" cy="9132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1"/>
            <a:endCxn id="16" idx="3"/>
          </p:cNvCxnSpPr>
          <p:nvPr/>
        </p:nvCxnSpPr>
        <p:spPr>
          <a:xfrm flipH="1">
            <a:off x="1662514" y="1125610"/>
            <a:ext cx="316256" cy="19466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stCxn id="17" idx="3"/>
            <a:endCxn id="13" idx="1"/>
          </p:cNvCxnSpPr>
          <p:nvPr/>
        </p:nvCxnSpPr>
        <p:spPr>
          <a:xfrm flipH="1" flipV="1">
            <a:off x="4400550" y="1311021"/>
            <a:ext cx="81366" cy="12870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4481916" y="2598103"/>
            <a:ext cx="1007661" cy="5396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3"/>
            <a:endCxn id="12" idx="1"/>
          </p:cNvCxnSpPr>
          <p:nvPr/>
        </p:nvCxnSpPr>
        <p:spPr>
          <a:xfrm flipV="1">
            <a:off x="4481916" y="2004568"/>
            <a:ext cx="232961" cy="5935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a:off x="3870729" y="2852103"/>
            <a:ext cx="948066" cy="6195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2"/>
            <a:endCxn id="6" idx="0"/>
          </p:cNvCxnSpPr>
          <p:nvPr/>
        </p:nvCxnSpPr>
        <p:spPr>
          <a:xfrm>
            <a:off x="3870729" y="2852103"/>
            <a:ext cx="1963015" cy="7841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4481916" y="2598103"/>
            <a:ext cx="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flipH="1">
            <a:off x="1015806" y="3422594"/>
            <a:ext cx="1654093" cy="4289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V="1">
            <a:off x="2669899" y="2262091"/>
            <a:ext cx="327127" cy="6525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flipV="1">
            <a:off x="4481916" y="2578832"/>
            <a:ext cx="998141" cy="192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2056483" y="4105306"/>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flipH="1">
            <a:off x="2667671" y="3422594"/>
            <a:ext cx="2228" cy="6827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667671" y="2852103"/>
            <a:ext cx="1203058" cy="12532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Прямоугольник 34"/>
          <p:cNvSpPr/>
          <p:nvPr/>
        </p:nvSpPr>
        <p:spPr>
          <a:xfrm>
            <a:off x="3532386" y="4214465"/>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Foreign Exchange</a:t>
            </a:r>
            <a:endParaRPr lang="ru-RU" dirty="0"/>
          </a:p>
        </p:txBody>
      </p:sp>
      <p:cxnSp>
        <p:nvCxnSpPr>
          <p:cNvPr id="4" name="Прямая со стрелкой 3"/>
          <p:cNvCxnSpPr>
            <a:stCxn id="17" idx="2"/>
            <a:endCxn id="35" idx="0"/>
          </p:cNvCxnSpPr>
          <p:nvPr/>
        </p:nvCxnSpPr>
        <p:spPr>
          <a:xfrm>
            <a:off x="3870729" y="2852103"/>
            <a:ext cx="272845" cy="13623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mgur.com/9P5iXP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2" y="14514"/>
            <a:ext cx="6463694" cy="4847771"/>
          </a:xfrm>
          <a:prstGeom prst="rect">
            <a:avLst/>
          </a:prstGeom>
          <a:noFill/>
          <a:extLst>
            <a:ext uri="{909E8E84-426E-40DD-AFC4-6F175D3DCCD1}">
              <a14:hiddenFill xmlns:a14="http://schemas.microsoft.com/office/drawing/2010/main">
                <a:solidFill>
                  <a:srgbClr val="FFFFFF"/>
                </a:solidFill>
              </a14:hiddenFill>
            </a:ext>
          </a:extLst>
        </p:spPr>
      </p:pic>
      <p:sp>
        <p:nvSpPr>
          <p:cNvPr id="2" name="Объект 1"/>
          <p:cNvSpPr>
            <a:spLocks noGrp="1"/>
          </p:cNvSpPr>
          <p:nvPr>
            <p:ph idx="1"/>
          </p:nvPr>
        </p:nvSpPr>
        <p:spPr/>
        <p:txBody>
          <a:bodyPr/>
          <a:lstStyle/>
          <a:p>
            <a:endParaRPr lang="ru-RU" dirty="0"/>
          </a:p>
        </p:txBody>
      </p:sp>
      <p:sp>
        <p:nvSpPr>
          <p:cNvPr id="4" name="Текст 3"/>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189997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944" y="1239253"/>
            <a:ext cx="2075179" cy="1569660"/>
          </a:xfrm>
          <a:prstGeom prst="rect">
            <a:avLst/>
          </a:prstGeom>
          <a:noFill/>
        </p:spPr>
        <p:txBody>
          <a:bodyPr wrap="square" rtlCol="0">
            <a:spAutoFit/>
          </a:bodyPr>
          <a:lstStyle/>
          <a:p>
            <a:pPr algn="ctr"/>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smtClean="0"/>
              <a:t> Align </a:t>
            </a:r>
            <a:r>
              <a:rPr lang="en-US" sz="2800" b="1" dirty="0"/>
              <a:t>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a:t>
            </a:r>
            <a:r>
              <a:rPr lang="en-US" sz="2800" b="1" dirty="0" smtClean="0"/>
              <a:t>a must </a:t>
            </a:r>
            <a:r>
              <a:rPr lang="en-US" sz="2800" b="1" dirty="0"/>
              <a:t>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3416320"/>
          </a:xfrm>
          <a:prstGeom prst="rect">
            <a:avLst/>
          </a:prstGeom>
        </p:spPr>
        <p:txBody>
          <a:bodyPr wrap="square">
            <a:spAutoFit/>
          </a:bodyPr>
          <a:lstStyle/>
          <a:p>
            <a:pPr lvl="1">
              <a:lnSpc>
                <a:spcPct val="30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300000"/>
              </a:lnSpc>
              <a:buClr>
                <a:schemeClr val="accent3">
                  <a:lumMod val="75000"/>
                </a:schemeClr>
              </a:buClr>
              <a:buFont typeface="Arial" pitchFamily="34" charset="0"/>
              <a:buChar char="•"/>
            </a:pPr>
            <a:r>
              <a:rPr lang="en-US" sz="2400" b="1" dirty="0" smtClean="0"/>
              <a:t> Automated data migration </a:t>
            </a:r>
          </a:p>
          <a:p>
            <a:pPr lvl="1">
              <a:lnSpc>
                <a:spcPct val="300000"/>
              </a:lnSpc>
              <a:buClr>
                <a:schemeClr val="accent3">
                  <a:lumMod val="75000"/>
                </a:schemeClr>
              </a:buClr>
              <a:buFont typeface="Arial" pitchFamily="34" charset="0"/>
              <a:buChar char="•"/>
            </a:pPr>
            <a:r>
              <a:rPr lang="en-US" sz="2400" b="1" dirty="0" smtClean="0"/>
              <a:t> Automated </a:t>
            </a:r>
            <a:r>
              <a:rPr lang="en-US" sz="2400" b="1" dirty="0"/>
              <a:t>deployment (Jenkins</a:t>
            </a:r>
            <a:r>
              <a:rPr lang="en-US" sz="2400" b="1" dirty="0" smtClean="0"/>
              <a:t>)</a:t>
            </a:r>
            <a:endParaRPr lang="en-US" sz="2400" b="1" dirty="0"/>
          </a:p>
        </p:txBody>
      </p:sp>
    </p:spTree>
    <p:extLst>
      <p:ext uri="{BB962C8B-B14F-4D97-AF65-F5344CB8AC3E}">
        <p14:creationId xmlns:p14="http://schemas.microsoft.com/office/powerpoint/2010/main" val="90752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Automated Deployment</a:t>
            </a:r>
            <a:endParaRPr lang="en-US" dirty="0"/>
          </a:p>
        </p:txBody>
      </p:sp>
      <p:sp>
        <p:nvSpPr>
          <p:cNvPr id="2" name="Прямоугольник 1"/>
          <p:cNvSpPr/>
          <p:nvPr/>
        </p:nvSpPr>
        <p:spPr>
          <a:xfrm>
            <a:off x="0" y="699516"/>
            <a:ext cx="6593305" cy="4031873"/>
          </a:xfrm>
          <a:prstGeom prst="rect">
            <a:avLst/>
          </a:prstGeom>
        </p:spPr>
        <p:txBody>
          <a:bodyPr wrap="square">
            <a:spAutoFit/>
          </a:bodyPr>
          <a:lstStyle/>
          <a:p>
            <a:pPr lvl="1">
              <a:lnSpc>
                <a:spcPct val="200000"/>
              </a:lnSpc>
              <a:buClr>
                <a:schemeClr val="accent3">
                  <a:lumMod val="75000"/>
                </a:schemeClr>
              </a:buClr>
              <a:buFont typeface="Arial" pitchFamily="34" charset="0"/>
              <a:buChar char="•"/>
            </a:pPr>
            <a:r>
              <a:rPr lang="en-US" sz="2400" b="1" dirty="0" smtClean="0"/>
              <a:t> </a:t>
            </a:r>
            <a:r>
              <a:rPr lang="en-US" sz="2400" b="1" dirty="0" smtClean="0"/>
              <a:t>Workflow</a:t>
            </a:r>
            <a:endParaRPr lang="en-US" sz="2400" b="1" dirty="0"/>
          </a:p>
          <a:p>
            <a:pPr lvl="2">
              <a:lnSpc>
                <a:spcPct val="20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20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200000"/>
              </a:lnSpc>
              <a:buClr>
                <a:schemeClr val="accent3">
                  <a:lumMod val="75000"/>
                </a:schemeClr>
              </a:buClr>
              <a:buFont typeface="Arial" pitchFamily="34" charset="0"/>
              <a:buChar char="•"/>
            </a:pPr>
            <a:r>
              <a:rPr lang="en-US" sz="2000" b="1" dirty="0" smtClean="0"/>
              <a:t> </a:t>
            </a:r>
            <a:r>
              <a:rPr lang="en-US" sz="2000" b="1" dirty="0"/>
              <a:t>Deploy (chef)</a:t>
            </a:r>
          </a:p>
          <a:p>
            <a:pPr lvl="2">
              <a:lnSpc>
                <a:spcPct val="20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p>
          <a:p>
            <a:pPr lvl="1">
              <a:lnSpc>
                <a:spcPct val="200000"/>
              </a:lnSpc>
              <a:buClr>
                <a:schemeClr val="accent3">
                  <a:lumMod val="75000"/>
                </a:schemeClr>
              </a:buClr>
              <a:buFont typeface="Arial" pitchFamily="34" charset="0"/>
              <a:buChar char="•"/>
            </a:pPr>
            <a:r>
              <a:rPr lang="en-US" sz="2400" b="1" dirty="0" smtClean="0"/>
              <a:t> One-button deployment</a:t>
            </a:r>
            <a:endParaRPr lang="en-US" sz="2400" b="1" dirty="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22829</TotalTime>
  <Words>3044</Words>
  <Application>Microsoft Office PowerPoint</Application>
  <PresentationFormat>Произвольный</PresentationFormat>
  <Paragraphs>476</Paragraphs>
  <Slides>37</Slides>
  <Notes>35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Arial Black</vt:lpstr>
      <vt:lpstr>Calibri</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1202</cp:revision>
  <cp:lastPrinted>2014-07-09T13:30:36Z</cp:lastPrinted>
  <dcterms:created xsi:type="dcterms:W3CDTF">2014-07-08T13:27:24Z</dcterms:created>
  <dcterms:modified xsi:type="dcterms:W3CDTF">2017-03-19T09:39:34Z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